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3"/>
  </p:notesMasterIdLst>
  <p:sldIdLst>
    <p:sldId id="380" r:id="rId2"/>
    <p:sldId id="287" r:id="rId3"/>
    <p:sldId id="288" r:id="rId4"/>
    <p:sldId id="289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344" r:id="rId57"/>
    <p:sldId id="345" r:id="rId58"/>
    <p:sldId id="346" r:id="rId59"/>
    <p:sldId id="347" r:id="rId60"/>
    <p:sldId id="348" r:id="rId61"/>
    <p:sldId id="381" r:id="rId62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1015"/>
    <a:srgbClr val="DA1F28"/>
    <a:srgbClr val="EC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95658" autoAdjust="0"/>
  </p:normalViewPr>
  <p:slideViewPr>
    <p:cSldViewPr>
      <p:cViewPr varScale="1">
        <p:scale>
          <a:sx n="104" d="100"/>
          <a:sy n="104" d="100"/>
        </p:scale>
        <p:origin x="132" y="3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22/03/2022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aseline="0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251843" y="1685527"/>
            <a:ext cx="6892155" cy="225018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 anchor="ctr"/>
          <a:lstStyle>
            <a:lvl1pPr eaLnBrk="1" latinLnBrk="0" hangingPunct="1">
              <a:defRPr kumimoji="0" lang="pt-BR" cap="none" baseline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4" y="63442"/>
            <a:ext cx="6892155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500" b="1" cap="none" baseline="0" dirty="0">
                <a:latin typeface="Delicious Smcp" panose="02000506040000020004" pitchFamily="50" charset="0"/>
              </a:rPr>
              <a:t>Algoritmos e Estruturas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39962" y="4011915"/>
            <a:ext cx="6892155" cy="4404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latin typeface="Delicious Smcp" panose="02000506040000020004" pitchFamily="50" charset="0"/>
              </a:rPr>
              <a:t>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582067"/>
          </a:xfrm>
        </p:spPr>
        <p:txBody>
          <a:bodyPr/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>
            <a:noAutofit/>
          </a:bodyPr>
          <a:lstStyle>
            <a:lvl1pPr>
              <a:defRPr sz="18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5"/>
            <a:ext cx="4191595" cy="3925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pt-BR" altLang="pt-BR" sz="1800" smtClean="0">
                <a:latin typeface="Delicious" panose="02000506040000020004" pitchFamily="50" charset="0"/>
              </a:defRPr>
            </a:lvl1pPr>
          </a:lstStyle>
          <a:p>
            <a:fld id="{475322BE-968D-428D-AA29-E4C52094A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>
            <a:noAutofit/>
          </a:bodyPr>
          <a:lstStyle>
            <a:lvl1pPr>
              <a:defRPr sz="2800">
                <a:solidFill>
                  <a:srgbClr val="DA1F28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355726"/>
            <a:ext cx="6477000" cy="6651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987574"/>
            <a:ext cx="827970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864375"/>
            <a:ext cx="8279705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0" y="73024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90550" y="730245"/>
            <a:ext cx="8553450" cy="1714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5482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800" b="1">
                <a:solidFill>
                  <a:srgbClr val="FFFFFF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282880" cy="58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Ordenação: Shellsort</a:t>
            </a:r>
          </a:p>
        </p:txBody>
      </p:sp>
    </p:spTree>
    <p:extLst>
      <p:ext uri="{BB962C8B-B14F-4D97-AF65-F5344CB8AC3E}">
        <p14:creationId xmlns:p14="http://schemas.microsoft.com/office/powerpoint/2010/main" val="182359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50C5DE32-79CF-44BF-8D7F-B76F05FB5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802917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761202B-C39C-4498-A896-8FC8211B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C0A0C-4431-4D3C-B3E0-2DBAF640B6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DD44B5-096E-4C3D-BBC9-22A6DC33B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B7A765-9DEF-4584-95BB-9BE2AEEF27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5CF8AEB-76FA-4761-B71D-027D41816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235935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1572857-C06C-4238-95DE-E091668772C7}"/>
              </a:ext>
            </a:extLst>
          </p:cNvPr>
          <p:cNvSpPr/>
          <p:nvPr/>
        </p:nvSpPr>
        <p:spPr>
          <a:xfrm rot="10800000">
            <a:off x="0" y="3292475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2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97F8DB00-F1A9-42D3-9FA4-1DF6967E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802917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B0DEF2D-5E06-4B3B-8C4A-99598DC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F5252-6420-4C33-B808-FD6B2CB396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95C958-3FC3-4242-92E2-6BE518B704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9B3AA5-29CA-4D60-85E9-D2456BD48E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11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147698E-1DA0-453A-B590-176DEB8B5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372516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AF4143E3-5561-4E6D-B219-558C91079162}"/>
              </a:ext>
            </a:extLst>
          </p:cNvPr>
          <p:cNvSpPr/>
          <p:nvPr/>
        </p:nvSpPr>
        <p:spPr>
          <a:xfrm rot="10800000">
            <a:off x="0" y="3292475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2DBCC976-1089-44E5-920A-E130A8273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802917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94D6C64-0799-450B-B044-3436ED80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13B5D-8D72-4960-B588-17DA1D8557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2E26C6-3AF5-4C3E-958E-BADE7B2E081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7D309-682F-4D94-960E-F6564D16A6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12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B2D6854-8F40-4C37-B448-B14379562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47652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F41FE9B-9728-49F9-B810-20BC093C0A86}"/>
              </a:ext>
            </a:extLst>
          </p:cNvPr>
          <p:cNvSpPr/>
          <p:nvPr/>
        </p:nvSpPr>
        <p:spPr>
          <a:xfrm rot="10800000">
            <a:off x="2262188" y="3349625"/>
            <a:ext cx="288925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6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F300B2FA-88B5-4D6C-AC3B-2BC18932C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802917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507B7FB-8620-45F7-AAB0-E374FEE6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FFD88-850B-4D1E-9DC4-79F91E642B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D04F83-3B6B-4FE2-B5FE-6078569EECC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8398B4-D638-4D11-B9F1-28606503C0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13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548E6EF-3BAD-4D12-8901-4EDA7798B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614140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76A4705A-23A6-4229-9693-5E4DB39B5814}"/>
              </a:ext>
            </a:extLst>
          </p:cNvPr>
          <p:cNvSpPr/>
          <p:nvPr/>
        </p:nvSpPr>
        <p:spPr>
          <a:xfrm rot="10800000">
            <a:off x="3059113" y="3309938"/>
            <a:ext cx="288925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3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3ECBDEF6-C208-4ADF-A8C5-5F813CCB6A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70A365B-E731-4C6F-AAFB-FF624F0A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A9A2B-7EE2-40FF-95D6-ADFF74BDE7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E83B17-19DD-4192-A93F-92275224806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471021-2CFF-4CBF-B135-9C2E193A2D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14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3D6A4FB-4EFE-4AED-AD71-DFFED0FD8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663969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DC5D131-FC85-45A6-B973-22F6F12496FA}"/>
              </a:ext>
            </a:extLst>
          </p:cNvPr>
          <p:cNvSpPr/>
          <p:nvPr/>
        </p:nvSpPr>
        <p:spPr>
          <a:xfrm rot="10800000">
            <a:off x="36513" y="3405188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55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FD4C0827-7E9C-4B16-BE87-BBBFCA1C7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697A9CA-11BA-49BE-B06A-4C5E101F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B3E21-93F6-4E09-BD8F-C259153A1C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97AEA0-B76F-499A-A1A4-DC81F83792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B020F1-86E7-4924-9FFC-1E5C357EDD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15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8AE1E52-F491-4E82-B407-D2AC4565A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8352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D3558984-5C17-49FB-914D-02B084838D65}"/>
              </a:ext>
            </a:extLst>
          </p:cNvPr>
          <p:cNvSpPr/>
          <p:nvPr/>
        </p:nvSpPr>
        <p:spPr>
          <a:xfrm rot="10800000">
            <a:off x="36513" y="3405188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24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C2F2C3E5-4DE9-4CDF-BDA2-1C9F1EF7A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2E66B85-2C8D-4F68-A46E-DB64F5D0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333D-C788-450E-A235-60B01A8A3C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ED88B4-F785-45F7-9389-2616CFCF66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FF7A8A-949F-4F48-9BA3-F8EBB9A1095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16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49C7622-E6C3-4C35-B135-44859979F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3469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52AFF85B-5F13-4519-9DFC-220F23F29300}"/>
              </a:ext>
            </a:extLst>
          </p:cNvPr>
          <p:cNvSpPr/>
          <p:nvPr/>
        </p:nvSpPr>
        <p:spPr>
          <a:xfrm rot="10800000">
            <a:off x="3913188" y="3413125"/>
            <a:ext cx="288925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73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5">
            <a:extLst>
              <a:ext uri="{FF2B5EF4-FFF2-40B4-BE49-F238E27FC236}">
                <a16:creationId xmlns:a16="http://schemas.microsoft.com/office/drawing/2014/main" id="{2B6FA40B-6DED-49AF-AF20-CFA8C8115E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D3210F0-1140-448B-A7E3-CA5BB0AB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4D2D1-3503-4EEB-8D10-971CBDEA3B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463951-A67A-4114-8699-1727CBB8BE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857DE2-E32A-42C5-8A31-854F35D990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17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69B0DA6-B9F6-4730-AA52-036A65B68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94041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4BE6A8D-11F7-435F-913C-DDA97F85E890}"/>
              </a:ext>
            </a:extLst>
          </p:cNvPr>
          <p:cNvSpPr/>
          <p:nvPr/>
        </p:nvSpPr>
        <p:spPr>
          <a:xfrm rot="10800000">
            <a:off x="609600" y="3413125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9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8CD3E705-95BC-4E5F-B13F-469D1BEDF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8FCBA96-7F76-4C86-BAFA-658455B1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91791-695C-40AE-8182-BE353D7845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232E33-5CD0-4CEB-97D6-11D8207AF7A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5453CB-818D-4231-BC44-E06968F6A9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18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E7CD390-9AF2-4A6E-BA61-E9583569F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927463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B1CA6DE-E0DC-490B-A4ED-D388E483E7C4}"/>
              </a:ext>
            </a:extLst>
          </p:cNvPr>
          <p:cNvSpPr/>
          <p:nvPr/>
        </p:nvSpPr>
        <p:spPr>
          <a:xfrm rot="10800000">
            <a:off x="0" y="3319463"/>
            <a:ext cx="287338" cy="433387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4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11D36964-42F4-44AA-B19D-237CBDA88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4F190FF-E4A2-4C84-9BFF-5F846F18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8F60A-B855-4009-AA1A-8586321F1B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72596C-6B37-4138-8A5E-A500EFD1941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5DFD59-015F-4C02-A584-014D3C6C7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19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652F34F-6432-497E-9DEE-FB5B8CE56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302199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DF120F79-6192-46B1-9B43-66D642DCA79A}"/>
              </a:ext>
            </a:extLst>
          </p:cNvPr>
          <p:cNvSpPr/>
          <p:nvPr/>
        </p:nvSpPr>
        <p:spPr>
          <a:xfrm rot="10800000">
            <a:off x="0" y="3319463"/>
            <a:ext cx="287338" cy="433387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9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0F8473C7-5DF9-4AE0-BADB-24BE767A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Shellsort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8B5264-EE62-497B-A550-435B34708A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Proposto por Donald Shell em 1</a:t>
            </a:r>
            <a:r>
              <a:rPr lang="pt-BR" dirty="0"/>
              <a:t>95</a:t>
            </a:r>
            <a:r>
              <a:rPr dirty="0"/>
              <a:t>9</a:t>
            </a:r>
          </a:p>
          <a:p>
            <a:pPr>
              <a:defRPr/>
            </a:pPr>
            <a:endParaRPr dirty="0"/>
          </a:p>
          <a:p>
            <a:pPr>
              <a:defRPr/>
            </a:pPr>
            <a:r>
              <a:rPr dirty="0"/>
              <a:t>Modificação da ordenação por inserção, tentando evitar muitas verificações de elementos vizinhos.</a:t>
            </a:r>
          </a:p>
          <a:p>
            <a:pPr>
              <a:defRPr/>
            </a:pPr>
            <a:endParaRPr dirty="0"/>
          </a:p>
          <a:p>
            <a:pPr>
              <a:defRPr/>
            </a:pPr>
            <a:r>
              <a:rPr dirty="0"/>
              <a:t>Define-se um </a:t>
            </a:r>
            <a:r>
              <a:rPr b="1" dirty="0">
                <a:solidFill>
                  <a:srgbClr val="FF0000"/>
                </a:solidFill>
              </a:rPr>
              <a:t>salto de comparação </a:t>
            </a:r>
            <a:r>
              <a:rPr dirty="0"/>
              <a:t>(</a:t>
            </a:r>
            <a:r>
              <a:rPr b="1" i="1" dirty="0">
                <a:solidFill>
                  <a:srgbClr val="FF0000"/>
                </a:solidFill>
              </a:rPr>
              <a:t>hop</a:t>
            </a:r>
            <a:r>
              <a:rPr i="1" dirty="0"/>
              <a:t>) </a:t>
            </a:r>
            <a:r>
              <a:rPr dirty="0"/>
              <a:t>para os elementos de referência</a:t>
            </a:r>
            <a:endParaRPr i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br>
              <a:rPr dirty="0"/>
            </a:b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endParaRPr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7D1D01-53F3-485B-BEB9-89F167C0BE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917CC1FB-8BD7-4658-9F31-6BA0C49588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983E9DD2-9FB3-47A7-8FFC-AB6C3A9EC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012EBAF-8F4A-47DE-AD41-1FD88083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D0771-334B-4736-A149-5A27918673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5D4528-E573-4BD9-A147-6C3FE04078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CDEAD4-EC7A-4DBA-926A-323CA1E418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20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0B563BC-A178-4827-9DD5-C808C5BFB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030661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ABEE73A8-FAC1-4854-ABE6-1F0859CEE8D8}"/>
              </a:ext>
            </a:extLst>
          </p:cNvPr>
          <p:cNvSpPr/>
          <p:nvPr/>
        </p:nvSpPr>
        <p:spPr>
          <a:xfrm rot="10800000">
            <a:off x="4716463" y="3341688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70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75DCA0DF-C8D5-457D-944A-E968CED7D0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19617B2-8205-4E4C-9577-FF79284B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51DCA-FF34-4902-861F-618D333CDD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4 </a:t>
            </a:r>
            <a:r>
              <a:rPr lang="pt-BR" dirty="0">
                <a:sym typeface="Wingdings" panose="05000000000000000000" pitchFamily="2" charset="2"/>
              </a:rPr>
              <a:t> </a:t>
            </a:r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pPr marL="0" indent="0">
              <a:buNone/>
            </a:pPr>
            <a:r>
              <a:rPr lang="pt-BR" altLang="pt-BR" sz="2900" i="1" dirty="0">
                <a:solidFill>
                  <a:srgbClr val="721015"/>
                </a:solidFill>
              </a:rPr>
              <a:t>S</a:t>
            </a:r>
            <a:r>
              <a:rPr lang="pt-BR" altLang="pt-BR" sz="2900" i="1" baseline="-25000" dirty="0">
                <a:solidFill>
                  <a:srgbClr val="721015"/>
                </a:solidFill>
              </a:rPr>
              <a:t>0</a:t>
            </a:r>
            <a:r>
              <a:rPr lang="pt-BR" altLang="pt-BR" sz="2900" i="1" dirty="0">
                <a:solidFill>
                  <a:srgbClr val="721015"/>
                </a:solidFill>
              </a:rPr>
              <a:t> = 0, 2, 4, 6, 8		S</a:t>
            </a:r>
            <a:r>
              <a:rPr lang="pt-BR" altLang="pt-BR" sz="2900" i="1" baseline="-25000" dirty="0">
                <a:solidFill>
                  <a:srgbClr val="721015"/>
                </a:solidFill>
              </a:rPr>
              <a:t>1</a:t>
            </a:r>
            <a:r>
              <a:rPr lang="pt-BR" altLang="pt-BR" sz="2900" i="1" dirty="0">
                <a:solidFill>
                  <a:srgbClr val="721015"/>
                </a:solidFill>
              </a:rPr>
              <a:t> = 1, 3, 5, 7, 9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4D146F-1A6B-4A20-8D6C-76D76B7FAA0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CA45DD-0378-48C1-A48A-81944401DD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21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71B124B-DB9A-4389-9B5D-830F8F872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092667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26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DA55E00E-38BE-4DBE-9724-3414E7E45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A61A8E9-CD43-466D-8748-220F8409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5BA0C-2454-4190-BEF3-11B9FDF1EB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FF1E4E-7CF3-460F-813F-8B920F5A2CB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149BB3-E7A9-43AB-8F2C-5DF18887E1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22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BD33D15-C61E-4B6B-9D37-35274F4E4F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27834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E67411B7-2629-4BB6-9EDE-E2C158FA9FD8}"/>
              </a:ext>
            </a:extLst>
          </p:cNvPr>
          <p:cNvSpPr/>
          <p:nvPr/>
        </p:nvSpPr>
        <p:spPr>
          <a:xfrm rot="10800000">
            <a:off x="609600" y="3367088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70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73DE785D-DFEE-4A16-A434-25C35C8821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F0A1A2F-2C20-4DB0-9A28-D7DA460F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46A01-C7D0-4ECA-8611-2021CA34B4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480833-0BF3-4E49-B9DE-672117807A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B61102-896D-4EC5-AF79-022D692ECB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23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E74E3C7-BF30-4F9A-8602-1751D9748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230714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4D812841-F217-4EC7-984C-8E280FD8F1A6}"/>
              </a:ext>
            </a:extLst>
          </p:cNvPr>
          <p:cNvSpPr/>
          <p:nvPr/>
        </p:nvSpPr>
        <p:spPr>
          <a:xfrm rot="10800000">
            <a:off x="1454150" y="3351213"/>
            <a:ext cx="288925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8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6B1F5DB9-A331-4759-87B8-DEC185DE63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C7CF027-B336-4338-A21A-7DB4FCCF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1CE37-D041-4F3E-942F-0A3410EB1F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C369A6-5F7D-4A3F-B00D-199EBD87E67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4BEADD-CF42-41DD-8115-BFCCF483FE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24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3627757-22C3-422B-81F9-BA98429C8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837615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B941EC6-B702-44E6-9123-CC727CA90F66}"/>
              </a:ext>
            </a:extLst>
          </p:cNvPr>
          <p:cNvSpPr/>
          <p:nvPr/>
        </p:nvSpPr>
        <p:spPr>
          <a:xfrm rot="10800000">
            <a:off x="36513" y="3405188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9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48CBEA6B-7D1D-4864-B178-C06DDECC01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04D8FD1-62C5-437C-9D27-547FCFF6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FEA9A-B5DB-44A9-8571-B23DA142D7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5A2954-A5E8-4E85-B85E-3B516A856A3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040CA3-9563-4171-B416-0FCC1D7F52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25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C79B6D2-9874-49C0-B79C-91E8FCA7C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718461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A8BE6106-1915-4DF1-9A1F-685A7D705681}"/>
              </a:ext>
            </a:extLst>
          </p:cNvPr>
          <p:cNvSpPr/>
          <p:nvPr/>
        </p:nvSpPr>
        <p:spPr>
          <a:xfrm rot="10800000">
            <a:off x="36513" y="3405188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21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C478F22A-65C5-4801-8E31-9AC09815F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3BF878A-3ECC-451A-A899-74917F8E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9C087-65E7-49DE-9A9F-0CB2F33334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2779C-6BFE-4F21-9550-78616CCB57D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347D95-91CA-4939-A399-2AB0F224BD2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26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391F1CD-1BB6-4168-B50F-EC950873D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548576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DA3A6D30-3D2D-457A-8FC0-9B149D3F99CE}"/>
              </a:ext>
            </a:extLst>
          </p:cNvPr>
          <p:cNvSpPr/>
          <p:nvPr/>
        </p:nvSpPr>
        <p:spPr>
          <a:xfrm rot="10800000">
            <a:off x="2268538" y="3335338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36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E7A59590-B45B-4F55-A310-C7CF2436FA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E6F784F-F476-4791-BECB-EBA0298B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CD336A-A7E5-474F-877E-4180F32C61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63E7CB-D36C-46AF-BAF2-5B339D4CE0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3D10A7-0635-4972-B050-91F8BE87F9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27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B1DE233-0417-42F6-9F95-E86078FAC8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856678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07EB1B2-14E9-4ED2-8126-20C1FE667C1A}"/>
              </a:ext>
            </a:extLst>
          </p:cNvPr>
          <p:cNvSpPr/>
          <p:nvPr/>
        </p:nvSpPr>
        <p:spPr>
          <a:xfrm rot="10800000">
            <a:off x="609600" y="3367088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8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42A58D21-47FA-4F9A-AAF7-F6294375E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8AD4174-A20A-4FB4-BFF0-22FFC22B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D8194-FEE7-4BB3-89AC-3BC0D68A9B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6BA4E4-6D3B-4FA8-980F-4F6A12F057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D6A51D-3CA4-4A83-B993-9A27698B52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28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4C9E393-35CE-4820-9BA0-0EDE69C914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223393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6FC7B0EE-D695-420F-970B-DEDF564B2679}"/>
              </a:ext>
            </a:extLst>
          </p:cNvPr>
          <p:cNvSpPr/>
          <p:nvPr/>
        </p:nvSpPr>
        <p:spPr>
          <a:xfrm rot="10800000">
            <a:off x="609600" y="3367088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18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439C1386-2DC2-4014-8569-743FA36EA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B7A04C0-D402-4A62-8867-E87CABD3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EBDCC-EC01-4687-81CE-F418D99A9F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A802C-57E1-43FE-B9D3-82BA5DBB8A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F64672-5F51-4D68-A2A8-3EA3BD2FC6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29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5911004-7B70-4F89-A632-82C186C4C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756215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66B57C53-6D9C-48F0-85A1-8BF10D0C44DD}"/>
              </a:ext>
            </a:extLst>
          </p:cNvPr>
          <p:cNvSpPr/>
          <p:nvPr/>
        </p:nvSpPr>
        <p:spPr>
          <a:xfrm rot="10800000">
            <a:off x="3084513" y="3351213"/>
            <a:ext cx="288925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8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B62E7A1E-68AC-45DA-B738-9082B70A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Shellsort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EBC6426C-92FC-4A5E-A675-E30F6571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Itens separados uns dos outros por este intervalo serão comparados e ordenados isoladamente. </a:t>
            </a:r>
          </a:p>
          <a:p>
            <a:endParaRPr altLang="pt-BR" dirty="0"/>
          </a:p>
          <a:p>
            <a:r>
              <a:rPr altLang="pt-BR" dirty="0" err="1"/>
              <a:t>Ex</a:t>
            </a:r>
            <a:r>
              <a:rPr altLang="pt-BR" dirty="0"/>
              <a:t>: vetor de 101 elementos e </a:t>
            </a:r>
            <a:r>
              <a:rPr altLang="pt-BR" i="1" dirty="0"/>
              <a:t>hop </a:t>
            </a:r>
            <a:r>
              <a:rPr altLang="pt-BR" dirty="0"/>
              <a:t>5</a:t>
            </a:r>
          </a:p>
          <a:p>
            <a:pPr marL="593725" lvl="2" indent="0" algn="just">
              <a:buFont typeface="Wingdings" panose="05000000000000000000" pitchFamily="2" charset="2"/>
              <a:buNone/>
            </a:pPr>
            <a:r>
              <a:rPr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altLang="pt-BR" sz="2000" b="1" baseline="-25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0, 5, 10, 15, 20,..., </a:t>
            </a:r>
            <a:r>
              <a:rPr lang="pt-BR"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93</a:t>
            </a:r>
            <a:r>
              <a:rPr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100; </a:t>
            </a:r>
            <a:endParaRPr altLang="pt-BR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593725" lvl="2" indent="0" algn="just">
              <a:buFont typeface="Wingdings" panose="05000000000000000000" pitchFamily="2" charset="2"/>
              <a:buNone/>
            </a:pPr>
            <a:r>
              <a:rPr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altLang="pt-BR" sz="2000" b="1" baseline="-25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1, 6, 11, 16, 21,..., 91, 96; </a:t>
            </a:r>
            <a:endParaRPr altLang="pt-BR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593725" lvl="2" indent="0" algn="just">
              <a:buFont typeface="Wingdings" panose="05000000000000000000" pitchFamily="2" charset="2"/>
              <a:buNone/>
            </a:pPr>
            <a:r>
              <a:rPr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2000" b="1" baseline="-25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2, 7, </a:t>
            </a:r>
            <a:r>
              <a:rPr lang="pt-BR"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17, 22,..., 92, 97; </a:t>
            </a:r>
          </a:p>
          <a:p>
            <a:pPr marL="593725" lvl="2" indent="0" algn="just">
              <a:buNone/>
            </a:pPr>
            <a:r>
              <a:rPr lang="pt-BR"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2000" b="1" baseline="-25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3, 8, 13, 18, 23,..., 93, 98; </a:t>
            </a:r>
            <a:endParaRPr lang="pt-BR" altLang="pt-BR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593725" lvl="2" indent="0" algn="just">
              <a:buNone/>
            </a:pPr>
            <a:r>
              <a:rPr lang="pt-BR"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pt-BR" altLang="pt-BR" sz="2000" b="1" baseline="-25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t-BR" altLang="pt-BR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4, 9, 14, 19, 24,..., 94, 99; </a:t>
            </a:r>
            <a:endParaRPr lang="pt-BR" altLang="pt-BR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593725" lvl="2" indent="0" algn="just">
              <a:buFont typeface="Wingdings" panose="05000000000000000000" pitchFamily="2" charset="2"/>
              <a:buNone/>
            </a:pPr>
            <a:endParaRPr lang="pt-BR" altLang="pt-BR" sz="20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593725" lvl="2" indent="0" algn="just">
              <a:buFont typeface="Wingdings" panose="05000000000000000000" pitchFamily="2" charset="2"/>
              <a:buNone/>
            </a:pPr>
            <a:endParaRPr altLang="pt-BR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515DD0-E126-4231-AF51-6EE03A2430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3E45D26F-4D18-40CF-AC9D-4A9921AE13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029F783F-EDE2-40FF-90C8-523953786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C19C810-F7DE-4443-96C3-A72E9A27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2017-71BC-4E76-8FEA-34AB3D81BE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5C085A-9A73-4F52-93A5-4A8892A857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F760E1-ED0E-4E57-8C68-7BE64B4B5F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30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E7CF6C2-D9BB-4CEB-9653-2C3385410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219834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70FD1981-6204-4F50-86AB-1D2DC6F00F7D}"/>
              </a:ext>
            </a:extLst>
          </p:cNvPr>
          <p:cNvSpPr/>
          <p:nvPr/>
        </p:nvSpPr>
        <p:spPr>
          <a:xfrm rot="10800000">
            <a:off x="3898900" y="3332163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113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9086EDE9-3465-40DC-B6A2-E86DCF69B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91B6FBF-CADB-411F-B4DB-7A737B02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04C2D-1A1A-4597-8BC4-0AB40B212D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143AEC-F8AC-486E-B867-0D1520E7E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86891C-4A26-4BDC-AD1A-5E77B533E4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31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1EB0931-C817-434B-9116-2C99D1ACB0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848716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F1F16F4-2A11-4102-8FC0-5D0847CE432C}"/>
              </a:ext>
            </a:extLst>
          </p:cNvPr>
          <p:cNvSpPr/>
          <p:nvPr/>
        </p:nvSpPr>
        <p:spPr>
          <a:xfrm rot="10800000">
            <a:off x="4719638" y="3354388"/>
            <a:ext cx="288925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83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2AAF7B03-A47D-44E7-9AD6-888D2AB7E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C6F6730-CED4-447D-8794-4E79A08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707CB-1116-4ADF-8D29-4635395079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94698B-B3C4-48DC-9BA8-1206EF505C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2B590D-B8BF-4100-8535-13BEF2726D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1EF5685-CD2B-474B-8960-3F8DA01E7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26311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763687AB-95B5-41AE-8D53-88ABB5A3DB15}"/>
              </a:ext>
            </a:extLst>
          </p:cNvPr>
          <p:cNvSpPr/>
          <p:nvPr/>
        </p:nvSpPr>
        <p:spPr>
          <a:xfrm rot="10800000">
            <a:off x="5534025" y="3292475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023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91D769E8-EA27-47EC-8105-DAD13F213D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43B14D6-18EA-453A-A62C-7B0485E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AF3F4-102E-4D5E-AE48-3952216008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69EE5F-DE65-42C0-A485-B2589381D4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95D690-EE46-4606-8C2D-CEB06B35725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FB7A35C-1DBD-45AC-AD22-B2AC6CA10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612473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F16E4C7D-F113-404A-9325-9186AB4B75D2}"/>
              </a:ext>
            </a:extLst>
          </p:cNvPr>
          <p:cNvSpPr/>
          <p:nvPr/>
        </p:nvSpPr>
        <p:spPr>
          <a:xfrm rot="10800000">
            <a:off x="3898900" y="3292475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95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BB471FC4-B64E-41F8-BDCA-4A8CF2AD13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F8A987-6B13-4437-9201-56F3397F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91B47-10E3-427F-9540-C4086558A6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FF48E-8758-4DFF-ABFE-17D531C50C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E80A68-1A38-4BBB-AB89-7FD9186A13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2F8E23D-7CA8-4009-8FFC-D2F2B0559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535264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78C7A72-582B-40ED-BD25-D93C5AB981C0}"/>
              </a:ext>
            </a:extLst>
          </p:cNvPr>
          <p:cNvSpPr/>
          <p:nvPr/>
        </p:nvSpPr>
        <p:spPr>
          <a:xfrm rot="10800000">
            <a:off x="2268538" y="3292475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97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5">
            <a:extLst>
              <a:ext uri="{FF2B5EF4-FFF2-40B4-BE49-F238E27FC236}">
                <a16:creationId xmlns:a16="http://schemas.microsoft.com/office/drawing/2014/main" id="{976D5EBB-8087-4293-987E-D9397ED09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CE66F7B-3C03-4979-83AF-D8B13C7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50AD0-64E4-47FE-8720-9187B953E1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734050-D5CC-4660-B681-D5CA5B99AD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3AB093-F6B7-4EDC-B418-0D5FD1660B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065906A-8945-422C-9AA2-762325805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629275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3C03A766-17A7-429E-A0EB-AF1CE3456CBC}"/>
              </a:ext>
            </a:extLst>
          </p:cNvPr>
          <p:cNvSpPr/>
          <p:nvPr/>
        </p:nvSpPr>
        <p:spPr>
          <a:xfrm rot="10800000">
            <a:off x="2268538" y="3292475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77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770BD819-E275-4321-8662-3868A979C7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94F4A2E-DD35-4881-B318-0ED3A00F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6B168-5328-4DC2-9024-C855D3AE58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2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C38870-DBD2-4D04-AC1E-37A48DAB91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46F0D6-A036-4B6C-A423-C1FF2C1500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36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00FDA3B-B9F5-49B4-874B-868666FB8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506291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91E9421B-1684-4114-AF7F-7EB74E1C0353}"/>
              </a:ext>
            </a:extLst>
          </p:cNvPr>
          <p:cNvSpPr/>
          <p:nvPr/>
        </p:nvSpPr>
        <p:spPr>
          <a:xfrm rot="10800000">
            <a:off x="6338888" y="3292475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7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A2BDB9DC-9106-49A6-8287-5E7166FC0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5172C1D-1E19-485B-959E-89172BD8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EC4A6-5987-4F93-B427-A249362423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2 </a:t>
            </a:r>
            <a:r>
              <a:rPr lang="pt-BR" dirty="0">
                <a:sym typeface="Wingdings" panose="05000000000000000000" pitchFamily="2" charset="2"/>
              </a:rPr>
              <a:t> </a:t>
            </a:r>
            <a:r>
              <a:rPr lang="pt-BR" i="1" dirty="0">
                <a:sym typeface="Wingdings" panose="05000000000000000000" pitchFamily="2" charset="2"/>
              </a:rPr>
              <a:t>Hop</a:t>
            </a:r>
            <a:r>
              <a:rPr lang="pt-BR" dirty="0">
                <a:sym typeface="Wingdings" panose="05000000000000000000" pitchFamily="2" charset="2"/>
              </a:rPr>
              <a:t> h = 1</a:t>
            </a:r>
          </a:p>
          <a:p>
            <a:pPr marL="0" indent="0">
              <a:buNone/>
            </a:pPr>
            <a:r>
              <a:rPr lang="pt-BR" altLang="pt-BR" sz="2900" i="1" dirty="0">
                <a:solidFill>
                  <a:srgbClr val="721015"/>
                </a:solidFill>
              </a:rPr>
              <a:t>S</a:t>
            </a:r>
            <a:r>
              <a:rPr lang="pt-BR" altLang="pt-BR" sz="2900" i="1" baseline="-25000" dirty="0">
                <a:solidFill>
                  <a:srgbClr val="721015"/>
                </a:solidFill>
              </a:rPr>
              <a:t>0</a:t>
            </a:r>
            <a:r>
              <a:rPr lang="pt-BR" altLang="pt-BR" sz="2900" i="1" dirty="0">
                <a:solidFill>
                  <a:srgbClr val="721015"/>
                </a:solidFill>
              </a:rPr>
              <a:t> = 0, 1, 2, 3, 4, 5, 6, 7, 8, 9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928739-C80B-40A6-A73E-3E45B2BECD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FC7ADC-8BDC-41AF-B86E-0FC98962BA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358CB9E-AE01-439E-9EA7-D9703AC15C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249076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744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5">
            <a:extLst>
              <a:ext uri="{FF2B5EF4-FFF2-40B4-BE49-F238E27FC236}">
                <a16:creationId xmlns:a16="http://schemas.microsoft.com/office/drawing/2014/main" id="{5F7AEB97-E7E9-4B8F-809F-479DE1F5CA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8AC988C-3C72-444A-8B2D-57016901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756A5-1295-45B4-B083-0CBC5112E7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9B4FC0-E109-4D1A-B98C-FA581825C5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2CBCBC-28A5-4293-B6DD-EE03CD38D8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4B493B5-3E05-4AD2-8F94-54F6451C6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602749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3288209D-EBD9-421C-A6A0-1F5CF098941E}"/>
              </a:ext>
            </a:extLst>
          </p:cNvPr>
          <p:cNvSpPr/>
          <p:nvPr/>
        </p:nvSpPr>
        <p:spPr>
          <a:xfrm rot="10800000">
            <a:off x="635000" y="3311525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882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F437D451-B19E-4947-B43B-0E830E84A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E2E8C73-FF84-4158-B352-B6693D41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C16-EE1A-4B68-AF41-C82210FCDF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3C03D3-B7DA-4BAD-8115-4D70F3B5B5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B2B857-FD76-473D-85D4-56E012D161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E73C5EA-5ED1-4CD9-96B5-CA963E7D0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78908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AC7224B7-1ACA-484D-A467-09A867787519}"/>
              </a:ext>
            </a:extLst>
          </p:cNvPr>
          <p:cNvSpPr/>
          <p:nvPr/>
        </p:nvSpPr>
        <p:spPr>
          <a:xfrm rot="10800000">
            <a:off x="17463" y="3316288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0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71378C3A-67D5-4F3A-9E8A-0866362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Shellsort</a:t>
            </a:r>
          </a:p>
        </p:txBody>
      </p:sp>
      <p:sp>
        <p:nvSpPr>
          <p:cNvPr id="14339" name="Espaço Reservado para Conteúdo 2">
            <a:extLst>
              <a:ext uri="{FF2B5EF4-FFF2-40B4-BE49-F238E27FC236}">
                <a16:creationId xmlns:a16="http://schemas.microsoft.com/office/drawing/2014/main" id="{126F662C-D9E9-4695-8FDC-25042139A7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Aplica-se a ordenação por inserção em cada sequência de elementos</a:t>
            </a:r>
          </a:p>
          <a:p>
            <a:pPr lvl="1"/>
            <a:r>
              <a:rPr altLang="pt-BR" dirty="0"/>
              <a:t>Ordenação parcial</a:t>
            </a:r>
          </a:p>
          <a:p>
            <a:pPr lvl="1"/>
            <a:endParaRPr altLang="pt-BR" dirty="0"/>
          </a:p>
          <a:p>
            <a:r>
              <a:rPr altLang="pt-BR" dirty="0"/>
              <a:t>Diminuição progressiva do valor do </a:t>
            </a:r>
            <a:r>
              <a:rPr altLang="pt-BR" i="1" dirty="0"/>
              <a:t>hop</a:t>
            </a:r>
            <a:r>
              <a:rPr altLang="pt-BR" dirty="0"/>
              <a:t> até que seu valor chegue a 1</a:t>
            </a:r>
          </a:p>
          <a:p>
            <a:pPr lvl="1"/>
            <a:r>
              <a:rPr altLang="pt-BR" dirty="0"/>
              <a:t>Ordenação por inserção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EF0E6C-49EC-4212-876A-5ABA4C8CF21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8608D369-A18E-4FCC-A7C9-29BBDFC94B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ED132B70-38FE-4595-A10D-883E92F0E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CC919A6-673D-4757-BCF0-BB983EB2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2625C-23C9-4D6B-AD13-A72ED2F941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EC5A57-8DF3-4F69-84BF-B966B8135F9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121C21-765D-4E23-980A-95506C0571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767A4A5-CFF9-47F9-B1CA-4FAA880057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621358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87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03E05296-7C44-49DE-A5DB-E6ADF6860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2F9A10A-18C7-4BE8-AF19-0EA56E5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22A786-020A-4A1E-892F-65812435A8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F66974-9CDB-4E08-BC8A-29CEFD5B3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779DDF-093E-45A5-B69A-F15BC80554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8A799C8-97C7-475E-9D3D-8CCB9E357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106878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3C862D98-EFBE-425C-A686-091585F7F039}"/>
              </a:ext>
            </a:extLst>
          </p:cNvPr>
          <p:cNvSpPr/>
          <p:nvPr/>
        </p:nvSpPr>
        <p:spPr>
          <a:xfrm rot="10800000">
            <a:off x="1476375" y="3367088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987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B0C1F4F0-D1FE-4650-A561-CFA7169429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E70A20E-B61B-4E0B-9D25-2CFACBF9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AF87A-72D3-48A8-AA4B-C795977153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B226B2-C10E-460F-9B03-5A362F13BD5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EBC135-74C8-454B-B0CF-C1B9E7D058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B9473CD-24DD-45B8-A3BC-6C0A05FB5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885362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6B022086-A005-41D1-A7D8-5C63AD07BA2B}"/>
              </a:ext>
            </a:extLst>
          </p:cNvPr>
          <p:cNvSpPr/>
          <p:nvPr/>
        </p:nvSpPr>
        <p:spPr>
          <a:xfrm rot="10800000">
            <a:off x="2268538" y="3368675"/>
            <a:ext cx="287337" cy="433388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3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CCBE4A1E-5F10-48A8-9BB9-13227BE2B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4C3708E-1BDA-4BD2-AABA-4329D6D4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A59FA-FFE8-415C-9B16-4BD699FE92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94B2C9-5444-42F0-BCB7-33EF09671E7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86BE89-4BB6-4BB2-B856-996B009E7E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2C22414-2AE6-47E2-B54E-B10DAE265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377730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D6E5E7DB-306D-4C37-B10A-DDD1663A97E4}"/>
              </a:ext>
            </a:extLst>
          </p:cNvPr>
          <p:cNvSpPr/>
          <p:nvPr/>
        </p:nvSpPr>
        <p:spPr>
          <a:xfrm rot="10800000">
            <a:off x="1476375" y="3354388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806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46AA0256-7706-4D37-B40E-6EE157BCC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D9E1CE1-5BD7-4AB4-B54A-19819B04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9C0547-4309-481C-B5AC-13D63F1894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A4F23F-1FE4-46E5-847B-37CB596DC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8A6757-0430-41F5-97D9-ADA1FBBC1F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604920A-AD82-4286-8C89-385AAB30E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600653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743B2DA6-CB00-477C-8654-C2EB2FAEB50E}"/>
              </a:ext>
            </a:extLst>
          </p:cNvPr>
          <p:cNvSpPr/>
          <p:nvPr/>
        </p:nvSpPr>
        <p:spPr>
          <a:xfrm rot="10800000">
            <a:off x="609600" y="3381375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254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C284C7F5-F5AE-4047-A702-75A80A605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91A70FC-08E2-465F-801E-3F6B2F38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B8C43-0E19-4F50-AC3D-88B633E2FE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43BFEA-ABB1-46B3-B220-2431E7ED07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ED653-5A1E-42C4-9F86-F5B1B14665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45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A3B11E4-D437-471E-B2F8-7F0949F61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419239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9ACF0967-7D4A-49E0-AD70-7ABF453F6C70}"/>
              </a:ext>
            </a:extLst>
          </p:cNvPr>
          <p:cNvSpPr/>
          <p:nvPr/>
        </p:nvSpPr>
        <p:spPr>
          <a:xfrm rot="10800000">
            <a:off x="609600" y="3351213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612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78EC7E52-91BB-477D-9921-C248B2A0E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ACAB698-097E-4B56-809C-429B48ED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E8DFF-D608-4F84-BD56-A1CC8D678A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A3B4A5-CA00-47C6-B704-ED62EF3474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2CFC42-0911-45F8-9A1F-9312A8D9A3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46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CCC560B-2182-4501-B96E-44A8D9FC3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891164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5EC89560-5A71-4904-9EE1-87291E0B06A5}"/>
              </a:ext>
            </a:extLst>
          </p:cNvPr>
          <p:cNvSpPr/>
          <p:nvPr/>
        </p:nvSpPr>
        <p:spPr>
          <a:xfrm rot="10800000">
            <a:off x="3132138" y="3363913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931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D6D289F3-B1DF-444D-89D4-5A7F748FC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EFCE3709-730D-4D3D-9994-BC35B335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F1011-FDF4-410E-8159-6C23531365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57D9E4-D093-4C5B-B1EF-34DDC01CAD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67F71B-73CC-4A7D-B747-4A722CC8193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47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BBD27DD-1F8F-4CBA-8C0C-3ED6642BF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699688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AD263B9C-5F9F-44FA-9E6C-2DDE4BB39132}"/>
              </a:ext>
            </a:extLst>
          </p:cNvPr>
          <p:cNvSpPr/>
          <p:nvPr/>
        </p:nvSpPr>
        <p:spPr>
          <a:xfrm rot="10800000">
            <a:off x="3924300" y="3332163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675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7FE4EC6E-C6EB-480A-9FBC-0E9DE631B9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A49CE3D-67B4-4BA5-BF5C-D07971DC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CF9F8-807E-47AC-BD06-D9CD39DE2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DDA330-4B05-4EEB-9D59-54B510132C0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3598F0-5E79-4EBC-9D8F-012101D15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48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3EBFD6A-1F09-4E9A-8235-E0A5909A9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780173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0CA1EAD6-3427-4996-94B1-C33730D3A066}"/>
              </a:ext>
            </a:extLst>
          </p:cNvPr>
          <p:cNvSpPr/>
          <p:nvPr/>
        </p:nvSpPr>
        <p:spPr>
          <a:xfrm rot="10800000">
            <a:off x="3059113" y="3333750"/>
            <a:ext cx="288925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155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9DA57880-8FFC-4895-992C-A21B1EFBD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8788785-922B-4A94-85DB-701E031C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9893E-74CF-44B5-8940-4376D356E6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3C2043-1E22-4BF3-A760-109A236183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D04FD-6841-418D-BA3E-7EDCAB3458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49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79FF854-6491-459C-BF3C-84329A628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479501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DE84BBD8-7FD8-4E49-AEF1-C4A6562144C4}"/>
              </a:ext>
            </a:extLst>
          </p:cNvPr>
          <p:cNvSpPr/>
          <p:nvPr/>
        </p:nvSpPr>
        <p:spPr>
          <a:xfrm rot="10800000">
            <a:off x="2268538" y="3324225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72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5">
            <a:extLst>
              <a:ext uri="{FF2B5EF4-FFF2-40B4-BE49-F238E27FC236}">
                <a16:creationId xmlns:a16="http://schemas.microsoft.com/office/drawing/2014/main" id="{8538C0E4-7589-4BB1-B30A-7FE8BABE9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890076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82DE5CD-F809-4432-8FCC-1F251E63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4431C-D1DF-49B1-A2A9-BE3BEFD627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inicial h=4</a:t>
            </a:r>
          </a:p>
          <a:p>
            <a:pPr marL="0" indent="0" defTabSz="534988">
              <a:buNone/>
            </a:pPr>
            <a:r>
              <a:rPr lang="pt-BR" i="1" dirty="0">
                <a:solidFill>
                  <a:srgbClr val="721015"/>
                </a:solidFill>
              </a:rPr>
              <a:t>S</a:t>
            </a:r>
            <a:r>
              <a:rPr lang="pt-BR" i="1" baseline="-25000" dirty="0">
                <a:solidFill>
                  <a:srgbClr val="721015"/>
                </a:solidFill>
              </a:rPr>
              <a:t>0</a:t>
            </a:r>
            <a:r>
              <a:rPr lang="pt-BR" i="1" dirty="0">
                <a:solidFill>
                  <a:srgbClr val="721015"/>
                </a:solidFill>
              </a:rPr>
              <a:t> = 0, 4, 8		S</a:t>
            </a:r>
            <a:r>
              <a:rPr lang="pt-BR" i="1" baseline="-25000" dirty="0">
                <a:solidFill>
                  <a:srgbClr val="721015"/>
                </a:solidFill>
              </a:rPr>
              <a:t>1</a:t>
            </a:r>
            <a:r>
              <a:rPr lang="pt-BR" i="1" dirty="0">
                <a:solidFill>
                  <a:srgbClr val="721015"/>
                </a:solidFill>
              </a:rPr>
              <a:t> = 1, 5, 9 	S</a:t>
            </a:r>
            <a:r>
              <a:rPr lang="pt-BR" i="1" baseline="-25000" dirty="0">
                <a:solidFill>
                  <a:srgbClr val="721015"/>
                </a:solidFill>
              </a:rPr>
              <a:t>2</a:t>
            </a:r>
            <a:r>
              <a:rPr lang="pt-BR" i="1" dirty="0">
                <a:solidFill>
                  <a:srgbClr val="721015"/>
                </a:solidFill>
              </a:rPr>
              <a:t> = 2, 6 	S</a:t>
            </a:r>
            <a:r>
              <a:rPr lang="pt-BR" i="1" baseline="-25000" dirty="0">
                <a:solidFill>
                  <a:srgbClr val="721015"/>
                </a:solidFill>
              </a:rPr>
              <a:t>3</a:t>
            </a:r>
            <a:r>
              <a:rPr lang="pt-BR" i="1" dirty="0">
                <a:solidFill>
                  <a:srgbClr val="721015"/>
                </a:solidFill>
              </a:rPr>
              <a:t> = 3, 7  </a:t>
            </a:r>
          </a:p>
          <a:p>
            <a:pPr marL="0" indent="0">
              <a:buNone/>
            </a:pPr>
            <a:r>
              <a:rPr lang="pt-BR" i="1" dirty="0"/>
              <a:t>  </a:t>
            </a:r>
          </a:p>
          <a:p>
            <a:pPr marL="0" indent="0">
              <a:buNone/>
            </a:pPr>
            <a:r>
              <a:rPr lang="pt-BR" i="1" dirty="0"/>
              <a:t>  </a:t>
            </a:r>
          </a:p>
          <a:p>
            <a:pPr marL="0" indent="0">
              <a:buNone/>
            </a:pPr>
            <a:endParaRPr lang="pt-BR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137219-1CC3-4EC1-B836-19ABFD5CA2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5AFB00-DCE1-4DF2-A512-FA40CEF16B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59AA623-8C79-4788-871E-4CB61903B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582514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713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9CD0A3CF-DCA9-4F62-BF4B-961D8FEF7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C7DDB41-81C4-4584-9430-19DFA29F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A322F-CF99-4322-B370-A8DBE4C2C4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FDC19A-5D78-4BAF-AC49-1C9FFA09BF1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3280F4-1A03-440B-A8AC-0EDD15BC5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50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3500E12-3B4A-4C1F-B41C-4EBB2A789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91995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8A3AA73D-04F2-4CED-AD5E-480A4645B18B}"/>
              </a:ext>
            </a:extLst>
          </p:cNvPr>
          <p:cNvSpPr/>
          <p:nvPr/>
        </p:nvSpPr>
        <p:spPr>
          <a:xfrm rot="10800000">
            <a:off x="2268538" y="3324225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79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D1A9968D-9FAD-457F-AE69-E1F4DA14B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4842C6A-8236-47AE-A76E-E03A8F34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2086B-010E-442B-BDF1-8C397A4E4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259683-8D80-4D01-98DF-8A10A1DABE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5ED637-C918-4371-A781-A133EAAAAB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D4E9857-7E3F-445D-9470-655A8BA6C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719569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A658B5B3-29F0-4A9D-A3A1-35D90C43468A}"/>
              </a:ext>
            </a:extLst>
          </p:cNvPr>
          <p:cNvSpPr/>
          <p:nvPr/>
        </p:nvSpPr>
        <p:spPr>
          <a:xfrm rot="10800000">
            <a:off x="4716463" y="3324225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93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5">
            <a:extLst>
              <a:ext uri="{FF2B5EF4-FFF2-40B4-BE49-F238E27FC236}">
                <a16:creationId xmlns:a16="http://schemas.microsoft.com/office/drawing/2014/main" id="{9191E57D-F050-4A26-836A-E5CB566F1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AA81AE89-B07C-4072-8DEA-3DD4023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25A08-281C-4CB3-9A48-EC98C4B7C6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4093BB-9A6F-48A6-B179-49A32628A6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F09D5E-2085-4258-9610-4426277C3D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2202EF3-7585-476E-9F83-34F468D25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534691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82E14F30-EBCD-4961-9140-500171913BA5}"/>
              </a:ext>
            </a:extLst>
          </p:cNvPr>
          <p:cNvSpPr/>
          <p:nvPr/>
        </p:nvSpPr>
        <p:spPr>
          <a:xfrm rot="10800000">
            <a:off x="5580063" y="3292475"/>
            <a:ext cx="287337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97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5">
            <a:extLst>
              <a:ext uri="{FF2B5EF4-FFF2-40B4-BE49-F238E27FC236}">
                <a16:creationId xmlns:a16="http://schemas.microsoft.com/office/drawing/2014/main" id="{76EAB2DC-0BD9-442B-AF73-4E7BF5669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FA37CAF-8E25-4A41-ACC8-333839BD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38A42F-1BB2-49B1-8328-E5F76200CB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B027E1-18F1-4EE9-B951-C61C3536C9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C7AEA6-A091-4639-86A3-3ECB21A458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DE46BF7-A944-4535-BC00-5A682E0375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42654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8212F32C-A97F-4337-948E-8A85F29255C6}"/>
              </a:ext>
            </a:extLst>
          </p:cNvPr>
          <p:cNvSpPr/>
          <p:nvPr/>
        </p:nvSpPr>
        <p:spPr>
          <a:xfrm rot="10800000">
            <a:off x="6372225" y="3292475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151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DB22329C-365B-4C71-8F04-64FAFAC58C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C07E9BF-6EE0-4E4D-B4EE-6BD4ACAE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2D4262-8FB0-4642-9314-B42FBBD9E0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503C4D-AD08-44C3-A378-528384166C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7873F3-ADA3-47D0-AE64-6818091CC9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54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D053AF1-8B42-45BD-8FF1-4C926FF89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334494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6341A985-DE2A-4265-A8F1-DE4C726A0D87}"/>
              </a:ext>
            </a:extLst>
          </p:cNvPr>
          <p:cNvSpPr/>
          <p:nvPr/>
        </p:nvSpPr>
        <p:spPr>
          <a:xfrm rot="10800000">
            <a:off x="7194550" y="3292475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93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D2F49B94-B6DE-4F64-99FD-DB5D7CDC4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54295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E98EAA7-03B4-495D-BC0D-F1CF5C32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114E5-9846-4244-88C0-F911511604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 = 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Fim da ordenação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48D602-917A-4C4C-8985-4894960FAE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E5039E-7817-449B-82EB-BE8EA126DD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55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50A660B-00A7-4E6C-A154-5D2C9DCEA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581756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983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>
            <a:extLst>
              <a:ext uri="{FF2B5EF4-FFF2-40B4-BE49-F238E27FC236}">
                <a16:creationId xmlns:a16="http://schemas.microsoft.com/office/drawing/2014/main" id="{10408D18-CD8E-4AD4-99DF-94EB0F9A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Shellsort</a:t>
            </a:r>
          </a:p>
        </p:txBody>
      </p:sp>
      <p:sp>
        <p:nvSpPr>
          <p:cNvPr id="68611" name="Espaço Reservado para Conteúdo 2">
            <a:extLst>
              <a:ext uri="{FF2B5EF4-FFF2-40B4-BE49-F238E27FC236}">
                <a16:creationId xmlns:a16="http://schemas.microsoft.com/office/drawing/2014/main" id="{41F17D24-B774-45C5-AF1F-E3268D167A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Quais valores escolher para o </a:t>
            </a:r>
            <a:r>
              <a:rPr altLang="pt-BR" i="1" dirty="0"/>
              <a:t>hop</a:t>
            </a:r>
            <a:r>
              <a:rPr altLang="pt-BR" dirty="0"/>
              <a:t>?</a:t>
            </a:r>
          </a:p>
          <a:p>
            <a:endParaRPr altLang="pt-BR" sz="2000" dirty="0"/>
          </a:p>
          <a:p>
            <a:r>
              <a:rPr altLang="pt-BR" dirty="0"/>
              <a:t>Shell propôs n, n/2, n/4, n/8 … 1. </a:t>
            </a:r>
          </a:p>
          <a:p>
            <a:pPr lvl="1"/>
            <a:r>
              <a:rPr altLang="pt-BR" dirty="0"/>
              <a:t>Elementos pares só são comparados com elementos pares (Sedgewick,1992)</a:t>
            </a:r>
          </a:p>
          <a:p>
            <a:endParaRPr altLang="pt-BR" sz="2000" dirty="0"/>
          </a:p>
          <a:p>
            <a:r>
              <a:rPr altLang="pt-BR" dirty="0" err="1"/>
              <a:t>Sedgewick</a:t>
            </a:r>
            <a:r>
              <a:rPr altLang="pt-BR" dirty="0"/>
              <a:t>: 	</a:t>
            </a:r>
            <a:r>
              <a:rPr altLang="pt-BR" i="1" dirty="0"/>
              <a:t>h(i) = h(i-1)*3+1</a:t>
            </a:r>
          </a:p>
          <a:p>
            <a:pPr lvl="1"/>
            <a:r>
              <a:rPr altLang="pt-BR" dirty="0"/>
              <a:t>...1093, 364, </a:t>
            </a:r>
            <a:r>
              <a:rPr lang="pt-BR" altLang="pt-BR" dirty="0"/>
              <a:t>13</a:t>
            </a:r>
            <a:r>
              <a:rPr altLang="pt-BR" dirty="0"/>
              <a:t>1, 40, 13, 4, 1.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34EB2C-EB83-4059-8804-D0AC11E28E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0BE8B3A1-CF7D-43E4-BF97-3F03259E9B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56</a:t>
            </a:fld>
            <a:endParaRPr lang="pt-BR" altLang="pt-B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>
            <a:extLst>
              <a:ext uri="{FF2B5EF4-FFF2-40B4-BE49-F238E27FC236}">
                <a16:creationId xmlns:a16="http://schemas.microsoft.com/office/drawing/2014/main" id="{FC0C959F-678D-48A7-89A4-5C74EE92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Shellsort</a:t>
            </a:r>
          </a:p>
        </p:txBody>
      </p:sp>
      <p:sp>
        <p:nvSpPr>
          <p:cNvPr id="69635" name="Espaço Reservado para Conteúdo 2">
            <a:extLst>
              <a:ext uri="{FF2B5EF4-FFF2-40B4-BE49-F238E27FC236}">
                <a16:creationId xmlns:a16="http://schemas.microsoft.com/office/drawing/2014/main" id="{7F54F42D-5042-47F0-96E5-7EABD431E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altLang="pt-BR" sz="2900"/>
              <a:t>Ciura (2001) mostrou, empiricamente, uma sequência ainda melhor:</a:t>
            </a:r>
          </a:p>
          <a:p>
            <a:pPr marL="273050" lvl="2" indent="0">
              <a:spcBef>
                <a:spcPts val="700"/>
              </a:spcBef>
              <a:buSzPct val="60000"/>
              <a:buFont typeface="Wingdings" panose="05000000000000000000" pitchFamily="2" charset="2"/>
              <a:buNone/>
            </a:pPr>
            <a:r>
              <a:rPr altLang="pt-BR" sz="2400"/>
              <a:t>... 1750, 701, 302, 132, 57, 23, 10, 4, 1.</a:t>
            </a:r>
          </a:p>
          <a:p>
            <a:endParaRPr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28183C-5765-44A7-96AF-46EF7585240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DAEDBE6B-4E1F-48D2-B577-3E8A6A97127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57</a:t>
            </a:fld>
            <a:endParaRPr lang="pt-BR" altLang="pt-B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ítulo 1">
            <a:extLst>
              <a:ext uri="{FF2B5EF4-FFF2-40B4-BE49-F238E27FC236}">
                <a16:creationId xmlns:a16="http://schemas.microsoft.com/office/drawing/2014/main" id="{715C6AF8-630A-424E-9FBE-0243BA89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Shellsort</a:t>
            </a:r>
          </a:p>
        </p:txBody>
      </p:sp>
      <p:sp>
        <p:nvSpPr>
          <p:cNvPr id="70659" name="Espaço Reservado para Conteúdo 2">
            <a:extLst>
              <a:ext uri="{FF2B5EF4-FFF2-40B4-BE49-F238E27FC236}">
                <a16:creationId xmlns:a16="http://schemas.microsoft.com/office/drawing/2014/main" id="{E070D1D9-46E0-41DD-8908-45A04C49EC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Complexidade do algoritmo?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5818C9-1B74-49C0-9980-DF589D392C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67979D7A-0C2E-4F5B-BD4E-D2C740251B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58</a:t>
            </a:fld>
            <a:endParaRPr lang="pt-BR" altLang="pt-B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77BE0C74-8FCF-4FC0-B436-6354CBB4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Shellsort</a:t>
            </a:r>
          </a:p>
        </p:txBody>
      </p:sp>
      <p:sp>
        <p:nvSpPr>
          <p:cNvPr id="71683" name="Espaço Reservado para Conteúdo 2">
            <a:extLst>
              <a:ext uri="{FF2B5EF4-FFF2-40B4-BE49-F238E27FC236}">
                <a16:creationId xmlns:a16="http://schemas.microsoft.com/office/drawing/2014/main" id="{9CF210BD-4CB3-4391-A5F3-3818F036BE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Complexidade do algoritmo?</a:t>
            </a:r>
          </a:p>
          <a:p>
            <a:pPr lvl="1"/>
            <a:r>
              <a:rPr altLang="pt-BR" dirty="0"/>
              <a:t>Ordenação por inserção: O(n</a:t>
            </a:r>
            <a:r>
              <a:rPr altLang="pt-BR" baseline="30000" dirty="0"/>
              <a:t>2</a:t>
            </a:r>
            <a:r>
              <a:rPr altLang="pt-BR" dirty="0"/>
              <a:t>)</a:t>
            </a:r>
          </a:p>
          <a:p>
            <a:pPr lvl="1"/>
            <a:endParaRPr altLang="pt-BR" dirty="0"/>
          </a:p>
          <a:p>
            <a:pPr lvl="1"/>
            <a:r>
              <a:rPr altLang="pt-BR" dirty="0"/>
              <a:t>As análises mais aceitas para as sequências mencionadas indicam para uma complexidade de O(</a:t>
            </a:r>
            <a:r>
              <a:rPr altLang="pt-BR" i="1" dirty="0"/>
              <a:t>n</a:t>
            </a:r>
            <a:r>
              <a:rPr altLang="pt-BR" i="1" baseline="30000" dirty="0"/>
              <a:t>1,</a:t>
            </a:r>
            <a:r>
              <a:rPr lang="pt-BR" altLang="pt-BR" i="1" baseline="30000" dirty="0"/>
              <a:t>26</a:t>
            </a:r>
            <a:r>
              <a:rPr altLang="pt-BR" dirty="0"/>
              <a:t>) ou O(</a:t>
            </a:r>
            <a:r>
              <a:rPr altLang="pt-BR" i="1" dirty="0"/>
              <a:t>n (log</a:t>
            </a:r>
            <a:r>
              <a:rPr altLang="pt-BR" i="1" baseline="-25000" dirty="0"/>
              <a:t>2</a:t>
            </a:r>
            <a:r>
              <a:rPr altLang="pt-BR" i="1" dirty="0"/>
              <a:t>n)</a:t>
            </a:r>
            <a:r>
              <a:rPr altLang="pt-BR" i="1" baseline="30000" dirty="0"/>
              <a:t>2</a:t>
            </a:r>
            <a:r>
              <a:rPr altLang="pt-BR" dirty="0"/>
              <a:t>). (</a:t>
            </a:r>
            <a:r>
              <a:rPr altLang="pt-BR" dirty="0" err="1"/>
              <a:t>Ziviani</a:t>
            </a:r>
            <a:r>
              <a:rPr altLang="pt-BR" dirty="0"/>
              <a:t>, 2004)</a:t>
            </a:r>
          </a:p>
          <a:p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6C5AA6-30F5-4D5B-8AAB-0DE536957E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57A48B70-1874-4A7C-993E-9BEB664A48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59</a:t>
            </a:fld>
            <a:endParaRPr lang="pt-BR" alt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9FAAEC14-70BA-4B8D-905C-49E3845E7B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952240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F969D8E-245C-4538-90BA-9D0B6E65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AD492-F642-4408-A069-412289BC4D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B40DBB-DCC4-4562-9D02-8D6B4BA86AA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D8D698-1797-4754-BC5C-1A2F567368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502EAE4-565C-4977-A73C-640C9BC44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337635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C7CEEC46-2DDB-4AAF-8378-9E7FA5E4A9EB}"/>
              </a:ext>
            </a:extLst>
          </p:cNvPr>
          <p:cNvSpPr/>
          <p:nvPr/>
        </p:nvSpPr>
        <p:spPr>
          <a:xfrm rot="10800000">
            <a:off x="638175" y="3248025"/>
            <a:ext cx="288925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72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>
            <a:extLst>
              <a:ext uri="{FF2B5EF4-FFF2-40B4-BE49-F238E27FC236}">
                <a16:creationId xmlns:a16="http://schemas.microsoft.com/office/drawing/2014/main" id="{4870E80A-6A21-491D-95FC-BCDF817C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Shellsort</a:t>
            </a:r>
          </a:p>
        </p:txBody>
      </p:sp>
      <p:sp>
        <p:nvSpPr>
          <p:cNvPr id="72707" name="Espaço Reservado para Conteúdo 2">
            <a:extLst>
              <a:ext uri="{FF2B5EF4-FFF2-40B4-BE49-F238E27FC236}">
                <a16:creationId xmlns:a16="http://schemas.microsoft.com/office/drawing/2014/main" id="{F4ADA7BE-44E8-400D-9777-A48DEEB7E7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Considerado adequado para conjuntos de tamanhos moderados de dados</a:t>
            </a:r>
          </a:p>
          <a:p>
            <a:pPr lvl="1"/>
            <a:r>
              <a:rPr altLang="pt-BR" dirty="0"/>
              <a:t>Implementação simples</a:t>
            </a:r>
          </a:p>
          <a:p>
            <a:endParaRPr altLang="pt-BR" dirty="0"/>
          </a:p>
          <a:p>
            <a:r>
              <a:rPr altLang="pt-BR" dirty="0"/>
              <a:t>Observação importante:</a:t>
            </a:r>
          </a:p>
          <a:p>
            <a:pPr lvl="1"/>
            <a:r>
              <a:rPr altLang="pt-BR" dirty="0" err="1"/>
              <a:t>Shellsort</a:t>
            </a:r>
            <a:r>
              <a:rPr altLang="pt-BR" dirty="0"/>
              <a:t> é um método não </a:t>
            </a:r>
            <a:r>
              <a:rPr altLang="pt-BR" i="1" dirty="0"/>
              <a:t>estável</a:t>
            </a:r>
          </a:p>
          <a:p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2E7E65-8D74-4CE2-AE25-BEB389F75E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91782A28-EEF2-49A3-835C-557226037F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60</a:t>
            </a:fld>
            <a:endParaRPr lang="pt-BR" altLang="pt-B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B3A5F6C3-517B-4F5F-9752-0EED0988A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952240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1705C03-1CA1-41CD-8146-69542AFC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55146-0ED4-45FC-82B6-75218F17D9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39AD65-9C10-432F-A0AB-AF168E2544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4D06CB-5DD1-40C9-809F-D3EDB31587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69518F4-298E-4833-9BEE-4F524F6F1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449407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4A663AB-70E5-4239-A290-CF3807057807}"/>
              </a:ext>
            </a:extLst>
          </p:cNvPr>
          <p:cNvSpPr/>
          <p:nvPr/>
        </p:nvSpPr>
        <p:spPr>
          <a:xfrm rot="10800000">
            <a:off x="-3175" y="3278188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0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DE611CDF-553B-47C4-8290-CDC5472B6E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952240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56A8BF6-2CCC-4AC0-B250-48666B1E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D35092-02FF-40A6-9FED-2F5F17CD52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1525EE-0BC2-4382-9D24-DCDCA5DD5D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80B652-BFF6-410E-84F1-8CB74494C6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E10E457-5F0F-4C69-8960-21BC2365F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543402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3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D23EC2C2-51C7-4BE6-8869-1E19D2317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802917"/>
              </p:ext>
            </p:extLst>
          </p:nvPr>
        </p:nvGraphicFramePr>
        <p:xfrm>
          <a:off x="379413" y="2859782"/>
          <a:ext cx="8153400" cy="4573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20A03DE-0B04-4A36-9170-554F0865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Shellsort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7078D-3A95-448C-B951-FF5BA79EFC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i="1" dirty="0"/>
              <a:t>Hop</a:t>
            </a:r>
            <a:r>
              <a:rPr lang="pt-BR" dirty="0"/>
              <a:t> h=4</a:t>
            </a:r>
            <a:endParaRPr lang="pt-BR" i="1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F718E4-E344-419D-B850-221591D4FF4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6A77BA-E5BF-4C94-B363-799DF328F1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</a:t>
            </a:fld>
            <a:endParaRPr lang="pt-BR" alt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B2BA020-373A-4BE8-903F-EE52EA3170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927754"/>
              </p:ext>
            </p:extLst>
          </p:nvPr>
        </p:nvGraphicFramePr>
        <p:xfrm>
          <a:off x="379413" y="2500313"/>
          <a:ext cx="8153400" cy="4569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26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Delicious" panose="02000506040000020004" pitchFamily="50" charset="0"/>
                        </a:rPr>
                        <a:t>93</a:t>
                      </a:r>
                    </a:p>
                  </a:txBody>
                  <a:tcPr marT="45603" marB="456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CCC84538-3924-4998-8BC0-234FB8AF7882}"/>
              </a:ext>
            </a:extLst>
          </p:cNvPr>
          <p:cNvSpPr/>
          <p:nvPr/>
        </p:nvSpPr>
        <p:spPr>
          <a:xfrm rot="10800000">
            <a:off x="1476375" y="3297238"/>
            <a:ext cx="287338" cy="431800"/>
          </a:xfrm>
          <a:prstGeom prst="downArrow">
            <a:avLst/>
          </a:prstGeom>
          <a:solidFill>
            <a:srgbClr val="721015"/>
          </a:solidFill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543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2654</Words>
  <Application>Microsoft Office PowerPoint</Application>
  <PresentationFormat>Apresentação na tela (16:9)</PresentationFormat>
  <Paragraphs>1298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9" baseType="lpstr">
      <vt:lpstr>Calibri</vt:lpstr>
      <vt:lpstr>Consolas</vt:lpstr>
      <vt:lpstr>Delicious</vt:lpstr>
      <vt:lpstr>Delicious Smcp</vt:lpstr>
      <vt:lpstr>Tw Cen MT</vt:lpstr>
      <vt:lpstr>Wingdings</vt:lpstr>
      <vt:lpstr>Wingdings 2</vt:lpstr>
      <vt:lpstr>WidescreenPresentation</vt:lpstr>
      <vt:lpstr>Ordenação: 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Shellsort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2022-03-22T05:10:44Z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