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9"/>
  </p:notesMasterIdLst>
  <p:sldIdLst>
    <p:sldId id="380" r:id="rId2"/>
    <p:sldId id="382" r:id="rId3"/>
    <p:sldId id="383" r:id="rId4"/>
    <p:sldId id="384" r:id="rId5"/>
    <p:sldId id="385" r:id="rId6"/>
    <p:sldId id="392" r:id="rId7"/>
    <p:sldId id="386" r:id="rId8"/>
    <p:sldId id="387" r:id="rId9"/>
    <p:sldId id="388" r:id="rId10"/>
    <p:sldId id="389" r:id="rId11"/>
    <p:sldId id="399" r:id="rId12"/>
    <p:sldId id="400" r:id="rId13"/>
    <p:sldId id="401" r:id="rId14"/>
    <p:sldId id="390" r:id="rId15"/>
    <p:sldId id="391" r:id="rId16"/>
    <p:sldId id="393" r:id="rId17"/>
    <p:sldId id="394" r:id="rId18"/>
    <p:sldId id="404" r:id="rId19"/>
    <p:sldId id="405" r:id="rId20"/>
    <p:sldId id="406" r:id="rId21"/>
    <p:sldId id="395" r:id="rId22"/>
    <p:sldId id="396" r:id="rId23"/>
    <p:sldId id="397" r:id="rId24"/>
    <p:sldId id="402" r:id="rId25"/>
    <p:sldId id="398" r:id="rId26"/>
    <p:sldId id="427" r:id="rId27"/>
    <p:sldId id="403" r:id="rId28"/>
    <p:sldId id="407" r:id="rId29"/>
    <p:sldId id="408" r:id="rId30"/>
    <p:sldId id="411" r:id="rId31"/>
    <p:sldId id="409" r:id="rId32"/>
    <p:sldId id="410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5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9" r:id="rId70"/>
    <p:sldId id="448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86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  <p:sldId id="473" r:id="rId95"/>
    <p:sldId id="474" r:id="rId96"/>
    <p:sldId id="475" r:id="rId97"/>
    <p:sldId id="476" r:id="rId98"/>
    <p:sldId id="477" r:id="rId99"/>
    <p:sldId id="478" r:id="rId100"/>
    <p:sldId id="479" r:id="rId101"/>
    <p:sldId id="480" r:id="rId102"/>
    <p:sldId id="481" r:id="rId103"/>
    <p:sldId id="482" r:id="rId104"/>
    <p:sldId id="483" r:id="rId105"/>
    <p:sldId id="484" r:id="rId106"/>
    <p:sldId id="485" r:id="rId107"/>
    <p:sldId id="381" r:id="rId108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7606" autoAdjust="0"/>
  </p:normalViewPr>
  <p:slideViewPr>
    <p:cSldViewPr>
      <p:cViewPr varScale="1">
        <p:scale>
          <a:sx n="102" d="100"/>
          <a:sy n="102" d="100"/>
        </p:scale>
        <p:origin x="78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09/11/2022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9E8E742D-C51C-4E02-9585-13F1528E9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B6DF42D-DB92-4D05-8FFE-6C319A6C4DBB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999FF6B7-4B14-4413-8B53-6759DE715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093B1B2-B6D3-49DE-B632-F0DB45945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78546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>
            <a:extLst>
              <a:ext uri="{FF2B5EF4-FFF2-40B4-BE49-F238E27FC236}">
                <a16:creationId xmlns:a16="http://schemas.microsoft.com/office/drawing/2014/main" id="{AB2324DA-B374-443E-9394-F16759F18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FF6E97F-F88D-42B4-9AC8-F342D74BF1E1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61D36E48-3903-4A57-AC09-EDCB057BB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3AB9F85F-D1DB-4DED-A29D-E9E757959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137807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Estruturas de dados dinâmicas:</a:t>
            </a:r>
            <a:br>
              <a:rPr lang="pt-BR" sz="4000" dirty="0"/>
            </a:br>
            <a:r>
              <a:rPr lang="pt-BR" sz="4000" dirty="0"/>
              <a:t>Fila e Lista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48317F4-9E12-4C45-B63D-0E72E39E4E9D}"/>
              </a:ext>
            </a:extLst>
          </p:cNvPr>
          <p:cNvSpPr/>
          <p:nvPr/>
        </p:nvSpPr>
        <p:spPr>
          <a:xfrm>
            <a:off x="4716016" y="1707654"/>
            <a:ext cx="4032448" cy="2808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EC83D-0762-4F96-A9B6-87E5CF79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D4B88-0DE2-4B47-A751-CDCFDCBBFE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Dados (conteúdo)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Elemento (referência)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Estrutura de dados (operações)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41FEFA-7783-4C63-A992-B4032EE37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46FD3-5599-4B45-8EBB-B21FF9C57E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C35572F-3F99-4F72-8012-A4DAE42948E5}"/>
              </a:ext>
            </a:extLst>
          </p:cNvPr>
          <p:cNvSpPr/>
          <p:nvPr/>
        </p:nvSpPr>
        <p:spPr>
          <a:xfrm>
            <a:off x="4932040" y="2111994"/>
            <a:ext cx="1250053" cy="845624"/>
          </a:xfrm>
          <a:prstGeom prst="roundRect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835658-3BDC-41A0-BAF6-9B93AE768B4E}"/>
              </a:ext>
            </a:extLst>
          </p:cNvPr>
          <p:cNvSpPr/>
          <p:nvPr/>
        </p:nvSpPr>
        <p:spPr>
          <a:xfrm>
            <a:off x="5195414" y="2314208"/>
            <a:ext cx="772091" cy="441195"/>
          </a:xfrm>
          <a:prstGeom prst="ellipse">
            <a:avLst/>
          </a:prstGeom>
          <a:solidFill>
            <a:srgbClr val="EC8F93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licious" panose="02000506040000020004" pitchFamily="50" charset="0"/>
              </a:rPr>
              <a:t>Bia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E65EEFD-33A6-4E3D-A818-5ECE0509236D}"/>
              </a:ext>
            </a:extLst>
          </p:cNvPr>
          <p:cNvGrpSpPr/>
          <p:nvPr/>
        </p:nvGrpSpPr>
        <p:grpSpPr>
          <a:xfrm flipH="1">
            <a:off x="8010379" y="3732035"/>
            <a:ext cx="438764" cy="264034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F9BB7533-4D8B-4C38-AA10-E0A06CEFB3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A9C58BA-D85E-472B-915A-BAB84099B2C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C222D93-4A81-426A-AD17-E5066AFBB76C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8A78DF9-F424-4C62-998B-2DFD15DD4E4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2975D2-E5F6-485C-8335-A1004A5E33BF}"/>
              </a:ext>
            </a:extLst>
          </p:cNvPr>
          <p:cNvSpPr/>
          <p:nvPr/>
        </p:nvSpPr>
        <p:spPr>
          <a:xfrm>
            <a:off x="6827293" y="2112842"/>
            <a:ext cx="1250053" cy="845624"/>
          </a:xfrm>
          <a:prstGeom prst="roundRect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82561B7-57EA-4978-B428-5BF5721E2D12}"/>
              </a:ext>
            </a:extLst>
          </p:cNvPr>
          <p:cNvSpPr/>
          <p:nvPr/>
        </p:nvSpPr>
        <p:spPr>
          <a:xfrm>
            <a:off x="7066273" y="2304409"/>
            <a:ext cx="824811" cy="441195"/>
          </a:xfrm>
          <a:prstGeom prst="ellipse">
            <a:avLst/>
          </a:prstGeom>
          <a:solidFill>
            <a:srgbClr val="EC8F93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licious" panose="02000506040000020004" pitchFamily="50" charset="0"/>
              </a:rPr>
              <a:t>Ana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4CCE82-10CC-439A-9C2B-68674A2B69BC}"/>
              </a:ext>
            </a:extLst>
          </p:cNvPr>
          <p:cNvSpPr/>
          <p:nvPr/>
        </p:nvSpPr>
        <p:spPr>
          <a:xfrm>
            <a:off x="6841465" y="3311634"/>
            <a:ext cx="1250053" cy="845624"/>
          </a:xfrm>
          <a:prstGeom prst="roundRect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5C11F4B-6B14-488D-B029-185229B52201}"/>
              </a:ext>
            </a:extLst>
          </p:cNvPr>
          <p:cNvSpPr/>
          <p:nvPr/>
        </p:nvSpPr>
        <p:spPr>
          <a:xfrm>
            <a:off x="7080445" y="3503201"/>
            <a:ext cx="772091" cy="441195"/>
          </a:xfrm>
          <a:prstGeom prst="ellipse">
            <a:avLst/>
          </a:prstGeom>
          <a:solidFill>
            <a:srgbClr val="EC8F93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licious" panose="02000506040000020004" pitchFamily="50" charset="0"/>
              </a:rPr>
              <a:t>Eva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4BE05A2-51B6-4E0A-9B20-CFF27AB1738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6182093" y="2534806"/>
            <a:ext cx="645200" cy="848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2F93E85-FE90-45D9-975D-F4CADF58AA63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 flipH="1">
            <a:off x="7466492" y="2535654"/>
            <a:ext cx="610854" cy="775980"/>
          </a:xfrm>
          <a:prstGeom prst="bentConnector4">
            <a:avLst>
              <a:gd name="adj1" fmla="val -37423"/>
              <a:gd name="adj2" fmla="val 77244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74D43C-7609-45C4-AFA9-4353335F380C}"/>
              </a:ext>
            </a:extLst>
          </p:cNvPr>
          <p:cNvSpPr txBox="1"/>
          <p:nvPr/>
        </p:nvSpPr>
        <p:spPr>
          <a:xfrm>
            <a:off x="4716016" y="141033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val="29858822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B487474-18C8-4415-9AA0-28199BF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96BDC-6E3C-4AFE-91D0-EB9611C64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Inserir no final. </a:t>
            </a:r>
          </a:p>
          <a:p>
            <a:pPr lvl="1">
              <a:defRPr/>
            </a:pPr>
            <a:r>
              <a:rPr dirty="0" err="1"/>
              <a:t>Ex</a:t>
            </a:r>
            <a:r>
              <a:rPr dirty="0"/>
              <a:t>: inserir 15</a:t>
            </a:r>
          </a:p>
          <a:p>
            <a:pPr lvl="2">
              <a:defRPr/>
            </a:pPr>
            <a:r>
              <a:rPr dirty="0">
                <a:solidFill>
                  <a:srgbClr val="FF0000"/>
                </a:solidFill>
              </a:rPr>
              <a:t>Atualizar referências de próximo e anterior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/>
              <a:t>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CDCC4B-EEC6-4ECB-9BB3-63385F27F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574ACE2-5186-40FB-A04E-35E33BD1D99C}"/>
              </a:ext>
            </a:extLst>
          </p:cNvPr>
          <p:cNvSpPr/>
          <p:nvPr/>
        </p:nvSpPr>
        <p:spPr>
          <a:xfrm>
            <a:off x="6913563" y="396557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68631" name="CaixaDeTexto 42">
            <a:extLst>
              <a:ext uri="{FF2B5EF4-FFF2-40B4-BE49-F238E27FC236}">
                <a16:creationId xmlns:a16="http://schemas.microsoft.com/office/drawing/2014/main" id="{FBF80FFF-0AC3-4004-BED0-90C8E80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408488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068F2402-8BF0-486B-BC79-64E122E3E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100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B1D2A9-0A23-47D0-9790-514A2ABDD502}"/>
              </a:ext>
            </a:extLst>
          </p:cNvPr>
          <p:cNvSpPr/>
          <p:nvPr/>
        </p:nvSpPr>
        <p:spPr>
          <a:xfrm>
            <a:off x="900113" y="2769592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6F8FD9-DADB-4E7F-9779-913AE616AAEC}"/>
              </a:ext>
            </a:extLst>
          </p:cNvPr>
          <p:cNvSpPr/>
          <p:nvPr/>
        </p:nvSpPr>
        <p:spPr>
          <a:xfrm>
            <a:off x="2471738" y="2763242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303A507-6DEB-41BB-8608-5B2446BE3CB5}"/>
              </a:ext>
            </a:extLst>
          </p:cNvPr>
          <p:cNvSpPr/>
          <p:nvPr/>
        </p:nvSpPr>
        <p:spPr>
          <a:xfrm>
            <a:off x="4044950" y="2763242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E9C236-8750-411C-A429-D552AD4DF7E8}"/>
              </a:ext>
            </a:extLst>
          </p:cNvPr>
          <p:cNvSpPr/>
          <p:nvPr/>
        </p:nvSpPr>
        <p:spPr>
          <a:xfrm>
            <a:off x="5628675" y="276165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E12AE9B6-3DCC-4101-9D5B-61AC7E44D200}"/>
              </a:ext>
            </a:extLst>
          </p:cNvPr>
          <p:cNvCxnSpPr/>
          <p:nvPr/>
        </p:nvCxnSpPr>
        <p:spPr>
          <a:xfrm>
            <a:off x="1763713" y="2841030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BF317555-6187-42BF-B2B0-9B7C8825B7A1}"/>
              </a:ext>
            </a:extLst>
          </p:cNvPr>
          <p:cNvCxnSpPr/>
          <p:nvPr/>
        </p:nvCxnSpPr>
        <p:spPr>
          <a:xfrm>
            <a:off x="3336925" y="2844205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7C31B77B-2BA6-42A2-BEC9-9635A9D6F78F}"/>
              </a:ext>
            </a:extLst>
          </p:cNvPr>
          <p:cNvCxnSpPr/>
          <p:nvPr/>
        </p:nvCxnSpPr>
        <p:spPr>
          <a:xfrm flipH="1">
            <a:off x="1755775" y="3128367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B6888065-C7F0-4C12-B303-C7EB8213BFDD}"/>
              </a:ext>
            </a:extLst>
          </p:cNvPr>
          <p:cNvCxnSpPr/>
          <p:nvPr/>
        </p:nvCxnSpPr>
        <p:spPr>
          <a:xfrm flipH="1">
            <a:off x="3327400" y="3128367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9">
            <a:extLst>
              <a:ext uri="{FF2B5EF4-FFF2-40B4-BE49-F238E27FC236}">
                <a16:creationId xmlns:a16="http://schemas.microsoft.com/office/drawing/2014/main" id="{DD7FE608-EE6A-44B9-963F-E147DB30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60588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43" name="CaixaDeTexto 30">
            <a:extLst>
              <a:ext uri="{FF2B5EF4-FFF2-40B4-BE49-F238E27FC236}">
                <a16:creationId xmlns:a16="http://schemas.microsoft.com/office/drawing/2014/main" id="{87FDEF39-60D8-4B2D-BAE9-895F1AD4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63" y="319020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BFCC03-11AA-4B0C-A3E6-75840C6FE903}"/>
              </a:ext>
            </a:extLst>
          </p:cNvPr>
          <p:cNvGrpSpPr/>
          <p:nvPr/>
        </p:nvGrpSpPr>
        <p:grpSpPr>
          <a:xfrm flipH="1">
            <a:off x="6489129" y="2894358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7" name="Conector: Angulado 46">
              <a:extLst>
                <a:ext uri="{FF2B5EF4-FFF2-40B4-BE49-F238E27FC236}">
                  <a16:creationId xmlns:a16="http://schemas.microsoft.com/office/drawing/2014/main" id="{7FEEE3A2-7917-4E9A-B1F5-10516ACCD2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D81FC06-FBDB-4E24-BC5E-3A518252C735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CDD4A4E-7B69-42FB-8D72-EAF718E4D683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3E25E8D0-9995-42C0-90F4-0C9C2DF9269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B1FB28-0566-4911-9D39-4A1CF5E1043F}"/>
              </a:ext>
            </a:extLst>
          </p:cNvPr>
          <p:cNvGrpSpPr/>
          <p:nvPr/>
        </p:nvGrpSpPr>
        <p:grpSpPr>
          <a:xfrm>
            <a:off x="146472" y="29119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816C62BD-A019-430D-897C-B649B4F061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93C76F-8A1E-4F69-99FB-E03C54BE30E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E71937D-82E6-4FCF-8ECA-E8C1D46A83F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4FE4D19-B66A-48C6-B517-D3273E428D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6" name="Conector de seta reta 11">
            <a:extLst>
              <a:ext uri="{FF2B5EF4-FFF2-40B4-BE49-F238E27FC236}">
                <a16:creationId xmlns:a16="http://schemas.microsoft.com/office/drawing/2014/main" id="{57DAD2A3-B6F4-48C1-8D0E-AD0E4016DE05}"/>
              </a:ext>
            </a:extLst>
          </p:cNvPr>
          <p:cNvCxnSpPr>
            <a:cxnSpLocks/>
          </p:cNvCxnSpPr>
          <p:nvPr/>
        </p:nvCxnSpPr>
        <p:spPr>
          <a:xfrm>
            <a:off x="4915482" y="286028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7">
            <a:extLst>
              <a:ext uri="{FF2B5EF4-FFF2-40B4-BE49-F238E27FC236}">
                <a16:creationId xmlns:a16="http://schemas.microsoft.com/office/drawing/2014/main" id="{95E9D4BB-2B26-4F26-9C96-FF57ED0CA48E}"/>
              </a:ext>
            </a:extLst>
          </p:cNvPr>
          <p:cNvCxnSpPr>
            <a:cxnSpLocks/>
          </p:cNvCxnSpPr>
          <p:nvPr/>
        </p:nvCxnSpPr>
        <p:spPr>
          <a:xfrm flipH="1">
            <a:off x="4910138" y="310855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FCDB9D9-C87D-4645-A90A-080CCC63DE79}"/>
              </a:ext>
            </a:extLst>
          </p:cNvPr>
          <p:cNvGrpSpPr/>
          <p:nvPr/>
        </p:nvGrpSpPr>
        <p:grpSpPr>
          <a:xfrm flipH="1">
            <a:off x="7772150" y="41523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889DAA76-73F2-4450-ACA0-DC9213833E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A54C77BF-4CEB-4C27-A361-1236E11C4F7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CAA85087-B640-4951-B3DA-EF901EE60860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590185C-22ED-4F04-A962-00E06053D5D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9E5A3CE-ECD8-4DD4-BB77-3E6E49313D7B}"/>
              </a:ext>
            </a:extLst>
          </p:cNvPr>
          <p:cNvGrpSpPr/>
          <p:nvPr/>
        </p:nvGrpSpPr>
        <p:grpSpPr>
          <a:xfrm>
            <a:off x="6148706" y="417882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4852AC1F-859D-483C-BAE0-2903F95F20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CA81D265-A03B-415A-AFD5-7FF58E04346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BF81CD0-C120-426D-8AD7-15D9396BEE5C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1A088A71-B163-4022-9249-0A9A565618B0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9454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B487474-18C8-4415-9AA0-28199BF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96BDC-6E3C-4AFE-91D0-EB9611C64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Inserir no final. </a:t>
            </a:r>
          </a:p>
          <a:p>
            <a:pPr lvl="1">
              <a:defRPr/>
            </a:pPr>
            <a:r>
              <a:rPr dirty="0" err="1"/>
              <a:t>Ex</a:t>
            </a:r>
            <a:r>
              <a:rPr dirty="0"/>
              <a:t>: inserir 15</a:t>
            </a:r>
          </a:p>
          <a:p>
            <a:pPr lvl="2">
              <a:defRPr/>
            </a:pPr>
            <a:r>
              <a:rPr dirty="0">
                <a:solidFill>
                  <a:srgbClr val="FF0000"/>
                </a:solidFill>
              </a:rPr>
              <a:t>Atualizar referências de próximo e anterior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/>
              <a:t>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CDCC4B-EEC6-4ECB-9BB3-63385F27F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574ACE2-5186-40FB-A04E-35E33BD1D99C}"/>
              </a:ext>
            </a:extLst>
          </p:cNvPr>
          <p:cNvSpPr/>
          <p:nvPr/>
        </p:nvSpPr>
        <p:spPr>
          <a:xfrm>
            <a:off x="6913563" y="396557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68631" name="CaixaDeTexto 42">
            <a:extLst>
              <a:ext uri="{FF2B5EF4-FFF2-40B4-BE49-F238E27FC236}">
                <a16:creationId xmlns:a16="http://schemas.microsoft.com/office/drawing/2014/main" id="{FBF80FFF-0AC3-4004-BED0-90C8E80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408488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068F2402-8BF0-486B-BC79-64E122E3E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101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B1D2A9-0A23-47D0-9790-514A2ABDD502}"/>
              </a:ext>
            </a:extLst>
          </p:cNvPr>
          <p:cNvSpPr/>
          <p:nvPr/>
        </p:nvSpPr>
        <p:spPr>
          <a:xfrm>
            <a:off x="900113" y="2769592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6F8FD9-DADB-4E7F-9779-913AE616AAEC}"/>
              </a:ext>
            </a:extLst>
          </p:cNvPr>
          <p:cNvSpPr/>
          <p:nvPr/>
        </p:nvSpPr>
        <p:spPr>
          <a:xfrm>
            <a:off x="2471738" y="2763242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303A507-6DEB-41BB-8608-5B2446BE3CB5}"/>
              </a:ext>
            </a:extLst>
          </p:cNvPr>
          <p:cNvSpPr/>
          <p:nvPr/>
        </p:nvSpPr>
        <p:spPr>
          <a:xfrm>
            <a:off x="4044950" y="2763242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E9C236-8750-411C-A429-D552AD4DF7E8}"/>
              </a:ext>
            </a:extLst>
          </p:cNvPr>
          <p:cNvSpPr/>
          <p:nvPr/>
        </p:nvSpPr>
        <p:spPr>
          <a:xfrm>
            <a:off x="5628675" y="276165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E12AE9B6-3DCC-4101-9D5B-61AC7E44D200}"/>
              </a:ext>
            </a:extLst>
          </p:cNvPr>
          <p:cNvCxnSpPr/>
          <p:nvPr/>
        </p:nvCxnSpPr>
        <p:spPr>
          <a:xfrm>
            <a:off x="1763713" y="2841030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BF317555-6187-42BF-B2B0-9B7C8825B7A1}"/>
              </a:ext>
            </a:extLst>
          </p:cNvPr>
          <p:cNvCxnSpPr/>
          <p:nvPr/>
        </p:nvCxnSpPr>
        <p:spPr>
          <a:xfrm>
            <a:off x="3336925" y="2844205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7C31B77B-2BA6-42A2-BEC9-9635A9D6F78F}"/>
              </a:ext>
            </a:extLst>
          </p:cNvPr>
          <p:cNvCxnSpPr/>
          <p:nvPr/>
        </p:nvCxnSpPr>
        <p:spPr>
          <a:xfrm flipH="1">
            <a:off x="1755775" y="3128367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B6888065-C7F0-4C12-B303-C7EB8213BFDD}"/>
              </a:ext>
            </a:extLst>
          </p:cNvPr>
          <p:cNvCxnSpPr/>
          <p:nvPr/>
        </p:nvCxnSpPr>
        <p:spPr>
          <a:xfrm flipH="1">
            <a:off x="3327400" y="3128367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9">
            <a:extLst>
              <a:ext uri="{FF2B5EF4-FFF2-40B4-BE49-F238E27FC236}">
                <a16:creationId xmlns:a16="http://schemas.microsoft.com/office/drawing/2014/main" id="{DD7FE608-EE6A-44B9-963F-E147DB30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60588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43" name="CaixaDeTexto 30">
            <a:extLst>
              <a:ext uri="{FF2B5EF4-FFF2-40B4-BE49-F238E27FC236}">
                <a16:creationId xmlns:a16="http://schemas.microsoft.com/office/drawing/2014/main" id="{87FDEF39-60D8-4B2D-BAE9-895F1AD4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63" y="319020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B1FB28-0566-4911-9D39-4A1CF5E1043F}"/>
              </a:ext>
            </a:extLst>
          </p:cNvPr>
          <p:cNvGrpSpPr/>
          <p:nvPr/>
        </p:nvGrpSpPr>
        <p:grpSpPr>
          <a:xfrm>
            <a:off x="146472" y="29119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816C62BD-A019-430D-897C-B649B4F061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93C76F-8A1E-4F69-99FB-E03C54BE30E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E71937D-82E6-4FCF-8ECA-E8C1D46A83F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4FE4D19-B66A-48C6-B517-D3273E428D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6" name="Conector de seta reta 11">
            <a:extLst>
              <a:ext uri="{FF2B5EF4-FFF2-40B4-BE49-F238E27FC236}">
                <a16:creationId xmlns:a16="http://schemas.microsoft.com/office/drawing/2014/main" id="{57DAD2A3-B6F4-48C1-8D0E-AD0E4016DE05}"/>
              </a:ext>
            </a:extLst>
          </p:cNvPr>
          <p:cNvCxnSpPr>
            <a:cxnSpLocks/>
          </p:cNvCxnSpPr>
          <p:nvPr/>
        </p:nvCxnSpPr>
        <p:spPr>
          <a:xfrm>
            <a:off x="4915482" y="286028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7">
            <a:extLst>
              <a:ext uri="{FF2B5EF4-FFF2-40B4-BE49-F238E27FC236}">
                <a16:creationId xmlns:a16="http://schemas.microsoft.com/office/drawing/2014/main" id="{95E9D4BB-2B26-4F26-9C96-FF57ED0CA48E}"/>
              </a:ext>
            </a:extLst>
          </p:cNvPr>
          <p:cNvCxnSpPr>
            <a:cxnSpLocks/>
          </p:cNvCxnSpPr>
          <p:nvPr/>
        </p:nvCxnSpPr>
        <p:spPr>
          <a:xfrm flipH="1">
            <a:off x="4910138" y="310855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B2CDF7A-82FD-4013-A3F4-AB0299C9A6CA}"/>
              </a:ext>
            </a:extLst>
          </p:cNvPr>
          <p:cNvCxnSpPr>
            <a:stCxn id="32" idx="3"/>
            <a:endCxn id="40" idx="0"/>
          </p:cNvCxnSpPr>
          <p:nvPr/>
        </p:nvCxnSpPr>
        <p:spPr>
          <a:xfrm>
            <a:off x="6492275" y="3014068"/>
            <a:ext cx="853088" cy="951507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596BA1E-846C-4551-8DD6-8178D61D1D79}"/>
              </a:ext>
            </a:extLst>
          </p:cNvPr>
          <p:cNvGrpSpPr/>
          <p:nvPr/>
        </p:nvGrpSpPr>
        <p:grpSpPr>
          <a:xfrm flipH="1">
            <a:off x="7772150" y="41523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F6F2FF22-0899-446D-9998-163E63A0065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D34F785-07D0-42AE-8277-2E73AA02C767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EBEDB0E-49EC-43D1-B6C5-DEB16C99413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95C01D8-99A4-4774-8A45-9941412A4D70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64A0449-9DD2-4D01-BBB9-081B1D12D7ED}"/>
              </a:ext>
            </a:extLst>
          </p:cNvPr>
          <p:cNvGrpSpPr/>
          <p:nvPr/>
        </p:nvGrpSpPr>
        <p:grpSpPr>
          <a:xfrm>
            <a:off x="6148706" y="417882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4F7CA11B-86AE-4A4D-A618-E742A1126A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19D1E56-7B60-48E6-B674-5FE73E4F8411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56152CA-353C-4062-96E8-B8AF9B91B22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330D1B2-CD56-4C84-AF2C-4C5080934D29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944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B487474-18C8-4415-9AA0-28199BF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96BDC-6E3C-4AFE-91D0-EB9611C64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Inserir no final. </a:t>
            </a:r>
          </a:p>
          <a:p>
            <a:pPr lvl="1">
              <a:defRPr/>
            </a:pPr>
            <a:r>
              <a:rPr dirty="0" err="1"/>
              <a:t>Ex</a:t>
            </a:r>
            <a:r>
              <a:rPr dirty="0"/>
              <a:t>: inserir 15</a:t>
            </a:r>
          </a:p>
          <a:p>
            <a:pPr lvl="2">
              <a:defRPr/>
            </a:pPr>
            <a:r>
              <a:rPr dirty="0">
                <a:solidFill>
                  <a:srgbClr val="FF0000"/>
                </a:solidFill>
              </a:rPr>
              <a:t>Atualizar referências de próximo e anterior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/>
              <a:t>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CDCC4B-EEC6-4ECB-9BB3-63385F27F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574ACE2-5186-40FB-A04E-35E33BD1D99C}"/>
              </a:ext>
            </a:extLst>
          </p:cNvPr>
          <p:cNvSpPr/>
          <p:nvPr/>
        </p:nvSpPr>
        <p:spPr>
          <a:xfrm>
            <a:off x="6913563" y="396557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68631" name="CaixaDeTexto 42">
            <a:extLst>
              <a:ext uri="{FF2B5EF4-FFF2-40B4-BE49-F238E27FC236}">
                <a16:creationId xmlns:a16="http://schemas.microsoft.com/office/drawing/2014/main" id="{FBF80FFF-0AC3-4004-BED0-90C8E80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408488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068F2402-8BF0-486B-BC79-64E122E3E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102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B1D2A9-0A23-47D0-9790-514A2ABDD502}"/>
              </a:ext>
            </a:extLst>
          </p:cNvPr>
          <p:cNvSpPr/>
          <p:nvPr/>
        </p:nvSpPr>
        <p:spPr>
          <a:xfrm>
            <a:off x="900113" y="2769592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6F8FD9-DADB-4E7F-9779-913AE616AAEC}"/>
              </a:ext>
            </a:extLst>
          </p:cNvPr>
          <p:cNvSpPr/>
          <p:nvPr/>
        </p:nvSpPr>
        <p:spPr>
          <a:xfrm>
            <a:off x="2471738" y="2763242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303A507-6DEB-41BB-8608-5B2446BE3CB5}"/>
              </a:ext>
            </a:extLst>
          </p:cNvPr>
          <p:cNvSpPr/>
          <p:nvPr/>
        </p:nvSpPr>
        <p:spPr>
          <a:xfrm>
            <a:off x="4044950" y="2763242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E9C236-8750-411C-A429-D552AD4DF7E8}"/>
              </a:ext>
            </a:extLst>
          </p:cNvPr>
          <p:cNvSpPr/>
          <p:nvPr/>
        </p:nvSpPr>
        <p:spPr>
          <a:xfrm>
            <a:off x="5628675" y="276165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E12AE9B6-3DCC-4101-9D5B-61AC7E44D200}"/>
              </a:ext>
            </a:extLst>
          </p:cNvPr>
          <p:cNvCxnSpPr/>
          <p:nvPr/>
        </p:nvCxnSpPr>
        <p:spPr>
          <a:xfrm>
            <a:off x="1763713" y="2841030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BF317555-6187-42BF-B2B0-9B7C8825B7A1}"/>
              </a:ext>
            </a:extLst>
          </p:cNvPr>
          <p:cNvCxnSpPr/>
          <p:nvPr/>
        </p:nvCxnSpPr>
        <p:spPr>
          <a:xfrm>
            <a:off x="3336925" y="2844205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7C31B77B-2BA6-42A2-BEC9-9635A9D6F78F}"/>
              </a:ext>
            </a:extLst>
          </p:cNvPr>
          <p:cNvCxnSpPr/>
          <p:nvPr/>
        </p:nvCxnSpPr>
        <p:spPr>
          <a:xfrm flipH="1">
            <a:off x="1755775" y="3128367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B6888065-C7F0-4C12-B303-C7EB8213BFDD}"/>
              </a:ext>
            </a:extLst>
          </p:cNvPr>
          <p:cNvCxnSpPr/>
          <p:nvPr/>
        </p:nvCxnSpPr>
        <p:spPr>
          <a:xfrm flipH="1">
            <a:off x="3327400" y="3128367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9">
            <a:extLst>
              <a:ext uri="{FF2B5EF4-FFF2-40B4-BE49-F238E27FC236}">
                <a16:creationId xmlns:a16="http://schemas.microsoft.com/office/drawing/2014/main" id="{DD7FE608-EE6A-44B9-963F-E147DB30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60588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43" name="CaixaDeTexto 30">
            <a:extLst>
              <a:ext uri="{FF2B5EF4-FFF2-40B4-BE49-F238E27FC236}">
                <a16:creationId xmlns:a16="http://schemas.microsoft.com/office/drawing/2014/main" id="{87FDEF39-60D8-4B2D-BAE9-895F1AD4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63" y="319020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B1FB28-0566-4911-9D39-4A1CF5E1043F}"/>
              </a:ext>
            </a:extLst>
          </p:cNvPr>
          <p:cNvGrpSpPr/>
          <p:nvPr/>
        </p:nvGrpSpPr>
        <p:grpSpPr>
          <a:xfrm>
            <a:off x="146472" y="29119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816C62BD-A019-430D-897C-B649B4F061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93C76F-8A1E-4F69-99FB-E03C54BE30E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E71937D-82E6-4FCF-8ECA-E8C1D46A83F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4FE4D19-B66A-48C6-B517-D3273E428D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6" name="Conector de seta reta 11">
            <a:extLst>
              <a:ext uri="{FF2B5EF4-FFF2-40B4-BE49-F238E27FC236}">
                <a16:creationId xmlns:a16="http://schemas.microsoft.com/office/drawing/2014/main" id="{57DAD2A3-B6F4-48C1-8D0E-AD0E4016DE05}"/>
              </a:ext>
            </a:extLst>
          </p:cNvPr>
          <p:cNvCxnSpPr>
            <a:cxnSpLocks/>
          </p:cNvCxnSpPr>
          <p:nvPr/>
        </p:nvCxnSpPr>
        <p:spPr>
          <a:xfrm>
            <a:off x="4915482" y="286028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7">
            <a:extLst>
              <a:ext uri="{FF2B5EF4-FFF2-40B4-BE49-F238E27FC236}">
                <a16:creationId xmlns:a16="http://schemas.microsoft.com/office/drawing/2014/main" id="{95E9D4BB-2B26-4F26-9C96-FF57ED0CA48E}"/>
              </a:ext>
            </a:extLst>
          </p:cNvPr>
          <p:cNvCxnSpPr>
            <a:cxnSpLocks/>
          </p:cNvCxnSpPr>
          <p:nvPr/>
        </p:nvCxnSpPr>
        <p:spPr>
          <a:xfrm flipH="1">
            <a:off x="4910138" y="310855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B2CDF7A-82FD-4013-A3F4-AB0299C9A6CA}"/>
              </a:ext>
            </a:extLst>
          </p:cNvPr>
          <p:cNvCxnSpPr>
            <a:stCxn id="32" idx="3"/>
            <a:endCxn id="40" idx="0"/>
          </p:cNvCxnSpPr>
          <p:nvPr/>
        </p:nvCxnSpPr>
        <p:spPr>
          <a:xfrm>
            <a:off x="6492275" y="3014068"/>
            <a:ext cx="853088" cy="951507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596BA1E-846C-4551-8DD6-8178D61D1D79}"/>
              </a:ext>
            </a:extLst>
          </p:cNvPr>
          <p:cNvGrpSpPr/>
          <p:nvPr/>
        </p:nvGrpSpPr>
        <p:grpSpPr>
          <a:xfrm flipH="1">
            <a:off x="7772150" y="41523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F6F2FF22-0899-446D-9998-163E63A0065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D34F785-07D0-42AE-8277-2E73AA02C767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EBEDB0E-49EC-43D1-B6C5-DEB16C99413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95C01D8-99A4-4774-8A45-9941412A4D70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E997D16E-F10F-4031-AB71-78C85927F79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6372201" y="3272830"/>
            <a:ext cx="541363" cy="944364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117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B487474-18C8-4415-9AA0-28199BF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96BDC-6E3C-4AFE-91D0-EB9611C64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Inserir no final. </a:t>
            </a:r>
          </a:p>
          <a:p>
            <a:pPr lvl="1">
              <a:defRPr/>
            </a:pPr>
            <a:r>
              <a:rPr dirty="0" err="1"/>
              <a:t>Ex</a:t>
            </a:r>
            <a:r>
              <a:rPr dirty="0"/>
              <a:t>: inserir 15</a:t>
            </a:r>
          </a:p>
          <a:p>
            <a:pPr lvl="2">
              <a:defRPr/>
            </a:pPr>
            <a:r>
              <a:rPr dirty="0">
                <a:solidFill>
                  <a:srgbClr val="FF0000"/>
                </a:solidFill>
              </a:rPr>
              <a:t>Atualizar referências de próximo e anterior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/>
              <a:t>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CDCC4B-EEC6-4ECB-9BB3-63385F27F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574ACE2-5186-40FB-A04E-35E33BD1D99C}"/>
              </a:ext>
            </a:extLst>
          </p:cNvPr>
          <p:cNvSpPr/>
          <p:nvPr/>
        </p:nvSpPr>
        <p:spPr>
          <a:xfrm>
            <a:off x="6913563" y="396557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68631" name="CaixaDeTexto 42">
            <a:extLst>
              <a:ext uri="{FF2B5EF4-FFF2-40B4-BE49-F238E27FC236}">
                <a16:creationId xmlns:a16="http://schemas.microsoft.com/office/drawing/2014/main" id="{FBF80FFF-0AC3-4004-BED0-90C8E80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408488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068F2402-8BF0-486B-BC79-64E122E3E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103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B1D2A9-0A23-47D0-9790-514A2ABDD502}"/>
              </a:ext>
            </a:extLst>
          </p:cNvPr>
          <p:cNvSpPr/>
          <p:nvPr/>
        </p:nvSpPr>
        <p:spPr>
          <a:xfrm>
            <a:off x="900113" y="2769592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6F8FD9-DADB-4E7F-9779-913AE616AAEC}"/>
              </a:ext>
            </a:extLst>
          </p:cNvPr>
          <p:cNvSpPr/>
          <p:nvPr/>
        </p:nvSpPr>
        <p:spPr>
          <a:xfrm>
            <a:off x="2471738" y="2763242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303A507-6DEB-41BB-8608-5B2446BE3CB5}"/>
              </a:ext>
            </a:extLst>
          </p:cNvPr>
          <p:cNvSpPr/>
          <p:nvPr/>
        </p:nvSpPr>
        <p:spPr>
          <a:xfrm>
            <a:off x="4044950" y="2763242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E9C236-8750-411C-A429-D552AD4DF7E8}"/>
              </a:ext>
            </a:extLst>
          </p:cNvPr>
          <p:cNvSpPr/>
          <p:nvPr/>
        </p:nvSpPr>
        <p:spPr>
          <a:xfrm>
            <a:off x="5628675" y="276165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E12AE9B6-3DCC-4101-9D5B-61AC7E44D200}"/>
              </a:ext>
            </a:extLst>
          </p:cNvPr>
          <p:cNvCxnSpPr/>
          <p:nvPr/>
        </p:nvCxnSpPr>
        <p:spPr>
          <a:xfrm>
            <a:off x="1763713" y="2841030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BF317555-6187-42BF-B2B0-9B7C8825B7A1}"/>
              </a:ext>
            </a:extLst>
          </p:cNvPr>
          <p:cNvCxnSpPr/>
          <p:nvPr/>
        </p:nvCxnSpPr>
        <p:spPr>
          <a:xfrm>
            <a:off x="3336925" y="2844205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7C31B77B-2BA6-42A2-BEC9-9635A9D6F78F}"/>
              </a:ext>
            </a:extLst>
          </p:cNvPr>
          <p:cNvCxnSpPr/>
          <p:nvPr/>
        </p:nvCxnSpPr>
        <p:spPr>
          <a:xfrm flipH="1">
            <a:off x="1755775" y="3128367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B6888065-C7F0-4C12-B303-C7EB8213BFDD}"/>
              </a:ext>
            </a:extLst>
          </p:cNvPr>
          <p:cNvCxnSpPr/>
          <p:nvPr/>
        </p:nvCxnSpPr>
        <p:spPr>
          <a:xfrm flipH="1">
            <a:off x="3327400" y="3128367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9">
            <a:extLst>
              <a:ext uri="{FF2B5EF4-FFF2-40B4-BE49-F238E27FC236}">
                <a16:creationId xmlns:a16="http://schemas.microsoft.com/office/drawing/2014/main" id="{DD7FE608-EE6A-44B9-963F-E147DB30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60588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43" name="CaixaDeTexto 30">
            <a:extLst>
              <a:ext uri="{FF2B5EF4-FFF2-40B4-BE49-F238E27FC236}">
                <a16:creationId xmlns:a16="http://schemas.microsoft.com/office/drawing/2014/main" id="{87FDEF39-60D8-4B2D-BAE9-895F1AD4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14" y="3558382"/>
            <a:ext cx="52290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C00000"/>
                </a:solidFill>
                <a:latin typeface="Delicious" panose="02000506040000020004" pitchFamily="50" charset="0"/>
              </a:rPr>
              <a:t>Ult</a:t>
            </a:r>
            <a:endParaRPr lang="pt-BR" altLang="pt-BR" sz="2400" dirty="0">
              <a:solidFill>
                <a:srgbClr val="C0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B1FB28-0566-4911-9D39-4A1CF5E1043F}"/>
              </a:ext>
            </a:extLst>
          </p:cNvPr>
          <p:cNvGrpSpPr/>
          <p:nvPr/>
        </p:nvGrpSpPr>
        <p:grpSpPr>
          <a:xfrm>
            <a:off x="146472" y="29119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816C62BD-A019-430D-897C-B649B4F061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93C76F-8A1E-4F69-99FB-E03C54BE30E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E71937D-82E6-4FCF-8ECA-E8C1D46A83F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4FE4D19-B66A-48C6-B517-D3273E428D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6" name="Conector de seta reta 11">
            <a:extLst>
              <a:ext uri="{FF2B5EF4-FFF2-40B4-BE49-F238E27FC236}">
                <a16:creationId xmlns:a16="http://schemas.microsoft.com/office/drawing/2014/main" id="{57DAD2A3-B6F4-48C1-8D0E-AD0E4016DE05}"/>
              </a:ext>
            </a:extLst>
          </p:cNvPr>
          <p:cNvCxnSpPr>
            <a:cxnSpLocks/>
          </p:cNvCxnSpPr>
          <p:nvPr/>
        </p:nvCxnSpPr>
        <p:spPr>
          <a:xfrm>
            <a:off x="4915482" y="286028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7">
            <a:extLst>
              <a:ext uri="{FF2B5EF4-FFF2-40B4-BE49-F238E27FC236}">
                <a16:creationId xmlns:a16="http://schemas.microsoft.com/office/drawing/2014/main" id="{95E9D4BB-2B26-4F26-9C96-FF57ED0CA48E}"/>
              </a:ext>
            </a:extLst>
          </p:cNvPr>
          <p:cNvCxnSpPr>
            <a:cxnSpLocks/>
          </p:cNvCxnSpPr>
          <p:nvPr/>
        </p:nvCxnSpPr>
        <p:spPr>
          <a:xfrm flipH="1">
            <a:off x="4910138" y="310855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B2CDF7A-82FD-4013-A3F4-AB0299C9A6CA}"/>
              </a:ext>
            </a:extLst>
          </p:cNvPr>
          <p:cNvCxnSpPr>
            <a:stCxn id="32" idx="3"/>
            <a:endCxn id="40" idx="0"/>
          </p:cNvCxnSpPr>
          <p:nvPr/>
        </p:nvCxnSpPr>
        <p:spPr>
          <a:xfrm>
            <a:off x="6492275" y="3014068"/>
            <a:ext cx="853088" cy="951507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596BA1E-846C-4551-8DD6-8178D61D1D79}"/>
              </a:ext>
            </a:extLst>
          </p:cNvPr>
          <p:cNvGrpSpPr/>
          <p:nvPr/>
        </p:nvGrpSpPr>
        <p:grpSpPr>
          <a:xfrm flipH="1">
            <a:off x="7772150" y="41523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F6F2FF22-0899-446D-9998-163E63A0065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D34F785-07D0-42AE-8277-2E73AA02C767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EBEDB0E-49EC-43D1-B6C5-DEB16C99413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95C01D8-99A4-4774-8A45-9941412A4D70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E997D16E-F10F-4031-AB71-78C85927F79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6372201" y="3272830"/>
            <a:ext cx="541363" cy="944364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539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B487474-18C8-4415-9AA0-28199BF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96BDC-6E3C-4AFE-91D0-EB9611C64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Inserir no final. </a:t>
            </a:r>
          </a:p>
          <a:p>
            <a:pPr lvl="1">
              <a:defRPr/>
            </a:pPr>
            <a:r>
              <a:rPr dirty="0" err="1"/>
              <a:t>Ex</a:t>
            </a:r>
            <a:r>
              <a:rPr dirty="0"/>
              <a:t>: inserir 15</a:t>
            </a:r>
          </a:p>
          <a:p>
            <a:pPr lvl="2">
              <a:defRPr/>
            </a:pPr>
            <a:r>
              <a:rPr dirty="0">
                <a:solidFill>
                  <a:srgbClr val="FF0000"/>
                </a:solidFill>
              </a:rPr>
              <a:t>Atualizar referências de próximo e anterior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/>
              <a:t>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CDCC4B-EEC6-4ECB-9BB3-63385F27F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574ACE2-5186-40FB-A04E-35E33BD1D99C}"/>
              </a:ext>
            </a:extLst>
          </p:cNvPr>
          <p:cNvSpPr/>
          <p:nvPr/>
        </p:nvSpPr>
        <p:spPr>
          <a:xfrm>
            <a:off x="7195548" y="2769592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068F2402-8BF0-486B-BC79-64E122E3E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104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B1D2A9-0A23-47D0-9790-514A2ABDD502}"/>
              </a:ext>
            </a:extLst>
          </p:cNvPr>
          <p:cNvSpPr/>
          <p:nvPr/>
        </p:nvSpPr>
        <p:spPr>
          <a:xfrm>
            <a:off x="900113" y="2769592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6F8FD9-DADB-4E7F-9779-913AE616AAEC}"/>
              </a:ext>
            </a:extLst>
          </p:cNvPr>
          <p:cNvSpPr/>
          <p:nvPr/>
        </p:nvSpPr>
        <p:spPr>
          <a:xfrm>
            <a:off x="2471738" y="2763242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303A507-6DEB-41BB-8608-5B2446BE3CB5}"/>
              </a:ext>
            </a:extLst>
          </p:cNvPr>
          <p:cNvSpPr/>
          <p:nvPr/>
        </p:nvSpPr>
        <p:spPr>
          <a:xfrm>
            <a:off x="4044950" y="2763242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E9C236-8750-411C-A429-D552AD4DF7E8}"/>
              </a:ext>
            </a:extLst>
          </p:cNvPr>
          <p:cNvSpPr/>
          <p:nvPr/>
        </p:nvSpPr>
        <p:spPr>
          <a:xfrm>
            <a:off x="5628675" y="276165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E12AE9B6-3DCC-4101-9D5B-61AC7E44D200}"/>
              </a:ext>
            </a:extLst>
          </p:cNvPr>
          <p:cNvCxnSpPr/>
          <p:nvPr/>
        </p:nvCxnSpPr>
        <p:spPr>
          <a:xfrm>
            <a:off x="1763713" y="2841030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1">
            <a:extLst>
              <a:ext uri="{FF2B5EF4-FFF2-40B4-BE49-F238E27FC236}">
                <a16:creationId xmlns:a16="http://schemas.microsoft.com/office/drawing/2014/main" id="{BF317555-6187-42BF-B2B0-9B7C8825B7A1}"/>
              </a:ext>
            </a:extLst>
          </p:cNvPr>
          <p:cNvCxnSpPr/>
          <p:nvPr/>
        </p:nvCxnSpPr>
        <p:spPr>
          <a:xfrm>
            <a:off x="3336925" y="2844205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4">
            <a:extLst>
              <a:ext uri="{FF2B5EF4-FFF2-40B4-BE49-F238E27FC236}">
                <a16:creationId xmlns:a16="http://schemas.microsoft.com/office/drawing/2014/main" id="{7C31B77B-2BA6-42A2-BEC9-9635A9D6F78F}"/>
              </a:ext>
            </a:extLst>
          </p:cNvPr>
          <p:cNvCxnSpPr/>
          <p:nvPr/>
        </p:nvCxnSpPr>
        <p:spPr>
          <a:xfrm flipH="1">
            <a:off x="1755775" y="3128367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B6888065-C7F0-4C12-B303-C7EB8213BFDD}"/>
              </a:ext>
            </a:extLst>
          </p:cNvPr>
          <p:cNvCxnSpPr/>
          <p:nvPr/>
        </p:nvCxnSpPr>
        <p:spPr>
          <a:xfrm flipH="1">
            <a:off x="3327400" y="3128367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29">
            <a:extLst>
              <a:ext uri="{FF2B5EF4-FFF2-40B4-BE49-F238E27FC236}">
                <a16:creationId xmlns:a16="http://schemas.microsoft.com/office/drawing/2014/main" id="{DD7FE608-EE6A-44B9-963F-E147DB30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60588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43" name="CaixaDeTexto 30">
            <a:extLst>
              <a:ext uri="{FF2B5EF4-FFF2-40B4-BE49-F238E27FC236}">
                <a16:creationId xmlns:a16="http://schemas.microsoft.com/office/drawing/2014/main" id="{87FDEF39-60D8-4B2D-BAE9-895F1AD4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437" y="3219822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B1FB28-0566-4911-9D39-4A1CF5E1043F}"/>
              </a:ext>
            </a:extLst>
          </p:cNvPr>
          <p:cNvGrpSpPr/>
          <p:nvPr/>
        </p:nvGrpSpPr>
        <p:grpSpPr>
          <a:xfrm>
            <a:off x="146472" y="29119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816C62BD-A019-430D-897C-B649B4F061B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93C76F-8A1E-4F69-99FB-E03C54BE30E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E71937D-82E6-4FCF-8ECA-E8C1D46A83F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4FE4D19-B66A-48C6-B517-D3273E428D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6" name="Conector de seta reta 11">
            <a:extLst>
              <a:ext uri="{FF2B5EF4-FFF2-40B4-BE49-F238E27FC236}">
                <a16:creationId xmlns:a16="http://schemas.microsoft.com/office/drawing/2014/main" id="{57DAD2A3-B6F4-48C1-8D0E-AD0E4016DE05}"/>
              </a:ext>
            </a:extLst>
          </p:cNvPr>
          <p:cNvCxnSpPr>
            <a:cxnSpLocks/>
          </p:cNvCxnSpPr>
          <p:nvPr/>
        </p:nvCxnSpPr>
        <p:spPr>
          <a:xfrm>
            <a:off x="4915482" y="286028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7">
            <a:extLst>
              <a:ext uri="{FF2B5EF4-FFF2-40B4-BE49-F238E27FC236}">
                <a16:creationId xmlns:a16="http://schemas.microsoft.com/office/drawing/2014/main" id="{95E9D4BB-2B26-4F26-9C96-FF57ED0CA48E}"/>
              </a:ext>
            </a:extLst>
          </p:cNvPr>
          <p:cNvCxnSpPr>
            <a:cxnSpLocks/>
          </p:cNvCxnSpPr>
          <p:nvPr/>
        </p:nvCxnSpPr>
        <p:spPr>
          <a:xfrm flipH="1">
            <a:off x="4910138" y="310855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596BA1E-846C-4551-8DD6-8178D61D1D79}"/>
              </a:ext>
            </a:extLst>
          </p:cNvPr>
          <p:cNvGrpSpPr/>
          <p:nvPr/>
        </p:nvGrpSpPr>
        <p:grpSpPr>
          <a:xfrm flipH="1">
            <a:off x="8054135" y="285978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F6F2FF22-0899-446D-9998-163E63A0065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D34F785-07D0-42AE-8277-2E73AA02C767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EBEDB0E-49EC-43D1-B6C5-DEB16C99413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95C01D8-99A4-4774-8A45-9941412A4D70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46" name="Conector de seta reta 11">
            <a:extLst>
              <a:ext uri="{FF2B5EF4-FFF2-40B4-BE49-F238E27FC236}">
                <a16:creationId xmlns:a16="http://schemas.microsoft.com/office/drawing/2014/main" id="{4A641186-8590-41E3-8EF6-4066F5E26907}"/>
              </a:ext>
            </a:extLst>
          </p:cNvPr>
          <p:cNvCxnSpPr>
            <a:cxnSpLocks/>
          </p:cNvCxnSpPr>
          <p:nvPr/>
        </p:nvCxnSpPr>
        <p:spPr>
          <a:xfrm>
            <a:off x="6497452" y="2859782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7">
            <a:extLst>
              <a:ext uri="{FF2B5EF4-FFF2-40B4-BE49-F238E27FC236}">
                <a16:creationId xmlns:a16="http://schemas.microsoft.com/office/drawing/2014/main" id="{AE8D9DB6-C0A4-41A4-96CD-609FB7927D33}"/>
              </a:ext>
            </a:extLst>
          </p:cNvPr>
          <p:cNvCxnSpPr>
            <a:cxnSpLocks/>
          </p:cNvCxnSpPr>
          <p:nvPr/>
        </p:nvCxnSpPr>
        <p:spPr>
          <a:xfrm flipH="1">
            <a:off x="6475548" y="315459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57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5EBC2-2577-419E-B718-20410BE2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FB6F3-9856-46C8-BEB4-5B34C6090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  <a:p>
            <a:pPr lvl="1"/>
            <a:r>
              <a:rPr lang="pt-BR" dirty="0"/>
              <a:t>Apenas uma alteração. Qual é ela?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FA2C8-A096-4416-9CB8-6F88D0369E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05986D-0E20-42D4-88BD-946949E361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551804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EAAA-6E32-47AD-B75F-DC8C2A0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4EA6D-F7F6-4A20-BFB6-5EB0BC5568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Complexidades?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Inserção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Retirada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Concatenação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E67435-950F-43EF-AE2B-F0E024E853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F953BF-FDA3-4F77-A072-F2E6005F23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285272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D8B0-754A-4944-8E98-CD66920F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B1D63-A2A0-4826-B1F3-F663D2A60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>
                <a:solidFill>
                  <a:srgbClr val="C00000"/>
                </a:solidFill>
              </a:rPr>
              <a:t>Dados (conteúdo)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Elemento (referência)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Estrutura de dados (operações)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97285-262A-4AAA-9E56-37FF0B508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Aluno{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String nome;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nota;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CE403-BB2E-45AA-93AE-A498E745A4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B9003-186A-4179-86C3-CEBFD7E6C7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322BE-968D-428D-AA29-E4C52094A3F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6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D8B0-754A-4944-8E98-CD66920F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B1D63-A2A0-4826-B1F3-F663D2A60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Dados (conteúdo)</a:t>
            </a:r>
          </a:p>
          <a:p>
            <a:pPr lvl="1">
              <a:buClr>
                <a:srgbClr val="721015"/>
              </a:buClr>
            </a:pPr>
            <a:r>
              <a:rPr lang="pt-BR" dirty="0">
                <a:solidFill>
                  <a:srgbClr val="C00000"/>
                </a:solidFill>
              </a:rPr>
              <a:t>Elemento (referência)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Estrutura de dados (operações)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97285-262A-4AAA-9E56-37FF0B508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Elemento{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Aluno </a:t>
            </a: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aluno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Elemento </a:t>
            </a:r>
            <a:r>
              <a:rPr lang="pt-BR" altLang="pt-BR" sz="24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proximo</a:t>
            </a: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CE403-BB2E-45AA-93AE-A498E745A4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B9003-186A-4179-86C3-CEBFD7E6C7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322BE-968D-428D-AA29-E4C52094A3F7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6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D8B0-754A-4944-8E98-CD66920F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B1D63-A2A0-4826-B1F3-F663D2A60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Dados (conteúdo)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Elemento (referência)</a:t>
            </a:r>
          </a:p>
          <a:p>
            <a:pPr lvl="1">
              <a:buClr>
                <a:srgbClr val="721015"/>
              </a:buClr>
            </a:pPr>
            <a:r>
              <a:rPr lang="pt-BR" dirty="0">
                <a:solidFill>
                  <a:srgbClr val="C00000"/>
                </a:solidFill>
              </a:rPr>
              <a:t>Estrutura de dados (operações)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97285-262A-4AAA-9E56-37FF0B508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Fila{</a:t>
            </a:r>
          </a:p>
          <a:p>
            <a:pPr marL="0" indent="0" defTabSz="442913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Elemento primeiro;</a:t>
            </a:r>
          </a:p>
          <a:p>
            <a:pPr marL="0" indent="0" defTabSz="442913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Elemento ultimo;</a:t>
            </a:r>
          </a:p>
          <a:p>
            <a:pPr marL="0" indent="0" defTabSz="442913">
              <a:spcBef>
                <a:spcPts val="300"/>
              </a:spcBef>
              <a:buFont typeface="Wingdings" panose="05000000000000000000" pitchFamily="2" charset="2"/>
              <a:buNone/>
            </a:pPr>
            <a:endParaRPr lang="pt-BR" altLang="pt-BR" sz="2000" dirty="0">
              <a:solidFill>
                <a:srgbClr val="721015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442913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20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inserir();</a:t>
            </a:r>
          </a:p>
          <a:p>
            <a:pPr marL="0" indent="0" defTabSz="442913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2000" dirty="0" err="1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Aluno retirar();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72101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CE403-BB2E-45AA-93AE-A498E745A4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B9003-186A-4179-86C3-CEBFD7E6C7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322BE-968D-428D-AA29-E4C52094A3F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6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D771E32-B951-4CB0-996E-C2B76100A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Estruturas de dados lineares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F417B1-88AF-45CC-9658-F1177C0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 Lista dinâmicas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6680D6-AA7D-4613-91DD-9B137F2E7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322BE-968D-428D-AA29-E4C52094A3F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88870-0E73-43DA-9637-1C197FA653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57953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4816695-F7F7-45A5-8084-F2CD8F58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lineares dinâmicas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DB9072F-D3E3-42F4-A6B8-9BE324A602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i="1" dirty="0"/>
              <a:t>encadeados</a:t>
            </a:r>
            <a:r>
              <a:rPr lang="pt-BR" dirty="0"/>
              <a:t> linearmente</a:t>
            </a:r>
          </a:p>
          <a:p>
            <a:endParaRPr lang="pt-BR" dirty="0"/>
          </a:p>
          <a:p>
            <a:r>
              <a:rPr lang="pt-BR" dirty="0"/>
              <a:t>Elementos de controle</a:t>
            </a:r>
          </a:p>
          <a:p>
            <a:pPr lvl="1"/>
            <a:r>
              <a:rPr lang="pt-BR" dirty="0"/>
              <a:t>Primeiro/Início</a:t>
            </a:r>
          </a:p>
          <a:p>
            <a:pPr lvl="1"/>
            <a:r>
              <a:rPr lang="pt-BR" dirty="0"/>
              <a:t>Último/Fim</a:t>
            </a:r>
          </a:p>
          <a:p>
            <a:pPr lvl="1"/>
            <a:endParaRPr lang="pt-BR" dirty="0"/>
          </a:p>
          <a:p>
            <a:r>
              <a:rPr lang="pt-BR" dirty="0"/>
              <a:t>Implementação com </a:t>
            </a:r>
            <a:r>
              <a:rPr lang="pt-BR" i="1" dirty="0"/>
              <a:t>sentinela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70C9B-FE1E-4673-8E8B-C8425AF509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8DE65-CA3F-4F7F-AD9A-391AB5A996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308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67F0-52A9-41BC-992F-A0D1D61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81986D-67CB-4C5E-BB94-EF26E70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F23951-AE8A-42FC-98E4-1366780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linear dinâmica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C1900F8-E045-489B-98C1-764B23AFC5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DD3417-7358-4BFA-BB46-2306758A5781}"/>
              </a:ext>
            </a:extLst>
          </p:cNvPr>
          <p:cNvSpPr/>
          <p:nvPr/>
        </p:nvSpPr>
        <p:spPr>
          <a:xfrm>
            <a:off x="1115616" y="2215207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EBD8FB6B-1D0D-4ADC-912A-4FCCD06B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66" y="1819349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285EC-C619-4F0C-B0B0-AF25C7DA3665}"/>
              </a:ext>
            </a:extLst>
          </p:cNvPr>
          <p:cNvSpPr/>
          <p:nvPr/>
        </p:nvSpPr>
        <p:spPr>
          <a:xfrm>
            <a:off x="2680891" y="2215207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1EBB877-AE11-4F49-838D-CF11957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578" y="177966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2" name="Conector de seta reta 9">
            <a:extLst>
              <a:ext uri="{FF2B5EF4-FFF2-40B4-BE49-F238E27FC236}">
                <a16:creationId xmlns:a16="http://schemas.microsoft.com/office/drawing/2014/main" id="{A7C2E7B7-18F0-4ABF-AE4B-B37F6A1C440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79216" y="2467620"/>
            <a:ext cx="70167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7EDA62-8FB8-453B-8F9B-610FB8DD6D5D}"/>
              </a:ext>
            </a:extLst>
          </p:cNvPr>
          <p:cNvSpPr/>
          <p:nvPr/>
        </p:nvSpPr>
        <p:spPr>
          <a:xfrm>
            <a:off x="4323953" y="2210445"/>
            <a:ext cx="865188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14" name="Conector de seta reta 14">
            <a:extLst>
              <a:ext uri="{FF2B5EF4-FFF2-40B4-BE49-F238E27FC236}">
                <a16:creationId xmlns:a16="http://schemas.microsoft.com/office/drawing/2014/main" id="{B96B0E6B-8E9A-48F4-ACCE-FB54E88C40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544491" y="2462857"/>
            <a:ext cx="779462" cy="4763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DCD101-6326-47E5-B300-250BCB5D8FCE}"/>
              </a:ext>
            </a:extLst>
          </p:cNvPr>
          <p:cNvSpPr/>
          <p:nvPr/>
        </p:nvSpPr>
        <p:spPr>
          <a:xfrm>
            <a:off x="5905103" y="2210445"/>
            <a:ext cx="865188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6" name="Conector de seta reta 16">
            <a:extLst>
              <a:ext uri="{FF2B5EF4-FFF2-40B4-BE49-F238E27FC236}">
                <a16:creationId xmlns:a16="http://schemas.microsoft.com/office/drawing/2014/main" id="{0B9E9562-91DC-4AAF-BDB8-A6FD42ABA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89141" y="2462857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6A8E6D-8B36-4A59-8C26-7D4067061457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70D21EFC-8668-46C3-B90B-3E137598E9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38EE293-0FFF-40CB-B97E-D0B568F0F9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AFED0A2-F0F3-4FDF-BB2F-60E50E5FA38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2CCEA3A-F6FC-40D7-81AC-2B3345A8AA3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36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67F0-52A9-41BC-992F-A0D1D61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81986D-67CB-4C5E-BB94-EF26E70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F23951-AE8A-42FC-98E4-1366780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linear dinâmica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C1900F8-E045-489B-98C1-764B23AFC5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DD3417-7358-4BFA-BB46-2306758A5781}"/>
              </a:ext>
            </a:extLst>
          </p:cNvPr>
          <p:cNvSpPr/>
          <p:nvPr/>
        </p:nvSpPr>
        <p:spPr>
          <a:xfrm>
            <a:off x="1115616" y="2215207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285EC-C619-4F0C-B0B0-AF25C7DA3665}"/>
              </a:ext>
            </a:extLst>
          </p:cNvPr>
          <p:cNvSpPr/>
          <p:nvPr/>
        </p:nvSpPr>
        <p:spPr>
          <a:xfrm>
            <a:off x="2680891" y="2215207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2" name="Conector de seta reta 9">
            <a:extLst>
              <a:ext uri="{FF2B5EF4-FFF2-40B4-BE49-F238E27FC236}">
                <a16:creationId xmlns:a16="http://schemas.microsoft.com/office/drawing/2014/main" id="{A7C2E7B7-18F0-4ABF-AE4B-B37F6A1C440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79216" y="2467620"/>
            <a:ext cx="70167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7EDA62-8FB8-453B-8F9B-610FB8DD6D5D}"/>
              </a:ext>
            </a:extLst>
          </p:cNvPr>
          <p:cNvSpPr/>
          <p:nvPr/>
        </p:nvSpPr>
        <p:spPr>
          <a:xfrm>
            <a:off x="4323953" y="2210445"/>
            <a:ext cx="865188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14" name="Conector de seta reta 14">
            <a:extLst>
              <a:ext uri="{FF2B5EF4-FFF2-40B4-BE49-F238E27FC236}">
                <a16:creationId xmlns:a16="http://schemas.microsoft.com/office/drawing/2014/main" id="{B96B0E6B-8E9A-48F4-ACCE-FB54E88C40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544491" y="2462857"/>
            <a:ext cx="779462" cy="4763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DCD101-6326-47E5-B300-250BCB5D8FCE}"/>
              </a:ext>
            </a:extLst>
          </p:cNvPr>
          <p:cNvSpPr/>
          <p:nvPr/>
        </p:nvSpPr>
        <p:spPr>
          <a:xfrm>
            <a:off x="5905103" y="2210445"/>
            <a:ext cx="865188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6" name="Conector de seta reta 16">
            <a:extLst>
              <a:ext uri="{FF2B5EF4-FFF2-40B4-BE49-F238E27FC236}">
                <a16:creationId xmlns:a16="http://schemas.microsoft.com/office/drawing/2014/main" id="{0B9E9562-91DC-4AAF-BDB8-A6FD42ABA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89141" y="2462857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6A8E6D-8B36-4A59-8C26-7D4067061457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70D21EFC-8668-46C3-B90B-3E137598E9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38EE293-0FFF-40CB-B97E-D0B568F0F9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AFED0A2-F0F3-4FDF-BB2F-60E50E5FA38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2CCEA3A-F6FC-40D7-81AC-2B3345A8AA3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C4B1B7FF-32C2-4A61-856A-D99ABB8D6BE2}"/>
              </a:ext>
            </a:extLst>
          </p:cNvPr>
          <p:cNvSpPr/>
          <p:nvPr/>
        </p:nvSpPr>
        <p:spPr>
          <a:xfrm rot="10800000">
            <a:off x="1408584" y="2734238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1" name="CaixaDeTexto 12">
            <a:extLst>
              <a:ext uri="{FF2B5EF4-FFF2-40B4-BE49-F238E27FC236}">
                <a16:creationId xmlns:a16="http://schemas.microsoft.com/office/drawing/2014/main" id="{4285C224-EA49-4B52-981C-34A8D30F6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9" y="3297801"/>
            <a:ext cx="254268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Elemento sentinela</a:t>
            </a:r>
          </a:p>
        </p:txBody>
      </p:sp>
      <p:sp>
        <p:nvSpPr>
          <p:cNvPr id="32" name="CaixaDeTexto 6">
            <a:extLst>
              <a:ext uri="{FF2B5EF4-FFF2-40B4-BE49-F238E27FC236}">
                <a16:creationId xmlns:a16="http://schemas.microsoft.com/office/drawing/2014/main" id="{0C111D95-6448-4A24-973E-DB885516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66" y="1819349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CaixaDeTexto 8">
            <a:extLst>
              <a:ext uri="{FF2B5EF4-FFF2-40B4-BE49-F238E27FC236}">
                <a16:creationId xmlns:a16="http://schemas.microsoft.com/office/drawing/2014/main" id="{890171EF-8A83-4460-8F01-F511E10B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578" y="177966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8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67F0-52A9-41BC-992F-A0D1D61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81986D-67CB-4C5E-BB94-EF26E70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F23951-AE8A-42FC-98E4-1366780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linear dinâmica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DD3417-7358-4BFA-BB46-2306758A5781}"/>
              </a:ext>
            </a:extLst>
          </p:cNvPr>
          <p:cNvSpPr/>
          <p:nvPr/>
        </p:nvSpPr>
        <p:spPr>
          <a:xfrm>
            <a:off x="1115616" y="2215207"/>
            <a:ext cx="863600" cy="503238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EBD8FB6B-1D0D-4ADC-912A-4FCCD06B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66" y="1891357"/>
            <a:ext cx="603050" cy="369332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285EC-C619-4F0C-B0B0-AF25C7DA3665}"/>
              </a:ext>
            </a:extLst>
          </p:cNvPr>
          <p:cNvSpPr/>
          <p:nvPr/>
        </p:nvSpPr>
        <p:spPr>
          <a:xfrm>
            <a:off x="2680891" y="2215207"/>
            <a:ext cx="863600" cy="5032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1EBB877-AE11-4F49-838D-CF11957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578" y="1851670"/>
            <a:ext cx="438150" cy="369887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cxnSp>
        <p:nvCxnSpPr>
          <p:cNvPr id="12" name="Conector de seta reta 9">
            <a:extLst>
              <a:ext uri="{FF2B5EF4-FFF2-40B4-BE49-F238E27FC236}">
                <a16:creationId xmlns:a16="http://schemas.microsoft.com/office/drawing/2014/main" id="{A7C2E7B7-18F0-4ABF-AE4B-B37F6A1C440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79216" y="2466826"/>
            <a:ext cx="701675" cy="0"/>
          </a:xfrm>
          <a:prstGeom prst="straightConnector1">
            <a:avLst/>
          </a:prstGeom>
          <a:ln w="38100">
            <a:solidFill>
              <a:srgbClr val="FF0000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7EDA62-8FB8-453B-8F9B-610FB8DD6D5D}"/>
              </a:ext>
            </a:extLst>
          </p:cNvPr>
          <p:cNvSpPr/>
          <p:nvPr/>
        </p:nvSpPr>
        <p:spPr>
          <a:xfrm>
            <a:off x="432395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14" name="Conector de seta reta 14">
            <a:extLst>
              <a:ext uri="{FF2B5EF4-FFF2-40B4-BE49-F238E27FC236}">
                <a16:creationId xmlns:a16="http://schemas.microsoft.com/office/drawing/2014/main" id="{B96B0E6B-8E9A-48F4-ACCE-FB54E88C40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544491" y="2462858"/>
            <a:ext cx="779462" cy="3968"/>
          </a:xfrm>
          <a:prstGeom prst="straightConnector1">
            <a:avLst/>
          </a:prstGeom>
          <a:ln w="38100">
            <a:solidFill>
              <a:srgbClr val="FF0000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DCD101-6326-47E5-B300-250BCB5D8FCE}"/>
              </a:ext>
            </a:extLst>
          </p:cNvPr>
          <p:cNvSpPr/>
          <p:nvPr/>
        </p:nvSpPr>
        <p:spPr>
          <a:xfrm>
            <a:off x="590510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6" name="Conector de seta reta 16">
            <a:extLst>
              <a:ext uri="{FF2B5EF4-FFF2-40B4-BE49-F238E27FC236}">
                <a16:creationId xmlns:a16="http://schemas.microsoft.com/office/drawing/2014/main" id="{0B9E9562-91DC-4AAF-BDB8-A6FD42ABA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89141" y="2462857"/>
            <a:ext cx="715962" cy="0"/>
          </a:xfrm>
          <a:prstGeom prst="straightConnector1">
            <a:avLst/>
          </a:prstGeom>
          <a:ln w="38100">
            <a:solidFill>
              <a:srgbClr val="721015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6A8E6D-8B36-4A59-8C26-7D4067061457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chemeClr val="accent3">
              <a:lumMod val="20000"/>
              <a:lumOff val="80000"/>
              <a:alpha val="11000"/>
            </a:schemeClr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70D21EFC-8668-46C3-B90B-3E137598E9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>
                  <a:alpha val="1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38EE293-0FFF-40CB-B97E-D0B568F0F9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AFED0A2-F0F3-4FDF-BB2F-60E50E5FA38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2CCEA3A-F6FC-40D7-81AC-2B3345A8AA3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5" name="CaixaDeTexto 6">
            <a:extLst>
              <a:ext uri="{FF2B5EF4-FFF2-40B4-BE49-F238E27FC236}">
                <a16:creationId xmlns:a16="http://schemas.microsoft.com/office/drawing/2014/main" id="{F3570281-70E2-40D1-8200-F7E1C5A2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691" y="2691358"/>
            <a:ext cx="132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Elemento</a:t>
            </a:r>
          </a:p>
        </p:txBody>
      </p:sp>
    </p:spTree>
    <p:extLst>
      <p:ext uri="{BB962C8B-B14F-4D97-AF65-F5344CB8AC3E}">
        <p14:creationId xmlns:p14="http://schemas.microsoft.com/office/powerpoint/2010/main" val="199780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67F0-52A9-41BC-992F-A0D1D61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81986D-67CB-4C5E-BB94-EF26E70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F23951-AE8A-42FC-98E4-1366780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linear dinâmica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DD3417-7358-4BFA-BB46-2306758A5781}"/>
              </a:ext>
            </a:extLst>
          </p:cNvPr>
          <p:cNvSpPr/>
          <p:nvPr/>
        </p:nvSpPr>
        <p:spPr>
          <a:xfrm>
            <a:off x="1115616" y="2215207"/>
            <a:ext cx="863600" cy="503238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EBD8FB6B-1D0D-4ADC-912A-4FCCD06B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66" y="1891357"/>
            <a:ext cx="603050" cy="369332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285EC-C619-4F0C-B0B0-AF25C7DA3665}"/>
              </a:ext>
            </a:extLst>
          </p:cNvPr>
          <p:cNvSpPr/>
          <p:nvPr/>
        </p:nvSpPr>
        <p:spPr>
          <a:xfrm>
            <a:off x="2680891" y="2215207"/>
            <a:ext cx="863600" cy="503238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1EBB877-AE11-4F49-838D-CF11957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578" y="1851670"/>
            <a:ext cx="438150" cy="369887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cxnSp>
        <p:nvCxnSpPr>
          <p:cNvPr id="12" name="Conector de seta reta 9">
            <a:extLst>
              <a:ext uri="{FF2B5EF4-FFF2-40B4-BE49-F238E27FC236}">
                <a16:creationId xmlns:a16="http://schemas.microsoft.com/office/drawing/2014/main" id="{A7C2E7B7-18F0-4ABF-AE4B-B37F6A1C440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79216" y="2466826"/>
            <a:ext cx="701675" cy="0"/>
          </a:xfrm>
          <a:prstGeom prst="straightConnector1">
            <a:avLst/>
          </a:prstGeom>
          <a:ln w="38100">
            <a:solidFill>
              <a:srgbClr val="FF0000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7EDA62-8FB8-453B-8F9B-610FB8DD6D5D}"/>
              </a:ext>
            </a:extLst>
          </p:cNvPr>
          <p:cNvSpPr/>
          <p:nvPr/>
        </p:nvSpPr>
        <p:spPr>
          <a:xfrm>
            <a:off x="432395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14" name="Conector de seta reta 14">
            <a:extLst>
              <a:ext uri="{FF2B5EF4-FFF2-40B4-BE49-F238E27FC236}">
                <a16:creationId xmlns:a16="http://schemas.microsoft.com/office/drawing/2014/main" id="{B96B0E6B-8E9A-48F4-ACCE-FB54E88C40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544491" y="2462858"/>
            <a:ext cx="779462" cy="39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DCD101-6326-47E5-B300-250BCB5D8FCE}"/>
              </a:ext>
            </a:extLst>
          </p:cNvPr>
          <p:cNvSpPr/>
          <p:nvPr/>
        </p:nvSpPr>
        <p:spPr>
          <a:xfrm>
            <a:off x="590510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6" name="Conector de seta reta 16">
            <a:extLst>
              <a:ext uri="{FF2B5EF4-FFF2-40B4-BE49-F238E27FC236}">
                <a16:creationId xmlns:a16="http://schemas.microsoft.com/office/drawing/2014/main" id="{0B9E9562-91DC-4AAF-BDB8-A6FD42ABA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89141" y="2462857"/>
            <a:ext cx="715962" cy="0"/>
          </a:xfrm>
          <a:prstGeom prst="straightConnector1">
            <a:avLst/>
          </a:prstGeom>
          <a:ln w="38100">
            <a:solidFill>
              <a:srgbClr val="721015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6A8E6D-8B36-4A59-8C26-7D4067061457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chemeClr val="accent3">
              <a:lumMod val="20000"/>
              <a:lumOff val="80000"/>
              <a:alpha val="11000"/>
            </a:schemeClr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70D21EFC-8668-46C3-B90B-3E137598E9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>
                  <a:alpha val="1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38EE293-0FFF-40CB-B97E-D0B568F0F9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AFED0A2-F0F3-4FDF-BB2F-60E50E5FA38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2CCEA3A-F6FC-40D7-81AC-2B3345A8AA3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5" name="CaixaDeTexto 6">
            <a:extLst>
              <a:ext uri="{FF2B5EF4-FFF2-40B4-BE49-F238E27FC236}">
                <a16:creationId xmlns:a16="http://schemas.microsoft.com/office/drawing/2014/main" id="{F3570281-70E2-40D1-8200-F7E1C5A2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873" y="2555292"/>
            <a:ext cx="1462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Referência</a:t>
            </a:r>
          </a:p>
          <a:p>
            <a:r>
              <a:rPr lang="pt-BR" altLang="pt-BR" sz="2400" dirty="0">
                <a:latin typeface="Delicious" panose="02000506040000020004" pitchFamily="50" charset="0"/>
              </a:rPr>
              <a:t>(próximo)</a:t>
            </a:r>
          </a:p>
        </p:txBody>
      </p:sp>
    </p:spTree>
    <p:extLst>
      <p:ext uri="{BB962C8B-B14F-4D97-AF65-F5344CB8AC3E}">
        <p14:creationId xmlns:p14="http://schemas.microsoft.com/office/powerpoint/2010/main" val="20482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estáticas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Implementadas, em geral, com vetor/</a:t>
            </a:r>
            <a:r>
              <a:rPr lang="pt-BR" i="1" dirty="0"/>
              <a:t>array</a:t>
            </a:r>
            <a:endParaRPr lang="pt-BR" dirty="0"/>
          </a:p>
          <a:p>
            <a:endParaRPr lang="pt-BR" dirty="0"/>
          </a:p>
          <a:p>
            <a:r>
              <a:rPr lang="pt-BR" dirty="0"/>
              <a:t>Implementação relativamente simples</a:t>
            </a:r>
          </a:p>
          <a:p>
            <a:endParaRPr lang="pt-BR" dirty="0"/>
          </a:p>
          <a:p>
            <a:r>
              <a:rPr lang="pt-BR" dirty="0"/>
              <a:t>Limitações: </a:t>
            </a:r>
          </a:p>
          <a:p>
            <a:pPr lvl="1"/>
            <a:r>
              <a:rPr lang="pt-BR" dirty="0"/>
              <a:t>tamanho fixo</a:t>
            </a:r>
          </a:p>
          <a:p>
            <a:pPr lvl="1"/>
            <a:r>
              <a:rPr lang="pt-BR" dirty="0"/>
              <a:t>desempenho em operações sucessivas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0187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67F0-52A9-41BC-992F-A0D1D61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81986D-67CB-4C5E-BB94-EF26E70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F23951-AE8A-42FC-98E4-1366780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linear dinâmica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DD3417-7358-4BFA-BB46-2306758A5781}"/>
              </a:ext>
            </a:extLst>
          </p:cNvPr>
          <p:cNvSpPr/>
          <p:nvPr/>
        </p:nvSpPr>
        <p:spPr>
          <a:xfrm>
            <a:off x="1115616" y="2215207"/>
            <a:ext cx="863600" cy="503238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EBD8FB6B-1D0D-4ADC-912A-4FCCD06B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66" y="1891357"/>
            <a:ext cx="603050" cy="369332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285EC-C619-4F0C-B0B0-AF25C7DA3665}"/>
              </a:ext>
            </a:extLst>
          </p:cNvPr>
          <p:cNvSpPr/>
          <p:nvPr/>
        </p:nvSpPr>
        <p:spPr>
          <a:xfrm>
            <a:off x="2680891" y="2215207"/>
            <a:ext cx="863600" cy="503238"/>
          </a:xfrm>
          <a:prstGeom prst="rect">
            <a:avLst/>
          </a:prstGeom>
          <a:solidFill>
            <a:srgbClr val="EC8F93"/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1EBB877-AE11-4F49-838D-CF11957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578" y="1851670"/>
            <a:ext cx="438150" cy="369887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 err="1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dirty="0">
              <a:solidFill>
                <a:schemeClr val="bg1">
                  <a:lumMod val="85000"/>
                </a:schemeClr>
              </a:solidFill>
              <a:latin typeface="Delicious" panose="02000506040000020004" pitchFamily="50" charset="0"/>
            </a:endParaRPr>
          </a:p>
        </p:txBody>
      </p:sp>
      <p:cxnSp>
        <p:nvCxnSpPr>
          <p:cNvPr id="12" name="Conector de seta reta 9">
            <a:extLst>
              <a:ext uri="{FF2B5EF4-FFF2-40B4-BE49-F238E27FC236}">
                <a16:creationId xmlns:a16="http://schemas.microsoft.com/office/drawing/2014/main" id="{A7C2E7B7-18F0-4ABF-AE4B-B37F6A1C440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79216" y="2466826"/>
            <a:ext cx="701675" cy="0"/>
          </a:xfrm>
          <a:prstGeom prst="straightConnector1">
            <a:avLst/>
          </a:prstGeom>
          <a:ln w="38100">
            <a:solidFill>
              <a:srgbClr val="FF0000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7EDA62-8FB8-453B-8F9B-610FB8DD6D5D}"/>
              </a:ext>
            </a:extLst>
          </p:cNvPr>
          <p:cNvSpPr/>
          <p:nvPr/>
        </p:nvSpPr>
        <p:spPr>
          <a:xfrm>
            <a:off x="432395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14" name="Conector de seta reta 14">
            <a:extLst>
              <a:ext uri="{FF2B5EF4-FFF2-40B4-BE49-F238E27FC236}">
                <a16:creationId xmlns:a16="http://schemas.microsoft.com/office/drawing/2014/main" id="{B96B0E6B-8E9A-48F4-ACCE-FB54E88C40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544491" y="2462858"/>
            <a:ext cx="779462" cy="3968"/>
          </a:xfrm>
          <a:prstGeom prst="straightConnector1">
            <a:avLst/>
          </a:prstGeom>
          <a:ln w="38100">
            <a:solidFill>
              <a:srgbClr val="FF0000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DCD101-6326-47E5-B300-250BCB5D8FCE}"/>
              </a:ext>
            </a:extLst>
          </p:cNvPr>
          <p:cNvSpPr/>
          <p:nvPr/>
        </p:nvSpPr>
        <p:spPr>
          <a:xfrm>
            <a:off x="5905103" y="2210445"/>
            <a:ext cx="865188" cy="504825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solidFill>
              <a:srgbClr val="721015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6" name="Conector de seta reta 16">
            <a:extLst>
              <a:ext uri="{FF2B5EF4-FFF2-40B4-BE49-F238E27FC236}">
                <a16:creationId xmlns:a16="http://schemas.microsoft.com/office/drawing/2014/main" id="{0B9E9562-91DC-4AAF-BDB8-A6FD42ABA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89141" y="2462857"/>
            <a:ext cx="715962" cy="0"/>
          </a:xfrm>
          <a:prstGeom prst="straightConnector1">
            <a:avLst/>
          </a:prstGeom>
          <a:ln w="38100">
            <a:solidFill>
              <a:srgbClr val="721015">
                <a:alpha val="1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6A8E6D-8B36-4A59-8C26-7D4067061457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chemeClr val="accent3">
              <a:lumMod val="20000"/>
              <a:lumOff val="80000"/>
              <a:alpha val="11000"/>
            </a:schemeClr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70D21EFC-8668-46C3-B90B-3E137598E9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>
                  <a:alpha val="1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38EE293-0FFF-40CB-B97E-D0B568F0F9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AFED0A2-F0F3-4FDF-BB2F-60E50E5FA38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2CCEA3A-F6FC-40D7-81AC-2B3345A8AA3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>
                  <a:alpha val="1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5" name="CaixaDeTexto 6">
            <a:extLst>
              <a:ext uri="{FF2B5EF4-FFF2-40B4-BE49-F238E27FC236}">
                <a16:creationId xmlns:a16="http://schemas.microsoft.com/office/drawing/2014/main" id="{F3570281-70E2-40D1-8200-F7E1C5A2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983" y="2670655"/>
            <a:ext cx="17299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Dado</a:t>
            </a:r>
          </a:p>
          <a:p>
            <a:r>
              <a:rPr lang="pt-BR" altLang="pt-BR" sz="2400" dirty="0">
                <a:latin typeface="Delicious" panose="02000506040000020004" pitchFamily="50" charset="0"/>
              </a:rPr>
              <a:t>encapsulado</a:t>
            </a:r>
          </a:p>
        </p:txBody>
      </p:sp>
    </p:spTree>
    <p:extLst>
      <p:ext uri="{BB962C8B-B14F-4D97-AF65-F5344CB8AC3E}">
        <p14:creationId xmlns:p14="http://schemas.microsoft.com/office/powerpoint/2010/main" val="76143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4816695-F7F7-45A5-8084-F2CD8F58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lineares dinâmicas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DB9072F-D3E3-42F4-A6B8-9BE324A602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Filas e listas podem ser implementadas com a mesma estrutura</a:t>
            </a:r>
          </a:p>
          <a:p>
            <a:pPr lvl="1"/>
            <a:r>
              <a:rPr lang="pt-BR" dirty="0"/>
              <a:t>Variação nas regras de inserção e retirada</a:t>
            </a:r>
          </a:p>
          <a:p>
            <a:pPr lvl="1"/>
            <a:endParaRPr lang="pt-BR" dirty="0"/>
          </a:p>
          <a:p>
            <a:r>
              <a:rPr lang="pt-BR" dirty="0"/>
              <a:t>Há casos em que ambas são implementadas conjuntamente na mesma classe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70C9B-FE1E-4673-8E8B-C8425AF509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8DE65-CA3F-4F7F-AD9A-391AB5A996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09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06A3C41-49A5-41B2-A3CB-608C9189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5D8DB5C-B7F5-48D5-90A5-4470436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8C74C-01A8-4E36-AF8D-BE836400D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2F25E8-20CF-41FD-8B15-B241B8E7D5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64183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CBA653-1B48-407B-83E5-7925D896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F979F27-16C5-465C-80C7-BD1C485D6A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Operações comuns</a:t>
            </a:r>
          </a:p>
          <a:p>
            <a:pPr marL="881063" lvl="1" indent="-514350">
              <a:buSzPct val="100000"/>
              <a:buFont typeface="+mj-lt"/>
              <a:buAutoNum type="arabicPeriod"/>
            </a:pPr>
            <a:r>
              <a:rPr lang="pt-BR" altLang="pt-BR" dirty="0"/>
              <a:t>Criar uma fila vazia</a:t>
            </a:r>
          </a:p>
          <a:p>
            <a:pPr marL="881063" lvl="1" indent="-514350">
              <a:buSzPct val="100000"/>
              <a:buFont typeface="+mj-lt"/>
              <a:buAutoNum type="arabicPeriod"/>
            </a:pPr>
            <a:r>
              <a:rPr lang="pt-BR" altLang="pt-BR" dirty="0"/>
              <a:t>Inserir um novo item (enfileirar)</a:t>
            </a:r>
          </a:p>
          <a:p>
            <a:pPr marL="881063" lvl="1" indent="-514350">
              <a:buSzPct val="100000"/>
              <a:buFont typeface="+mj-lt"/>
              <a:buAutoNum type="arabicPeriod"/>
            </a:pPr>
            <a:r>
              <a:rPr lang="pt-BR" altLang="pt-BR" dirty="0"/>
              <a:t>Retirar um item (</a:t>
            </a:r>
            <a:r>
              <a:rPr lang="pt-BR" altLang="pt-BR" dirty="0" err="1"/>
              <a:t>desenfileirar</a:t>
            </a:r>
            <a:r>
              <a:rPr lang="pt-BR" altLang="pt-BR" dirty="0"/>
              <a:t>)</a:t>
            </a:r>
          </a:p>
          <a:p>
            <a:pPr marL="881063" lvl="1" indent="-514350">
              <a:buSzPct val="100000"/>
              <a:buFont typeface="+mj-lt"/>
              <a:buAutoNum type="arabicPeriod"/>
            </a:pPr>
            <a:r>
              <a:rPr lang="pt-BR" altLang="pt-BR" dirty="0"/>
              <a:t>Verificar se a fila está vazia</a:t>
            </a:r>
          </a:p>
          <a:p>
            <a:pPr marL="881063" lvl="1" indent="-514350">
              <a:buSzPct val="100000"/>
              <a:buFont typeface="+mj-lt"/>
              <a:buAutoNum type="arabicPeriod"/>
            </a:pPr>
            <a:r>
              <a:rPr lang="pt-BR" altLang="pt-BR" dirty="0"/>
              <a:t>Imprimir toda a fila, se necessário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B5BD5-6F90-4229-BFE9-DC8F2A2C5C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0488B-3C3F-4B0A-93FD-8C36B02DD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269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Criar fila (com elemento sentinela)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5917703" y="21729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070" y="261212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B8F112E-C0CF-4A5C-AE2D-FEAACF243A0D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9F1526E-B8C5-43B0-BF53-BC53279D7A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3E104E-14D1-4007-8F20-86317C81031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386A6-4BB2-4551-BE28-F58A04396D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0D555D8-C44D-46F9-8502-B665E9AC866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79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Criar fila (com elemento sentinela)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5917703" y="21729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070" y="261212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77966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B8F112E-C0CF-4A5C-AE2D-FEAACF243A0D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9F1526E-B8C5-43B0-BF53-BC53279D7A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3E104E-14D1-4007-8F20-86317C81031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386A6-4BB2-4551-BE28-F58A04396D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0D555D8-C44D-46F9-8502-B665E9AC866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22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Verificar fila vazia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5917703" y="21729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B8F112E-C0CF-4A5C-AE2D-FEAACF243A0D}"/>
              </a:ext>
            </a:extLst>
          </p:cNvPr>
          <p:cNvGrpSpPr/>
          <p:nvPr/>
        </p:nvGrpSpPr>
        <p:grpSpPr>
          <a:xfrm flipH="1">
            <a:off x="6781303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9F1526E-B8C5-43B0-BF53-BC53279D7A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3E104E-14D1-4007-8F20-86317C81031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386A6-4BB2-4551-BE28-F58A04396D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0D555D8-C44D-46F9-8502-B665E9AC866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16" name="CaixaDeTexto 6">
            <a:extLst>
              <a:ext uri="{FF2B5EF4-FFF2-40B4-BE49-F238E27FC236}">
                <a16:creationId xmlns:a16="http://schemas.microsoft.com/office/drawing/2014/main" id="{6B88B4D6-F9FD-4D84-BDB4-5567BF1A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070" y="261212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29A55F23-F0CD-4BB7-A0A4-1707D6C29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77966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53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B8F112E-C0CF-4A5C-AE2D-FEAACF243A0D}"/>
              </a:ext>
            </a:extLst>
          </p:cNvPr>
          <p:cNvGrpSpPr/>
          <p:nvPr/>
        </p:nvGrpSpPr>
        <p:grpSpPr>
          <a:xfrm flipH="1">
            <a:off x="1779055" y="41242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9F1526E-B8C5-43B0-BF53-BC53279D7A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3E104E-14D1-4007-8F20-86317C81031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386A6-4BB2-4551-BE28-F58A04396D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0D555D8-C44D-46F9-8502-B665E9AC866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16" name="CaixaDeTexto 6">
            <a:extLst>
              <a:ext uri="{FF2B5EF4-FFF2-40B4-BE49-F238E27FC236}">
                <a16:creationId xmlns:a16="http://schemas.microsoft.com/office/drawing/2014/main" id="{CC0DD45F-C564-4DEF-BC22-77FE2E19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8" y="428779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F1B377B6-E579-4678-9FAC-13C752AA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772" y="3455330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B8F112E-C0CF-4A5C-AE2D-FEAACF243A0D}"/>
              </a:ext>
            </a:extLst>
          </p:cNvPr>
          <p:cNvGrpSpPr/>
          <p:nvPr/>
        </p:nvGrpSpPr>
        <p:grpSpPr>
          <a:xfrm flipH="1">
            <a:off x="1779055" y="412426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9F1526E-B8C5-43B0-BF53-BC53279D7A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3E104E-14D1-4007-8F20-86317C81031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386A6-4BB2-4551-BE28-F58A04396D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0D555D8-C44D-46F9-8502-B665E9AC866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29305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BE1E7684-2417-415C-BB2B-88DA29DD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55875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7B3904-0024-40EE-A659-EEEDFFFE5D92}"/>
              </a:ext>
            </a:extLst>
          </p:cNvPr>
          <p:cNvGrpSpPr/>
          <p:nvPr/>
        </p:nvGrpSpPr>
        <p:grpSpPr>
          <a:xfrm flipH="1">
            <a:off x="3417888" y="317679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73A28D3-6B3A-4CA8-B255-C4CC04263D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57C6644-9D01-4101-80F3-0396E5F319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70827-E679-405D-B0B1-4133DA49B7B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9C3E5D1-2E21-4F46-B474-27931C3B891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3" name="CaixaDeTexto 6">
            <a:extLst>
              <a:ext uri="{FF2B5EF4-FFF2-40B4-BE49-F238E27FC236}">
                <a16:creationId xmlns:a16="http://schemas.microsoft.com/office/drawing/2014/main" id="{EB753CF7-7F6C-4C94-9622-646C2C8B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8" y="428779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8">
            <a:extLst>
              <a:ext uri="{FF2B5EF4-FFF2-40B4-BE49-F238E27FC236}">
                <a16:creationId xmlns:a16="http://schemas.microsoft.com/office/drawing/2014/main" id="{575F366F-65E6-42E1-8444-181A83CFE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772" y="3455330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9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29305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BE1E7684-2417-415C-BB2B-88DA29DD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55875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7B3904-0024-40EE-A659-EEEDFFFE5D92}"/>
              </a:ext>
            </a:extLst>
          </p:cNvPr>
          <p:cNvGrpSpPr/>
          <p:nvPr/>
        </p:nvGrpSpPr>
        <p:grpSpPr>
          <a:xfrm flipH="1">
            <a:off x="3417888" y="317679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73A28D3-6B3A-4CA8-B255-C4CC04263D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57C6644-9D01-4101-80F3-0396E5F319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70827-E679-405D-B0B1-4133DA49B7B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9C3E5D1-2E21-4F46-B474-27931C3B891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3182938"/>
            <a:ext cx="775233" cy="938176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6">
            <a:extLst>
              <a:ext uri="{FF2B5EF4-FFF2-40B4-BE49-F238E27FC236}">
                <a16:creationId xmlns:a16="http://schemas.microsoft.com/office/drawing/2014/main" id="{EBD26468-01A3-4E61-8F5C-DB2984DC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8" y="428779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8">
            <a:extLst>
              <a:ext uri="{FF2B5EF4-FFF2-40B4-BE49-F238E27FC236}">
                <a16:creationId xmlns:a16="http://schemas.microsoft.com/office/drawing/2014/main" id="{D5951C61-B665-41CB-82E8-917A9295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772" y="3455330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4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estáticas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Limitação: tamanho fixo</a:t>
            </a:r>
          </a:p>
          <a:p>
            <a:pPr lvl="1"/>
            <a:r>
              <a:rPr lang="pt-BR" dirty="0"/>
              <a:t>Quantos pedidos serão feitos em um restaurante?</a:t>
            </a:r>
          </a:p>
          <a:p>
            <a:pPr lvl="1"/>
            <a:r>
              <a:rPr lang="pt-BR" dirty="0"/>
              <a:t>Quantos processos um SO irá gerenciar?</a:t>
            </a:r>
          </a:p>
          <a:p>
            <a:pPr lvl="1"/>
            <a:r>
              <a:rPr lang="pt-BR" dirty="0"/>
              <a:t>Quantas atividades uma disciplina terá?</a:t>
            </a:r>
          </a:p>
          <a:p>
            <a:pPr lvl="1"/>
            <a:r>
              <a:rPr lang="pt-BR" dirty="0"/>
              <a:t>Quantos pedidos de alteração de matrícula existem?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7552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29305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BE1E7684-2417-415C-BB2B-88DA29DD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55875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7B3904-0024-40EE-A659-EEEDFFFE5D92}"/>
              </a:ext>
            </a:extLst>
          </p:cNvPr>
          <p:cNvGrpSpPr/>
          <p:nvPr/>
        </p:nvGrpSpPr>
        <p:grpSpPr>
          <a:xfrm flipH="1">
            <a:off x="3417888" y="317679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73A28D3-6B3A-4CA8-B255-C4CC04263D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57C6644-9D01-4101-80F3-0396E5F319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70827-E679-405D-B0B1-4133DA49B7B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9C3E5D1-2E21-4F46-B474-27931C3B891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3182938"/>
            <a:ext cx="775233" cy="938176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3EDBB8B-23FB-43AE-AB75-9E1DF0420782}"/>
              </a:ext>
            </a:extLst>
          </p:cNvPr>
          <p:cNvSpPr/>
          <p:nvPr/>
        </p:nvSpPr>
        <p:spPr>
          <a:xfrm>
            <a:off x="1340865" y="3013494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2022C18A-424D-4B14-A0AA-82E7291F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35498"/>
            <a:ext cx="12426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Atenção!</a:t>
            </a:r>
          </a:p>
        </p:txBody>
      </p:sp>
      <p:sp>
        <p:nvSpPr>
          <p:cNvPr id="25" name="CaixaDeTexto 6">
            <a:extLst>
              <a:ext uri="{FF2B5EF4-FFF2-40B4-BE49-F238E27FC236}">
                <a16:creationId xmlns:a16="http://schemas.microsoft.com/office/drawing/2014/main" id="{6B996784-5DF5-44F1-9BAC-3E5E09C0F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8" y="428779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26" name="CaixaDeTexto 8">
            <a:extLst>
              <a:ext uri="{FF2B5EF4-FFF2-40B4-BE49-F238E27FC236}">
                <a16:creationId xmlns:a16="http://schemas.microsoft.com/office/drawing/2014/main" id="{A1220431-158D-4CF1-948E-5A92EC94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772" y="3455330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27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259" y="3365530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29305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BE1E7684-2417-415C-BB2B-88DA29DD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55875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7B3904-0024-40EE-A659-EEEDFFFE5D92}"/>
              </a:ext>
            </a:extLst>
          </p:cNvPr>
          <p:cNvGrpSpPr/>
          <p:nvPr/>
        </p:nvGrpSpPr>
        <p:grpSpPr>
          <a:xfrm flipH="1">
            <a:off x="3417888" y="317679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73A28D3-6B3A-4CA8-B255-C4CC04263D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57C6644-9D01-4101-80F3-0396E5F319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70827-E679-405D-B0B1-4133DA49B7B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9C3E5D1-2E21-4F46-B474-27931C3B891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3182938"/>
            <a:ext cx="775233" cy="938176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772348BF-44C7-48AE-B724-2EA20661E634}"/>
              </a:ext>
            </a:extLst>
          </p:cNvPr>
          <p:cNvSpPr/>
          <p:nvPr/>
        </p:nvSpPr>
        <p:spPr>
          <a:xfrm rot="10800000">
            <a:off x="2954288" y="3723878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2B373B1B-7266-47AD-AAC9-008A7374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38" y="4287441"/>
            <a:ext cx="12426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Atenção!</a:t>
            </a:r>
          </a:p>
        </p:txBody>
      </p:sp>
    </p:spTree>
    <p:extLst>
      <p:ext uri="{BB962C8B-B14F-4D97-AF65-F5344CB8AC3E}">
        <p14:creationId xmlns:p14="http://schemas.microsoft.com/office/powerpoint/2010/main" val="3107154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259" y="4302899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7B3904-0024-40EE-A659-EEEDFFFE5D92}"/>
              </a:ext>
            </a:extLst>
          </p:cNvPr>
          <p:cNvGrpSpPr/>
          <p:nvPr/>
        </p:nvGrpSpPr>
        <p:grpSpPr>
          <a:xfrm flipH="1">
            <a:off x="3417888" y="4114159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73A28D3-6B3A-4CA8-B255-C4CC04263D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57C6644-9D01-4101-80F3-0396E5F319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70827-E679-405D-B0B1-4133DA49B7B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9C3E5D1-2E21-4F46-B474-27931C3B891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6948264" y="164811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9041FD-1C52-4A6D-A463-DD1E3FC2EDDE}"/>
              </a:ext>
            </a:extLst>
          </p:cNvPr>
          <p:cNvGrpSpPr/>
          <p:nvPr/>
        </p:nvGrpSpPr>
        <p:grpSpPr>
          <a:xfrm flipH="1">
            <a:off x="7811864" y="189438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061B7ABD-A85F-4F79-AEE9-6E83177644C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7EAAC-1CC0-439C-A695-90A1046A866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B0CD79-2DA8-43A4-B461-BD39F0FC2BF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7255EB3-B01D-4807-8B0D-7B2305443B1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9" name="CaixaDeTexto 8">
            <a:extLst>
              <a:ext uri="{FF2B5EF4-FFF2-40B4-BE49-F238E27FC236}">
                <a16:creationId xmlns:a16="http://schemas.microsoft.com/office/drawing/2014/main" id="{9029915B-E851-4464-85AA-BF9D38C3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325" y="1275606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3118139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259" y="4302899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6948264" y="164811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9041FD-1C52-4A6D-A463-DD1E3FC2EDDE}"/>
              </a:ext>
            </a:extLst>
          </p:cNvPr>
          <p:cNvGrpSpPr/>
          <p:nvPr/>
        </p:nvGrpSpPr>
        <p:grpSpPr>
          <a:xfrm flipH="1">
            <a:off x="7811864" y="189438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061B7ABD-A85F-4F79-AEE9-6E83177644C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7EAAC-1CC0-439C-A695-90A1046A866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B0CD79-2DA8-43A4-B461-BD39F0FC2BF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7255EB3-B01D-4807-8B0D-7B2305443B1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9" name="CaixaDeTexto 8">
            <a:extLst>
              <a:ext uri="{FF2B5EF4-FFF2-40B4-BE49-F238E27FC236}">
                <a16:creationId xmlns:a16="http://schemas.microsoft.com/office/drawing/2014/main" id="{9029915B-E851-4464-85AA-BF9D38C3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325" y="1275606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1900530"/>
            <a:ext cx="3530376" cy="221977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5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133" y="2066599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6948264" y="164811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9041FD-1C52-4A6D-A463-DD1E3FC2EDDE}"/>
              </a:ext>
            </a:extLst>
          </p:cNvPr>
          <p:cNvGrpSpPr/>
          <p:nvPr/>
        </p:nvGrpSpPr>
        <p:grpSpPr>
          <a:xfrm flipH="1">
            <a:off x="7811864" y="189438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061B7ABD-A85F-4F79-AEE9-6E83177644C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7EAAC-1CC0-439C-A695-90A1046A866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B0CD79-2DA8-43A4-B461-BD39F0FC2BF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7255EB3-B01D-4807-8B0D-7B2305443B1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9" name="CaixaDeTexto 8">
            <a:extLst>
              <a:ext uri="{FF2B5EF4-FFF2-40B4-BE49-F238E27FC236}">
                <a16:creationId xmlns:a16="http://schemas.microsoft.com/office/drawing/2014/main" id="{9029915B-E851-4464-85AA-BF9D38C3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325" y="1275606"/>
            <a:ext cx="79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1900530"/>
            <a:ext cx="3530376" cy="221977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7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Enfileirar: inserir após o último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E691E3DE-4499-4C2A-95F3-0E757426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707" y="4286027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9041FD-1C52-4A6D-A463-DD1E3FC2EDDE}"/>
              </a:ext>
            </a:extLst>
          </p:cNvPr>
          <p:cNvGrpSpPr/>
          <p:nvPr/>
        </p:nvGrpSpPr>
        <p:grpSpPr>
          <a:xfrm flipH="1">
            <a:off x="5036438" y="411381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061B7ABD-A85F-4F79-AEE9-6E83177644C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7EAAC-1CC0-439C-A695-90A1046A866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B0CD79-2DA8-43A4-B461-BD39F0FC2BF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7255EB3-B01D-4807-8B0D-7B2305443B1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0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o primeiro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o “</a:t>
            </a:r>
            <a:r>
              <a:rPr lang="pt-BR" dirty="0">
                <a:solidFill>
                  <a:srgbClr val="FF0000"/>
                </a:solidFill>
              </a:rPr>
              <a:t>primeiro</a:t>
            </a:r>
            <a:r>
              <a:rPr lang="pt-BR" dirty="0"/>
              <a:t>”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2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</a:t>
            </a:r>
            <a:r>
              <a:rPr lang="pt-BR" dirty="0">
                <a:solidFill>
                  <a:srgbClr val="FF0000"/>
                </a:solidFill>
              </a:rPr>
              <a:t>quem está na frente</a:t>
            </a:r>
            <a:r>
              <a:rPr lang="pt-BR" dirty="0"/>
              <a:t> do primeiro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52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</a:t>
            </a:r>
            <a:r>
              <a:rPr lang="pt-BR" dirty="0">
                <a:solidFill>
                  <a:srgbClr val="FF0000"/>
                </a:solidFill>
              </a:rPr>
              <a:t>quem está na frente</a:t>
            </a:r>
            <a:r>
              <a:rPr lang="pt-BR" dirty="0"/>
              <a:t> do primeiro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ED26BB07-588C-4813-9769-E46A04E0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77" y="3496595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0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estáticas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Limitação: operações sucessivas</a:t>
            </a:r>
          </a:p>
          <a:p>
            <a:r>
              <a:rPr lang="pt-BR" dirty="0"/>
              <a:t>Mesmo com tamanho pré-definido:</a:t>
            </a:r>
          </a:p>
          <a:p>
            <a:pPr lvl="1"/>
            <a:r>
              <a:rPr lang="pt-BR" dirty="0"/>
              <a:t>Quantos pedidos serão criados e apagados por dia no sistema do restaurante?</a:t>
            </a:r>
          </a:p>
          <a:p>
            <a:pPr lvl="1"/>
            <a:r>
              <a:rPr lang="pt-BR" dirty="0"/>
              <a:t>Quantas consultas serão criadas e resolvidas em um sistema de pesquisa </a:t>
            </a:r>
            <a:r>
              <a:rPr lang="pt-BR" i="1" dirty="0"/>
              <a:t>online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Quantos pedidos de alteração de matrícula serão enfileirados e resolvidos ao longo dos dias?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91529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</a:t>
            </a:r>
            <a:r>
              <a:rPr lang="pt-BR" dirty="0">
                <a:solidFill>
                  <a:srgbClr val="FF0000"/>
                </a:solidFill>
              </a:rPr>
              <a:t>quem está na frente</a:t>
            </a:r>
            <a:r>
              <a:rPr lang="pt-BR" dirty="0"/>
              <a:t> do primeiro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779055" y="4121114"/>
            <a:ext cx="2825583" cy="251256"/>
          </a:xfrm>
          <a:prstGeom prst="bentConnector4">
            <a:avLst>
              <a:gd name="adj1" fmla="val 18403"/>
              <a:gd name="adj2" fmla="val 261879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ED26BB07-588C-4813-9769-E46A04E0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77" y="3496595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07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72EE0FD-F0D6-40B3-BD5D-5243C77C0169}"/>
              </a:ext>
            </a:extLst>
          </p:cNvPr>
          <p:cNvGrpSpPr/>
          <p:nvPr/>
        </p:nvGrpSpPr>
        <p:grpSpPr>
          <a:xfrm flipH="1">
            <a:off x="3419872" y="4142862"/>
            <a:ext cx="625060" cy="376141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D58A1649-1221-4599-9952-0A363897589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EE65A3-FAF7-4E07-851A-E0E61A4146D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1FB1940-A432-4A53-BA15-28F574BAC701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EE035AF-18AF-47AF-87A2-7EB740A4A83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</a:t>
            </a:r>
            <a:r>
              <a:rPr lang="pt-BR" dirty="0">
                <a:solidFill>
                  <a:srgbClr val="FF0000"/>
                </a:solidFill>
              </a:rPr>
              <a:t>quem está na frente</a:t>
            </a:r>
            <a:r>
              <a:rPr lang="pt-BR" dirty="0"/>
              <a:t> do primeiro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779055" y="4121114"/>
            <a:ext cx="2825583" cy="251256"/>
          </a:xfrm>
          <a:prstGeom prst="bentConnector4">
            <a:avLst>
              <a:gd name="adj1" fmla="val 18403"/>
              <a:gd name="adj2" fmla="val 261879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ED26BB07-588C-4813-9769-E46A04E0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77" y="3496595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79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: retirar </a:t>
            </a:r>
            <a:r>
              <a:rPr lang="pt-BR" dirty="0">
                <a:solidFill>
                  <a:srgbClr val="FF0000"/>
                </a:solidFill>
              </a:rPr>
              <a:t>quem está na frente</a:t>
            </a:r>
            <a:r>
              <a:rPr lang="pt-BR" dirty="0"/>
              <a:t> do primeiro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5148560" y="1851670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2393783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ED26BB07-588C-4813-9769-E46A04E0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218" y="1491630"/>
            <a:ext cx="1138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1598074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 o último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1779055" y="4119549"/>
            <a:ext cx="848729" cy="1565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53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2627784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349138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4" name="CaixaDeTexto 6">
            <a:extLst>
              <a:ext uri="{FF2B5EF4-FFF2-40B4-BE49-F238E27FC236}">
                <a16:creationId xmlns:a16="http://schemas.microsoft.com/office/drawing/2014/main" id="{78E3495B-1F6A-450C-A94F-4645C4CE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77" y="3496595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 o último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>
            <a:off x="1779055" y="4121114"/>
            <a:ext cx="2270442" cy="538868"/>
          </a:xfrm>
          <a:prstGeom prst="bentConnector4">
            <a:avLst>
              <a:gd name="adj1" fmla="val 22367"/>
              <a:gd name="adj2" fmla="val 16005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53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2627784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349138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4" name="CaixaDeTexto 6">
            <a:extLst>
              <a:ext uri="{FF2B5EF4-FFF2-40B4-BE49-F238E27FC236}">
                <a16:creationId xmlns:a16="http://schemas.microsoft.com/office/drawing/2014/main" id="{78E3495B-1F6A-450C-A94F-4645C4CE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77" y="3496595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3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 o último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53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4788520" y="200618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1788196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4" name="CaixaDeTexto 6">
            <a:extLst>
              <a:ext uri="{FF2B5EF4-FFF2-40B4-BE49-F238E27FC236}">
                <a16:creationId xmlns:a16="http://schemas.microsoft.com/office/drawing/2014/main" id="{78E3495B-1F6A-450C-A94F-4645C4CE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413" y="1635646"/>
            <a:ext cx="1138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159409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 o último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53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4788520" y="200618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1788196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4" name="CaixaDeTexto 6">
            <a:extLst>
              <a:ext uri="{FF2B5EF4-FFF2-40B4-BE49-F238E27FC236}">
                <a16:creationId xmlns:a16="http://schemas.microsoft.com/office/drawing/2014/main" id="{78E3495B-1F6A-450C-A94F-4645C4CE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413" y="1635646"/>
            <a:ext cx="1138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87B6B644-DD0E-4386-BFDE-4662CB449C64}"/>
              </a:ext>
            </a:extLst>
          </p:cNvPr>
          <p:cNvSpPr/>
          <p:nvPr/>
        </p:nvSpPr>
        <p:spPr>
          <a:xfrm>
            <a:off x="3077056" y="3709392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17" name="CaixaDeTexto 22">
            <a:extLst>
              <a:ext uri="{FF2B5EF4-FFF2-40B4-BE49-F238E27FC236}">
                <a16:creationId xmlns:a16="http://schemas.microsoft.com/office/drawing/2014/main" id="{01F85EB6-3C6A-431A-BEFE-7EF6A6B4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522" y="3331396"/>
            <a:ext cx="12426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Atenção!</a:t>
            </a:r>
          </a:p>
        </p:txBody>
      </p:sp>
    </p:spTree>
    <p:extLst>
      <p:ext uri="{BB962C8B-B14F-4D97-AF65-F5344CB8AC3E}">
        <p14:creationId xmlns:p14="http://schemas.microsoft.com/office/powerpoint/2010/main" val="12376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Desenfileirar</a:t>
            </a:r>
            <a:r>
              <a:rPr lang="pt-BR" dirty="0"/>
              <a:t> o último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478237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4788520" y="200618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1788196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4" name="CaixaDeTexto 6">
            <a:extLst>
              <a:ext uri="{FF2B5EF4-FFF2-40B4-BE49-F238E27FC236}">
                <a16:creationId xmlns:a16="http://schemas.microsoft.com/office/drawing/2014/main" id="{78E3495B-1F6A-450C-A94F-4645C4CE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413" y="1635646"/>
            <a:ext cx="1138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87B6B644-DD0E-4386-BFDE-4662CB449C64}"/>
              </a:ext>
            </a:extLst>
          </p:cNvPr>
          <p:cNvSpPr/>
          <p:nvPr/>
        </p:nvSpPr>
        <p:spPr>
          <a:xfrm>
            <a:off x="1060832" y="2949746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17" name="CaixaDeTexto 22">
            <a:extLst>
              <a:ext uri="{FF2B5EF4-FFF2-40B4-BE49-F238E27FC236}">
                <a16:creationId xmlns:a16="http://schemas.microsoft.com/office/drawing/2014/main" id="{01F85EB6-3C6A-431A-BEFE-7EF6A6B4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7" y="2571750"/>
            <a:ext cx="12426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Atenção!</a:t>
            </a:r>
          </a:p>
        </p:txBody>
      </p:sp>
    </p:spTree>
    <p:extLst>
      <p:ext uri="{BB962C8B-B14F-4D97-AF65-F5344CB8AC3E}">
        <p14:creationId xmlns:p14="http://schemas.microsoft.com/office/powerpoint/2010/main" val="26059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Percorrer, imprimir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667724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2446779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4073370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248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657379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520979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310379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936970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98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Percorrer, imprimir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667724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2446779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4073370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248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657379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520979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310379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936970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>
            <a:extLst>
              <a:ext uri="{FF2B5EF4-FFF2-40B4-BE49-F238E27FC236}">
                <a16:creationId xmlns:a16="http://schemas.microsoft.com/office/drawing/2014/main" id="{499F55E7-A60D-440D-B52E-EAA22CD1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273" y="348698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BCC9-1413-4A32-B420-255AC1F4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8B281-B024-4C82-9FC8-BA4BAB0C16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Estruturas nas quais os elementos são criados, inseridos, retirados e removidos ao longo do seu tempo de vida – </a:t>
            </a:r>
            <a:r>
              <a:rPr lang="pt-BR" i="1" dirty="0"/>
              <a:t>dinamicamente</a:t>
            </a:r>
          </a:p>
          <a:p>
            <a:endParaRPr lang="pt-BR" i="1" dirty="0"/>
          </a:p>
          <a:p>
            <a:r>
              <a:rPr lang="pt-BR" dirty="0"/>
              <a:t>Uso adequado em situações nas quais:</a:t>
            </a:r>
          </a:p>
          <a:p>
            <a:pPr lvl="1"/>
            <a:r>
              <a:rPr lang="pt-BR" dirty="0"/>
              <a:t>Não há previsão da quantidade de dados a abrigar</a:t>
            </a:r>
          </a:p>
          <a:p>
            <a:pPr lvl="1"/>
            <a:r>
              <a:rPr lang="pt-BR" dirty="0"/>
              <a:t>Há perspectiva de alterações constantes na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E3700F-1B7B-4626-B2EE-401CB2B8EC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023911-8920-4799-9A68-582469292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7096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Percorrer, imprimir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667724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2446779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4073370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248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657379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520979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310379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936970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>
            <a:extLst>
              <a:ext uri="{FF2B5EF4-FFF2-40B4-BE49-F238E27FC236}">
                <a16:creationId xmlns:a16="http://schemas.microsoft.com/office/drawing/2014/main" id="{499F55E7-A60D-440D-B52E-EAA22CD1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48698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75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Percorrer, imprimir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667724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2446779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4073370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248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657379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520979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310379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936970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>
            <a:extLst>
              <a:ext uri="{FF2B5EF4-FFF2-40B4-BE49-F238E27FC236}">
                <a16:creationId xmlns:a16="http://schemas.microsoft.com/office/drawing/2014/main" id="{499F55E7-A60D-440D-B52E-EAA22CD1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667" y="348698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55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Percorrer, imprimir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encadeada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779055" y="4119958"/>
            <a:ext cx="667724" cy="1156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2446779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4073370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248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657379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520979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310379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936970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>
            <a:extLst>
              <a:ext uri="{FF2B5EF4-FFF2-40B4-BE49-F238E27FC236}">
                <a16:creationId xmlns:a16="http://schemas.microsoft.com/office/drawing/2014/main" id="{499F55E7-A60D-440D-B52E-EAA22CD1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763" y="372387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86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CE77909-1DDB-478F-8C20-C52D7FD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dinâmica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9DF7401-63CE-438A-8D06-95679B7886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Complexidades:</a:t>
            </a:r>
          </a:p>
          <a:p>
            <a:endParaRPr lang="pt-BR" dirty="0"/>
          </a:p>
          <a:p>
            <a:pPr lvl="1"/>
            <a:r>
              <a:rPr lang="pt-BR" dirty="0"/>
              <a:t>Inserir?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Retirar?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Percorrer?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C28A786-83CB-4101-996A-D4F5392002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22F5D48-8467-4359-B64F-4C6ED51B1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80574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06A3C41-49A5-41B2-A3CB-608C9189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5D8DB5C-B7F5-48D5-90A5-4470436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8C74C-01A8-4E36-AF8D-BE836400D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2F25E8-20CF-41FD-8B15-B241B8E7D5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166279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3A335B-596C-4192-BF50-4DB84658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encadeadas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3189C41-BF2A-431E-B0E4-DCA8497D79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 análoga à da fila encadeada</a:t>
            </a:r>
          </a:p>
          <a:p>
            <a:pPr lvl="1"/>
            <a:r>
              <a:rPr lang="pt-BR" dirty="0"/>
              <a:t>Criar, verificar se está vazia...</a:t>
            </a:r>
          </a:p>
          <a:p>
            <a:pPr>
              <a:spcBef>
                <a:spcPts val="2100"/>
              </a:spcBef>
            </a:pPr>
            <a:r>
              <a:rPr lang="pt-BR" dirty="0"/>
              <a:t>Se não há regra específica para inserção, fazemos o simples: inserir depois do último</a:t>
            </a:r>
          </a:p>
          <a:p>
            <a:pPr>
              <a:spcBef>
                <a:spcPts val="2100"/>
              </a:spcBef>
            </a:pPr>
            <a:r>
              <a:rPr lang="pt-BR" dirty="0"/>
              <a:t>Retirada possível em qualquer posição</a:t>
            </a:r>
          </a:p>
          <a:p>
            <a:pPr>
              <a:spcBef>
                <a:spcPts val="2100"/>
              </a:spcBef>
            </a:pPr>
            <a:r>
              <a:rPr lang="pt-BR" dirty="0"/>
              <a:t>Concatenação de listas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468BE-DAFB-4482-A520-9253D2BD9C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82B43-BB74-4579-9FE2-B2AD1619C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8566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83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93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15F5C0EC-BE47-42CE-B7CF-59D1F5FE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01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63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15F5C0EC-BE47-42CE-B7CF-59D1F5FE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3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BCC9-1413-4A32-B420-255AC1F4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8B281-B024-4C82-9FC8-BA4BAB0C16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Têm tamanho potencialmente infinito</a:t>
            </a:r>
          </a:p>
          <a:p>
            <a:endParaRPr lang="pt-BR" dirty="0"/>
          </a:p>
          <a:p>
            <a:r>
              <a:rPr lang="pt-BR" dirty="0"/>
              <a:t>Seus objetos incluem referências para os outros objetos componentes da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E3700F-1B7B-4626-B2EE-401CB2B8EC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023911-8920-4799-9A68-582469292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02586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Como manter a estrutura?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15F5C0EC-BE47-42CE-B7CF-59D1F5FE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0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76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86337D94-32E8-4830-8E23-6E7AA917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88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997637E6-8834-4A99-B327-08B0424570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6856" y="2885951"/>
            <a:ext cx="370743" cy="1593142"/>
          </a:xfrm>
          <a:prstGeom prst="curvedConnector4">
            <a:avLst>
              <a:gd name="adj1" fmla="val -61660"/>
              <a:gd name="adj2" fmla="val 99422"/>
            </a:avLst>
          </a:prstGeom>
          <a:ln w="38100">
            <a:solidFill>
              <a:srgbClr val="DA1F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1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86337D94-32E8-4830-8E23-6E7AA917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78A6AF9C-3DA4-480B-AE6B-17CD40BD18F3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>
            <a:off x="3626943" y="2885951"/>
            <a:ext cx="370743" cy="1593142"/>
          </a:xfrm>
          <a:prstGeom prst="curvedConnector4">
            <a:avLst>
              <a:gd name="adj1" fmla="val -61660"/>
              <a:gd name="adj2" fmla="val 99422"/>
            </a:avLst>
          </a:prstGeom>
          <a:ln w="38100">
            <a:solidFill>
              <a:srgbClr val="DA1F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93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86337D94-32E8-4830-8E23-6E7AA917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78A6AF9C-3DA4-480B-AE6B-17CD40BD18F3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>
            <a:off x="5283127" y="2885951"/>
            <a:ext cx="370743" cy="1593142"/>
          </a:xfrm>
          <a:prstGeom prst="curvedConnector4">
            <a:avLst>
              <a:gd name="adj1" fmla="val -61660"/>
              <a:gd name="adj2" fmla="val 100168"/>
            </a:avLst>
          </a:prstGeom>
          <a:ln w="38100">
            <a:solidFill>
              <a:srgbClr val="DA1F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79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4118896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86337D94-32E8-4830-8E23-6E7AA917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DB488C93-0C76-4D1D-9A8F-40CC756D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3503332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8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4118896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6E7ECE9-B4E7-4879-9F05-4B647798D5EB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>
          <a:xfrm flipV="1">
            <a:off x="5036438" y="3867136"/>
            <a:ext cx="2778800" cy="252822"/>
          </a:xfrm>
          <a:prstGeom prst="bentConnector4">
            <a:avLst>
              <a:gd name="adj1" fmla="val 15307"/>
              <a:gd name="adj2" fmla="val 37830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6">
            <a:extLst>
              <a:ext uri="{FF2B5EF4-FFF2-40B4-BE49-F238E27FC236}">
                <a16:creationId xmlns:a16="http://schemas.microsoft.com/office/drawing/2014/main" id="{6FEF7715-CB26-4C7C-A574-990B894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42" name="CaixaDeTexto 6">
            <a:extLst>
              <a:ext uri="{FF2B5EF4-FFF2-40B4-BE49-F238E27FC236}">
                <a16:creationId xmlns:a16="http://schemas.microsoft.com/office/drawing/2014/main" id="{67363D6A-0B3B-45A0-A13E-52E33A65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3503332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47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386648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>
          <a:xfrm flipV="1">
            <a:off x="5036438" y="3867136"/>
            <a:ext cx="2778800" cy="252822"/>
          </a:xfrm>
          <a:prstGeom prst="bentConnector4">
            <a:avLst>
              <a:gd name="adj1" fmla="val 15307"/>
              <a:gd name="adj2" fmla="val 37830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9342DAB-B08A-4CB9-A2D5-C7826F84A3F4}"/>
              </a:ext>
            </a:extLst>
          </p:cNvPr>
          <p:cNvGrpSpPr/>
          <p:nvPr/>
        </p:nvGrpSpPr>
        <p:grpSpPr>
          <a:xfrm flipH="1">
            <a:off x="6664817" y="4083918"/>
            <a:ext cx="533454" cy="321015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1FCB60D4-5538-4C24-99BC-D44BD7D7C72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854E204-B5D3-4D2D-AC65-717541E8914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AD6411B-4C23-4E6F-B1F5-0B33A7810A65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D8DB3D4-F58D-4715-B6F3-D77BE346B4F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1" name="CaixaDeTexto 6">
            <a:extLst>
              <a:ext uri="{FF2B5EF4-FFF2-40B4-BE49-F238E27FC236}">
                <a16:creationId xmlns:a16="http://schemas.microsoft.com/office/drawing/2014/main" id="{F2DB60F7-3C3A-4F02-B1AC-82E03CCF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42" name="CaixaDeTexto 6">
            <a:extLst>
              <a:ext uri="{FF2B5EF4-FFF2-40B4-BE49-F238E27FC236}">
                <a16:creationId xmlns:a16="http://schemas.microsoft.com/office/drawing/2014/main" id="{BD808A5E-5B16-48BA-8E5B-8AD270F64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3503332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11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Retirar: localizar o elemento </a:t>
            </a:r>
            <a:r>
              <a:rPr lang="pt-BR" dirty="0">
                <a:solidFill>
                  <a:srgbClr val="FF0000"/>
                </a:solidFill>
              </a:rPr>
              <a:t>olhando para a frente</a:t>
            </a: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75902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4290095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036438" y="4119549"/>
            <a:ext cx="2347000" cy="409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6">
            <a:extLst>
              <a:ext uri="{FF2B5EF4-FFF2-40B4-BE49-F238E27FC236}">
                <a16:creationId xmlns:a16="http://schemas.microsoft.com/office/drawing/2014/main" id="{86337D94-32E8-4830-8E23-6E7AA917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9715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DB488C93-0C76-4D1D-9A8F-40CC756D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1347614"/>
            <a:ext cx="1138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3487999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68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 o último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012" y="4290095"/>
            <a:ext cx="603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868144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73174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036438" y="4119549"/>
            <a:ext cx="831706" cy="409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91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 o último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012" y="4290095"/>
            <a:ext cx="629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868144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73174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036438" y="4119549"/>
            <a:ext cx="831706" cy="409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>
            <a:extLst>
              <a:ext uri="{FF2B5EF4-FFF2-40B4-BE49-F238E27FC236}">
                <a16:creationId xmlns:a16="http://schemas.microsoft.com/office/drawing/2014/main" id="{A4B2A720-F8D9-4212-88D4-C7E9B9D9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35846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21" name="CaixaDeTexto 6">
            <a:extLst>
              <a:ext uri="{FF2B5EF4-FFF2-40B4-BE49-F238E27FC236}">
                <a16:creationId xmlns:a16="http://schemas.microsoft.com/office/drawing/2014/main" id="{0EF49B0D-87DA-4918-BC63-C08AEC50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3435846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1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C83D-0762-4F96-A9B6-87E5CF79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D4B88-0DE2-4B47-A751-CDCFDCBBFE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Arquitetura em 3 partes: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41FEFA-7783-4C63-A992-B4032EE37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46FD3-5599-4B45-8EBB-B21FF9C57E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1023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 o último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5868144" y="386713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673174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003A3865-C43F-43DE-A353-1998E0673D31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>
            <a:off x="5036438" y="4119958"/>
            <a:ext cx="2253419" cy="540024"/>
          </a:xfrm>
          <a:prstGeom prst="bentConnector4">
            <a:avLst>
              <a:gd name="adj1" fmla="val 20577"/>
              <a:gd name="adj2" fmla="val -176529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8">
            <a:extLst>
              <a:ext uri="{FF2B5EF4-FFF2-40B4-BE49-F238E27FC236}">
                <a16:creationId xmlns:a16="http://schemas.microsoft.com/office/drawing/2014/main" id="{749EDC5D-4C79-4DD6-BB93-E6856497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012" y="4290095"/>
            <a:ext cx="629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1" name="CaixaDeTexto 6">
            <a:extLst>
              <a:ext uri="{FF2B5EF4-FFF2-40B4-BE49-F238E27FC236}">
                <a16:creationId xmlns:a16="http://schemas.microsoft.com/office/drawing/2014/main" id="{0A9ED683-FF0F-43F1-B495-48EA03CF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35846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40" name="CaixaDeTexto 6">
            <a:extLst>
              <a:ext uri="{FF2B5EF4-FFF2-40B4-BE49-F238E27FC236}">
                <a16:creationId xmlns:a16="http://schemas.microsoft.com/office/drawing/2014/main" id="{5072F21F-7274-402D-9447-89E42963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11" y="3435846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526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 o último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159277" y="164641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502931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1" name="CaixaDeTexto 6">
            <a:extLst>
              <a:ext uri="{FF2B5EF4-FFF2-40B4-BE49-F238E27FC236}">
                <a16:creationId xmlns:a16="http://schemas.microsoft.com/office/drawing/2014/main" id="{0EF49B0D-87DA-4918-BC63-C08AEC50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344" y="1275606"/>
            <a:ext cx="1138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1FADB90B-FC56-4C85-9176-959CC0CE3A38}"/>
              </a:ext>
            </a:extLst>
          </p:cNvPr>
          <p:cNvSpPr/>
          <p:nvPr/>
        </p:nvSpPr>
        <p:spPr>
          <a:xfrm>
            <a:off x="6317416" y="3709392"/>
            <a:ext cx="288925" cy="5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5" name="CaixaDeTexto 22">
            <a:extLst>
              <a:ext uri="{FF2B5EF4-FFF2-40B4-BE49-F238E27FC236}">
                <a16:creationId xmlns:a16="http://schemas.microsoft.com/office/drawing/2014/main" id="{E2FB3F5D-91AD-4E51-A14E-CB9837F0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761" y="3331396"/>
            <a:ext cx="12426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C00000"/>
                </a:solidFill>
                <a:latin typeface="Delicious" panose="02000506040000020004" pitchFamily="50" charset="0"/>
              </a:rPr>
              <a:t>Atenção!</a:t>
            </a:r>
          </a:p>
        </p:txBody>
      </p:sp>
      <p:sp>
        <p:nvSpPr>
          <p:cNvPr id="26" name="CaixaDeTexto 8">
            <a:extLst>
              <a:ext uri="{FF2B5EF4-FFF2-40B4-BE49-F238E27FC236}">
                <a16:creationId xmlns:a16="http://schemas.microsoft.com/office/drawing/2014/main" id="{88D115FF-DBF6-488F-91A9-16F8AB799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012" y="4290095"/>
            <a:ext cx="629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27" name="CaixaDeTexto 6">
            <a:extLst>
              <a:ext uri="{FF2B5EF4-FFF2-40B4-BE49-F238E27FC236}">
                <a16:creationId xmlns:a16="http://schemas.microsoft.com/office/drawing/2014/main" id="{D7B8F90C-5637-40BF-847E-05410E18D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35846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22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Retirar o último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	</a:t>
            </a:r>
            <a:r>
              <a:rPr lang="pt-BR" dirty="0" err="1"/>
              <a:t>Ex</a:t>
            </a:r>
            <a:r>
              <a:rPr lang="pt-BR" dirty="0"/>
              <a:t>: 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386949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4308655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386789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4120307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386754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4119958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90" y="4370104"/>
            <a:ext cx="565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159277" y="1646413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5029314" y="414286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1" name="CaixaDeTexto 6">
            <a:extLst>
              <a:ext uri="{FF2B5EF4-FFF2-40B4-BE49-F238E27FC236}">
                <a16:creationId xmlns:a16="http://schemas.microsoft.com/office/drawing/2014/main" id="{0EF49B0D-87DA-4918-BC63-C08AEC50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344" y="1275606"/>
            <a:ext cx="1138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Retorno</a:t>
            </a:r>
          </a:p>
        </p:txBody>
      </p:sp>
      <p:sp>
        <p:nvSpPr>
          <p:cNvPr id="26" name="CaixaDeTexto 6">
            <a:extLst>
              <a:ext uri="{FF2B5EF4-FFF2-40B4-BE49-F238E27FC236}">
                <a16:creationId xmlns:a16="http://schemas.microsoft.com/office/drawing/2014/main" id="{D8EB7888-2D9E-4D1E-BDC8-6FBD3610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435846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66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Concatenar: recebemos outra lista como parâmetro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197872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241788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19771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222953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197677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222918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97571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2399326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197636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225209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222812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222812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24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Concatenar: recebemos outra lista como parâmetro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197872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241788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19771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222953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197677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222918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97571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2399326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197636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3D6FD12-7A19-4421-AB97-E9A2AE9EB915}"/>
              </a:ext>
            </a:extLst>
          </p:cNvPr>
          <p:cNvGrpSpPr/>
          <p:nvPr/>
        </p:nvGrpSpPr>
        <p:grpSpPr>
          <a:xfrm flipH="1">
            <a:off x="8247038" y="225209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6091DC71-AF1B-4E64-9315-190DE484DF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1D74966-24D8-40F2-8619-376275402613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9BD30AC-916E-47A5-868B-11117CA4D9E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9969C1-850C-434A-98D3-4C7995FF913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222812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222812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0717A6-A167-41D9-8663-9DE718A4B9D5}"/>
              </a:ext>
            </a:extLst>
          </p:cNvPr>
          <p:cNvSpPr/>
          <p:nvPr/>
        </p:nvSpPr>
        <p:spPr>
          <a:xfrm>
            <a:off x="1920770" y="3634910"/>
            <a:ext cx="863600" cy="503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C03D1BA8-112F-451D-AF17-D8B893E6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137" y="4074070"/>
            <a:ext cx="74411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00C424-692E-4C22-ACC5-71A2C31463F6}"/>
              </a:ext>
            </a:extLst>
          </p:cNvPr>
          <p:cNvSpPr/>
          <p:nvPr/>
        </p:nvSpPr>
        <p:spPr>
          <a:xfrm>
            <a:off x="3559603" y="3633309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F38667E-7DAE-4EC3-926B-26CAE01DBDC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2784370" y="3885722"/>
            <a:ext cx="775233" cy="807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92A325-2B5A-4DE3-B09E-4E779F437282}"/>
              </a:ext>
            </a:extLst>
          </p:cNvPr>
          <p:cNvSpPr/>
          <p:nvPr/>
        </p:nvSpPr>
        <p:spPr>
          <a:xfrm>
            <a:off x="5178153" y="3632960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A1DFEE-9BA6-40F9-BF19-9665619FB1B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423203" y="3885373"/>
            <a:ext cx="754950" cy="349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EF9873-5F21-4BB8-8C98-39B5B61AC72C}"/>
              </a:ext>
            </a:extLst>
          </p:cNvPr>
          <p:cNvSpPr/>
          <p:nvPr/>
        </p:nvSpPr>
        <p:spPr>
          <a:xfrm>
            <a:off x="6804744" y="3631898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>
                <a:solidFill>
                  <a:schemeClr val="tx1"/>
                </a:solidFill>
                <a:latin typeface="Delicious" panose="02000506040000020004" pitchFamily="50" charset="0"/>
              </a:rPr>
              <a:t>93</a:t>
            </a:r>
            <a:endParaRPr lang="pt-BR" sz="2400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527E4D8-65ED-4F17-A044-31D46199AF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041753" y="3884311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8">
            <a:extLst>
              <a:ext uri="{FF2B5EF4-FFF2-40B4-BE49-F238E27FC236}">
                <a16:creationId xmlns:a16="http://schemas.microsoft.com/office/drawing/2014/main" id="{8041E082-3355-421D-86B9-B8E669B1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357" y="4093785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3EFA213-854F-468B-81A7-C14616536F39}"/>
              </a:ext>
            </a:extLst>
          </p:cNvPr>
          <p:cNvGrpSpPr/>
          <p:nvPr/>
        </p:nvGrpSpPr>
        <p:grpSpPr>
          <a:xfrm flipH="1">
            <a:off x="7671535" y="3878163"/>
            <a:ext cx="859333" cy="517119"/>
            <a:chOff x="5503341" y="3988759"/>
            <a:chExt cx="645939" cy="517119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5C27B026-5443-4FE9-BE72-490A8A11B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DC4B6E8-BA39-40A1-89FB-2E6670A4F3C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6365455-531A-4C98-AF65-2408D512350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90EC40F-E742-4B6D-BF5B-68E4DFD5CD8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6390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Concatenar: recebemos outra lista como parâmetro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197872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241788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19771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222953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197677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222918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97571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07" y="2399326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197636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222812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222812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0717A6-A167-41D9-8663-9DE718A4B9D5}"/>
              </a:ext>
            </a:extLst>
          </p:cNvPr>
          <p:cNvSpPr/>
          <p:nvPr/>
        </p:nvSpPr>
        <p:spPr>
          <a:xfrm>
            <a:off x="1920770" y="3634910"/>
            <a:ext cx="863600" cy="503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C03D1BA8-112F-451D-AF17-D8B893E6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137" y="4074070"/>
            <a:ext cx="74411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00C424-692E-4C22-ACC5-71A2C31463F6}"/>
              </a:ext>
            </a:extLst>
          </p:cNvPr>
          <p:cNvSpPr/>
          <p:nvPr/>
        </p:nvSpPr>
        <p:spPr>
          <a:xfrm>
            <a:off x="3559603" y="3633309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F38667E-7DAE-4EC3-926B-26CAE01DBDC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2784370" y="3885722"/>
            <a:ext cx="775233" cy="807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92A325-2B5A-4DE3-B09E-4E779F437282}"/>
              </a:ext>
            </a:extLst>
          </p:cNvPr>
          <p:cNvSpPr/>
          <p:nvPr/>
        </p:nvSpPr>
        <p:spPr>
          <a:xfrm>
            <a:off x="5178153" y="3632960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A1DFEE-9BA6-40F9-BF19-9665619FB1B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423203" y="3885373"/>
            <a:ext cx="754950" cy="349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EF9873-5F21-4BB8-8C98-39B5B61AC72C}"/>
              </a:ext>
            </a:extLst>
          </p:cNvPr>
          <p:cNvSpPr/>
          <p:nvPr/>
        </p:nvSpPr>
        <p:spPr>
          <a:xfrm>
            <a:off x="6804744" y="3631898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93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527E4D8-65ED-4F17-A044-31D46199AF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041753" y="3884311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8">
            <a:extLst>
              <a:ext uri="{FF2B5EF4-FFF2-40B4-BE49-F238E27FC236}">
                <a16:creationId xmlns:a16="http://schemas.microsoft.com/office/drawing/2014/main" id="{8041E082-3355-421D-86B9-B8E669B1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357" y="4093785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3EFA213-854F-468B-81A7-C14616536F39}"/>
              </a:ext>
            </a:extLst>
          </p:cNvPr>
          <p:cNvGrpSpPr/>
          <p:nvPr/>
        </p:nvGrpSpPr>
        <p:grpSpPr>
          <a:xfrm flipH="1">
            <a:off x="7671535" y="3878163"/>
            <a:ext cx="859333" cy="517119"/>
            <a:chOff x="5503341" y="3988759"/>
            <a:chExt cx="645939" cy="517119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5C27B026-5443-4FE9-BE72-490A8A11B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DC4B6E8-BA39-40A1-89FB-2E6670A4F3C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6365455-531A-4C98-AF65-2408D512350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90EC40F-E742-4B6D-BF5B-68E4DFD5CD8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E195A2-F146-4E69-963D-C64934A9DA19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3991403" y="2228780"/>
            <a:ext cx="4255635" cy="1404529"/>
          </a:xfrm>
          <a:prstGeom prst="bentConnector4">
            <a:avLst>
              <a:gd name="adj1" fmla="val -5372"/>
              <a:gd name="adj2" fmla="val 58986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23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76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Concatenar: recebemos outra lista como parâmetro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197872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241788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19771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222953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197677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222918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97571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102" y="321982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197636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222812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222812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0717A6-A167-41D9-8663-9DE718A4B9D5}"/>
              </a:ext>
            </a:extLst>
          </p:cNvPr>
          <p:cNvSpPr/>
          <p:nvPr/>
        </p:nvSpPr>
        <p:spPr>
          <a:xfrm>
            <a:off x="1920770" y="3634910"/>
            <a:ext cx="863600" cy="503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C03D1BA8-112F-451D-AF17-D8B893E6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137" y="4074070"/>
            <a:ext cx="74411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00C424-692E-4C22-ACC5-71A2C31463F6}"/>
              </a:ext>
            </a:extLst>
          </p:cNvPr>
          <p:cNvSpPr/>
          <p:nvPr/>
        </p:nvSpPr>
        <p:spPr>
          <a:xfrm>
            <a:off x="3559603" y="3633309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F38667E-7DAE-4EC3-926B-26CAE01DBDC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2784370" y="3885722"/>
            <a:ext cx="775233" cy="807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92A325-2B5A-4DE3-B09E-4E779F437282}"/>
              </a:ext>
            </a:extLst>
          </p:cNvPr>
          <p:cNvSpPr/>
          <p:nvPr/>
        </p:nvSpPr>
        <p:spPr>
          <a:xfrm>
            <a:off x="5178153" y="3632960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A1DFEE-9BA6-40F9-BF19-9665619FB1B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423203" y="3885373"/>
            <a:ext cx="754950" cy="349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EF9873-5F21-4BB8-8C98-39B5B61AC72C}"/>
              </a:ext>
            </a:extLst>
          </p:cNvPr>
          <p:cNvSpPr/>
          <p:nvPr/>
        </p:nvSpPr>
        <p:spPr>
          <a:xfrm>
            <a:off x="6804744" y="3631898"/>
            <a:ext cx="863600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93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527E4D8-65ED-4F17-A044-31D46199AF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041753" y="3884311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8">
            <a:extLst>
              <a:ext uri="{FF2B5EF4-FFF2-40B4-BE49-F238E27FC236}">
                <a16:creationId xmlns:a16="http://schemas.microsoft.com/office/drawing/2014/main" id="{8041E082-3355-421D-86B9-B8E669B1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357" y="4093785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3EFA213-854F-468B-81A7-C14616536F39}"/>
              </a:ext>
            </a:extLst>
          </p:cNvPr>
          <p:cNvGrpSpPr/>
          <p:nvPr/>
        </p:nvGrpSpPr>
        <p:grpSpPr>
          <a:xfrm flipH="1">
            <a:off x="7671535" y="3878163"/>
            <a:ext cx="859333" cy="517119"/>
            <a:chOff x="5503341" y="3988759"/>
            <a:chExt cx="645939" cy="517119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5C27B026-5443-4FE9-BE72-490A8A11B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DC4B6E8-BA39-40A1-89FB-2E6670A4F3C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6365455-531A-4C98-AF65-2408D512350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90EC40F-E742-4B6D-BF5B-68E4DFD5CD8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E195A2-F146-4E69-963D-C64934A9DA19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3991403" y="2228780"/>
            <a:ext cx="4255635" cy="1404529"/>
          </a:xfrm>
          <a:prstGeom prst="bentConnector4">
            <a:avLst>
              <a:gd name="adj1" fmla="val -5372"/>
              <a:gd name="adj2" fmla="val 58986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79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63A7-B034-4A3C-91D5-E151AF8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2AE36-BE0F-409A-9D68-9FC657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77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0FAAE-7681-45B0-9E25-D41F9A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A039A7-1720-42F3-B94D-4ED44243E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748400"/>
            <a:ext cx="8534400" cy="4087125"/>
          </a:xfrm>
        </p:spPr>
        <p:txBody>
          <a:bodyPr/>
          <a:lstStyle/>
          <a:p>
            <a:r>
              <a:rPr lang="pt-BR" dirty="0"/>
              <a:t>Concatenar: recebemos outra lista como parâmetro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1B73BE-1754-4358-BD1F-2C534791E010}"/>
              </a:ext>
            </a:extLst>
          </p:cNvPr>
          <p:cNvSpPr/>
          <p:nvPr/>
        </p:nvSpPr>
        <p:spPr>
          <a:xfrm>
            <a:off x="915455" y="197872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33A22D48-E54A-4723-90B0-E7BC6E51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2" y="241788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1C3CB0-449E-4514-B942-9EF73D481A01}"/>
              </a:ext>
            </a:extLst>
          </p:cNvPr>
          <p:cNvSpPr/>
          <p:nvPr/>
        </p:nvSpPr>
        <p:spPr>
          <a:xfrm>
            <a:off x="2554288" y="197712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BED3E10-13C5-41EC-A9A0-CA3A968C2A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1779055" y="222953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386517-6EA5-4A44-AEF9-69556EAEA57B}"/>
              </a:ext>
            </a:extLst>
          </p:cNvPr>
          <p:cNvSpPr/>
          <p:nvPr/>
        </p:nvSpPr>
        <p:spPr>
          <a:xfrm>
            <a:off x="4172838" y="197677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242B3B6A-9A23-4E0A-8929-57571E3F249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7888" y="222918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805683-85DD-447D-BF9B-035F564E6501}"/>
              </a:ext>
            </a:extLst>
          </p:cNvPr>
          <p:cNvSpPr/>
          <p:nvPr/>
        </p:nvSpPr>
        <p:spPr>
          <a:xfrm>
            <a:off x="5799429" y="197571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2" name="CaixaDeTexto 8">
            <a:extLst>
              <a:ext uri="{FF2B5EF4-FFF2-40B4-BE49-F238E27FC236}">
                <a16:creationId xmlns:a16="http://schemas.microsoft.com/office/drawing/2014/main" id="{6301574A-3EA7-4ED6-89AD-7BC7EAED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102" y="3219822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9C2AF23-9F2C-4A55-BB7D-05A3CD208A9A}"/>
              </a:ext>
            </a:extLst>
          </p:cNvPr>
          <p:cNvSpPr/>
          <p:nvPr/>
        </p:nvSpPr>
        <p:spPr>
          <a:xfrm>
            <a:off x="7383438" y="197636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CE08046-CDCA-42DA-987B-EAA90A23355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036438" y="222812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ED6F47E-3563-4B26-A8DD-25B9A3368879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63029" y="222812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0717A6-A167-41D9-8663-9DE718A4B9D5}"/>
              </a:ext>
            </a:extLst>
          </p:cNvPr>
          <p:cNvSpPr/>
          <p:nvPr/>
        </p:nvSpPr>
        <p:spPr>
          <a:xfrm>
            <a:off x="1025750" y="3713625"/>
            <a:ext cx="863600" cy="503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24" name="CaixaDeTexto 6">
            <a:extLst>
              <a:ext uri="{FF2B5EF4-FFF2-40B4-BE49-F238E27FC236}">
                <a16:creationId xmlns:a16="http://schemas.microsoft.com/office/drawing/2014/main" id="{C03D1BA8-112F-451D-AF17-D8B893E6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17" y="4152785"/>
            <a:ext cx="74411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Prim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00C424-692E-4C22-ACC5-71A2C31463F6}"/>
              </a:ext>
            </a:extLst>
          </p:cNvPr>
          <p:cNvSpPr/>
          <p:nvPr/>
        </p:nvSpPr>
        <p:spPr>
          <a:xfrm>
            <a:off x="3559603" y="3633309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92A325-2B5A-4DE3-B09E-4E779F437282}"/>
              </a:ext>
            </a:extLst>
          </p:cNvPr>
          <p:cNvSpPr/>
          <p:nvPr/>
        </p:nvSpPr>
        <p:spPr>
          <a:xfrm>
            <a:off x="5178153" y="3632960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A1DFEE-9BA6-40F9-BF19-9665619FB1B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423203" y="3885373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EF9873-5F21-4BB8-8C98-39B5B61AC72C}"/>
              </a:ext>
            </a:extLst>
          </p:cNvPr>
          <p:cNvSpPr/>
          <p:nvPr/>
        </p:nvSpPr>
        <p:spPr>
          <a:xfrm>
            <a:off x="6804744" y="363189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93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527E4D8-65ED-4F17-A044-31D46199AF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041753" y="3884311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8">
            <a:extLst>
              <a:ext uri="{FF2B5EF4-FFF2-40B4-BE49-F238E27FC236}">
                <a16:creationId xmlns:a16="http://schemas.microsoft.com/office/drawing/2014/main" id="{8041E082-3355-421D-86B9-B8E669B1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75" y="3342403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licious" panose="02000506040000020004" pitchFamily="50" charset="0"/>
              </a:rPr>
              <a:t>Ult</a:t>
            </a:r>
            <a:endParaRPr lang="pt-BR" altLang="pt-BR" sz="2400" dirty="0">
              <a:solidFill>
                <a:schemeClr val="accent2">
                  <a:lumMod val="60000"/>
                  <a:lumOff val="40000"/>
                </a:schemeClr>
              </a:solidFill>
              <a:latin typeface="Delicious" panose="02000506040000020004" pitchFamily="50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3EFA213-854F-468B-81A7-C14616536F39}"/>
              </a:ext>
            </a:extLst>
          </p:cNvPr>
          <p:cNvGrpSpPr/>
          <p:nvPr/>
        </p:nvGrpSpPr>
        <p:grpSpPr>
          <a:xfrm flipH="1">
            <a:off x="1883954" y="3913788"/>
            <a:ext cx="859333" cy="517119"/>
            <a:chOff x="5503341" y="3988759"/>
            <a:chExt cx="645939" cy="517119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5C27B026-5443-4FE9-BE72-490A8A11B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DC4B6E8-BA39-40A1-89FB-2E6670A4F3C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6365455-531A-4C98-AF65-2408D512350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90EC40F-E742-4B6D-BF5B-68E4DFD5CD8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E195A2-F146-4E69-963D-C64934A9DA19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3991403" y="2228780"/>
            <a:ext cx="4255635" cy="1404529"/>
          </a:xfrm>
          <a:prstGeom prst="bentConnector4">
            <a:avLst>
              <a:gd name="adj1" fmla="val -5372"/>
              <a:gd name="adj2" fmla="val 58986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A228EB2-C757-4FC6-B24C-1C94A6E41F6C}"/>
              </a:ext>
            </a:extLst>
          </p:cNvPr>
          <p:cNvGrpSpPr/>
          <p:nvPr/>
        </p:nvGrpSpPr>
        <p:grpSpPr>
          <a:xfrm flipH="1">
            <a:off x="7668344" y="384333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2B488FAF-F6EF-4CFD-99A6-6D0CA1A28A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06ED8C6-8D35-4ECE-88C9-D6EA54AE94D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D952BB1-C460-4FA4-9994-FE10842D713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F94ADBA-38CE-4492-86AD-33F2053D110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817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1D9777-4A9B-4463-816A-C4D5ACA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B3DECEF-5965-4377-BBBF-2CE79FB255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Complexidade:</a:t>
            </a:r>
          </a:p>
          <a:p>
            <a:endParaRPr lang="pt-BR" dirty="0"/>
          </a:p>
          <a:p>
            <a:pPr lvl="1"/>
            <a:r>
              <a:rPr lang="pt-BR" dirty="0"/>
              <a:t>Inserção?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Retirada?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Concatenação?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298819E-C961-4993-802C-2B07730427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4D64D7-9DF9-4449-AFB4-3675B6F864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78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996522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06A3C41-49A5-41B2-A3CB-608C9189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5D8DB5C-B7F5-48D5-90A5-4470436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</a:t>
            </a:r>
            <a:r>
              <a:rPr lang="pt-BR" dirty="0" smtClean="0"/>
              <a:t>Duplamente Encadeada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8C74C-01A8-4E36-AF8D-BE836400D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79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2F25E8-20CF-41FD-8B15-B241B8E7D5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6672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C83D-0762-4F96-A9B6-87E5CF79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D4B88-0DE2-4B47-A751-CDCFDCBBFE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Dados (conteúdo)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41FEFA-7783-4C63-A992-B4032EE37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46FD3-5599-4B45-8EBB-B21FF9C57E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5C0226-ABBB-4B36-B3A4-5E90B4D27899}"/>
              </a:ext>
            </a:extLst>
          </p:cNvPr>
          <p:cNvSpPr/>
          <p:nvPr/>
        </p:nvSpPr>
        <p:spPr>
          <a:xfrm>
            <a:off x="5724128" y="1635646"/>
            <a:ext cx="1512168" cy="864096"/>
          </a:xfrm>
          <a:prstGeom prst="ellipse">
            <a:avLst/>
          </a:prstGeom>
          <a:solidFill>
            <a:srgbClr val="EC8F93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licious" panose="02000506040000020004" pitchFamily="50" charset="0"/>
              </a:rPr>
              <a:t>Bia</a:t>
            </a:r>
          </a:p>
          <a:p>
            <a:pPr algn="ctr"/>
            <a:r>
              <a:rPr lang="pt-BR" dirty="0">
                <a:latin typeface="Delicious" panose="02000506040000020004" pitchFamily="50" charset="0"/>
              </a:rPr>
              <a:t>2342</a:t>
            </a:r>
          </a:p>
          <a:p>
            <a:pPr algn="ctr"/>
            <a:r>
              <a:rPr lang="pt-BR" dirty="0">
                <a:latin typeface="Delicious" panose="02000506040000020004" pitchFamily="50" charset="0"/>
              </a:rPr>
              <a:t>93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CE127F-F5A7-409D-9593-85905DE99656}"/>
              </a:ext>
            </a:extLst>
          </p:cNvPr>
          <p:cNvSpPr txBox="1"/>
          <p:nvPr/>
        </p:nvSpPr>
        <p:spPr>
          <a:xfrm>
            <a:off x="5803492" y="13568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22415253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Número “infinito” de elementos</a:t>
            </a:r>
          </a:p>
          <a:p>
            <a:endParaRPr lang="pt-BR" dirty="0"/>
          </a:p>
          <a:p>
            <a:r>
              <a:rPr lang="pt-BR" dirty="0"/>
              <a:t>Complexidade melhor do que a de listas estáticas</a:t>
            </a:r>
          </a:p>
          <a:p>
            <a:endParaRPr lang="pt-BR" dirty="0"/>
          </a:p>
          <a:p>
            <a:r>
              <a:rPr lang="pt-BR" dirty="0"/>
              <a:t>Mas...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08722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Mas...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Se precisarmos percorrer no sentido inverso?</a:t>
            </a:r>
          </a:p>
          <a:p>
            <a:pPr lvl="1"/>
            <a:r>
              <a:rPr lang="pt-BR" dirty="0"/>
              <a:t>Se precisarmos saber quem é o anterior de 42?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81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721EA7-5129-49BE-9996-61D015145C2C}"/>
              </a:ext>
            </a:extLst>
          </p:cNvPr>
          <p:cNvSpPr/>
          <p:nvPr/>
        </p:nvSpPr>
        <p:spPr>
          <a:xfrm>
            <a:off x="827584" y="171066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B860B5-7081-4592-812C-EC7D95DC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51" y="214982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E815F-B996-470A-BECC-F17DF6D1C534}"/>
              </a:ext>
            </a:extLst>
          </p:cNvPr>
          <p:cNvSpPr/>
          <p:nvPr/>
        </p:nvSpPr>
        <p:spPr>
          <a:xfrm>
            <a:off x="2466417" y="170906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A33498F1-C718-449E-9A72-1C1265FBD1C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691184" y="196147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94A37048-5788-495F-8EC9-E1D786C86E4D}"/>
              </a:ext>
            </a:extLst>
          </p:cNvPr>
          <p:cNvSpPr/>
          <p:nvPr/>
        </p:nvSpPr>
        <p:spPr>
          <a:xfrm>
            <a:off x="4084967" y="170871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8A043D7-193C-4812-BDD4-A1E008C50D1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330017" y="196112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37F93B-AA72-4004-9A0D-2162E4D74B05}"/>
              </a:ext>
            </a:extLst>
          </p:cNvPr>
          <p:cNvSpPr/>
          <p:nvPr/>
        </p:nvSpPr>
        <p:spPr>
          <a:xfrm>
            <a:off x="5711558" y="17076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528352F2-DAC0-412E-AC72-61C02E75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436" y="2131266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B1D172-8964-4590-A1E1-8F50E37C3279}"/>
              </a:ext>
            </a:extLst>
          </p:cNvPr>
          <p:cNvSpPr/>
          <p:nvPr/>
        </p:nvSpPr>
        <p:spPr>
          <a:xfrm>
            <a:off x="7295567" y="170830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66A2BCB-CCBC-4B9F-8346-8FB6476C3CA5}"/>
              </a:ext>
            </a:extLst>
          </p:cNvPr>
          <p:cNvGrpSpPr/>
          <p:nvPr/>
        </p:nvGrpSpPr>
        <p:grpSpPr>
          <a:xfrm flipH="1">
            <a:off x="8159167" y="19840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0FBF3FAD-3853-470C-AEEF-0B2AA0DB74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E279F28-D1F5-423B-B810-B7FDF33D214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97F4837-8C7E-4521-9577-3183FADF1C2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74D0A3-107A-4D52-804F-B1CEF5C9E37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63CCB60-F986-48FB-9446-D785EAF33D9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948567" y="196006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41FB4F6-E22A-4D98-981D-75E513E1AD2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75158" y="196006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94C376-EA7B-44B1-B86C-D7AB23C9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304" y="128144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161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encadeadas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Mas...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Se precisarmos percorrer no sentido inverso?</a:t>
            </a:r>
          </a:p>
          <a:p>
            <a:pPr lvl="1"/>
            <a:r>
              <a:rPr lang="pt-BR" dirty="0"/>
              <a:t>Se precisarmos saber quem é o anterior de 42?</a:t>
            </a:r>
          </a:p>
          <a:p>
            <a:pPr lvl="1"/>
            <a:r>
              <a:rPr lang="pt-BR" dirty="0"/>
              <a:t>E a retirada “olhando para frente”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721EA7-5129-49BE-9996-61D015145C2C}"/>
              </a:ext>
            </a:extLst>
          </p:cNvPr>
          <p:cNvSpPr/>
          <p:nvPr/>
        </p:nvSpPr>
        <p:spPr>
          <a:xfrm>
            <a:off x="827584" y="171066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B860B5-7081-4592-812C-EC7D95DC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51" y="214982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E815F-B996-470A-BECC-F17DF6D1C534}"/>
              </a:ext>
            </a:extLst>
          </p:cNvPr>
          <p:cNvSpPr/>
          <p:nvPr/>
        </p:nvSpPr>
        <p:spPr>
          <a:xfrm>
            <a:off x="2466417" y="170906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A33498F1-C718-449E-9A72-1C1265FBD1C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691184" y="1961478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94A37048-5788-495F-8EC9-E1D786C86E4D}"/>
              </a:ext>
            </a:extLst>
          </p:cNvPr>
          <p:cNvSpPr/>
          <p:nvPr/>
        </p:nvSpPr>
        <p:spPr>
          <a:xfrm>
            <a:off x="4084967" y="170871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8A043D7-193C-4812-BDD4-A1E008C50D1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330017" y="1961129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37F93B-AA72-4004-9A0D-2162E4D74B05}"/>
              </a:ext>
            </a:extLst>
          </p:cNvPr>
          <p:cNvSpPr/>
          <p:nvPr/>
        </p:nvSpPr>
        <p:spPr>
          <a:xfrm>
            <a:off x="5711558" y="17076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528352F2-DAC0-412E-AC72-61C02E75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436" y="2131266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B1D172-8964-4590-A1E1-8F50E37C3279}"/>
              </a:ext>
            </a:extLst>
          </p:cNvPr>
          <p:cNvSpPr/>
          <p:nvPr/>
        </p:nvSpPr>
        <p:spPr>
          <a:xfrm>
            <a:off x="7295567" y="170830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66A2BCB-CCBC-4B9F-8346-8FB6476C3CA5}"/>
              </a:ext>
            </a:extLst>
          </p:cNvPr>
          <p:cNvGrpSpPr/>
          <p:nvPr/>
        </p:nvGrpSpPr>
        <p:grpSpPr>
          <a:xfrm flipH="1">
            <a:off x="8159167" y="19840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0FBF3FAD-3853-470C-AEEF-0B2AA0DB74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E279F28-D1F5-423B-B810-B7FDF33D214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97F4837-8C7E-4521-9577-3183FADF1C2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74D0A3-107A-4D52-804F-B1CEF5C9E37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63CCB60-F986-48FB-9446-D785EAF33D9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948567" y="1960067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41FB4F6-E22A-4D98-981D-75E513E1AD2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75158" y="1960067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94C376-EA7B-44B1-B86C-D7AB23C9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115" y="128144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689D7B-7C2F-45A7-BE76-63305F2E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112" y="1287889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141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AFEABB75-3B6C-4A45-B209-0E133950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24004"/>
          <a:lstStyle/>
          <a:p>
            <a:pPr eaLnBrk="1">
              <a:tabLst>
                <a:tab pos="492125" algn="l"/>
                <a:tab pos="984250" algn="l"/>
                <a:tab pos="1476375" algn="l"/>
                <a:tab pos="1970088" algn="l"/>
                <a:tab pos="2462213" algn="l"/>
                <a:tab pos="2954338" algn="l"/>
                <a:tab pos="3446463" algn="l"/>
                <a:tab pos="3940175" algn="l"/>
                <a:tab pos="4432300" algn="l"/>
                <a:tab pos="4924425" algn="l"/>
                <a:tab pos="5416550" algn="l"/>
              </a:tabLst>
            </a:pPr>
            <a:r>
              <a:rPr altLang="pt-BR" dirty="0"/>
              <a:t>Listas duplamente encadeadas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12CB6C8-ECE2-414A-BEE4-E08CC83617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Lista cujos elementos possuem duas referências</a:t>
            </a:r>
          </a:p>
          <a:p>
            <a:pPr lvl="1"/>
            <a:r>
              <a:rPr lang="pt-BR" altLang="pt-BR" i="1" dirty="0" err="1"/>
              <a:t>proximo</a:t>
            </a:r>
            <a:r>
              <a:rPr lang="pt-BR" altLang="pt-BR" dirty="0"/>
              <a:t> e </a:t>
            </a:r>
            <a:r>
              <a:rPr lang="pt-BR" altLang="pt-BR" i="1" dirty="0"/>
              <a:t>anterior</a:t>
            </a:r>
            <a:endParaRPr altLang="pt-BR" i="1" dirty="0"/>
          </a:p>
          <a:p>
            <a:pPr>
              <a:spcBef>
                <a:spcPts val="1800"/>
              </a:spcBef>
            </a:pPr>
            <a:r>
              <a:rPr altLang="pt-BR" dirty="0"/>
              <a:t>Desta forma, possibilita:</a:t>
            </a:r>
          </a:p>
          <a:p>
            <a:pPr lvl="1"/>
            <a:r>
              <a:rPr altLang="pt-BR" dirty="0"/>
              <a:t>percorrer nos dois sentidos</a:t>
            </a:r>
          </a:p>
          <a:p>
            <a:pPr lvl="1"/>
            <a:r>
              <a:rPr altLang="pt-BR" dirty="0"/>
              <a:t>acessar os vizinhos do elemento atual</a:t>
            </a:r>
          </a:p>
          <a:p>
            <a:pPr lvl="1"/>
            <a:r>
              <a:rPr lang="pt-BR" altLang="pt-BR" dirty="0"/>
              <a:t>simplificar a retirada</a:t>
            </a:r>
          </a:p>
          <a:p>
            <a:pPr lvl="1"/>
            <a:r>
              <a:rPr lang="pt-BR" altLang="pt-BR" dirty="0"/>
              <a:t>uso como “fila dupla”</a:t>
            </a:r>
            <a:endParaRPr alt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0251809-20F0-4764-90C5-08A73D066D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A7C00B66-8130-4428-AA76-EAF91208F5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6837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BA5F2662-E249-488A-9F83-42F619D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C2CDD-ACCA-42DB-B020-971CA753C3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8" name="Espaço Reservado para Número de Slide 4">
            <a:extLst>
              <a:ext uri="{FF2B5EF4-FFF2-40B4-BE49-F238E27FC236}">
                <a16:creationId xmlns:a16="http://schemas.microsoft.com/office/drawing/2014/main" id="{6AD07939-10C6-481B-A49D-2C75F273F3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A4BC952-07DE-49D0-8CFD-FAC669B1C47A}"/>
              </a:ext>
            </a:extLst>
          </p:cNvPr>
          <p:cNvSpPr/>
          <p:nvPr/>
        </p:nvSpPr>
        <p:spPr>
          <a:xfrm>
            <a:off x="845580" y="1710666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29F0CE5-EC7F-47FA-9B15-8776B093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47" y="214982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DC8A971-6190-4646-B372-EEB456EB2730}"/>
              </a:ext>
            </a:extLst>
          </p:cNvPr>
          <p:cNvSpPr/>
          <p:nvPr/>
        </p:nvSpPr>
        <p:spPr>
          <a:xfrm>
            <a:off x="2484413" y="1709065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23FEC39A-3EAD-4463-B0BB-F91F1F9765F7}"/>
              </a:ext>
            </a:extLst>
          </p:cNvPr>
          <p:cNvCxnSpPr>
            <a:cxnSpLocks/>
          </p:cNvCxnSpPr>
          <p:nvPr/>
        </p:nvCxnSpPr>
        <p:spPr>
          <a:xfrm flipV="1">
            <a:off x="1709180" y="1843855"/>
            <a:ext cx="775233" cy="807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1223A0-3302-4F54-BD75-3ABCE88BDFF4}"/>
              </a:ext>
            </a:extLst>
          </p:cNvPr>
          <p:cNvSpPr/>
          <p:nvPr/>
        </p:nvSpPr>
        <p:spPr>
          <a:xfrm>
            <a:off x="4102963" y="1708716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40F6D9E-ADFA-4765-94BC-A13FB73A5BF7}"/>
              </a:ext>
            </a:extLst>
          </p:cNvPr>
          <p:cNvCxnSpPr>
            <a:cxnSpLocks/>
          </p:cNvCxnSpPr>
          <p:nvPr/>
        </p:nvCxnSpPr>
        <p:spPr>
          <a:xfrm flipV="1">
            <a:off x="3360404" y="1849012"/>
            <a:ext cx="754950" cy="349"/>
          </a:xfrm>
          <a:prstGeom prst="bentConnector3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F53E678F-BAE1-4DCB-BF2E-3F85EBF6047B}"/>
              </a:ext>
            </a:extLst>
          </p:cNvPr>
          <p:cNvSpPr/>
          <p:nvPr/>
        </p:nvSpPr>
        <p:spPr>
          <a:xfrm>
            <a:off x="5729554" y="17076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6" name="CaixaDeTexto 8">
            <a:extLst>
              <a:ext uri="{FF2B5EF4-FFF2-40B4-BE49-F238E27FC236}">
                <a16:creationId xmlns:a16="http://schemas.microsoft.com/office/drawing/2014/main" id="{A494F982-1D5C-4944-BBDD-E65125EA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484" y="210734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CA7A09E-658A-40AB-90F0-27EBFB75F270}"/>
              </a:ext>
            </a:extLst>
          </p:cNvPr>
          <p:cNvSpPr/>
          <p:nvPr/>
        </p:nvSpPr>
        <p:spPr>
          <a:xfrm>
            <a:off x="7313563" y="1708307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513EB02-BD2B-4C8B-A98D-26F1E28D4D3C}"/>
              </a:ext>
            </a:extLst>
          </p:cNvPr>
          <p:cNvGrpSpPr/>
          <p:nvPr/>
        </p:nvGrpSpPr>
        <p:grpSpPr>
          <a:xfrm flipH="1">
            <a:off x="8177163" y="19840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457305F0-F968-4698-A422-481BAA3DC92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CB17931-6410-4F3A-B3C7-1A9B42DA6BE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87B488C-3352-44D1-BA4A-FD69DD5D0D9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B5AE881-F9EC-4C19-ACCD-6CBFF169F34E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973728E9-71DE-4EAC-B00F-6C0E54281062}"/>
              </a:ext>
            </a:extLst>
          </p:cNvPr>
          <p:cNvCxnSpPr>
            <a:cxnSpLocks/>
          </p:cNvCxnSpPr>
          <p:nvPr/>
        </p:nvCxnSpPr>
        <p:spPr>
          <a:xfrm flipV="1">
            <a:off x="4968673" y="1849012"/>
            <a:ext cx="762991" cy="1062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9019E14C-4C46-454E-B493-7ADE47207B95}"/>
              </a:ext>
            </a:extLst>
          </p:cNvPr>
          <p:cNvCxnSpPr>
            <a:cxnSpLocks/>
          </p:cNvCxnSpPr>
          <p:nvPr/>
        </p:nvCxnSpPr>
        <p:spPr>
          <a:xfrm>
            <a:off x="6593154" y="1851670"/>
            <a:ext cx="720409" cy="653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3271C58-FBC5-4BEB-BF82-83CC46ABB6EB}"/>
              </a:ext>
            </a:extLst>
          </p:cNvPr>
          <p:cNvGrpSpPr/>
          <p:nvPr/>
        </p:nvGrpSpPr>
        <p:grpSpPr>
          <a:xfrm>
            <a:off x="87563" y="189322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4052C108-5CD7-40EA-AB68-8A56F2AF75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4F2E75A-B69C-458A-B43C-2FCC9AFBBC48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5F6EFDD-8595-48B5-8A90-047CD99C2FDC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B178BE6-D54C-401E-84E6-CA3FDB14FE2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D674250F-89C3-4291-9C8A-EC98172DE9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304" y="2116746"/>
            <a:ext cx="720000" cy="1411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4ED75ED3-4F76-44C8-9935-6DCA45DE7D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4103" y="2097597"/>
            <a:ext cx="720000" cy="1411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82A4EC2E-AF34-43EA-826E-2E2A98BE62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0238" y="2109925"/>
            <a:ext cx="720000" cy="1411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F403A051-1AD9-4A08-AAAC-3B0414B601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1739" y="2105937"/>
            <a:ext cx="720000" cy="1411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796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4D8CD867-D5B1-466A-875A-26B63FF8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24004"/>
          <a:lstStyle/>
          <a:p>
            <a:pPr eaLnBrk="1">
              <a:tabLst>
                <a:tab pos="492125" algn="l"/>
                <a:tab pos="984250" algn="l"/>
                <a:tab pos="1476375" algn="l"/>
                <a:tab pos="1970088" algn="l"/>
                <a:tab pos="2462213" algn="l"/>
                <a:tab pos="2954338" algn="l"/>
                <a:tab pos="3446463" algn="l"/>
                <a:tab pos="3940175" algn="l"/>
                <a:tab pos="4432300" algn="l"/>
                <a:tab pos="4924425" algn="l"/>
              </a:tabLst>
            </a:pPr>
            <a:r>
              <a:rPr altLang="pt-BR"/>
              <a:t>Listas duplamente encadeadas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74A59DC-14D0-4061-8C6C-3B2F5E4FE6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Diferenças:</a:t>
            </a:r>
          </a:p>
          <a:p>
            <a:pPr lvl="1"/>
            <a:r>
              <a:rPr altLang="pt-BR" dirty="0"/>
              <a:t>Elemento deve conter dois apontadores</a:t>
            </a:r>
          </a:p>
          <a:p>
            <a:pPr lvl="1"/>
            <a:r>
              <a:rPr altLang="pt-BR" dirty="0"/>
              <a:t>Construtor do elemento deve anular ambos</a:t>
            </a:r>
          </a:p>
          <a:p>
            <a:pPr lvl="1"/>
            <a:r>
              <a:rPr altLang="pt-BR" dirty="0"/>
              <a:t> Operações de inserção e remoção:</a:t>
            </a:r>
          </a:p>
          <a:p>
            <a:pPr lvl="2"/>
            <a:r>
              <a:rPr altLang="pt-BR" dirty="0"/>
              <a:t>Cuidar da atualização de ambas as referências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6C9DDA5-19E7-481D-8AC7-3A768F625A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C66243D9-E1C0-40A9-844A-C9FCB48742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45739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C1CF27A5-AD06-4E91-AB72-1CE4009B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5299" name="Espaço Reservado para Conteúdo 2">
            <a:extLst>
              <a:ext uri="{FF2B5EF4-FFF2-40B4-BE49-F238E27FC236}">
                <a16:creationId xmlns:a16="http://schemas.microsoft.com/office/drawing/2014/main" id="{E9EDFC64-2C19-4E2B-B689-A1DEB06094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Construtor da lista: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70D17F4-B3A4-4C0D-92EE-DAD22609C8F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62877D-98F6-49C0-9414-0F82F490591D}"/>
              </a:ext>
            </a:extLst>
          </p:cNvPr>
          <p:cNvSpPr/>
          <p:nvPr/>
        </p:nvSpPr>
        <p:spPr>
          <a:xfrm>
            <a:off x="900113" y="2211388"/>
            <a:ext cx="863600" cy="504825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306" name="CaixaDeTexto 30">
            <a:extLst>
              <a:ext uri="{FF2B5EF4-FFF2-40B4-BE49-F238E27FC236}">
                <a16:creationId xmlns:a16="http://schemas.microsoft.com/office/drawing/2014/main" id="{895B6BEB-3BC2-4312-A741-6F6D5841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64375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5307" name="CaixaDeTexto 29">
            <a:extLst>
              <a:ext uri="{FF2B5EF4-FFF2-40B4-BE49-F238E27FC236}">
                <a16:creationId xmlns:a16="http://schemas.microsoft.com/office/drawing/2014/main" id="{A8153BA9-348C-4127-A966-DC5EFA31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82205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3" name="Espaço Reservado para Número de Slide 4">
            <a:extLst>
              <a:ext uri="{FF2B5EF4-FFF2-40B4-BE49-F238E27FC236}">
                <a16:creationId xmlns:a16="http://schemas.microsoft.com/office/drawing/2014/main" id="{F35EFBAB-45C7-482F-B574-DC0DEF2936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86</a:t>
            </a:fld>
            <a:endParaRPr lang="pt-BR" alt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C9E4567-2BC8-40E3-BEDB-0804049BD6F6}"/>
              </a:ext>
            </a:extLst>
          </p:cNvPr>
          <p:cNvGrpSpPr/>
          <p:nvPr/>
        </p:nvGrpSpPr>
        <p:grpSpPr>
          <a:xfrm flipH="1">
            <a:off x="1755775" y="2348553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5" name="Conector: Angulado 14">
              <a:extLst>
                <a:ext uri="{FF2B5EF4-FFF2-40B4-BE49-F238E27FC236}">
                  <a16:creationId xmlns:a16="http://schemas.microsoft.com/office/drawing/2014/main" id="{A85E1E3A-8FD7-4808-9980-11B71B199C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3FD6FF8-D167-4E6F-9436-982FD7B5FEEA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C2A256E-3D58-42EA-8A09-B277EA43753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E3D6495-58FD-40C5-9884-61F47444ABE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61CC10C-C388-4C99-93AE-F1ECB42D9E39}"/>
              </a:ext>
            </a:extLst>
          </p:cNvPr>
          <p:cNvGrpSpPr/>
          <p:nvPr/>
        </p:nvGrpSpPr>
        <p:grpSpPr>
          <a:xfrm>
            <a:off x="129183" y="2384037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E3EE05AC-824F-447F-B855-3BBFBA24DB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4A90BE1-2B2B-415D-B90D-239EFED71A7C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D10661F-F845-4AFB-B638-B1A77E87539D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AF26498-8E26-41C3-A9FC-72FE10EA6A2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268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Retirada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2803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  <a:endParaRPr alt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2451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Localizar elemento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89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112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4AB5652-77F5-446A-BF77-1E28943FF481}"/>
              </a:ext>
            </a:extLst>
          </p:cNvPr>
          <p:cNvSpPr/>
          <p:nvPr/>
        </p:nvSpPr>
        <p:spPr>
          <a:xfrm>
            <a:off x="5255136" y="1257134"/>
            <a:ext cx="2448272" cy="1656184"/>
          </a:xfrm>
          <a:prstGeom prst="roundRect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EC83D-0762-4F96-A9B6-87E5CF79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D4B88-0DE2-4B47-A751-CDCFDCBBFE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Arquitetura em 3 partes: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Dados (conteúdo)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Elemento (referência)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41FEFA-7783-4C63-A992-B4032EE37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46FD3-5599-4B45-8EBB-B21FF9C57E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88808B-868F-4758-B2B2-3F19A9620A5B}"/>
              </a:ext>
            </a:extLst>
          </p:cNvPr>
          <p:cNvSpPr/>
          <p:nvPr/>
        </p:nvSpPr>
        <p:spPr>
          <a:xfrm>
            <a:off x="5724128" y="1635646"/>
            <a:ext cx="1512168" cy="864096"/>
          </a:xfrm>
          <a:prstGeom prst="ellipse">
            <a:avLst/>
          </a:prstGeom>
          <a:solidFill>
            <a:srgbClr val="EC8F93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licious" panose="02000506040000020004" pitchFamily="50" charset="0"/>
              </a:rPr>
              <a:t>Bia</a:t>
            </a:r>
          </a:p>
          <a:p>
            <a:pPr algn="ctr"/>
            <a:r>
              <a:rPr lang="pt-BR" dirty="0">
                <a:latin typeface="Delicious" panose="02000506040000020004" pitchFamily="50" charset="0"/>
              </a:rPr>
              <a:t>2342</a:t>
            </a:r>
          </a:p>
          <a:p>
            <a:pPr algn="ctr"/>
            <a:r>
              <a:rPr lang="pt-BR" dirty="0">
                <a:latin typeface="Delicious" panose="02000506040000020004" pitchFamily="50" charset="0"/>
              </a:rPr>
              <a:t>93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85B1BF5-9614-4BA2-B614-B932BFD6C645}"/>
              </a:ext>
            </a:extLst>
          </p:cNvPr>
          <p:cNvGrpSpPr/>
          <p:nvPr/>
        </p:nvGrpSpPr>
        <p:grpSpPr>
          <a:xfrm flipH="1">
            <a:off x="7687713" y="204924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482A91AE-634C-4A79-A53E-12CDF49D898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C9B80FE-B749-4846-8707-0BD67E4E00C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8F63CB2-FF56-499B-9221-6C15B0476B6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C6D9A60-A0C8-4B65-AA48-A165F1A6D6CD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Delicious" panose="02000506040000020004" pitchFamily="50" charset="0"/>
              </a:endParaRP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A1BCC-CF68-4300-B9A2-E552FDCB9476}"/>
              </a:ext>
            </a:extLst>
          </p:cNvPr>
          <p:cNvSpPr txBox="1"/>
          <p:nvPr/>
        </p:nvSpPr>
        <p:spPr>
          <a:xfrm>
            <a:off x="5803492" y="13568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Aluno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9CEDDA-05AD-481A-91FD-AFCC51D8445E}"/>
              </a:ext>
            </a:extLst>
          </p:cNvPr>
          <p:cNvSpPr txBox="1"/>
          <p:nvPr/>
        </p:nvSpPr>
        <p:spPr>
          <a:xfrm>
            <a:off x="5364088" y="95981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Elemento</a:t>
            </a:r>
          </a:p>
        </p:txBody>
      </p:sp>
    </p:spTree>
    <p:extLst>
      <p:ext uri="{BB962C8B-B14F-4D97-AF65-F5344CB8AC3E}">
        <p14:creationId xmlns:p14="http://schemas.microsoft.com/office/powerpoint/2010/main" val="3452245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Localizar elemento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90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120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96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Localizar elemento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91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136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92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00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CC97AB-59A5-455C-96C2-F83B0D3F5DDD}"/>
              </a:ext>
            </a:extLst>
          </p:cNvPr>
          <p:cNvCxnSpPr/>
          <p:nvPr/>
        </p:nvCxnSpPr>
        <p:spPr>
          <a:xfrm>
            <a:off x="4910138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93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AB11EEF2-0BC5-4985-B70F-64AACC4D1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529751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Aux.anterior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2E1A1963-EE36-4FD6-A540-B08BD309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8" y="2529751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Aux.proximo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725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78BDF4-075D-4AA7-BE4D-6945C8B5265C}"/>
              </a:ext>
            </a:extLst>
          </p:cNvPr>
          <p:cNvCxnSpPr/>
          <p:nvPr/>
        </p:nvCxnSpPr>
        <p:spPr>
          <a:xfrm flipH="1">
            <a:off x="6481763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94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AB11EEF2-0BC5-4985-B70F-64AACC4D1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529751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Aux.anterior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46F81F65-8790-45CF-B845-64CBB13B2AF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V="1">
            <a:off x="4910138" y="2935288"/>
            <a:ext cx="2713037" cy="253206"/>
          </a:xfrm>
          <a:prstGeom prst="curvedConnector4">
            <a:avLst>
              <a:gd name="adj1" fmla="val 17845"/>
              <a:gd name="adj2" fmla="val 329177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2E1A1963-EE36-4FD6-A540-B08BD309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8" y="2529751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Aux.proximo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31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3017838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3302000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95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2495798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AB11EEF2-0BC5-4985-B70F-64AACC4D1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529751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Aux.anterior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46F81F65-8790-45CF-B845-64CBB13B2AF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V="1">
            <a:off x="4910138" y="2935288"/>
            <a:ext cx="2713037" cy="253206"/>
          </a:xfrm>
          <a:prstGeom prst="curvedConnector4">
            <a:avLst>
              <a:gd name="adj1" fmla="val 17845"/>
              <a:gd name="adj2" fmla="val 329177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2E1A1963-EE36-4FD6-A540-B08BD309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8" y="2529751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Aux.proximo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9F43208F-27FE-41BF-82B0-A5985008BE9C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 flipV="1">
            <a:off x="4477545" y="3187701"/>
            <a:ext cx="2713831" cy="252412"/>
          </a:xfrm>
          <a:prstGeom prst="curvedConnector4">
            <a:avLst>
              <a:gd name="adj1" fmla="val 10639"/>
              <a:gd name="adj2" fmla="val 283454"/>
            </a:avLst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607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4091360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148B78E-653E-455C-95BA-A177D8385C5F}"/>
              </a:ext>
            </a:extLst>
          </p:cNvPr>
          <p:cNvCxnSpPr/>
          <p:nvPr/>
        </p:nvCxnSpPr>
        <p:spPr>
          <a:xfrm>
            <a:off x="6481763" y="4173910"/>
            <a:ext cx="70961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B666D0-A262-4E54-982A-2E7D18410332}"/>
              </a:ext>
            </a:extLst>
          </p:cNvPr>
          <p:cNvCxnSpPr/>
          <p:nvPr/>
        </p:nvCxnSpPr>
        <p:spPr>
          <a:xfrm flipH="1">
            <a:off x="4910138" y="4458072"/>
            <a:ext cx="715962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96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365187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AB11EEF2-0BC5-4985-B70F-64AACC4D1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529751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Aux.anterior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2E1A1963-EE36-4FD6-A540-B08BD309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8" y="2529751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Aux.proximo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cxnSp>
        <p:nvCxnSpPr>
          <p:cNvPr id="40" name="Conector de seta reta 11">
            <a:extLst>
              <a:ext uri="{FF2B5EF4-FFF2-40B4-BE49-F238E27FC236}">
                <a16:creationId xmlns:a16="http://schemas.microsoft.com/office/drawing/2014/main" id="{AB82F5EF-FC0C-4C15-8707-00A4F7EADA1B}"/>
              </a:ext>
            </a:extLst>
          </p:cNvPr>
          <p:cNvCxnSpPr>
            <a:cxnSpLocks/>
          </p:cNvCxnSpPr>
          <p:nvPr/>
        </p:nvCxnSpPr>
        <p:spPr>
          <a:xfrm>
            <a:off x="4915482" y="3033921"/>
            <a:ext cx="2268078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FFB4F152-46BB-45FC-995E-9082BFADD57E}"/>
              </a:ext>
            </a:extLst>
          </p:cNvPr>
          <p:cNvCxnSpPr>
            <a:cxnSpLocks/>
          </p:cNvCxnSpPr>
          <p:nvPr/>
        </p:nvCxnSpPr>
        <p:spPr>
          <a:xfrm flipH="1">
            <a:off x="4910138" y="3282187"/>
            <a:ext cx="228917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201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4091360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71913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97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80518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3651870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AB11EEF2-0BC5-4985-B70F-64AACC4D1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529751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Aux.anterior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2E1A1963-EE36-4FD6-A540-B08BD309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28" y="2529751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 err="1">
                <a:solidFill>
                  <a:srgbClr val="7030A0"/>
                </a:solidFill>
                <a:latin typeface="Delicious" panose="02000506040000020004" pitchFamily="50" charset="0"/>
              </a:rPr>
              <a:t>Aux.proximo</a:t>
            </a:r>
            <a:endParaRPr lang="pt-BR" altLang="pt-BR" sz="2000" dirty="0">
              <a:solidFill>
                <a:srgbClr val="7030A0"/>
              </a:solidFill>
              <a:latin typeface="Delicious" panose="02000506040000020004" pitchFamily="50" charset="0"/>
            </a:endParaRPr>
          </a:p>
        </p:txBody>
      </p:sp>
      <p:cxnSp>
        <p:nvCxnSpPr>
          <p:cNvPr id="40" name="Conector de seta reta 11">
            <a:extLst>
              <a:ext uri="{FF2B5EF4-FFF2-40B4-BE49-F238E27FC236}">
                <a16:creationId xmlns:a16="http://schemas.microsoft.com/office/drawing/2014/main" id="{AB82F5EF-FC0C-4C15-8707-00A4F7EADA1B}"/>
              </a:ext>
            </a:extLst>
          </p:cNvPr>
          <p:cNvCxnSpPr>
            <a:cxnSpLocks/>
          </p:cNvCxnSpPr>
          <p:nvPr/>
        </p:nvCxnSpPr>
        <p:spPr>
          <a:xfrm>
            <a:off x="4915482" y="3033921"/>
            <a:ext cx="2268078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FFB4F152-46BB-45FC-995E-9082BFADD57E}"/>
              </a:ext>
            </a:extLst>
          </p:cNvPr>
          <p:cNvCxnSpPr>
            <a:cxnSpLocks/>
          </p:cNvCxnSpPr>
          <p:nvPr/>
        </p:nvCxnSpPr>
        <p:spPr>
          <a:xfrm flipH="1">
            <a:off x="4910138" y="3282187"/>
            <a:ext cx="228917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036931-DBFB-44CA-BA1B-89FA6501BA1A}"/>
              </a:ext>
            </a:extLst>
          </p:cNvPr>
          <p:cNvGrpSpPr/>
          <p:nvPr/>
        </p:nvGrpSpPr>
        <p:grpSpPr>
          <a:xfrm flipH="1">
            <a:off x="6470130" y="425389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4" name="Conector: Angulado 43">
              <a:extLst>
                <a:ext uri="{FF2B5EF4-FFF2-40B4-BE49-F238E27FC236}">
                  <a16:creationId xmlns:a16="http://schemas.microsoft.com/office/drawing/2014/main" id="{9FFAD6B7-3F94-424C-8A18-BE46B0765A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F6AD72E4-A5EF-4146-99DD-77FB118B71D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627207E-D6BE-465D-A97F-17C134AC8AC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4674800-E972-4B6C-9FE7-B5D08AC0093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CE4EB91-C97D-4484-861D-55B8E370EF45}"/>
              </a:ext>
            </a:extLst>
          </p:cNvPr>
          <p:cNvGrpSpPr/>
          <p:nvPr/>
        </p:nvGrpSpPr>
        <p:grpSpPr>
          <a:xfrm>
            <a:off x="4855171" y="4240968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67F3F99D-BC5A-4DC1-93BE-FB09F95198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10E7287-E82D-49A4-B4E3-5F173A32446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EA6349C-3839-477B-B167-6337298AAF13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61EC332-637C-4820-B887-0AFA888FFDCE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690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23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Atualizar referências (próximo e anterior)</a:t>
            </a:r>
            <a:endParaRPr alt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20993-90FF-4E38-B9DF-379EE5A2BABE}"/>
              </a:ext>
            </a:extLst>
          </p:cNvPr>
          <p:cNvSpPr/>
          <p:nvPr/>
        </p:nvSpPr>
        <p:spPr>
          <a:xfrm>
            <a:off x="5618163" y="4091360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56286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98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64891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8" name="CaixaDeTexto 29">
            <a:extLst>
              <a:ext uri="{FF2B5EF4-FFF2-40B4-BE49-F238E27FC236}">
                <a16:creationId xmlns:a16="http://schemas.microsoft.com/office/drawing/2014/main" id="{F98DEB79-3951-4E07-8FFD-15E80197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476167"/>
            <a:ext cx="1138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Delicious" panose="02000506040000020004" pitchFamily="50" charset="0"/>
              </a:rPr>
              <a:t>Retorno</a:t>
            </a:r>
          </a:p>
        </p:txBody>
      </p:sp>
      <p:cxnSp>
        <p:nvCxnSpPr>
          <p:cNvPr id="40" name="Conector de seta reta 11">
            <a:extLst>
              <a:ext uri="{FF2B5EF4-FFF2-40B4-BE49-F238E27FC236}">
                <a16:creationId xmlns:a16="http://schemas.microsoft.com/office/drawing/2014/main" id="{AB82F5EF-FC0C-4C15-8707-00A4F7EADA1B}"/>
              </a:ext>
            </a:extLst>
          </p:cNvPr>
          <p:cNvCxnSpPr>
            <a:cxnSpLocks/>
          </p:cNvCxnSpPr>
          <p:nvPr/>
        </p:nvCxnSpPr>
        <p:spPr>
          <a:xfrm>
            <a:off x="4915482" y="303392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FFB4F152-46BB-45FC-995E-9082BFADD57E}"/>
              </a:ext>
            </a:extLst>
          </p:cNvPr>
          <p:cNvCxnSpPr>
            <a:cxnSpLocks/>
          </p:cNvCxnSpPr>
          <p:nvPr/>
        </p:nvCxnSpPr>
        <p:spPr>
          <a:xfrm flipH="1">
            <a:off x="4910138" y="3282187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93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4707A5F-4910-4F22-98D5-9A665E48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Listas duplamente encadeadas</a:t>
            </a: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48059016-3479-4812-B7CC-D3C301B1E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Retirada</a:t>
            </a:r>
          </a:p>
          <a:p>
            <a:pPr lvl="1"/>
            <a:r>
              <a:rPr lang="pt-BR" altLang="pt-BR" dirty="0"/>
              <a:t>E quando retiramos o último?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E6CBB6-D96D-493D-9C6D-15363724F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82761F-CAFF-4522-8399-AE46AEBF8792}"/>
              </a:ext>
            </a:extLst>
          </p:cNvPr>
          <p:cNvSpPr/>
          <p:nvPr/>
        </p:nvSpPr>
        <p:spPr>
          <a:xfrm>
            <a:off x="900113" y="294322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BDC5E9-1B8A-400A-B4D3-30CAA44E8CD4}"/>
              </a:ext>
            </a:extLst>
          </p:cNvPr>
          <p:cNvSpPr/>
          <p:nvPr/>
        </p:nvSpPr>
        <p:spPr>
          <a:xfrm>
            <a:off x="2471738" y="293687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AB688-00A9-4963-8A20-BFEBC6CD83D3}"/>
              </a:ext>
            </a:extLst>
          </p:cNvPr>
          <p:cNvSpPr/>
          <p:nvPr/>
        </p:nvSpPr>
        <p:spPr>
          <a:xfrm>
            <a:off x="4044950" y="293687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F848AB-CB43-4475-BF87-6EF83BEF358A}"/>
              </a:ext>
            </a:extLst>
          </p:cNvPr>
          <p:cNvSpPr/>
          <p:nvPr/>
        </p:nvSpPr>
        <p:spPr>
          <a:xfrm>
            <a:off x="5628675" y="293528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596C5-CBB9-4562-9624-8633BEE2C13E}"/>
              </a:ext>
            </a:extLst>
          </p:cNvPr>
          <p:cNvCxnSpPr/>
          <p:nvPr/>
        </p:nvCxnSpPr>
        <p:spPr>
          <a:xfrm>
            <a:off x="1763713" y="301466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C17DB0-EBB3-4EE2-891E-4D7380B510ED}"/>
              </a:ext>
            </a:extLst>
          </p:cNvPr>
          <p:cNvCxnSpPr/>
          <p:nvPr/>
        </p:nvCxnSpPr>
        <p:spPr>
          <a:xfrm>
            <a:off x="3336925" y="301783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3E3BEF-6AF0-49E7-896F-6A446C386734}"/>
              </a:ext>
            </a:extLst>
          </p:cNvPr>
          <p:cNvCxnSpPr/>
          <p:nvPr/>
        </p:nvCxnSpPr>
        <p:spPr>
          <a:xfrm flipH="1">
            <a:off x="1755775" y="3302000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BA5060-7725-4931-BF1C-800A207F6012}"/>
              </a:ext>
            </a:extLst>
          </p:cNvPr>
          <p:cNvCxnSpPr/>
          <p:nvPr/>
        </p:nvCxnSpPr>
        <p:spPr>
          <a:xfrm flipH="1">
            <a:off x="3327400" y="330200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1" name="CaixaDeTexto 29">
            <a:extLst>
              <a:ext uri="{FF2B5EF4-FFF2-40B4-BE49-F238E27FC236}">
                <a16:creationId xmlns:a16="http://schemas.microsoft.com/office/drawing/2014/main" id="{FF04B7F8-65CC-4881-A49D-BA9C7D23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3422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56342" name="CaixaDeTexto 30">
            <a:extLst>
              <a:ext uri="{FF2B5EF4-FFF2-40B4-BE49-F238E27FC236}">
                <a16:creationId xmlns:a16="http://schemas.microsoft.com/office/drawing/2014/main" id="{2AFD869F-DC7A-49F3-80F1-94D26AC6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63" y="3363838"/>
            <a:ext cx="52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latin typeface="Delicious" panose="02000506040000020004" pitchFamily="50" charset="0"/>
              </a:rPr>
              <a:t>Ult</a:t>
            </a:r>
          </a:p>
        </p:txBody>
      </p:sp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9172B0DB-420F-48DA-8807-D7A6EB9C76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99</a:t>
            </a:fld>
            <a:endParaRPr lang="pt-BR" alt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D25F5-A418-4B9A-8BF9-BC9F3A84952E}"/>
              </a:ext>
            </a:extLst>
          </p:cNvPr>
          <p:cNvGrpSpPr/>
          <p:nvPr/>
        </p:nvGrpSpPr>
        <p:grpSpPr>
          <a:xfrm flipH="1">
            <a:off x="6489129" y="306799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600A407-C031-4192-A415-7276EABF6B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378D997-3CC7-44B3-BD9A-E9610A9615E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0A60F06-64C3-4B46-9D70-567D9B2D6D2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FC33E4-B705-4FE3-97D7-B56230E4566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DA4572-B152-4EB5-B9E5-225A71734B44}"/>
              </a:ext>
            </a:extLst>
          </p:cNvPr>
          <p:cNvGrpSpPr/>
          <p:nvPr/>
        </p:nvGrpSpPr>
        <p:grpSpPr>
          <a:xfrm>
            <a:off x="146472" y="3085632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0E43385-0EBD-4FD7-B2E5-0FD4AE6476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34CDBE-FB07-4BA1-BBB8-25A001AF5B0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DEE942-4CA2-4300-B6A6-3C740C0DE04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1124101-DCBB-461D-A545-9D30A7E3FD8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40" name="Conector de seta reta 11">
            <a:extLst>
              <a:ext uri="{FF2B5EF4-FFF2-40B4-BE49-F238E27FC236}">
                <a16:creationId xmlns:a16="http://schemas.microsoft.com/office/drawing/2014/main" id="{AB82F5EF-FC0C-4C15-8707-00A4F7EADA1B}"/>
              </a:ext>
            </a:extLst>
          </p:cNvPr>
          <p:cNvCxnSpPr>
            <a:cxnSpLocks/>
          </p:cNvCxnSpPr>
          <p:nvPr/>
        </p:nvCxnSpPr>
        <p:spPr>
          <a:xfrm>
            <a:off x="4915482" y="303392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FFB4F152-46BB-45FC-995E-9082BFADD57E}"/>
              </a:ext>
            </a:extLst>
          </p:cNvPr>
          <p:cNvCxnSpPr>
            <a:cxnSpLocks/>
          </p:cNvCxnSpPr>
          <p:nvPr/>
        </p:nvCxnSpPr>
        <p:spPr>
          <a:xfrm flipH="1">
            <a:off x="4910138" y="3282187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0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3618</Words>
  <Application>Microsoft Office PowerPoint</Application>
  <PresentationFormat>Apresentação na tela (16:9)</PresentationFormat>
  <Paragraphs>1091</Paragraphs>
  <Slides>107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17" baseType="lpstr">
      <vt:lpstr>MS Gothic</vt:lpstr>
      <vt:lpstr>Calibri</vt:lpstr>
      <vt:lpstr>Consolas</vt:lpstr>
      <vt:lpstr>Delicious</vt:lpstr>
      <vt:lpstr>Delicious Smcp</vt:lpstr>
      <vt:lpstr>Times New Roman</vt:lpstr>
      <vt:lpstr>Tw Cen MT</vt:lpstr>
      <vt:lpstr>Wingdings</vt:lpstr>
      <vt:lpstr>Wingdings 2</vt:lpstr>
      <vt:lpstr>WidescreenPresentation</vt:lpstr>
      <vt:lpstr>Estruturas de dados dinâmicas: Fila e Lista</vt:lpstr>
      <vt:lpstr>Estruturas de dados estáticas</vt:lpstr>
      <vt:lpstr>Estruturas de dados estáticas</vt:lpstr>
      <vt:lpstr>Estruturas de dados estáticas</vt:lpstr>
      <vt:lpstr>Estruturas de dados dinâmicas</vt:lpstr>
      <vt:lpstr>Estruturas de dados dinâmicas</vt:lpstr>
      <vt:lpstr>Estruturas de dados dinâmicas</vt:lpstr>
      <vt:lpstr>Estruturas de dados dinâmicas</vt:lpstr>
      <vt:lpstr>Estruturas de dados dinâmicas</vt:lpstr>
      <vt:lpstr>Estruturas de dados dinâmicas</vt:lpstr>
      <vt:lpstr>Estruturas de dados dinâmicas</vt:lpstr>
      <vt:lpstr>Estruturas de dados dinâmicas</vt:lpstr>
      <vt:lpstr>Estruturas de dados dinâmicas</vt:lpstr>
      <vt:lpstr>Fila e Lista dinâmicas</vt:lpstr>
      <vt:lpstr>Estruturas lineares dinâmicas</vt:lpstr>
      <vt:lpstr>Estrutura linear dinâmica</vt:lpstr>
      <vt:lpstr>Estrutura linear dinâmica</vt:lpstr>
      <vt:lpstr>Estrutura linear dinâmica</vt:lpstr>
      <vt:lpstr>Estrutura linear dinâmica</vt:lpstr>
      <vt:lpstr>Estrutura linear dinâmica</vt:lpstr>
      <vt:lpstr>Estruturas lineares dinâmicas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encadeada</vt:lpstr>
      <vt:lpstr>Fila dinâmica</vt:lpstr>
      <vt:lpstr>Lista encadeada</vt:lpstr>
      <vt:lpstr>Listas encadeadas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Duplamente Encadeada</vt:lpstr>
      <vt:lpstr>Listas encadeadas</vt:lpstr>
      <vt:lpstr>Listas encadeadas</vt:lpstr>
      <vt:lpstr>Listas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Listas duplamente encadeadas</vt:lpstr>
      <vt:lpstr>Lista duplamente encadeadas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2022-11-09T20:14:58Z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