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D2"/>
          </a:solidFill>
        </a:fill>
      </a:tcStyle>
    </a:wholeTbl>
    <a:band2H>
      <a:tcTxStyle b="def" i="def"/>
      <a:tcStyle>
        <a:tcBdr/>
        <a:fill>
          <a:solidFill>
            <a:srgbClr val="E6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hyperlink" Target="http://www.ciarp25.org/" TargetMode="External"/><Relationship Id="rId4" Type="http://schemas.openxmlformats.org/officeDocument/2006/relationships/hyperlink" Target="mailto:info@codan-consulting.com" TargetMode="External"/><Relationship Id="rId5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7375" t="0" r="0" b="15448"/>
          <a:stretch>
            <a:fillRect/>
          </a:stretch>
        </p:blipFill>
        <p:spPr>
          <a:xfrm>
            <a:off x="4580363" y="-2"/>
            <a:ext cx="7674793" cy="685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09855" y="2755018"/>
            <a:ext cx="6845301" cy="155734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1"/>
          <p:cNvSpPr txBox="1"/>
          <p:nvPr>
            <p:ph type="ctrTitle"/>
          </p:nvPr>
        </p:nvSpPr>
        <p:spPr>
          <a:xfrm>
            <a:off x="353802" y="1988784"/>
            <a:ext cx="4023362" cy="1440218"/>
          </a:xfrm>
          <a:prstGeom prst="rect">
            <a:avLst/>
          </a:prstGeom>
        </p:spPr>
        <p:txBody>
          <a:bodyPr/>
          <a:lstStyle>
            <a:lvl1pPr algn="l" defTabSz="630936">
              <a:defRPr sz="3300"/>
            </a:lvl1pPr>
          </a:lstStyle>
          <a:p>
            <a:pPr/>
            <a:r>
              <a:t>Web Application Attacks Detection Using Deep Learning</a:t>
            </a:r>
          </a:p>
        </p:txBody>
      </p:sp>
      <p:sp>
        <p:nvSpPr>
          <p:cNvPr id="97" name="Subtitle 2"/>
          <p:cNvSpPr txBox="1"/>
          <p:nvPr>
            <p:ph type="subTitle" sz="quarter" idx="1"/>
          </p:nvPr>
        </p:nvSpPr>
        <p:spPr>
          <a:xfrm>
            <a:off x="353802" y="3676300"/>
            <a:ext cx="2310378" cy="636058"/>
          </a:xfrm>
          <a:prstGeom prst="rect">
            <a:avLst/>
          </a:prstGeom>
        </p:spPr>
        <p:txBody>
          <a:bodyPr/>
          <a:lstStyle>
            <a:lvl1pPr algn="l">
              <a:lnSpc>
                <a:spcPct val="81000"/>
              </a:lnSpc>
              <a:defRPr sz="2000"/>
            </a:lvl1pPr>
          </a:lstStyle>
          <a:p>
            <a:pPr/>
            <a:r>
              <a:t>Nicolas Montes</a:t>
            </a:r>
          </a:p>
        </p:txBody>
      </p:sp>
      <p:sp>
        <p:nvSpPr>
          <p:cNvPr id="98" name="Straight Connector 9"/>
          <p:cNvSpPr/>
          <p:nvPr/>
        </p:nvSpPr>
        <p:spPr>
          <a:xfrm>
            <a:off x="457198" y="3475654"/>
            <a:ext cx="3719692" cy="2"/>
          </a:xfrm>
          <a:prstGeom prst="line">
            <a:avLst/>
          </a:prstGeom>
          <a:ln w="50800" cap="rnd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0" y="95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 encoding with embeddings</a:t>
            </a:r>
          </a:p>
        </p:txBody>
      </p:sp>
      <p:pic>
        <p:nvPicPr>
          <p:cNvPr id="15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WordVectors2 (1).png" descr="WordVectors2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317" y="1616296"/>
            <a:ext cx="2514601" cy="3937003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Content Placeholder 2"/>
          <p:cNvSpPr txBox="1"/>
          <p:nvPr/>
        </p:nvSpPr>
        <p:spPr>
          <a:xfrm>
            <a:off x="3348342" y="1892913"/>
            <a:ext cx="7128937" cy="3551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69163" indent="-169163" defTabSz="676655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The embedding of each token is a dense representation.</a:t>
            </a:r>
          </a:p>
          <a:p>
            <a:pPr marL="169163" indent="-169163" defTabSz="676655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Each embedded token has dimension d, much less than |V|.</a:t>
            </a:r>
          </a:p>
          <a:p>
            <a:pPr marL="169163" indent="-169163" defTabSz="676655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The learned embeddings explicitly encode many linguistic regularities and patterns.</a:t>
            </a:r>
          </a:p>
          <a:p>
            <a:pPr marL="169163" indent="-169163" defTabSz="676655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We can represent the whole raw text using each token representation, with strategies like pooling, centroid, fine-tuning, etc. (or other variants depending on the downstream task).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xfrm>
            <a:off x="0" y="222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Two-step learning framework</a:t>
            </a:r>
          </a:p>
        </p:txBody>
      </p:sp>
      <p:sp>
        <p:nvSpPr>
          <p:cNvPr id="162" name="Content Placeholder 2"/>
          <p:cNvSpPr txBox="1"/>
          <p:nvPr>
            <p:ph type="body" sz="half" idx="1"/>
          </p:nvPr>
        </p:nvSpPr>
        <p:spPr>
          <a:xfrm>
            <a:off x="7516379" y="1093153"/>
            <a:ext cx="3616488" cy="5148027"/>
          </a:xfrm>
          <a:prstGeom prst="rect">
            <a:avLst/>
          </a:prstGeom>
        </p:spPr>
        <p:txBody>
          <a:bodyPr/>
          <a:lstStyle/>
          <a:p>
            <a:pPr/>
            <a:r>
              <a:t>Treat HTTP request as raw text.</a:t>
            </a:r>
          </a:p>
          <a:p>
            <a:pPr/>
            <a:r>
              <a:t> First step: train a RoBERTa Language model.</a:t>
            </a:r>
          </a:p>
          <a:p>
            <a:pPr/>
            <a:r>
              <a:t>Second step: extract features from RoBERTa and perform One-class SVM classification.</a:t>
            </a:r>
          </a:p>
        </p:txBody>
      </p:sp>
      <p:pic>
        <p:nvPicPr>
          <p:cNvPr id="163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TwoStepLearningArch.pdf" descr="TwoStepLearningArch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820" y="1880852"/>
            <a:ext cx="7085974" cy="3309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0" y="95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RoBERTa high level</a:t>
            </a:r>
          </a:p>
        </p:txBody>
      </p:sp>
      <p:sp>
        <p:nvSpPr>
          <p:cNvPr id="168" name="Content Placeholder 2"/>
          <p:cNvSpPr txBox="1"/>
          <p:nvPr>
            <p:ph type="body" sz="quarter" idx="1"/>
          </p:nvPr>
        </p:nvSpPr>
        <p:spPr>
          <a:xfrm>
            <a:off x="5451657" y="1734316"/>
            <a:ext cx="5088890" cy="2771739"/>
          </a:xfrm>
          <a:prstGeom prst="rect">
            <a:avLst/>
          </a:prstGeom>
        </p:spPr>
        <p:txBody>
          <a:bodyPr/>
          <a:lstStyle/>
          <a:p>
            <a:pPr/>
            <a:r>
              <a:t>Self-supervised</a:t>
            </a:r>
          </a:p>
          <a:p>
            <a:pPr/>
            <a:r>
              <a:t>Masked Language Model</a:t>
            </a:r>
          </a:p>
          <a:p>
            <a:pPr/>
            <a:r>
              <a:t>Stack of L identical encoder layers</a:t>
            </a:r>
          </a:p>
          <a:p>
            <a:pPr/>
            <a:r>
              <a:t>Input Representation</a:t>
            </a:r>
          </a:p>
        </p:txBody>
      </p:sp>
      <p:pic>
        <p:nvPicPr>
          <p:cNvPr id="16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ArchGeneral_paint_new (1).png" descr="ArchGeneral_paint_new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837" y="1251464"/>
            <a:ext cx="4452945" cy="3737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title"/>
          </p:nvPr>
        </p:nvSpPr>
        <p:spPr>
          <a:xfrm>
            <a:off x="-4675" y="8980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RoBERTa architecture</a:t>
            </a:r>
          </a:p>
        </p:txBody>
      </p:sp>
      <p:pic>
        <p:nvPicPr>
          <p:cNvPr id="17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Jay_Alamar_EncoderT (2).pdf" descr="Jay_Alamar_EncoderT (2)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300" y="2492985"/>
            <a:ext cx="5166381" cy="218577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Content Placeholder 2"/>
          <p:cNvSpPr txBox="1"/>
          <p:nvPr>
            <p:ph type="body" sz="half" idx="1"/>
          </p:nvPr>
        </p:nvSpPr>
        <p:spPr>
          <a:xfrm>
            <a:off x="5451657" y="1734316"/>
            <a:ext cx="5578595" cy="4086979"/>
          </a:xfrm>
          <a:prstGeom prst="rect">
            <a:avLst/>
          </a:prstGeom>
        </p:spPr>
        <p:txBody>
          <a:bodyPr/>
          <a:lstStyle/>
          <a:p>
            <a:pPr/>
            <a:r>
              <a:t>Each encoder layer contain two sub-layers.</a:t>
            </a:r>
          </a:p>
          <a:p>
            <a:pPr/>
            <a:r>
              <a:t>Multi-head self-attention layer, which helps looking at other tokens in the sequence while encoding a specific token</a:t>
            </a:r>
          </a:p>
          <a:p>
            <a:pPr/>
            <a:r>
              <a:t>Feed Forward layer applied to each position separately and identically.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xfrm>
            <a:off x="-4675" y="-2891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One class classification</a:t>
            </a:r>
          </a:p>
        </p:txBody>
      </p:sp>
      <p:pic>
        <p:nvPicPr>
          <p:cNvPr id="18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wo_Step_Framework_Presentation (1).pdf" descr="Two_Step_Framework_Presentation (1)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1956" y="1682917"/>
            <a:ext cx="4821126" cy="3865787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Content Placeholder 2"/>
          <p:cNvSpPr txBox="1"/>
          <p:nvPr>
            <p:ph type="body" sz="half" idx="1"/>
          </p:nvPr>
        </p:nvSpPr>
        <p:spPr>
          <a:xfrm>
            <a:off x="6044315" y="1152558"/>
            <a:ext cx="5118184" cy="4926505"/>
          </a:xfrm>
          <a:prstGeom prst="rect">
            <a:avLst/>
          </a:prstGeom>
        </p:spPr>
        <p:txBody>
          <a:bodyPr/>
          <a:lstStyle/>
          <a:p>
            <a:pPr/>
            <a:r>
              <a:t>Convert each request into a numeric form whit the RoBERTa model.</a:t>
            </a:r>
          </a:p>
          <a:p>
            <a:pPr/>
            <a:r>
              <a:t>Perform a One-Class classification model with a One-class SVM (OCSVM).</a:t>
            </a:r>
          </a:p>
          <a:p>
            <a:pPr/>
            <a:r>
              <a:t>Performance metric derived from normal and unlabeled examples (proposed by [X]), to estimate the operational point for the OCSVM.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xfrm>
            <a:off x="-16546" y="8980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Model evaluation</a:t>
            </a:r>
          </a:p>
        </p:txBody>
      </p:sp>
      <p:pic>
        <p:nvPicPr>
          <p:cNvPr id="18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Content Placeholder 2"/>
          <p:cNvSpPr txBox="1"/>
          <p:nvPr>
            <p:ph type="body" idx="1"/>
          </p:nvPr>
        </p:nvSpPr>
        <p:spPr>
          <a:xfrm>
            <a:off x="310395" y="927001"/>
            <a:ext cx="10028474" cy="4576625"/>
          </a:xfrm>
          <a:prstGeom prst="rect">
            <a:avLst/>
          </a:prstGeom>
        </p:spPr>
        <p:txBody>
          <a:bodyPr/>
          <a:lstStyle/>
          <a:p>
            <a:pPr/>
            <a:r>
              <a:t>Evaluation with two datasets from two applications (CSIC and DRUPAL). Each application has its own model (both the pre-trained and the one-class classifier) </a:t>
            </a:r>
          </a:p>
          <a:p>
            <a:pPr/>
            <a:r>
              <a:t>Performance comparison with MODSECURITY configured with the OWASP Core Rule Set version 3 out of the box with two paranoia levels.</a:t>
            </a:r>
          </a:p>
          <a:p>
            <a:pPr/>
            <a:r>
              <a:t>Performance comparison with a classic information retrieval approach presented in []. In these model a security expert defines the features to be extracted and used to train a once class- classifier based on a Gaussian Mixture 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xfrm>
            <a:off x="-16546" y="8980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191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Captura de Pantalla 2021-04-20 a la(s) 17.24.41.png" descr="Captura de Pantalla 2021-04-20 a la(s) 17.24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9620" y="1191731"/>
            <a:ext cx="6096002" cy="168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CurvasROC5 (1).pdf" descr="CurvasROC5 (1)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0668" y="2814596"/>
            <a:ext cx="8221172" cy="3270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xfrm>
            <a:off x="-16546" y="8980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pic>
        <p:nvPicPr>
          <p:cNvPr id="19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Content Placeholder 2"/>
          <p:cNvSpPr txBox="1"/>
          <p:nvPr>
            <p:ph type="body" idx="1"/>
          </p:nvPr>
        </p:nvSpPr>
        <p:spPr>
          <a:xfrm>
            <a:off x="405367" y="1247531"/>
            <a:ext cx="10028474" cy="4576625"/>
          </a:xfrm>
          <a:prstGeom prst="rect">
            <a:avLst/>
          </a:prstGeom>
        </p:spPr>
        <p:txBody>
          <a:bodyPr/>
          <a:lstStyle/>
          <a:p>
            <a:pPr/>
            <a:r>
              <a:t>The experimental results show that the proposed approach outperforms the ones of the classic rule-based MODSECURITY configured with a vanilla CRS and does not require the participation of a security expert to define the features.</a:t>
            </a:r>
          </a:p>
          <a:p>
            <a:pPr/>
            <a:r>
              <a:t>Future work we intend to re-train the pre-trained Language Model with more HTTP request for the DRUPAL dataset. We also plan to use a set of attacks and explore the fine-tuning approach for RoBERTa.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0" t="22303" r="9091" b="42557"/>
          <a:stretch>
            <a:fillRect/>
          </a:stretch>
        </p:blipFill>
        <p:spPr>
          <a:xfrm>
            <a:off x="-1" y="3731374"/>
            <a:ext cx="12191983" cy="3145643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le 1"/>
          <p:cNvSpPr txBox="1"/>
          <p:nvPr>
            <p:ph type="title"/>
          </p:nvPr>
        </p:nvSpPr>
        <p:spPr>
          <a:xfrm>
            <a:off x="838200" y="829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Thank you!</a:t>
            </a:r>
          </a:p>
        </p:txBody>
      </p:sp>
      <p:grpSp>
        <p:nvGrpSpPr>
          <p:cNvPr id="215" name="Content Placeholder 5"/>
          <p:cNvGrpSpPr/>
          <p:nvPr/>
        </p:nvGrpSpPr>
        <p:grpSpPr>
          <a:xfrm>
            <a:off x="751195" y="4623531"/>
            <a:ext cx="10689589" cy="1154387"/>
            <a:chOff x="0" y="0"/>
            <a:chExt cx="10689588" cy="1154386"/>
          </a:xfrm>
        </p:grpSpPr>
        <p:grpSp>
          <p:nvGrpSpPr>
            <p:cNvPr id="205" name="Grupo"/>
            <p:cNvGrpSpPr/>
            <p:nvPr/>
          </p:nvGrpSpPr>
          <p:grpSpPr>
            <a:xfrm>
              <a:off x="-1" y="-1"/>
              <a:ext cx="2308769" cy="1154387"/>
              <a:chOff x="-1" y="0"/>
              <a:chExt cx="2308768" cy="1154386"/>
            </a:xfrm>
          </p:grpSpPr>
          <p:sp>
            <p:nvSpPr>
              <p:cNvPr id="203" name="Rectángulo"/>
              <p:cNvSpPr/>
              <p:nvPr/>
            </p:nvSpPr>
            <p:spPr>
              <a:xfrm>
                <a:off x="-2" y="-1"/>
                <a:ext cx="2308770" cy="115438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ts val="1100"/>
                  </a:spcBef>
                  <a:defRPr sz="2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204" name="Website: www.ciarp25.org"/>
              <p:cNvSpPr txBox="1"/>
              <p:nvPr/>
            </p:nvSpPr>
            <p:spPr>
              <a:xfrm>
                <a:off x="0" y="218834"/>
                <a:ext cx="2308768" cy="7167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875" tIns="15875" rIns="15875" bIns="15875" numCol="1" anchor="ctr">
                <a:sp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ts val="1000"/>
                  </a:spcBef>
                  <a:defRPr b="1" sz="2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Website:</a:t>
                </a:r>
                <a:br/>
                <a:r>
                  <a:rPr b="0" u="sng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hlinkClick r:id="rId3" invalidUrl="" action="" tgtFrame="" tooltip="" history="1" highlightClick="0" endSnd="0"/>
                  </a:rPr>
                  <a:t>www.ciarp25.org</a:t>
                </a:r>
              </a:p>
            </p:txBody>
          </p:sp>
        </p:grpSp>
        <p:grpSp>
          <p:nvGrpSpPr>
            <p:cNvPr id="208" name="Grupo"/>
            <p:cNvGrpSpPr/>
            <p:nvPr/>
          </p:nvGrpSpPr>
          <p:grpSpPr>
            <a:xfrm>
              <a:off x="2793605" y="-1"/>
              <a:ext cx="2308770" cy="1154387"/>
              <a:chOff x="-1" y="0"/>
              <a:chExt cx="2308768" cy="1154386"/>
            </a:xfrm>
          </p:grpSpPr>
          <p:sp>
            <p:nvSpPr>
              <p:cNvPr id="206" name="Rectángulo"/>
              <p:cNvSpPr/>
              <p:nvPr/>
            </p:nvSpPr>
            <p:spPr>
              <a:xfrm>
                <a:off x="-2" y="-1"/>
                <a:ext cx="2308770" cy="115438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ts val="1100"/>
                  </a:spcBef>
                  <a:defRPr sz="2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207" name="Email: info@codan-consulting.com"/>
              <p:cNvSpPr txBox="1"/>
              <p:nvPr/>
            </p:nvSpPr>
            <p:spPr>
              <a:xfrm>
                <a:off x="0" y="38165"/>
                <a:ext cx="2308768" cy="10780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875" tIns="15875" rIns="15875" bIns="15875" numCol="1" anchor="ctr">
                <a:sp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ts val="1000"/>
                  </a:spcBef>
                  <a:defRPr b="1" sz="2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Email:</a:t>
                </a:r>
                <a:br/>
                <a:r>
                  <a:rPr b="0" u="sng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hlinkClick r:id="rId4" invalidUrl="" action="" tgtFrame="" tooltip="" history="1" highlightClick="0" endSnd="0"/>
                  </a:rPr>
                  <a:t>info@codan-consulting.com</a:t>
                </a:r>
              </a:p>
            </p:txBody>
          </p:sp>
        </p:grpSp>
        <p:grpSp>
          <p:nvGrpSpPr>
            <p:cNvPr id="211" name="Grupo"/>
            <p:cNvGrpSpPr/>
            <p:nvPr/>
          </p:nvGrpSpPr>
          <p:grpSpPr>
            <a:xfrm>
              <a:off x="5587212" y="-1"/>
              <a:ext cx="2308770" cy="1154387"/>
              <a:chOff x="-1" y="0"/>
              <a:chExt cx="2308768" cy="1154386"/>
            </a:xfrm>
          </p:grpSpPr>
          <p:sp>
            <p:nvSpPr>
              <p:cNvPr id="209" name="Rectángulo"/>
              <p:cNvSpPr/>
              <p:nvPr/>
            </p:nvSpPr>
            <p:spPr>
              <a:xfrm>
                <a:off x="-2" y="-1"/>
                <a:ext cx="2308770" cy="115438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210" name="Twitter: @CiarpCongress"/>
              <p:cNvSpPr txBox="1"/>
              <p:nvPr/>
            </p:nvSpPr>
            <p:spPr>
              <a:xfrm>
                <a:off x="0" y="218834"/>
                <a:ext cx="2308768" cy="7167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875" tIns="15875" rIns="15875" bIns="15875" numCol="1" anchor="ctr">
                <a:sp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ts val="1000"/>
                  </a:spcBef>
                  <a:defRPr b="1" sz="2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Twitter:</a:t>
                </a:r>
                <a:r>
                  <a:rPr b="0"/>
                  <a:t> @CiarpCongress</a:t>
                </a:r>
              </a:p>
            </p:txBody>
          </p:sp>
        </p:grpSp>
        <p:grpSp>
          <p:nvGrpSpPr>
            <p:cNvPr id="214" name="Grupo"/>
            <p:cNvGrpSpPr/>
            <p:nvPr/>
          </p:nvGrpSpPr>
          <p:grpSpPr>
            <a:xfrm>
              <a:off x="8380818" y="-1"/>
              <a:ext cx="2308770" cy="1154387"/>
              <a:chOff x="-1" y="0"/>
              <a:chExt cx="2308768" cy="1154386"/>
            </a:xfrm>
          </p:grpSpPr>
          <p:sp>
            <p:nvSpPr>
              <p:cNvPr id="212" name="Rectángulo"/>
              <p:cNvSpPr/>
              <p:nvPr/>
            </p:nvSpPr>
            <p:spPr>
              <a:xfrm>
                <a:off x="-2" y="-1"/>
                <a:ext cx="2308770" cy="115438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213" name="Facebook: @CIARPcongress"/>
              <p:cNvSpPr txBox="1"/>
              <p:nvPr/>
            </p:nvSpPr>
            <p:spPr>
              <a:xfrm>
                <a:off x="0" y="218834"/>
                <a:ext cx="2308768" cy="7167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875" tIns="15875" rIns="15875" bIns="15875" numCol="1" anchor="ctr">
                <a:sp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ts val="1000"/>
                  </a:spcBef>
                  <a:defRPr b="1" sz="2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Facebook:</a:t>
                </a:r>
                <a:r>
                  <a:rPr b="0"/>
                  <a:t> @CIARPcongress</a:t>
                </a:r>
              </a:p>
            </p:txBody>
          </p:sp>
        </p:grpSp>
      </p:grpSp>
      <p:pic>
        <p:nvPicPr>
          <p:cNvPr id="216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96166" y="2673011"/>
            <a:ext cx="2799646" cy="63693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itle 1"/>
          <p:cNvSpPr txBox="1"/>
          <p:nvPr/>
        </p:nvSpPr>
        <p:spPr>
          <a:xfrm>
            <a:off x="3430399" y="1316736"/>
            <a:ext cx="5331203" cy="1325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6000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KEEP IN TOUCH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0" t="12609" r="9091" b="10781"/>
          <a:stretch>
            <a:fillRect/>
          </a:stretch>
        </p:blipFill>
        <p:spPr>
          <a:xfrm>
            <a:off x="19" y="9"/>
            <a:ext cx="12191983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Rectangle 11"/>
          <p:cNvSpPr/>
          <p:nvPr/>
        </p:nvSpPr>
        <p:spPr>
          <a:xfrm>
            <a:off x="336883" y="321174"/>
            <a:ext cx="7197774" cy="5896747"/>
          </a:xfrm>
          <a:prstGeom prst="rect">
            <a:avLst/>
          </a:prstGeom>
          <a:solidFill>
            <a:srgbClr val="FFFFFF">
              <a:alpha val="90000"/>
            </a:srgbClr>
          </a:solidFill>
          <a:ln w="127000" cap="sq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2" name="Title 1"/>
          <p:cNvSpPr txBox="1"/>
          <p:nvPr>
            <p:ph type="title"/>
          </p:nvPr>
        </p:nvSpPr>
        <p:spPr>
          <a:xfrm>
            <a:off x="2033184" y="384284"/>
            <a:ext cx="3805170" cy="878019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Nicolas Montes</a:t>
            </a:r>
          </a:p>
        </p:txBody>
      </p:sp>
      <p:sp>
        <p:nvSpPr>
          <p:cNvPr id="103" name="TextBox 7"/>
          <p:cNvSpPr txBox="1"/>
          <p:nvPr/>
        </p:nvSpPr>
        <p:spPr>
          <a:xfrm>
            <a:off x="760917" y="3574833"/>
            <a:ext cx="6327943" cy="23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Speaker’s BIO</a:t>
            </a:r>
          </a:p>
          <a:p>
            <a:pPr defTabSz="355600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 Scientist with a bachelor degree in Statistics. Currently finishing a MSc in Machine Learning and Data Science from the Engineering School of Universidad de la Republica, UDELAR.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4" name="TextBox 30"/>
          <p:cNvSpPr txBox="1"/>
          <p:nvPr/>
        </p:nvSpPr>
        <p:spPr>
          <a:xfrm>
            <a:off x="4224375" y="2215539"/>
            <a:ext cx="2775939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Speaker’s affiliations</a:t>
            </a:r>
          </a:p>
        </p:txBody>
      </p:sp>
      <p:sp>
        <p:nvSpPr>
          <p:cNvPr id="105" name="Straight Connector 32"/>
          <p:cNvSpPr/>
          <p:nvPr/>
        </p:nvSpPr>
        <p:spPr>
          <a:xfrm>
            <a:off x="2010608" y="1127567"/>
            <a:ext cx="3719689" cy="2"/>
          </a:xfrm>
          <a:prstGeom prst="line">
            <a:avLst/>
          </a:prstGeom>
          <a:ln w="50800" cap="rnd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108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rcRect l="7867" t="0" r="7867" b="0"/>
          <a:stretch>
            <a:fillRect/>
          </a:stretch>
        </p:blipFill>
        <p:spPr>
          <a:xfrm>
            <a:off x="3523488" y="8"/>
            <a:ext cx="8668512" cy="6857992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Rectangle 13"/>
          <p:cNvSpPr/>
          <p:nvPr/>
        </p:nvSpPr>
        <p:spPr>
          <a:xfrm>
            <a:off x="1" y="0"/>
            <a:ext cx="975660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8000"/>
                </a:srgbClr>
              </a:gs>
              <a:gs pos="58000">
                <a:srgbClr val="FFFFFF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0" name="Title 1"/>
          <p:cNvSpPr txBox="1"/>
          <p:nvPr>
            <p:ph type="title"/>
          </p:nvPr>
        </p:nvSpPr>
        <p:spPr>
          <a:xfrm>
            <a:off x="371092" y="1161288"/>
            <a:ext cx="3952333" cy="112471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AUTHORS &amp; AFFILIATIONS </a:t>
            </a:r>
          </a:p>
        </p:txBody>
      </p:sp>
      <p:sp>
        <p:nvSpPr>
          <p:cNvPr id="111" name="Rectangle 15"/>
          <p:cNvSpPr/>
          <p:nvPr/>
        </p:nvSpPr>
        <p:spPr>
          <a:xfrm rot="5400000">
            <a:off x="662557" y="605790"/>
            <a:ext cx="73154" cy="5486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2" name="Rectangle 17"/>
          <p:cNvSpPr/>
          <p:nvPr/>
        </p:nvSpPr>
        <p:spPr>
          <a:xfrm>
            <a:off x="428242" y="2441700"/>
            <a:ext cx="3300988" cy="12702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3" name="Text Placeholder 3"/>
          <p:cNvSpPr txBox="1"/>
          <p:nvPr>
            <p:ph type="body" sz="quarter" idx="1"/>
          </p:nvPr>
        </p:nvSpPr>
        <p:spPr>
          <a:xfrm>
            <a:off x="371092" y="2718054"/>
            <a:ext cx="3438909" cy="320726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2900"/>
              </a:lnSpc>
              <a:spcBef>
                <a:spcPts val="0"/>
              </a:spcBef>
              <a:buSzTx/>
              <a:buNone/>
              <a:defRPr sz="13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4" name="Straight Connector 16"/>
          <p:cNvSpPr/>
          <p:nvPr/>
        </p:nvSpPr>
        <p:spPr>
          <a:xfrm flipV="1">
            <a:off x="424813" y="2443478"/>
            <a:ext cx="3738816" cy="9146"/>
          </a:xfrm>
          <a:prstGeom prst="line">
            <a:avLst/>
          </a:prstGeom>
          <a:ln w="50800" cap="rnd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7197" y="8980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62009" y="1277542"/>
            <a:ext cx="10875351" cy="4919919"/>
          </a:xfrm>
          <a:prstGeom prst="rect">
            <a:avLst/>
          </a:prstGeom>
        </p:spPr>
        <p:txBody>
          <a:bodyPr/>
          <a:lstStyle/>
          <a:p>
            <a:pPr/>
            <a:r>
              <a:t>Problem definition: attacks on web applications and web application firewalls (WAFs).</a:t>
            </a:r>
          </a:p>
          <a:p>
            <a:pPr/>
            <a:r>
              <a:t>The process for applying machine learning models to improve WAFS.</a:t>
            </a:r>
          </a:p>
          <a:p>
            <a:pPr/>
            <a:r>
              <a:t>Advanced NLP approaches to text encoding. A learning framework is proposed that uses a RoBERTa language model as a feature extractor.</a:t>
            </a:r>
          </a:p>
          <a:p>
            <a:pPr/>
            <a:r>
              <a:t>View of the RoBERTa architecture.</a:t>
            </a:r>
          </a:p>
          <a:p>
            <a:pPr/>
            <a:r>
              <a:t>The evaluation for the learning framework is presented.</a:t>
            </a:r>
          </a:p>
          <a:p>
            <a:pPr/>
            <a:r>
              <a:t>Finally, the results and conclusions.</a:t>
            </a:r>
          </a:p>
        </p:txBody>
      </p:sp>
      <p:pic>
        <p:nvPicPr>
          <p:cNvPr id="118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Web Application attacks</a:t>
            </a:r>
          </a:p>
        </p:txBody>
      </p:sp>
      <p:pic>
        <p:nvPicPr>
          <p:cNvPr id="12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QL-injection-attack-example.png" descr="SQL-injection-attack-exampl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6673" y="1512906"/>
            <a:ext cx="5595151" cy="428961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Content Placeholder 2"/>
          <p:cNvSpPr txBox="1"/>
          <p:nvPr>
            <p:ph type="body" sz="quarter" idx="1"/>
          </p:nvPr>
        </p:nvSpPr>
        <p:spPr>
          <a:xfrm>
            <a:off x="7010621" y="1604330"/>
            <a:ext cx="3737028" cy="4106768"/>
          </a:xfrm>
          <a:prstGeom prst="rect">
            <a:avLst/>
          </a:prstGeom>
        </p:spPr>
        <p:txBody>
          <a:bodyPr/>
          <a:lstStyle/>
          <a:p>
            <a:pPr/>
            <a:r>
              <a:t>SQL injection</a:t>
            </a:r>
          </a:p>
          <a:p>
            <a:pPr/>
            <a:r>
              <a:t>Cross Site Scripting (XSS)</a:t>
            </a:r>
          </a:p>
          <a:p>
            <a:pPr/>
            <a:r>
              <a:t>Buffer Overflow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Web Application Firewall (WAF)</a:t>
            </a:r>
          </a:p>
        </p:txBody>
      </p:sp>
      <p:sp>
        <p:nvSpPr>
          <p:cNvPr id="128" name="Content Placeholder 2"/>
          <p:cNvSpPr txBox="1"/>
          <p:nvPr>
            <p:ph type="body" sz="half" idx="1"/>
          </p:nvPr>
        </p:nvSpPr>
        <p:spPr>
          <a:xfrm>
            <a:off x="5550010" y="1384386"/>
            <a:ext cx="5241742" cy="3704807"/>
          </a:xfrm>
          <a:prstGeom prst="rect">
            <a:avLst/>
          </a:prstGeom>
        </p:spPr>
        <p:txBody>
          <a:bodyPr/>
          <a:lstStyle/>
          <a:p>
            <a:pPr/>
            <a:r>
              <a:t>Rule-based approach (static and rigid) False Positive Rate close to 40%.</a:t>
            </a:r>
          </a:p>
          <a:p>
            <a:pPr/>
            <a:r>
              <a:t>Would potentially lead to a denial of service of the application.</a:t>
            </a:r>
          </a:p>
          <a:p>
            <a:pPr/>
            <a:r>
              <a:t>Machine Learning and pattern recognition models to improve the performance of the WAFs.</a:t>
            </a:r>
          </a:p>
        </p:txBody>
      </p:sp>
      <p:pic>
        <p:nvPicPr>
          <p:cNvPr id="12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waf1.png" descr="waf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414" y="1401613"/>
            <a:ext cx="5241742" cy="3211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12712" y="53152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ML pipeline</a:t>
            </a:r>
          </a:p>
        </p:txBody>
      </p:sp>
      <p:pic>
        <p:nvPicPr>
          <p:cNvPr id="13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tternRecognition.png" descr="PatternRecogniti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317" y="978569"/>
            <a:ext cx="7964403" cy="265234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Content Placeholder 2"/>
          <p:cNvSpPr txBox="1"/>
          <p:nvPr>
            <p:ph type="body" sz="half" idx="1"/>
          </p:nvPr>
        </p:nvSpPr>
        <p:spPr>
          <a:xfrm>
            <a:off x="127531" y="3584338"/>
            <a:ext cx="11005619" cy="2486127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00"/>
            </a:pPr>
            <a:r>
              <a:t>One of the most challenging problems when applying machine learning to anomaly detection to web security is how to extract features from the raw network data.</a:t>
            </a:r>
          </a:p>
          <a:p>
            <a:pPr marL="203454" indent="-203454" defTabSz="813816">
              <a:spcBef>
                <a:spcPts val="800"/>
              </a:spcBef>
              <a:defRPr sz="2400"/>
            </a:pPr>
            <a:r>
              <a:t>We treat the HTTP as raw text and investigate advanced approaches in NLP for text encoding.</a:t>
            </a:r>
          </a:p>
          <a:p>
            <a:pPr marL="203454" indent="-203454" defTabSz="813816">
              <a:spcBef>
                <a:spcPts val="800"/>
              </a:spcBef>
              <a:defRPr sz="2400"/>
            </a:pPr>
            <a:r>
              <a:t>Text encoding: Transforming the HTTP into a vector of numbers (feature extraction). Then we use it as input for a one-class classifier.</a:t>
            </a:r>
          </a:p>
        </p:txBody>
      </p:sp>
      <p:sp>
        <p:nvSpPr>
          <p:cNvPr id="138" name="Content Placeholder 2"/>
          <p:cNvSpPr txBox="1"/>
          <p:nvPr/>
        </p:nvSpPr>
        <p:spPr>
          <a:xfrm>
            <a:off x="8307065" y="374767"/>
            <a:ext cx="2327765" cy="2076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60018" indent="-160018" defTabSz="640079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1900">
                <a:latin typeface="+mj-lt"/>
                <a:ea typeface="+mj-ea"/>
                <a:cs typeface="+mj-cs"/>
                <a:sym typeface="Calibri"/>
              </a:defRPr>
            </a:pPr>
            <a:r>
              <a:t>Multi-class</a:t>
            </a:r>
          </a:p>
          <a:p>
            <a:pPr marL="160018" indent="-160018" defTabSz="640079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1900">
                <a:latin typeface="+mj-lt"/>
                <a:ea typeface="+mj-ea"/>
                <a:cs typeface="+mj-cs"/>
                <a:sym typeface="Calibri"/>
              </a:defRPr>
            </a:pPr>
            <a:r>
              <a:t>One-class (anomaly detection). More realistic scenario</a:t>
            </a:r>
          </a:p>
          <a:p>
            <a:pPr marL="160018" indent="-160018" defTabSz="640079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1900">
                <a:latin typeface="+mj-lt"/>
                <a:ea typeface="+mj-ea"/>
                <a:cs typeface="+mj-cs"/>
                <a:sym typeface="Calibri"/>
              </a:defRPr>
            </a:pPr>
            <a:r>
              <a:t>We use the anomaly detection approach.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0" y="95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Classic text encoding</a:t>
            </a:r>
          </a:p>
        </p:txBody>
      </p:sp>
      <p:sp>
        <p:nvSpPr>
          <p:cNvPr id="141" name="Content Placeholder 2"/>
          <p:cNvSpPr txBox="1"/>
          <p:nvPr>
            <p:ph type="body" sz="quarter" idx="1"/>
          </p:nvPr>
        </p:nvSpPr>
        <p:spPr>
          <a:xfrm>
            <a:off x="3952276" y="1114974"/>
            <a:ext cx="5818627" cy="2755976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00"/>
            </a:pPr>
            <a:r>
              <a:t>Represent words as atomic units (one-hot)</a:t>
            </a:r>
          </a:p>
          <a:p>
            <a:pPr marL="226313" indent="-226313" defTabSz="905255">
              <a:spcBef>
                <a:spcPts val="900"/>
              </a:spcBef>
              <a:defRPr sz="2700"/>
            </a:pPr>
          </a:p>
          <a:p>
            <a:pPr marL="226313" indent="-226313" defTabSz="905255">
              <a:spcBef>
                <a:spcPts val="900"/>
              </a:spcBef>
              <a:defRPr sz="2700"/>
            </a:pPr>
            <a:r>
              <a:t>Classic Bag of Words encoding (BoW): sum of the one-hot encoding vector of each token present into the input text.</a:t>
            </a:r>
          </a:p>
        </p:txBody>
      </p:sp>
      <p:pic>
        <p:nvPicPr>
          <p:cNvPr id="14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feature_vector_new.png" descr="feature_vector_ne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219" y="1409063"/>
            <a:ext cx="2540002" cy="246380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Content Placeholder 2"/>
          <p:cNvSpPr txBox="1"/>
          <p:nvPr/>
        </p:nvSpPr>
        <p:spPr>
          <a:xfrm>
            <a:off x="329438" y="4184270"/>
            <a:ext cx="10720059" cy="1854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BoW (or TF-IDF variant) drawbacks: big (size |V| large of vocabulary ) and sparse. The semantic similarity of these feature vectors is pretty rigid and heavily relies on the literal lexicographical match between shared words.</a:t>
            </a:r>
          </a:p>
        </p:txBody>
      </p:sp>
      <p:pic>
        <p:nvPicPr>
          <p:cNvPr id="146" name="one_hot_1 (1).png" descr="one_hot_1 (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97049" y="1761721"/>
            <a:ext cx="2676631" cy="672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0" y="95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Representation Learning (self-supervised)</a:t>
            </a:r>
          </a:p>
        </p:txBody>
      </p:sp>
      <p:sp>
        <p:nvSpPr>
          <p:cNvPr id="149" name="Content Placeholder 2"/>
          <p:cNvSpPr txBox="1"/>
          <p:nvPr>
            <p:ph type="body" idx="1"/>
          </p:nvPr>
        </p:nvSpPr>
        <p:spPr>
          <a:xfrm>
            <a:off x="6205" y="985232"/>
            <a:ext cx="10255822" cy="3770877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Static Word Embeddings (w2v, skip-gram, etc.)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Contextual Word Embeddings (ELMO, BERT, RoBERTa, etc)</a:t>
            </a:r>
          </a:p>
        </p:txBody>
      </p:sp>
      <p:pic>
        <p:nvPicPr>
          <p:cNvPr id="15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2576" t="12609" r="9679" b="10781"/>
          <a:stretch>
            <a:fillRect/>
          </a:stretch>
        </p:blipFill>
        <p:spPr>
          <a:xfrm>
            <a:off x="11153422" y="9"/>
            <a:ext cx="1038580" cy="6857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178" y="6221067"/>
            <a:ext cx="2799646" cy="636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Captura de Pantalla 2021-04-20 a la(s) 21.34.35.png" descr="Captura de Pantalla 2021-04-20 a la(s) 21.34.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045" y="4758146"/>
            <a:ext cx="4386997" cy="1807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Captura de Pantalla 2021-04-20 a la(s) 21.35.33.png" descr="Captura de Pantalla 2021-04-20 a la(s) 21.35.3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87689" y="1415771"/>
            <a:ext cx="2799646" cy="2727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86766"/>
      </a:accent1>
      <a:accent2>
        <a:srgbClr val="043A3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86766"/>
      </a:accent1>
      <a:accent2>
        <a:srgbClr val="043A3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