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67" r:id="rId3"/>
    <p:sldId id="268" r:id="rId4"/>
    <p:sldId id="263" r:id="rId5"/>
    <p:sldId id="265" r:id="rId6"/>
    <p:sldId id="264"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15866-895A-45E4-9CB5-876849AD6D25}"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45CEBD8C-742E-46CA-ADD4-9CE6C4B8122B}">
      <dgm:prSet/>
      <dgm:spPr/>
      <dgm:t>
        <a:bodyPr/>
        <a:lstStyle/>
        <a:p>
          <a:r>
            <a:rPr lang="en-US"/>
            <a:t>All platform security approvals will be completed during VMA.</a:t>
          </a:r>
        </a:p>
      </dgm:t>
    </dgm:pt>
    <dgm:pt modelId="{C3574999-020E-474E-B689-524175675350}" type="parTrans" cxnId="{645F8A5F-7B6C-46F0-A55B-BB3374CB3D63}">
      <dgm:prSet/>
      <dgm:spPr/>
      <dgm:t>
        <a:bodyPr/>
        <a:lstStyle/>
        <a:p>
          <a:endParaRPr lang="en-US"/>
        </a:p>
      </dgm:t>
    </dgm:pt>
    <dgm:pt modelId="{FF763559-CA81-4FA8-8B17-1F7E8EF20997}" type="sibTrans" cxnId="{645F8A5F-7B6C-46F0-A55B-BB3374CB3D63}">
      <dgm:prSet/>
      <dgm:spPr/>
      <dgm:t>
        <a:bodyPr/>
        <a:lstStyle/>
        <a:p>
          <a:endParaRPr lang="en-US"/>
        </a:p>
      </dgm:t>
    </dgm:pt>
    <dgm:pt modelId="{86F82B34-ADCE-47A4-814F-AC993063C99C}">
      <dgm:prSet/>
      <dgm:spPr/>
      <dgm:t>
        <a:bodyPr/>
        <a:lstStyle/>
        <a:p>
          <a:r>
            <a:rPr lang="en-US"/>
            <a:t>Initial migration targets a balanced mix of easy and medium workloads.</a:t>
          </a:r>
        </a:p>
      </dgm:t>
    </dgm:pt>
    <dgm:pt modelId="{C6D161E9-B375-4D2C-91BE-10F1B61FCCAA}" type="parTrans" cxnId="{4497DFEB-4951-4E39-897C-B4B021A87568}">
      <dgm:prSet/>
      <dgm:spPr/>
      <dgm:t>
        <a:bodyPr/>
        <a:lstStyle/>
        <a:p>
          <a:endParaRPr lang="en-US"/>
        </a:p>
      </dgm:t>
    </dgm:pt>
    <dgm:pt modelId="{81754FED-CED9-4FB8-A0C3-8496CA52A825}" type="sibTrans" cxnId="{4497DFEB-4951-4E39-897C-B4B021A87568}">
      <dgm:prSet/>
      <dgm:spPr/>
      <dgm:t>
        <a:bodyPr/>
        <a:lstStyle/>
        <a:p>
          <a:endParaRPr lang="en-US"/>
        </a:p>
      </dgm:t>
    </dgm:pt>
    <dgm:pt modelId="{661038E0-F0A8-4CC4-93DC-BCB298C577A5}">
      <dgm:prSet/>
      <dgm:spPr/>
      <dgm:t>
        <a:bodyPr/>
        <a:lstStyle/>
        <a:p>
          <a:r>
            <a:rPr lang="en-US"/>
            <a:t>Migration aligned with approved 'standard change' windows (Minimum 4 hours/day allocated for live migrations).</a:t>
          </a:r>
        </a:p>
      </dgm:t>
    </dgm:pt>
    <dgm:pt modelId="{982689E0-56BF-45F0-9CBD-457CCED80E98}" type="parTrans" cxnId="{8B133FE9-4795-40BA-B32F-A3DDBE0BCC1F}">
      <dgm:prSet/>
      <dgm:spPr/>
      <dgm:t>
        <a:bodyPr/>
        <a:lstStyle/>
        <a:p>
          <a:endParaRPr lang="en-US"/>
        </a:p>
      </dgm:t>
    </dgm:pt>
    <dgm:pt modelId="{B09D0325-1703-49AB-B081-5CE4ED37DAE2}" type="sibTrans" cxnId="{8B133FE9-4795-40BA-B32F-A3DDBE0BCC1F}">
      <dgm:prSet/>
      <dgm:spPr/>
      <dgm:t>
        <a:bodyPr/>
        <a:lstStyle/>
        <a:p>
          <a:endParaRPr lang="en-US"/>
        </a:p>
      </dgm:t>
    </dgm:pt>
    <dgm:pt modelId="{1D17040D-A7E1-4A05-B07F-0B94D4782504}">
      <dgm:prSet/>
      <dgm:spPr/>
      <dgm:t>
        <a:bodyPr/>
        <a:lstStyle/>
        <a:p>
          <a:r>
            <a:rPr lang="en-US"/>
            <a:t>At least 60% of VMs support back-out by reactivating source VMs (with acceptable data loss risk).</a:t>
          </a:r>
        </a:p>
      </dgm:t>
    </dgm:pt>
    <dgm:pt modelId="{EF32D4EB-A237-46FC-8CDB-4D27246188C9}" type="parTrans" cxnId="{3C7B584E-173C-49E0-B4D2-0368292408FF}">
      <dgm:prSet/>
      <dgm:spPr/>
      <dgm:t>
        <a:bodyPr/>
        <a:lstStyle/>
        <a:p>
          <a:endParaRPr lang="en-US"/>
        </a:p>
      </dgm:t>
    </dgm:pt>
    <dgm:pt modelId="{4D0DB767-5162-424A-9F97-98293EAC269B}" type="sibTrans" cxnId="{3C7B584E-173C-49E0-B4D2-0368292408FF}">
      <dgm:prSet/>
      <dgm:spPr/>
      <dgm:t>
        <a:bodyPr/>
        <a:lstStyle/>
        <a:p>
          <a:endParaRPr lang="en-US"/>
        </a:p>
      </dgm:t>
    </dgm:pt>
    <dgm:pt modelId="{DA2AF2B8-8BED-4301-8543-C660AE1D4281}">
      <dgm:prSet/>
      <dgm:spPr/>
      <dgm:t>
        <a:bodyPr/>
        <a:lstStyle/>
        <a:p>
          <a:r>
            <a:rPr lang="en-US"/>
            <a:t>Automated ESXi to OpenShift Conversion: In-place, Ansible-driven ESXi host recommissioning.</a:t>
          </a:r>
        </a:p>
      </dgm:t>
    </dgm:pt>
    <dgm:pt modelId="{B60210B8-B055-4D1F-B6A0-17EE5AAC7473}" type="parTrans" cxnId="{C6E55C9E-E1C7-4435-8ECE-33D832E612C6}">
      <dgm:prSet/>
      <dgm:spPr/>
      <dgm:t>
        <a:bodyPr/>
        <a:lstStyle/>
        <a:p>
          <a:endParaRPr lang="en-US"/>
        </a:p>
      </dgm:t>
    </dgm:pt>
    <dgm:pt modelId="{47715B64-3A82-4E76-A86B-F9E0036FA3E0}" type="sibTrans" cxnId="{C6E55C9E-E1C7-4435-8ECE-33D832E612C6}">
      <dgm:prSet/>
      <dgm:spPr/>
      <dgm:t>
        <a:bodyPr/>
        <a:lstStyle/>
        <a:p>
          <a:endParaRPr lang="en-US"/>
        </a:p>
      </dgm:t>
    </dgm:pt>
    <dgm:pt modelId="{BC557A45-EF84-404B-995E-8D8F80F90E1F}">
      <dgm:prSet/>
      <dgm:spPr/>
      <dgm:t>
        <a:bodyPr/>
        <a:lstStyle/>
        <a:p>
          <a:r>
            <a:rPr lang="en-US"/>
            <a:t>No disk encryption or shared disks used – simplifying migration.</a:t>
          </a:r>
        </a:p>
      </dgm:t>
    </dgm:pt>
    <dgm:pt modelId="{475D349C-B84F-4C7F-9CBD-8DC4965AE980}" type="parTrans" cxnId="{68648875-7043-4206-96E9-F0B085981288}">
      <dgm:prSet/>
      <dgm:spPr/>
      <dgm:t>
        <a:bodyPr/>
        <a:lstStyle/>
        <a:p>
          <a:endParaRPr lang="en-US"/>
        </a:p>
      </dgm:t>
    </dgm:pt>
    <dgm:pt modelId="{CD6E1950-D088-4F0A-B371-D606595412DE}" type="sibTrans" cxnId="{68648875-7043-4206-96E9-F0B085981288}">
      <dgm:prSet/>
      <dgm:spPr/>
      <dgm:t>
        <a:bodyPr/>
        <a:lstStyle/>
        <a:p>
          <a:endParaRPr lang="en-US"/>
        </a:p>
      </dgm:t>
    </dgm:pt>
    <dgm:pt modelId="{7D530647-A5C8-435A-BF6E-982DAC0F1383}">
      <dgm:prSet/>
      <dgm:spPr/>
      <dgm:t>
        <a:bodyPr/>
        <a:lstStyle/>
        <a:p>
          <a:r>
            <a:rPr lang="en-US"/>
            <a:t>VMs are balanced across ESXi hosts to support load optimization.</a:t>
          </a:r>
        </a:p>
      </dgm:t>
    </dgm:pt>
    <dgm:pt modelId="{B64D7E65-2F0E-4484-979D-A29D7C51EB1F}" type="parTrans" cxnId="{81647961-B2A3-4337-8407-8720CA13C5E9}">
      <dgm:prSet/>
      <dgm:spPr/>
      <dgm:t>
        <a:bodyPr/>
        <a:lstStyle/>
        <a:p>
          <a:endParaRPr lang="en-US"/>
        </a:p>
      </dgm:t>
    </dgm:pt>
    <dgm:pt modelId="{B4F7A428-FE00-4C74-9F5E-30AD032B3521}" type="sibTrans" cxnId="{81647961-B2A3-4337-8407-8720CA13C5E9}">
      <dgm:prSet/>
      <dgm:spPr/>
      <dgm:t>
        <a:bodyPr/>
        <a:lstStyle/>
        <a:p>
          <a:endParaRPr lang="en-US"/>
        </a:p>
      </dgm:t>
    </dgm:pt>
    <dgm:pt modelId="{90289C16-A08B-4D02-90DB-B5EF1F8115B6}">
      <dgm:prSet/>
      <dgm:spPr/>
      <dgm:t>
        <a:bodyPr/>
        <a:lstStyle/>
        <a:p>
          <a:r>
            <a:rPr lang="en-US"/>
            <a:t>Legacy OS (e.g., Windows 2003, Solaris) may require special handling or migration tools.</a:t>
          </a:r>
        </a:p>
      </dgm:t>
    </dgm:pt>
    <dgm:pt modelId="{3FC512AF-8B0F-482A-84F9-2C694A91B9DD}" type="parTrans" cxnId="{E56AE0EA-21F0-4562-B35C-6002DC8DF9E9}">
      <dgm:prSet/>
      <dgm:spPr/>
      <dgm:t>
        <a:bodyPr/>
        <a:lstStyle/>
        <a:p>
          <a:endParaRPr lang="en-US"/>
        </a:p>
      </dgm:t>
    </dgm:pt>
    <dgm:pt modelId="{80DD9A24-1716-4002-8D50-023DAC9BEC34}" type="sibTrans" cxnId="{E56AE0EA-21F0-4562-B35C-6002DC8DF9E9}">
      <dgm:prSet/>
      <dgm:spPr/>
      <dgm:t>
        <a:bodyPr/>
        <a:lstStyle/>
        <a:p>
          <a:endParaRPr lang="en-US"/>
        </a:p>
      </dgm:t>
    </dgm:pt>
    <dgm:pt modelId="{5E0A3045-4E10-4280-8A7D-232860679625}">
      <dgm:prSet/>
      <dgm:spPr/>
      <dgm:t>
        <a:bodyPr/>
        <a:lstStyle/>
        <a:p>
          <a:r>
            <a:rPr lang="en-US"/>
            <a:t>Dedicated service account available per vCenter for streamlined access.</a:t>
          </a:r>
        </a:p>
      </dgm:t>
    </dgm:pt>
    <dgm:pt modelId="{DB1A87F3-8005-4267-8730-40A4F44D4BD8}" type="parTrans" cxnId="{A748C0B5-6FEE-4FB0-B004-4776F14B5111}">
      <dgm:prSet/>
      <dgm:spPr/>
      <dgm:t>
        <a:bodyPr/>
        <a:lstStyle/>
        <a:p>
          <a:endParaRPr lang="en-US"/>
        </a:p>
      </dgm:t>
    </dgm:pt>
    <dgm:pt modelId="{71890A67-203D-4AB1-A9AB-31B00E87A4C3}" type="sibTrans" cxnId="{A748C0B5-6FEE-4FB0-B004-4776F14B5111}">
      <dgm:prSet/>
      <dgm:spPr/>
      <dgm:t>
        <a:bodyPr/>
        <a:lstStyle/>
        <a:p>
          <a:endParaRPr lang="en-US"/>
        </a:p>
      </dgm:t>
    </dgm:pt>
    <dgm:pt modelId="{70C400BD-F445-41BD-9C6D-DBFDE145ACB4}">
      <dgm:prSet/>
      <dgm:spPr/>
      <dgm:t>
        <a:bodyPr/>
        <a:lstStyle/>
        <a:p>
          <a:r>
            <a:rPr lang="en-US"/>
            <a:t>Target platform: Red Hat OpenShift Virtualization on bare metal only (no containers).</a:t>
          </a:r>
        </a:p>
      </dgm:t>
    </dgm:pt>
    <dgm:pt modelId="{90A0434F-9474-4236-840F-72C3BF5E1170}" type="parTrans" cxnId="{97FA29CA-FF5F-493B-BEF3-4CEA8EC4641A}">
      <dgm:prSet/>
      <dgm:spPr/>
      <dgm:t>
        <a:bodyPr/>
        <a:lstStyle/>
        <a:p>
          <a:endParaRPr lang="en-US"/>
        </a:p>
      </dgm:t>
    </dgm:pt>
    <dgm:pt modelId="{94A9BB7C-8555-4E82-8445-887B0DC3900F}" type="sibTrans" cxnId="{97FA29CA-FF5F-493B-BEF3-4CEA8EC4641A}">
      <dgm:prSet/>
      <dgm:spPr/>
      <dgm:t>
        <a:bodyPr/>
        <a:lstStyle/>
        <a:p>
          <a:endParaRPr lang="en-US"/>
        </a:p>
      </dgm:t>
    </dgm:pt>
    <dgm:pt modelId="{A917CA58-D2D6-44C2-B79A-22987FFB6BE8}">
      <dgm:prSet/>
      <dgm:spPr/>
      <dgm:t>
        <a:bodyPr/>
        <a:lstStyle/>
        <a:p>
          <a:r>
            <a:rPr lang="en-US"/>
            <a:t>No NSX or software-defined networking in use.</a:t>
          </a:r>
        </a:p>
      </dgm:t>
    </dgm:pt>
    <dgm:pt modelId="{C69E92CA-0EF4-4E77-A166-4FBA41493BF1}" type="parTrans" cxnId="{FC483C79-5EE2-4024-AE88-F1B0AE3EBB7F}">
      <dgm:prSet/>
      <dgm:spPr/>
      <dgm:t>
        <a:bodyPr/>
        <a:lstStyle/>
        <a:p>
          <a:endParaRPr lang="en-US"/>
        </a:p>
      </dgm:t>
    </dgm:pt>
    <dgm:pt modelId="{8C3D9658-A059-420D-AB4A-F491228556EE}" type="sibTrans" cxnId="{FC483C79-5EE2-4024-AE88-F1B0AE3EBB7F}">
      <dgm:prSet/>
      <dgm:spPr/>
      <dgm:t>
        <a:bodyPr/>
        <a:lstStyle/>
        <a:p>
          <a:endParaRPr lang="en-US"/>
        </a:p>
      </dgm:t>
    </dgm:pt>
    <dgm:pt modelId="{333853AE-5A18-4FA9-A9B9-AC680C2977EA}">
      <dgm:prSet/>
      <dgm:spPr/>
      <dgm:t>
        <a:bodyPr/>
        <a:lstStyle/>
        <a:p>
          <a:r>
            <a:rPr lang="en-US"/>
            <a:t>Key applications in scope: Oracle RAC, AD, OpenShift AI.</a:t>
          </a:r>
        </a:p>
      </dgm:t>
    </dgm:pt>
    <dgm:pt modelId="{61077E0C-EAE9-4E74-B7F0-39E7094D0405}" type="parTrans" cxnId="{4653DDED-8D78-4757-96AF-CB03EC1A0DE4}">
      <dgm:prSet/>
      <dgm:spPr/>
      <dgm:t>
        <a:bodyPr/>
        <a:lstStyle/>
        <a:p>
          <a:endParaRPr lang="en-US"/>
        </a:p>
      </dgm:t>
    </dgm:pt>
    <dgm:pt modelId="{F49B9C62-15E9-4045-ABC3-AF7FBB11C0C7}" type="sibTrans" cxnId="{4653DDED-8D78-4757-96AF-CB03EC1A0DE4}">
      <dgm:prSet/>
      <dgm:spPr/>
      <dgm:t>
        <a:bodyPr/>
        <a:lstStyle/>
        <a:p>
          <a:endParaRPr lang="en-US"/>
        </a:p>
      </dgm:t>
    </dgm:pt>
    <dgm:pt modelId="{41464999-4F9F-48F0-BE04-A8B34DD712D9}" type="pres">
      <dgm:prSet presAssocID="{43515866-895A-45E4-9CB5-876849AD6D25}" presName="diagram" presStyleCnt="0">
        <dgm:presLayoutVars>
          <dgm:dir/>
          <dgm:resizeHandles val="exact"/>
        </dgm:presLayoutVars>
      </dgm:prSet>
      <dgm:spPr/>
    </dgm:pt>
    <dgm:pt modelId="{F586254C-1C74-4247-9622-2F3445ADDB01}" type="pres">
      <dgm:prSet presAssocID="{45CEBD8C-742E-46CA-ADD4-9CE6C4B8122B}" presName="node" presStyleLbl="node1" presStyleIdx="0" presStyleCnt="12">
        <dgm:presLayoutVars>
          <dgm:bulletEnabled val="1"/>
        </dgm:presLayoutVars>
      </dgm:prSet>
      <dgm:spPr/>
    </dgm:pt>
    <dgm:pt modelId="{0ECFFE39-B4BF-4AC2-8AC2-80A0033448CB}" type="pres">
      <dgm:prSet presAssocID="{FF763559-CA81-4FA8-8B17-1F7E8EF20997}" presName="sibTrans" presStyleCnt="0"/>
      <dgm:spPr/>
    </dgm:pt>
    <dgm:pt modelId="{2C9A7DD2-B454-4CFA-AC29-6C3CCD2F8EA9}" type="pres">
      <dgm:prSet presAssocID="{86F82B34-ADCE-47A4-814F-AC993063C99C}" presName="node" presStyleLbl="node1" presStyleIdx="1" presStyleCnt="12">
        <dgm:presLayoutVars>
          <dgm:bulletEnabled val="1"/>
        </dgm:presLayoutVars>
      </dgm:prSet>
      <dgm:spPr/>
    </dgm:pt>
    <dgm:pt modelId="{0419F421-3815-434B-A4A1-1A86E5B3EA20}" type="pres">
      <dgm:prSet presAssocID="{81754FED-CED9-4FB8-A0C3-8496CA52A825}" presName="sibTrans" presStyleCnt="0"/>
      <dgm:spPr/>
    </dgm:pt>
    <dgm:pt modelId="{28AD2EA9-4407-4C5B-B1B9-6F714742BE72}" type="pres">
      <dgm:prSet presAssocID="{661038E0-F0A8-4CC4-93DC-BCB298C577A5}" presName="node" presStyleLbl="node1" presStyleIdx="2" presStyleCnt="12">
        <dgm:presLayoutVars>
          <dgm:bulletEnabled val="1"/>
        </dgm:presLayoutVars>
      </dgm:prSet>
      <dgm:spPr/>
    </dgm:pt>
    <dgm:pt modelId="{86B687C4-7C76-43C3-9472-9F04EF9B1240}" type="pres">
      <dgm:prSet presAssocID="{B09D0325-1703-49AB-B081-5CE4ED37DAE2}" presName="sibTrans" presStyleCnt="0"/>
      <dgm:spPr/>
    </dgm:pt>
    <dgm:pt modelId="{5200CCB5-BB23-4881-BFB4-6C77C220A4C7}" type="pres">
      <dgm:prSet presAssocID="{1D17040D-A7E1-4A05-B07F-0B94D4782504}" presName="node" presStyleLbl="node1" presStyleIdx="3" presStyleCnt="12">
        <dgm:presLayoutVars>
          <dgm:bulletEnabled val="1"/>
        </dgm:presLayoutVars>
      </dgm:prSet>
      <dgm:spPr/>
    </dgm:pt>
    <dgm:pt modelId="{307F2F04-D045-4B23-A20D-D15B8F286AFA}" type="pres">
      <dgm:prSet presAssocID="{4D0DB767-5162-424A-9F97-98293EAC269B}" presName="sibTrans" presStyleCnt="0"/>
      <dgm:spPr/>
    </dgm:pt>
    <dgm:pt modelId="{2B2E8422-8ACD-4337-885B-4862C481E379}" type="pres">
      <dgm:prSet presAssocID="{DA2AF2B8-8BED-4301-8543-C660AE1D4281}" presName="node" presStyleLbl="node1" presStyleIdx="4" presStyleCnt="12">
        <dgm:presLayoutVars>
          <dgm:bulletEnabled val="1"/>
        </dgm:presLayoutVars>
      </dgm:prSet>
      <dgm:spPr/>
    </dgm:pt>
    <dgm:pt modelId="{06094941-1E24-488D-9C33-4B245313144E}" type="pres">
      <dgm:prSet presAssocID="{47715B64-3A82-4E76-A86B-F9E0036FA3E0}" presName="sibTrans" presStyleCnt="0"/>
      <dgm:spPr/>
    </dgm:pt>
    <dgm:pt modelId="{DC8E39A1-925A-4FA3-99C0-454F4742D2A1}" type="pres">
      <dgm:prSet presAssocID="{BC557A45-EF84-404B-995E-8D8F80F90E1F}" presName="node" presStyleLbl="node1" presStyleIdx="5" presStyleCnt="12">
        <dgm:presLayoutVars>
          <dgm:bulletEnabled val="1"/>
        </dgm:presLayoutVars>
      </dgm:prSet>
      <dgm:spPr/>
    </dgm:pt>
    <dgm:pt modelId="{2AB09069-8265-4D53-B336-485A4483E9F1}" type="pres">
      <dgm:prSet presAssocID="{CD6E1950-D088-4F0A-B371-D606595412DE}" presName="sibTrans" presStyleCnt="0"/>
      <dgm:spPr/>
    </dgm:pt>
    <dgm:pt modelId="{59541F16-F595-43DF-9DA4-BA4095499DD6}" type="pres">
      <dgm:prSet presAssocID="{7D530647-A5C8-435A-BF6E-982DAC0F1383}" presName="node" presStyleLbl="node1" presStyleIdx="6" presStyleCnt="12">
        <dgm:presLayoutVars>
          <dgm:bulletEnabled val="1"/>
        </dgm:presLayoutVars>
      </dgm:prSet>
      <dgm:spPr/>
    </dgm:pt>
    <dgm:pt modelId="{57671E7B-3304-42B8-9609-852ED34A1F43}" type="pres">
      <dgm:prSet presAssocID="{B4F7A428-FE00-4C74-9F5E-30AD032B3521}" presName="sibTrans" presStyleCnt="0"/>
      <dgm:spPr/>
    </dgm:pt>
    <dgm:pt modelId="{0AF415E3-0194-49F7-9F83-1D91DFC26F1D}" type="pres">
      <dgm:prSet presAssocID="{90289C16-A08B-4D02-90DB-B5EF1F8115B6}" presName="node" presStyleLbl="node1" presStyleIdx="7" presStyleCnt="12">
        <dgm:presLayoutVars>
          <dgm:bulletEnabled val="1"/>
        </dgm:presLayoutVars>
      </dgm:prSet>
      <dgm:spPr/>
    </dgm:pt>
    <dgm:pt modelId="{8DD7E245-50BD-4FD3-9FA2-37C2E781CEBF}" type="pres">
      <dgm:prSet presAssocID="{80DD9A24-1716-4002-8D50-023DAC9BEC34}" presName="sibTrans" presStyleCnt="0"/>
      <dgm:spPr/>
    </dgm:pt>
    <dgm:pt modelId="{15FB1716-3AFD-4F79-863E-E24FA1D97C5B}" type="pres">
      <dgm:prSet presAssocID="{5E0A3045-4E10-4280-8A7D-232860679625}" presName="node" presStyleLbl="node1" presStyleIdx="8" presStyleCnt="12">
        <dgm:presLayoutVars>
          <dgm:bulletEnabled val="1"/>
        </dgm:presLayoutVars>
      </dgm:prSet>
      <dgm:spPr/>
    </dgm:pt>
    <dgm:pt modelId="{7BDBE569-2E5B-423B-BE1F-74D04B8A0156}" type="pres">
      <dgm:prSet presAssocID="{71890A67-203D-4AB1-A9AB-31B00E87A4C3}" presName="sibTrans" presStyleCnt="0"/>
      <dgm:spPr/>
    </dgm:pt>
    <dgm:pt modelId="{C30B8084-359B-4FE9-8647-887536C1A032}" type="pres">
      <dgm:prSet presAssocID="{70C400BD-F445-41BD-9C6D-DBFDE145ACB4}" presName="node" presStyleLbl="node1" presStyleIdx="9" presStyleCnt="12">
        <dgm:presLayoutVars>
          <dgm:bulletEnabled val="1"/>
        </dgm:presLayoutVars>
      </dgm:prSet>
      <dgm:spPr/>
    </dgm:pt>
    <dgm:pt modelId="{8D617B00-0E1F-47CF-8FA1-A7B52EE79E1C}" type="pres">
      <dgm:prSet presAssocID="{94A9BB7C-8555-4E82-8445-887B0DC3900F}" presName="sibTrans" presStyleCnt="0"/>
      <dgm:spPr/>
    </dgm:pt>
    <dgm:pt modelId="{E72ACC67-0E19-45AF-9C6F-F30930315970}" type="pres">
      <dgm:prSet presAssocID="{A917CA58-D2D6-44C2-B79A-22987FFB6BE8}" presName="node" presStyleLbl="node1" presStyleIdx="10" presStyleCnt="12">
        <dgm:presLayoutVars>
          <dgm:bulletEnabled val="1"/>
        </dgm:presLayoutVars>
      </dgm:prSet>
      <dgm:spPr/>
    </dgm:pt>
    <dgm:pt modelId="{D4FF31B4-EB60-42D7-9052-E9830A3D68A7}" type="pres">
      <dgm:prSet presAssocID="{8C3D9658-A059-420D-AB4A-F491228556EE}" presName="sibTrans" presStyleCnt="0"/>
      <dgm:spPr/>
    </dgm:pt>
    <dgm:pt modelId="{8DC032B0-2B84-42FB-B9F8-02D139159F3F}" type="pres">
      <dgm:prSet presAssocID="{333853AE-5A18-4FA9-A9B9-AC680C2977EA}" presName="node" presStyleLbl="node1" presStyleIdx="11" presStyleCnt="12">
        <dgm:presLayoutVars>
          <dgm:bulletEnabled val="1"/>
        </dgm:presLayoutVars>
      </dgm:prSet>
      <dgm:spPr/>
    </dgm:pt>
  </dgm:ptLst>
  <dgm:cxnLst>
    <dgm:cxn modelId="{7BAAB913-3E0F-49DD-82BD-473A64BF8B8B}" type="presOf" srcId="{333853AE-5A18-4FA9-A9B9-AC680C2977EA}" destId="{8DC032B0-2B84-42FB-B9F8-02D139159F3F}" srcOrd="0" destOrd="0" presId="urn:microsoft.com/office/officeart/2005/8/layout/default"/>
    <dgm:cxn modelId="{A5AC873D-8D32-4CF1-9CF5-D3EAEB865B04}" type="presOf" srcId="{BC557A45-EF84-404B-995E-8D8F80F90E1F}" destId="{DC8E39A1-925A-4FA3-99C0-454F4742D2A1}" srcOrd="0" destOrd="0" presId="urn:microsoft.com/office/officeart/2005/8/layout/default"/>
    <dgm:cxn modelId="{645F8A5F-7B6C-46F0-A55B-BB3374CB3D63}" srcId="{43515866-895A-45E4-9CB5-876849AD6D25}" destId="{45CEBD8C-742E-46CA-ADD4-9CE6C4B8122B}" srcOrd="0" destOrd="0" parTransId="{C3574999-020E-474E-B689-524175675350}" sibTransId="{FF763559-CA81-4FA8-8B17-1F7E8EF20997}"/>
    <dgm:cxn modelId="{81647961-B2A3-4337-8407-8720CA13C5E9}" srcId="{43515866-895A-45E4-9CB5-876849AD6D25}" destId="{7D530647-A5C8-435A-BF6E-982DAC0F1383}" srcOrd="6" destOrd="0" parTransId="{B64D7E65-2F0E-4484-979D-A29D7C51EB1F}" sibTransId="{B4F7A428-FE00-4C74-9F5E-30AD032B3521}"/>
    <dgm:cxn modelId="{ED011469-D309-4653-B758-BE0EDF7FC1B3}" type="presOf" srcId="{DA2AF2B8-8BED-4301-8543-C660AE1D4281}" destId="{2B2E8422-8ACD-4337-885B-4862C481E379}" srcOrd="0" destOrd="0" presId="urn:microsoft.com/office/officeart/2005/8/layout/default"/>
    <dgm:cxn modelId="{B4AD7D6B-DAAD-4FEA-83A9-94CF7837C050}" type="presOf" srcId="{7D530647-A5C8-435A-BF6E-982DAC0F1383}" destId="{59541F16-F595-43DF-9DA4-BA4095499DD6}" srcOrd="0" destOrd="0" presId="urn:microsoft.com/office/officeart/2005/8/layout/default"/>
    <dgm:cxn modelId="{3C7B584E-173C-49E0-B4D2-0368292408FF}" srcId="{43515866-895A-45E4-9CB5-876849AD6D25}" destId="{1D17040D-A7E1-4A05-B07F-0B94D4782504}" srcOrd="3" destOrd="0" parTransId="{EF32D4EB-A237-46FC-8CDB-4D27246188C9}" sibTransId="{4D0DB767-5162-424A-9F97-98293EAC269B}"/>
    <dgm:cxn modelId="{68648875-7043-4206-96E9-F0B085981288}" srcId="{43515866-895A-45E4-9CB5-876849AD6D25}" destId="{BC557A45-EF84-404B-995E-8D8F80F90E1F}" srcOrd="5" destOrd="0" parTransId="{475D349C-B84F-4C7F-9CBD-8DC4965AE980}" sibTransId="{CD6E1950-D088-4F0A-B371-D606595412DE}"/>
    <dgm:cxn modelId="{FC483C79-5EE2-4024-AE88-F1B0AE3EBB7F}" srcId="{43515866-895A-45E4-9CB5-876849AD6D25}" destId="{A917CA58-D2D6-44C2-B79A-22987FFB6BE8}" srcOrd="10" destOrd="0" parTransId="{C69E92CA-0EF4-4E77-A166-4FBA41493BF1}" sibTransId="{8C3D9658-A059-420D-AB4A-F491228556EE}"/>
    <dgm:cxn modelId="{A6A31A87-4B8D-4197-B00B-EC2508DBB7F8}" type="presOf" srcId="{1D17040D-A7E1-4A05-B07F-0B94D4782504}" destId="{5200CCB5-BB23-4881-BFB4-6C77C220A4C7}" srcOrd="0" destOrd="0" presId="urn:microsoft.com/office/officeart/2005/8/layout/default"/>
    <dgm:cxn modelId="{C6E55C9E-E1C7-4435-8ECE-33D832E612C6}" srcId="{43515866-895A-45E4-9CB5-876849AD6D25}" destId="{DA2AF2B8-8BED-4301-8543-C660AE1D4281}" srcOrd="4" destOrd="0" parTransId="{B60210B8-B055-4D1F-B6A0-17EE5AAC7473}" sibTransId="{47715B64-3A82-4E76-A86B-F9E0036FA3E0}"/>
    <dgm:cxn modelId="{59903FB0-AB41-4897-8C5D-EA1CA6374C61}" type="presOf" srcId="{45CEBD8C-742E-46CA-ADD4-9CE6C4B8122B}" destId="{F586254C-1C74-4247-9622-2F3445ADDB01}" srcOrd="0" destOrd="0" presId="urn:microsoft.com/office/officeart/2005/8/layout/default"/>
    <dgm:cxn modelId="{ADB99EB1-E065-4445-98EA-2049A3FC29C5}" type="presOf" srcId="{86F82B34-ADCE-47A4-814F-AC993063C99C}" destId="{2C9A7DD2-B454-4CFA-AC29-6C3CCD2F8EA9}" srcOrd="0" destOrd="0" presId="urn:microsoft.com/office/officeart/2005/8/layout/default"/>
    <dgm:cxn modelId="{A748C0B5-6FEE-4FB0-B004-4776F14B5111}" srcId="{43515866-895A-45E4-9CB5-876849AD6D25}" destId="{5E0A3045-4E10-4280-8A7D-232860679625}" srcOrd="8" destOrd="0" parTransId="{DB1A87F3-8005-4267-8730-40A4F44D4BD8}" sibTransId="{71890A67-203D-4AB1-A9AB-31B00E87A4C3}"/>
    <dgm:cxn modelId="{B469A1BA-787C-486B-8F32-300A6D343A0C}" type="presOf" srcId="{43515866-895A-45E4-9CB5-876849AD6D25}" destId="{41464999-4F9F-48F0-BE04-A8B34DD712D9}" srcOrd="0" destOrd="0" presId="urn:microsoft.com/office/officeart/2005/8/layout/default"/>
    <dgm:cxn modelId="{E8340CBD-C49A-4CA8-8867-766B0402953F}" type="presOf" srcId="{70C400BD-F445-41BD-9C6D-DBFDE145ACB4}" destId="{C30B8084-359B-4FE9-8647-887536C1A032}" srcOrd="0" destOrd="0" presId="urn:microsoft.com/office/officeart/2005/8/layout/default"/>
    <dgm:cxn modelId="{0955E7C4-8E96-4349-9F9A-64E203532885}" type="presOf" srcId="{5E0A3045-4E10-4280-8A7D-232860679625}" destId="{15FB1716-3AFD-4F79-863E-E24FA1D97C5B}" srcOrd="0" destOrd="0" presId="urn:microsoft.com/office/officeart/2005/8/layout/default"/>
    <dgm:cxn modelId="{97FA29CA-FF5F-493B-BEF3-4CEA8EC4641A}" srcId="{43515866-895A-45E4-9CB5-876849AD6D25}" destId="{70C400BD-F445-41BD-9C6D-DBFDE145ACB4}" srcOrd="9" destOrd="0" parTransId="{90A0434F-9474-4236-840F-72C3BF5E1170}" sibTransId="{94A9BB7C-8555-4E82-8445-887B0DC3900F}"/>
    <dgm:cxn modelId="{8B133FE9-4795-40BA-B32F-A3DDBE0BCC1F}" srcId="{43515866-895A-45E4-9CB5-876849AD6D25}" destId="{661038E0-F0A8-4CC4-93DC-BCB298C577A5}" srcOrd="2" destOrd="0" parTransId="{982689E0-56BF-45F0-9CBD-457CCED80E98}" sibTransId="{B09D0325-1703-49AB-B081-5CE4ED37DAE2}"/>
    <dgm:cxn modelId="{6DB774E9-B172-48F8-AB18-35E36396F5FF}" type="presOf" srcId="{A917CA58-D2D6-44C2-B79A-22987FFB6BE8}" destId="{E72ACC67-0E19-45AF-9C6F-F30930315970}" srcOrd="0" destOrd="0" presId="urn:microsoft.com/office/officeart/2005/8/layout/default"/>
    <dgm:cxn modelId="{E56AE0EA-21F0-4562-B35C-6002DC8DF9E9}" srcId="{43515866-895A-45E4-9CB5-876849AD6D25}" destId="{90289C16-A08B-4D02-90DB-B5EF1F8115B6}" srcOrd="7" destOrd="0" parTransId="{3FC512AF-8B0F-482A-84F9-2C694A91B9DD}" sibTransId="{80DD9A24-1716-4002-8D50-023DAC9BEC34}"/>
    <dgm:cxn modelId="{4497DFEB-4951-4E39-897C-B4B021A87568}" srcId="{43515866-895A-45E4-9CB5-876849AD6D25}" destId="{86F82B34-ADCE-47A4-814F-AC993063C99C}" srcOrd="1" destOrd="0" parTransId="{C6D161E9-B375-4D2C-91BE-10F1B61FCCAA}" sibTransId="{81754FED-CED9-4FB8-A0C3-8496CA52A825}"/>
    <dgm:cxn modelId="{4653DDED-8D78-4757-96AF-CB03EC1A0DE4}" srcId="{43515866-895A-45E4-9CB5-876849AD6D25}" destId="{333853AE-5A18-4FA9-A9B9-AC680C2977EA}" srcOrd="11" destOrd="0" parTransId="{61077E0C-EAE9-4E74-B7F0-39E7094D0405}" sibTransId="{F49B9C62-15E9-4045-ABC3-AF7FBB11C0C7}"/>
    <dgm:cxn modelId="{F7E9CAF4-F3F3-4C7B-B90B-183D462E7D63}" type="presOf" srcId="{90289C16-A08B-4D02-90DB-B5EF1F8115B6}" destId="{0AF415E3-0194-49F7-9F83-1D91DFC26F1D}" srcOrd="0" destOrd="0" presId="urn:microsoft.com/office/officeart/2005/8/layout/default"/>
    <dgm:cxn modelId="{E0D567FC-2A51-4A27-BE0F-B9B920A5BD6C}" type="presOf" srcId="{661038E0-F0A8-4CC4-93DC-BCB298C577A5}" destId="{28AD2EA9-4407-4C5B-B1B9-6F714742BE72}" srcOrd="0" destOrd="0" presId="urn:microsoft.com/office/officeart/2005/8/layout/default"/>
    <dgm:cxn modelId="{3D0C8052-4DDD-4B86-ACB1-92D90F3EB929}" type="presParOf" srcId="{41464999-4F9F-48F0-BE04-A8B34DD712D9}" destId="{F586254C-1C74-4247-9622-2F3445ADDB01}" srcOrd="0" destOrd="0" presId="urn:microsoft.com/office/officeart/2005/8/layout/default"/>
    <dgm:cxn modelId="{475E89DD-7A43-4B25-B7B7-55677EB1BCD4}" type="presParOf" srcId="{41464999-4F9F-48F0-BE04-A8B34DD712D9}" destId="{0ECFFE39-B4BF-4AC2-8AC2-80A0033448CB}" srcOrd="1" destOrd="0" presId="urn:microsoft.com/office/officeart/2005/8/layout/default"/>
    <dgm:cxn modelId="{193D2D70-9C13-4D9A-867F-AEFE9617D67B}" type="presParOf" srcId="{41464999-4F9F-48F0-BE04-A8B34DD712D9}" destId="{2C9A7DD2-B454-4CFA-AC29-6C3CCD2F8EA9}" srcOrd="2" destOrd="0" presId="urn:microsoft.com/office/officeart/2005/8/layout/default"/>
    <dgm:cxn modelId="{563CE536-9EC7-4470-ABB6-53DF85318F53}" type="presParOf" srcId="{41464999-4F9F-48F0-BE04-A8B34DD712D9}" destId="{0419F421-3815-434B-A4A1-1A86E5B3EA20}" srcOrd="3" destOrd="0" presId="urn:microsoft.com/office/officeart/2005/8/layout/default"/>
    <dgm:cxn modelId="{AC933060-75B6-4A32-8EC3-A7983CC44358}" type="presParOf" srcId="{41464999-4F9F-48F0-BE04-A8B34DD712D9}" destId="{28AD2EA9-4407-4C5B-B1B9-6F714742BE72}" srcOrd="4" destOrd="0" presId="urn:microsoft.com/office/officeart/2005/8/layout/default"/>
    <dgm:cxn modelId="{225EB121-3A8F-49AD-A45A-87881D77E543}" type="presParOf" srcId="{41464999-4F9F-48F0-BE04-A8B34DD712D9}" destId="{86B687C4-7C76-43C3-9472-9F04EF9B1240}" srcOrd="5" destOrd="0" presId="urn:microsoft.com/office/officeart/2005/8/layout/default"/>
    <dgm:cxn modelId="{A1306060-7156-4541-87C7-27436E1D3E81}" type="presParOf" srcId="{41464999-4F9F-48F0-BE04-A8B34DD712D9}" destId="{5200CCB5-BB23-4881-BFB4-6C77C220A4C7}" srcOrd="6" destOrd="0" presId="urn:microsoft.com/office/officeart/2005/8/layout/default"/>
    <dgm:cxn modelId="{3045868E-CB3F-4EEB-8AD7-936EE54355F4}" type="presParOf" srcId="{41464999-4F9F-48F0-BE04-A8B34DD712D9}" destId="{307F2F04-D045-4B23-A20D-D15B8F286AFA}" srcOrd="7" destOrd="0" presId="urn:microsoft.com/office/officeart/2005/8/layout/default"/>
    <dgm:cxn modelId="{E4F9E78A-FE72-4820-A787-6F169CC60105}" type="presParOf" srcId="{41464999-4F9F-48F0-BE04-A8B34DD712D9}" destId="{2B2E8422-8ACD-4337-885B-4862C481E379}" srcOrd="8" destOrd="0" presId="urn:microsoft.com/office/officeart/2005/8/layout/default"/>
    <dgm:cxn modelId="{7F6102BB-4622-44A7-936B-F1A595DEED21}" type="presParOf" srcId="{41464999-4F9F-48F0-BE04-A8B34DD712D9}" destId="{06094941-1E24-488D-9C33-4B245313144E}" srcOrd="9" destOrd="0" presId="urn:microsoft.com/office/officeart/2005/8/layout/default"/>
    <dgm:cxn modelId="{B36F7AB0-2FF5-4553-B389-EA0AD5D784FD}" type="presParOf" srcId="{41464999-4F9F-48F0-BE04-A8B34DD712D9}" destId="{DC8E39A1-925A-4FA3-99C0-454F4742D2A1}" srcOrd="10" destOrd="0" presId="urn:microsoft.com/office/officeart/2005/8/layout/default"/>
    <dgm:cxn modelId="{B22DFFCB-DBD9-4787-ABB5-344F6835B0BD}" type="presParOf" srcId="{41464999-4F9F-48F0-BE04-A8B34DD712D9}" destId="{2AB09069-8265-4D53-B336-485A4483E9F1}" srcOrd="11" destOrd="0" presId="urn:microsoft.com/office/officeart/2005/8/layout/default"/>
    <dgm:cxn modelId="{97350ABC-A282-49E4-A271-DE7B70E59188}" type="presParOf" srcId="{41464999-4F9F-48F0-BE04-A8B34DD712D9}" destId="{59541F16-F595-43DF-9DA4-BA4095499DD6}" srcOrd="12" destOrd="0" presId="urn:microsoft.com/office/officeart/2005/8/layout/default"/>
    <dgm:cxn modelId="{B97FAAB9-EAAF-43BC-BE07-7C5F4684FEEE}" type="presParOf" srcId="{41464999-4F9F-48F0-BE04-A8B34DD712D9}" destId="{57671E7B-3304-42B8-9609-852ED34A1F43}" srcOrd="13" destOrd="0" presId="urn:microsoft.com/office/officeart/2005/8/layout/default"/>
    <dgm:cxn modelId="{5DB276BB-7F49-4BC6-A536-14F6F09E742A}" type="presParOf" srcId="{41464999-4F9F-48F0-BE04-A8B34DD712D9}" destId="{0AF415E3-0194-49F7-9F83-1D91DFC26F1D}" srcOrd="14" destOrd="0" presId="urn:microsoft.com/office/officeart/2005/8/layout/default"/>
    <dgm:cxn modelId="{986C0A2F-3576-4F13-9BC1-6A79C85734C6}" type="presParOf" srcId="{41464999-4F9F-48F0-BE04-A8B34DD712D9}" destId="{8DD7E245-50BD-4FD3-9FA2-37C2E781CEBF}" srcOrd="15" destOrd="0" presId="urn:microsoft.com/office/officeart/2005/8/layout/default"/>
    <dgm:cxn modelId="{FC11CAB7-1E71-4AE0-8A92-37A3FF662506}" type="presParOf" srcId="{41464999-4F9F-48F0-BE04-A8B34DD712D9}" destId="{15FB1716-3AFD-4F79-863E-E24FA1D97C5B}" srcOrd="16" destOrd="0" presId="urn:microsoft.com/office/officeart/2005/8/layout/default"/>
    <dgm:cxn modelId="{4099B8FD-1520-4ACF-9E97-B9D50BB95171}" type="presParOf" srcId="{41464999-4F9F-48F0-BE04-A8B34DD712D9}" destId="{7BDBE569-2E5B-423B-BE1F-74D04B8A0156}" srcOrd="17" destOrd="0" presId="urn:microsoft.com/office/officeart/2005/8/layout/default"/>
    <dgm:cxn modelId="{A3E89012-781A-41E2-AFD7-69ECE93B6493}" type="presParOf" srcId="{41464999-4F9F-48F0-BE04-A8B34DD712D9}" destId="{C30B8084-359B-4FE9-8647-887536C1A032}" srcOrd="18" destOrd="0" presId="urn:microsoft.com/office/officeart/2005/8/layout/default"/>
    <dgm:cxn modelId="{99984FA0-D9DE-4C59-B3F8-341DE0499F72}" type="presParOf" srcId="{41464999-4F9F-48F0-BE04-A8B34DD712D9}" destId="{8D617B00-0E1F-47CF-8FA1-A7B52EE79E1C}" srcOrd="19" destOrd="0" presId="urn:microsoft.com/office/officeart/2005/8/layout/default"/>
    <dgm:cxn modelId="{52CC4A1C-5D6F-453C-B2FF-F59204FD4827}" type="presParOf" srcId="{41464999-4F9F-48F0-BE04-A8B34DD712D9}" destId="{E72ACC67-0E19-45AF-9C6F-F30930315970}" srcOrd="20" destOrd="0" presId="urn:microsoft.com/office/officeart/2005/8/layout/default"/>
    <dgm:cxn modelId="{499B8334-7B4C-49AA-85D3-6A0293E0EEA7}" type="presParOf" srcId="{41464999-4F9F-48F0-BE04-A8B34DD712D9}" destId="{D4FF31B4-EB60-42D7-9052-E9830A3D68A7}" srcOrd="21" destOrd="0" presId="urn:microsoft.com/office/officeart/2005/8/layout/default"/>
    <dgm:cxn modelId="{F915EB9F-5E62-4BF7-8A77-FB2B3424536B}" type="presParOf" srcId="{41464999-4F9F-48F0-BE04-A8B34DD712D9}" destId="{8DC032B0-2B84-42FB-B9F8-02D139159F3F}"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6254C-1C74-4247-9622-2F3445ADDB01}">
      <dsp:nvSpPr>
        <dsp:cNvPr id="0" name=""/>
        <dsp:cNvSpPr/>
      </dsp:nvSpPr>
      <dsp:spPr>
        <a:xfrm>
          <a:off x="582645" y="1178"/>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All platform security approvals will be completed during VMA.</a:t>
          </a:r>
        </a:p>
      </dsp:txBody>
      <dsp:txXfrm>
        <a:off x="582645" y="1178"/>
        <a:ext cx="2174490" cy="1304694"/>
      </dsp:txXfrm>
    </dsp:sp>
    <dsp:sp modelId="{2C9A7DD2-B454-4CFA-AC29-6C3CCD2F8EA9}">
      <dsp:nvSpPr>
        <dsp:cNvPr id="0" name=""/>
        <dsp:cNvSpPr/>
      </dsp:nvSpPr>
      <dsp:spPr>
        <a:xfrm>
          <a:off x="2974584" y="1178"/>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Initial migration targets a balanced mix of easy and medium workloads.</a:t>
          </a:r>
        </a:p>
      </dsp:txBody>
      <dsp:txXfrm>
        <a:off x="2974584" y="1178"/>
        <a:ext cx="2174490" cy="1304694"/>
      </dsp:txXfrm>
    </dsp:sp>
    <dsp:sp modelId="{28AD2EA9-4407-4C5B-B1B9-6F714742BE72}">
      <dsp:nvSpPr>
        <dsp:cNvPr id="0" name=""/>
        <dsp:cNvSpPr/>
      </dsp:nvSpPr>
      <dsp:spPr>
        <a:xfrm>
          <a:off x="5366524" y="1178"/>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Migration aligned with approved 'standard change' windows (Minimum 4 hours/day allocated for live migrations).</a:t>
          </a:r>
        </a:p>
      </dsp:txBody>
      <dsp:txXfrm>
        <a:off x="5366524" y="1178"/>
        <a:ext cx="2174490" cy="1304694"/>
      </dsp:txXfrm>
    </dsp:sp>
    <dsp:sp modelId="{5200CCB5-BB23-4881-BFB4-6C77C220A4C7}">
      <dsp:nvSpPr>
        <dsp:cNvPr id="0" name=""/>
        <dsp:cNvSpPr/>
      </dsp:nvSpPr>
      <dsp:spPr>
        <a:xfrm>
          <a:off x="7758464" y="1178"/>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At least 60% of VMs support back-out by reactivating source VMs (with acceptable data loss risk).</a:t>
          </a:r>
        </a:p>
      </dsp:txBody>
      <dsp:txXfrm>
        <a:off x="7758464" y="1178"/>
        <a:ext cx="2174490" cy="1304694"/>
      </dsp:txXfrm>
    </dsp:sp>
    <dsp:sp modelId="{2B2E8422-8ACD-4337-885B-4862C481E379}">
      <dsp:nvSpPr>
        <dsp:cNvPr id="0" name=""/>
        <dsp:cNvSpPr/>
      </dsp:nvSpPr>
      <dsp:spPr>
        <a:xfrm>
          <a:off x="582645" y="1523321"/>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Automated ESXi to OpenShift Conversion: In-place, Ansible-driven ESXi host recommissioning.</a:t>
          </a:r>
        </a:p>
      </dsp:txBody>
      <dsp:txXfrm>
        <a:off x="582645" y="1523321"/>
        <a:ext cx="2174490" cy="1304694"/>
      </dsp:txXfrm>
    </dsp:sp>
    <dsp:sp modelId="{DC8E39A1-925A-4FA3-99C0-454F4742D2A1}">
      <dsp:nvSpPr>
        <dsp:cNvPr id="0" name=""/>
        <dsp:cNvSpPr/>
      </dsp:nvSpPr>
      <dsp:spPr>
        <a:xfrm>
          <a:off x="2974584" y="1523321"/>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 disk encryption or shared disks used – simplifying migration.</a:t>
          </a:r>
        </a:p>
      </dsp:txBody>
      <dsp:txXfrm>
        <a:off x="2974584" y="1523321"/>
        <a:ext cx="2174490" cy="1304694"/>
      </dsp:txXfrm>
    </dsp:sp>
    <dsp:sp modelId="{59541F16-F595-43DF-9DA4-BA4095499DD6}">
      <dsp:nvSpPr>
        <dsp:cNvPr id="0" name=""/>
        <dsp:cNvSpPr/>
      </dsp:nvSpPr>
      <dsp:spPr>
        <a:xfrm>
          <a:off x="5366524" y="1523321"/>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VMs are balanced across ESXi hosts to support load optimization.</a:t>
          </a:r>
        </a:p>
      </dsp:txBody>
      <dsp:txXfrm>
        <a:off x="5366524" y="1523321"/>
        <a:ext cx="2174490" cy="1304694"/>
      </dsp:txXfrm>
    </dsp:sp>
    <dsp:sp modelId="{0AF415E3-0194-49F7-9F83-1D91DFC26F1D}">
      <dsp:nvSpPr>
        <dsp:cNvPr id="0" name=""/>
        <dsp:cNvSpPr/>
      </dsp:nvSpPr>
      <dsp:spPr>
        <a:xfrm>
          <a:off x="7758464" y="1523321"/>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Legacy OS (e.g., Windows 2003, Solaris) may require special handling or migration tools.</a:t>
          </a:r>
        </a:p>
      </dsp:txBody>
      <dsp:txXfrm>
        <a:off x="7758464" y="1523321"/>
        <a:ext cx="2174490" cy="1304694"/>
      </dsp:txXfrm>
    </dsp:sp>
    <dsp:sp modelId="{15FB1716-3AFD-4F79-863E-E24FA1D97C5B}">
      <dsp:nvSpPr>
        <dsp:cNvPr id="0" name=""/>
        <dsp:cNvSpPr/>
      </dsp:nvSpPr>
      <dsp:spPr>
        <a:xfrm>
          <a:off x="582645" y="3045465"/>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Dedicated service account available per vCenter for streamlined access.</a:t>
          </a:r>
        </a:p>
      </dsp:txBody>
      <dsp:txXfrm>
        <a:off x="582645" y="3045465"/>
        <a:ext cx="2174490" cy="1304694"/>
      </dsp:txXfrm>
    </dsp:sp>
    <dsp:sp modelId="{C30B8084-359B-4FE9-8647-887536C1A032}">
      <dsp:nvSpPr>
        <dsp:cNvPr id="0" name=""/>
        <dsp:cNvSpPr/>
      </dsp:nvSpPr>
      <dsp:spPr>
        <a:xfrm>
          <a:off x="2974584" y="3045465"/>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Target platform: Red Hat OpenShift Virtualization on bare metal only (no containers).</a:t>
          </a:r>
        </a:p>
      </dsp:txBody>
      <dsp:txXfrm>
        <a:off x="2974584" y="3045465"/>
        <a:ext cx="2174490" cy="1304694"/>
      </dsp:txXfrm>
    </dsp:sp>
    <dsp:sp modelId="{E72ACC67-0E19-45AF-9C6F-F30930315970}">
      <dsp:nvSpPr>
        <dsp:cNvPr id="0" name=""/>
        <dsp:cNvSpPr/>
      </dsp:nvSpPr>
      <dsp:spPr>
        <a:xfrm>
          <a:off x="5366524" y="3045465"/>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 NSX or software-defined networking in use.</a:t>
          </a:r>
        </a:p>
      </dsp:txBody>
      <dsp:txXfrm>
        <a:off x="5366524" y="3045465"/>
        <a:ext cx="2174490" cy="1304694"/>
      </dsp:txXfrm>
    </dsp:sp>
    <dsp:sp modelId="{8DC032B0-2B84-42FB-B9F8-02D139159F3F}">
      <dsp:nvSpPr>
        <dsp:cNvPr id="0" name=""/>
        <dsp:cNvSpPr/>
      </dsp:nvSpPr>
      <dsp:spPr>
        <a:xfrm>
          <a:off x="7758464" y="3045465"/>
          <a:ext cx="2174490" cy="130469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Key applications in scope: Oracle RAC, AD, OpenShift AI.</a:t>
          </a:r>
        </a:p>
      </dsp:txBody>
      <dsp:txXfrm>
        <a:off x="775846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021C0-A999-4225-852C-E438641E868A}" type="datetimeFigureOut">
              <a:rPr lang="en-ZA" smtClean="0"/>
              <a:t>2025/06/26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392AA-8D43-49A0-8053-85B5FD0EAC2A}" type="slidenum">
              <a:rPr lang="en-ZA" smtClean="0"/>
              <a:t>‹#›</a:t>
            </a:fld>
            <a:endParaRPr lang="en-ZA"/>
          </a:p>
        </p:txBody>
      </p:sp>
    </p:spTree>
    <p:extLst>
      <p:ext uri="{BB962C8B-B14F-4D97-AF65-F5344CB8AC3E}">
        <p14:creationId xmlns:p14="http://schemas.microsoft.com/office/powerpoint/2010/main" val="333735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Welcome, hello and thank you for your time. Here to day to discuss the cost savings on the journey with Redhat.</a:t>
            </a:r>
          </a:p>
          <a:p>
            <a:endParaRPr lang="en-ZA" dirty="0"/>
          </a:p>
        </p:txBody>
      </p:sp>
      <p:sp>
        <p:nvSpPr>
          <p:cNvPr id="4" name="Slide Number Placeholder 3"/>
          <p:cNvSpPr>
            <a:spLocks noGrp="1"/>
          </p:cNvSpPr>
          <p:nvPr>
            <p:ph type="sldNum" sz="quarter" idx="5"/>
          </p:nvPr>
        </p:nvSpPr>
        <p:spPr/>
        <p:txBody>
          <a:bodyPr/>
          <a:lstStyle/>
          <a:p>
            <a:fld id="{D8F392AA-8D43-49A0-8053-85B5FD0EAC2A}" type="slidenum">
              <a:rPr lang="en-ZA" smtClean="0"/>
              <a:t>1</a:t>
            </a:fld>
            <a:endParaRPr lang="en-ZA"/>
          </a:p>
        </p:txBody>
      </p:sp>
    </p:spTree>
    <p:extLst>
      <p:ext uri="{BB962C8B-B14F-4D97-AF65-F5344CB8AC3E}">
        <p14:creationId xmlns:p14="http://schemas.microsoft.com/office/powerpoint/2010/main" val="3797100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High level analysis was carried out with limited information - </a:t>
            </a:r>
          </a:p>
        </p:txBody>
      </p:sp>
      <p:sp>
        <p:nvSpPr>
          <p:cNvPr id="4" name="Slide Number Placeholder 3"/>
          <p:cNvSpPr>
            <a:spLocks noGrp="1"/>
          </p:cNvSpPr>
          <p:nvPr>
            <p:ph type="sldNum" sz="quarter" idx="5"/>
          </p:nvPr>
        </p:nvSpPr>
        <p:spPr/>
        <p:txBody>
          <a:bodyPr/>
          <a:lstStyle/>
          <a:p>
            <a:fld id="{D8F392AA-8D43-49A0-8053-85B5FD0EAC2A}" type="slidenum">
              <a:rPr lang="en-ZA" smtClean="0"/>
              <a:t>2</a:t>
            </a:fld>
            <a:endParaRPr lang="en-ZA"/>
          </a:p>
        </p:txBody>
      </p:sp>
    </p:spTree>
    <p:extLst>
      <p:ext uri="{BB962C8B-B14F-4D97-AF65-F5344CB8AC3E}">
        <p14:creationId xmlns:p14="http://schemas.microsoft.com/office/powerpoint/2010/main" val="284139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know what we know but also we know what we don’t know</a:t>
            </a:r>
          </a:p>
        </p:txBody>
      </p:sp>
      <p:sp>
        <p:nvSpPr>
          <p:cNvPr id="4" name="Slide Number Placeholder 3"/>
          <p:cNvSpPr>
            <a:spLocks noGrp="1"/>
          </p:cNvSpPr>
          <p:nvPr>
            <p:ph type="sldNum" sz="quarter" idx="5"/>
          </p:nvPr>
        </p:nvSpPr>
        <p:spPr/>
        <p:txBody>
          <a:bodyPr/>
          <a:lstStyle/>
          <a:p>
            <a:fld id="{D8F392AA-8D43-49A0-8053-85B5FD0EAC2A}" type="slidenum">
              <a:rPr lang="en-ZA" smtClean="0"/>
              <a:t>3</a:t>
            </a:fld>
            <a:endParaRPr lang="en-ZA"/>
          </a:p>
        </p:txBody>
      </p:sp>
    </p:spTree>
    <p:extLst>
      <p:ext uri="{BB962C8B-B14F-4D97-AF65-F5344CB8AC3E}">
        <p14:creationId xmlns:p14="http://schemas.microsoft.com/office/powerpoint/2010/main" val="2394347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Possible savings – license tax, hardware reuse</a:t>
            </a:r>
          </a:p>
        </p:txBody>
      </p:sp>
      <p:sp>
        <p:nvSpPr>
          <p:cNvPr id="4" name="Slide Number Placeholder 3"/>
          <p:cNvSpPr>
            <a:spLocks noGrp="1"/>
          </p:cNvSpPr>
          <p:nvPr>
            <p:ph type="sldNum" sz="quarter" idx="5"/>
          </p:nvPr>
        </p:nvSpPr>
        <p:spPr/>
        <p:txBody>
          <a:bodyPr/>
          <a:lstStyle/>
          <a:p>
            <a:fld id="{D8F392AA-8D43-49A0-8053-85B5FD0EAC2A}" type="slidenum">
              <a:rPr lang="en-ZA" smtClean="0"/>
              <a:t>5</a:t>
            </a:fld>
            <a:endParaRPr lang="en-ZA"/>
          </a:p>
        </p:txBody>
      </p:sp>
    </p:spTree>
    <p:extLst>
      <p:ext uri="{BB962C8B-B14F-4D97-AF65-F5344CB8AC3E}">
        <p14:creationId xmlns:p14="http://schemas.microsoft.com/office/powerpoint/2010/main" val="80567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Potentially aged hardware, possible constraints, reuse – need for temp hardware or new hardware but full scope, partial to start the process and the reuse over phases. Network we don’t know the roadmap internally for upgrade from Nexus to alternative platform – recommendation Cisco integrated OS, Local storage use is potentially VSAN – need an alternative in hyperconverged – </a:t>
            </a:r>
            <a:r>
              <a:rPr lang="en-ZA" dirty="0" err="1"/>
              <a:t>portworx</a:t>
            </a:r>
            <a:r>
              <a:rPr lang="en-ZA" dirty="0"/>
              <a:t> – 3 tier expansion to accommodate local storage option – ORACLE…..backup and recovery process – what is place and is it compatible…</a:t>
            </a:r>
          </a:p>
        </p:txBody>
      </p:sp>
      <p:sp>
        <p:nvSpPr>
          <p:cNvPr id="4" name="Slide Number Placeholder 3"/>
          <p:cNvSpPr>
            <a:spLocks noGrp="1"/>
          </p:cNvSpPr>
          <p:nvPr>
            <p:ph type="sldNum" sz="quarter" idx="5"/>
          </p:nvPr>
        </p:nvSpPr>
        <p:spPr/>
        <p:txBody>
          <a:bodyPr/>
          <a:lstStyle/>
          <a:p>
            <a:fld id="{D8F392AA-8D43-49A0-8053-85B5FD0EAC2A}" type="slidenum">
              <a:rPr lang="en-ZA" smtClean="0"/>
              <a:t>6</a:t>
            </a:fld>
            <a:endParaRPr lang="en-ZA"/>
          </a:p>
        </p:txBody>
      </p:sp>
    </p:spTree>
    <p:extLst>
      <p:ext uri="{BB962C8B-B14F-4D97-AF65-F5344CB8AC3E}">
        <p14:creationId xmlns:p14="http://schemas.microsoft.com/office/powerpoint/2010/main" val="383778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3"/>
        <p:cNvGrpSpPr/>
        <p:nvPr/>
      </p:nvGrpSpPr>
      <p:grpSpPr>
        <a:xfrm>
          <a:off x="0" y="0"/>
          <a:ext cx="0" cy="0"/>
          <a:chOff x="0" y="0"/>
          <a:chExt cx="0" cy="0"/>
        </a:xfrm>
      </p:grpSpPr>
      <p:sp>
        <p:nvSpPr>
          <p:cNvPr id="3124" name="Google Shape;3124;g304af949f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5" name="Google Shape;3125;g304af949f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D8F392AA-8D43-49A0-8053-85B5FD0EAC2A}" type="slidenum">
              <a:rPr lang="en-ZA" smtClean="0"/>
              <a:t>8</a:t>
            </a:fld>
            <a:endParaRPr lang="en-ZA"/>
          </a:p>
        </p:txBody>
      </p:sp>
    </p:spTree>
    <p:extLst>
      <p:ext uri="{BB962C8B-B14F-4D97-AF65-F5344CB8AC3E}">
        <p14:creationId xmlns:p14="http://schemas.microsoft.com/office/powerpoint/2010/main" val="36006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85B1-B880-E234-1F34-E1746C8A1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9CD3314-C8E8-B0FD-1F3D-77954D7A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9C27D54-ECDD-6072-F78C-7E20711AC56C}"/>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C172942D-9BE8-9965-1EEF-BD26A5372E9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0107D7-15B5-ED04-FBA7-842505B715D0}"/>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40381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10BA-5221-DB0F-9B75-CE601773FD1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A3061A5-A917-E440-2DFD-679EF0C9A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060D4F3-C218-7268-3234-A5EDA211FF2B}"/>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23999CF7-25C6-8EE9-13D4-5FEDED88654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5D293F4-5975-9537-6A7D-CEF00F6835DD}"/>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295007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B979C-16F2-2C80-988C-E635681370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67A9F65-47EC-DD9B-D305-9CCEA96C1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FE3FEB6-9DBE-91DC-CD61-B20BECA8CD60}"/>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4871BF3A-5DE1-A767-CE9C-16C1668BB0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3E7308F-188C-6F35-3A10-863866559878}"/>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2607036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blank">
  <p:cSld name="Interior blank">
    <p:spTree>
      <p:nvGrpSpPr>
        <p:cNvPr id="1" name="Shape 75"/>
        <p:cNvGrpSpPr/>
        <p:nvPr/>
      </p:nvGrpSpPr>
      <p:grpSpPr>
        <a:xfrm>
          <a:off x="0" y="0"/>
          <a:ext cx="0" cy="0"/>
          <a:chOff x="0" y="0"/>
          <a:chExt cx="0" cy="0"/>
        </a:xfrm>
      </p:grpSpPr>
      <p:sp>
        <p:nvSpPr>
          <p:cNvPr id="76" name="Google Shape;76;p15"/>
          <p:cNvSpPr txBox="1">
            <a:spLocks noGrp="1"/>
          </p:cNvSpPr>
          <p:nvPr>
            <p:ph type="subTitle" idx="1"/>
          </p:nvPr>
        </p:nvSpPr>
        <p:spPr>
          <a:xfrm>
            <a:off x="447775" y="55441"/>
            <a:ext cx="5148800" cy="8164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1067">
                <a:solidFill>
                  <a:schemeClr val="accent1"/>
                </a:solidFill>
                <a:latin typeface="Red Hat Display Medium"/>
                <a:ea typeface="Red Hat Display Medium"/>
                <a:cs typeface="Red Hat Display Medium"/>
                <a:sym typeface="Red Hat Display Medium"/>
              </a:defRPr>
            </a:lvl9pPr>
          </a:lstStyle>
          <a:p>
            <a:endParaRPr/>
          </a:p>
        </p:txBody>
      </p:sp>
      <p:cxnSp>
        <p:nvCxnSpPr>
          <p:cNvPr id="77" name="Google Shape;77;p15"/>
          <p:cNvCxnSpPr/>
          <p:nvPr/>
        </p:nvCxnSpPr>
        <p:spPr>
          <a:xfrm rot="10800000">
            <a:off x="447775" y="200"/>
            <a:ext cx="0" cy="886400"/>
          </a:xfrm>
          <a:prstGeom prst="straightConnector1">
            <a:avLst/>
          </a:prstGeom>
          <a:noFill/>
          <a:ln w="9525" cap="flat" cmpd="sng">
            <a:solidFill>
              <a:schemeClr val="accent1"/>
            </a:solidFill>
            <a:prstDash val="solid"/>
            <a:round/>
            <a:headEnd type="none" w="sm" len="sm"/>
            <a:tailEnd type="none" w="sm" len="sm"/>
          </a:ln>
        </p:spPr>
      </p:cxnSp>
      <p:cxnSp>
        <p:nvCxnSpPr>
          <p:cNvPr id="78" name="Google Shape;78;p15"/>
          <p:cNvCxnSpPr/>
          <p:nvPr/>
        </p:nvCxnSpPr>
        <p:spPr>
          <a:xfrm rot="10800000">
            <a:off x="447767" y="6401600"/>
            <a:ext cx="0" cy="456400"/>
          </a:xfrm>
          <a:prstGeom prst="straightConnector1">
            <a:avLst/>
          </a:prstGeom>
          <a:noFill/>
          <a:ln w="9525" cap="flat" cmpd="sng">
            <a:solidFill>
              <a:schemeClr val="accent1"/>
            </a:solidFill>
            <a:prstDash val="solid"/>
            <a:round/>
            <a:headEnd type="none" w="sm" len="sm"/>
            <a:tailEnd type="none" w="sm" len="sm"/>
          </a:ln>
        </p:spPr>
      </p:cxnSp>
      <p:sp>
        <p:nvSpPr>
          <p:cNvPr id="79" name="Google Shape;79;p15"/>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1pPr>
            <a:lvl2pPr marL="0" marR="0" lvl="1"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2pPr>
            <a:lvl3pPr marL="0" marR="0" lvl="2"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3pPr>
            <a:lvl4pPr marL="0" marR="0" lvl="3"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4pPr>
            <a:lvl5pPr marL="0" marR="0" lvl="4"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5pPr>
            <a:lvl6pPr marL="0" marR="0" lvl="5"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6pPr>
            <a:lvl7pPr marL="0" marR="0" lvl="6"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7pPr>
            <a:lvl8pPr marL="0" marR="0" lvl="7"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8pPr>
            <a:lvl9pPr marL="0" marR="0" lvl="8" indent="0" algn="ctr">
              <a:lnSpc>
                <a:spcPct val="100000"/>
              </a:lnSpc>
              <a:spcBef>
                <a:spcPts val="0"/>
              </a:spcBef>
              <a:spcAft>
                <a:spcPts val="0"/>
              </a:spcAft>
              <a:buClr>
                <a:srgbClr val="000000"/>
              </a:buClr>
              <a:buSzPts val="600"/>
              <a:buFont typeface="Arial"/>
              <a:buNone/>
              <a:defRPr sz="800" b="0" i="0" u="none" strike="noStrike" cap="none">
                <a:solidFill>
                  <a:srgbClr val="000000"/>
                </a:solidFill>
                <a:latin typeface="Red Hat Text Medium"/>
                <a:ea typeface="Red Hat Text Medium"/>
                <a:cs typeface="Red Hat Text Medium"/>
                <a:sym typeface="Red Hat Text Medium"/>
              </a:defRPr>
            </a:lvl9pPr>
          </a:lstStyle>
          <a:p>
            <a:fld id="{00000000-1234-1234-1234-123412341234}" type="slidenum">
              <a:rPr lang="en" smtClean="0"/>
              <a:pPr/>
              <a:t>‹#›</a:t>
            </a:fld>
            <a:endParaRPr lang="en"/>
          </a:p>
        </p:txBody>
      </p:sp>
      <p:pic>
        <p:nvPicPr>
          <p:cNvPr id="80" name="Google Shape;80;p15"/>
          <p:cNvPicPr preferRelativeResize="0"/>
          <p:nvPr/>
        </p:nvPicPr>
        <p:blipFill rotWithShape="1">
          <a:blip r:embed="rId2">
            <a:alphaModFix/>
          </a:blip>
          <a:srcRect t="327" b="317"/>
          <a:stretch/>
        </p:blipFill>
        <p:spPr>
          <a:xfrm>
            <a:off x="10711279" y="6313252"/>
            <a:ext cx="975851" cy="228121"/>
          </a:xfrm>
          <a:prstGeom prst="rect">
            <a:avLst/>
          </a:prstGeom>
          <a:noFill/>
          <a:ln>
            <a:noFill/>
          </a:ln>
        </p:spPr>
      </p:pic>
      <p:sp>
        <p:nvSpPr>
          <p:cNvPr id="81" name="Google Shape;81;p15"/>
          <p:cNvSpPr txBox="1">
            <a:spLocks noGrp="1"/>
          </p:cNvSpPr>
          <p:nvPr>
            <p:ph type="subTitle" idx="2"/>
          </p:nvPr>
        </p:nvSpPr>
        <p:spPr>
          <a:xfrm>
            <a:off x="885051" y="6169551"/>
            <a:ext cx="8002400" cy="56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400"/>
              <a:buNone/>
              <a:defRPr sz="800">
                <a:solidFill>
                  <a:schemeClr val="dk1"/>
                </a:solidFill>
              </a:defRPr>
            </a:lvl1pPr>
            <a:lvl2pPr lvl="1" algn="l">
              <a:lnSpc>
                <a:spcPct val="115000"/>
              </a:lnSpc>
              <a:spcBef>
                <a:spcPts val="0"/>
              </a:spcBef>
              <a:spcAft>
                <a:spcPts val="0"/>
              </a:spcAft>
              <a:buSzPts val="1400"/>
              <a:buNone/>
              <a:defRPr sz="800">
                <a:solidFill>
                  <a:schemeClr val="dk1"/>
                </a:solidFill>
              </a:defRPr>
            </a:lvl2pPr>
            <a:lvl3pPr lvl="2" algn="l">
              <a:lnSpc>
                <a:spcPct val="115000"/>
              </a:lnSpc>
              <a:spcBef>
                <a:spcPts val="0"/>
              </a:spcBef>
              <a:spcAft>
                <a:spcPts val="0"/>
              </a:spcAft>
              <a:buSzPts val="1400"/>
              <a:buNone/>
              <a:defRPr sz="800">
                <a:solidFill>
                  <a:schemeClr val="dk1"/>
                </a:solidFill>
              </a:defRPr>
            </a:lvl3pPr>
            <a:lvl4pPr lvl="3" algn="l">
              <a:lnSpc>
                <a:spcPct val="115000"/>
              </a:lnSpc>
              <a:spcBef>
                <a:spcPts val="0"/>
              </a:spcBef>
              <a:spcAft>
                <a:spcPts val="0"/>
              </a:spcAft>
              <a:buSzPts val="1400"/>
              <a:buNone/>
              <a:defRPr sz="800">
                <a:solidFill>
                  <a:schemeClr val="dk1"/>
                </a:solidFill>
              </a:defRPr>
            </a:lvl4pPr>
            <a:lvl5pPr lvl="4" algn="l">
              <a:lnSpc>
                <a:spcPct val="115000"/>
              </a:lnSpc>
              <a:spcBef>
                <a:spcPts val="0"/>
              </a:spcBef>
              <a:spcAft>
                <a:spcPts val="0"/>
              </a:spcAft>
              <a:buSzPts val="1400"/>
              <a:buNone/>
              <a:defRPr sz="800">
                <a:solidFill>
                  <a:schemeClr val="dk1"/>
                </a:solidFill>
              </a:defRPr>
            </a:lvl5pPr>
            <a:lvl6pPr lvl="5" algn="l">
              <a:lnSpc>
                <a:spcPct val="115000"/>
              </a:lnSpc>
              <a:spcBef>
                <a:spcPts val="0"/>
              </a:spcBef>
              <a:spcAft>
                <a:spcPts val="0"/>
              </a:spcAft>
              <a:buSzPts val="1400"/>
              <a:buNone/>
              <a:defRPr sz="800">
                <a:solidFill>
                  <a:schemeClr val="dk1"/>
                </a:solidFill>
              </a:defRPr>
            </a:lvl6pPr>
            <a:lvl7pPr lvl="6" algn="l">
              <a:lnSpc>
                <a:spcPct val="115000"/>
              </a:lnSpc>
              <a:spcBef>
                <a:spcPts val="0"/>
              </a:spcBef>
              <a:spcAft>
                <a:spcPts val="0"/>
              </a:spcAft>
              <a:buSzPts val="1400"/>
              <a:buNone/>
              <a:defRPr sz="800">
                <a:solidFill>
                  <a:schemeClr val="dk1"/>
                </a:solidFill>
              </a:defRPr>
            </a:lvl7pPr>
            <a:lvl8pPr lvl="7" algn="l">
              <a:lnSpc>
                <a:spcPct val="115000"/>
              </a:lnSpc>
              <a:spcBef>
                <a:spcPts val="0"/>
              </a:spcBef>
              <a:spcAft>
                <a:spcPts val="0"/>
              </a:spcAft>
              <a:buSzPts val="1400"/>
              <a:buNone/>
              <a:defRPr sz="800">
                <a:solidFill>
                  <a:schemeClr val="dk1"/>
                </a:solidFill>
              </a:defRPr>
            </a:lvl8pPr>
            <a:lvl9pPr lvl="8" algn="l">
              <a:lnSpc>
                <a:spcPct val="115000"/>
              </a:lnSpc>
              <a:spcBef>
                <a:spcPts val="0"/>
              </a:spcBef>
              <a:spcAft>
                <a:spcPts val="0"/>
              </a:spcAft>
              <a:buSzPts val="1400"/>
              <a:buNone/>
              <a:defRPr sz="800">
                <a:solidFill>
                  <a:schemeClr val="dk1"/>
                </a:solidFill>
              </a:defRPr>
            </a:lvl9pPr>
          </a:lstStyle>
          <a:p>
            <a:endParaRPr/>
          </a:p>
        </p:txBody>
      </p:sp>
    </p:spTree>
    <p:extLst>
      <p:ext uri="{BB962C8B-B14F-4D97-AF65-F5344CB8AC3E}">
        <p14:creationId xmlns:p14="http://schemas.microsoft.com/office/powerpoint/2010/main" val="308743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E426-4C51-B28C-79E1-F1C726033C6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E484D03-68B2-D211-2C65-B65B37507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B771501-66DE-92DC-CCDF-473BE942D377}"/>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7B287714-F0F8-765C-0EF6-02D066A423E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79ED449-AC53-85B1-4F21-EE4EEABDE471}"/>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13439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DD04-C5A3-2D3B-13BA-69998208A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9577866-D75B-23BD-A07C-97D23CC312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B2B9A-D559-4609-F837-85A98BF4D47F}"/>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28D8232B-734B-5D9E-A298-672010AA0F9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1B08182-CE8C-099D-1A21-9034059214AE}"/>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254240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9BE-0019-F3E3-A31D-8BC03DBBDDC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DD32804-D287-ED0A-0719-1E036139F2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F8552A5-C16B-3A12-0A8B-36DFF9947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DDCEB8BA-C198-833A-F0AD-8B9A7DDEA025}"/>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6" name="Footer Placeholder 5">
            <a:extLst>
              <a:ext uri="{FF2B5EF4-FFF2-40B4-BE49-F238E27FC236}">
                <a16:creationId xmlns:a16="http://schemas.microsoft.com/office/drawing/2014/main" id="{C3E18A05-6DF8-4315-7027-B89F7DD3E10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AE88B30-AA00-8396-FF50-E7A96E5B9EBE}"/>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271683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F9F0-2DCB-2F35-E50F-308B466C208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CAC45AF-900A-DD2C-8A85-9193738E72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09784D-3DF3-A29D-95DB-86B103B7A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0443579-C38D-EB27-B444-569F9DE09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887D1-CBF9-C3B4-30E7-51D6D84B4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A59A17F0-C988-ABE4-930D-4950E3FE3B65}"/>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8" name="Footer Placeholder 7">
            <a:extLst>
              <a:ext uri="{FF2B5EF4-FFF2-40B4-BE49-F238E27FC236}">
                <a16:creationId xmlns:a16="http://schemas.microsoft.com/office/drawing/2014/main" id="{46AE715F-F28A-5E30-4066-27FF7796D42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FF8E3589-8730-826F-0BE5-EC19706D1417}"/>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91753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2FD3-ECE5-D52F-AED7-92992C776A35}"/>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E72D27E-53E6-9C06-09FD-74B19D779C43}"/>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4" name="Footer Placeholder 3">
            <a:extLst>
              <a:ext uri="{FF2B5EF4-FFF2-40B4-BE49-F238E27FC236}">
                <a16:creationId xmlns:a16="http://schemas.microsoft.com/office/drawing/2014/main" id="{25272685-1A36-6A20-4C75-513174FB669C}"/>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8FDF1CD-69A9-2A82-00D2-D1A70AD02F44}"/>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174260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83338-8F8F-1CC9-11A0-32C5E4B43526}"/>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3" name="Footer Placeholder 2">
            <a:extLst>
              <a:ext uri="{FF2B5EF4-FFF2-40B4-BE49-F238E27FC236}">
                <a16:creationId xmlns:a16="http://schemas.microsoft.com/office/drawing/2014/main" id="{6B2100EB-4E8C-4AD6-67C5-5057628CBFC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641ED5D-BECD-55F2-61BC-3B57C25E14A2}"/>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188222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4F03-35F6-2103-B1AC-18F5344BE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33CD37B-A1E8-874C-3001-AC292DC9C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C6EC741-0576-0B53-5971-922F1A3BF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06540-B947-A45D-3665-A8705C4CD39B}"/>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6" name="Footer Placeholder 5">
            <a:extLst>
              <a:ext uri="{FF2B5EF4-FFF2-40B4-BE49-F238E27FC236}">
                <a16:creationId xmlns:a16="http://schemas.microsoft.com/office/drawing/2014/main" id="{81C16F8C-8401-B92E-4985-442EF605319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B881107-1203-7FA7-0A9A-F01107511D86}"/>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42103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402-B894-A3FD-0549-B5C18D9FB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1041EB2E-4375-CAD5-EBDD-1A77C8B52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214BBD16-40D0-2A6A-C5B3-780767235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2F874-1D95-A238-05D2-74DEB71FCAFB}"/>
              </a:ext>
            </a:extLst>
          </p:cNvPr>
          <p:cNvSpPr>
            <a:spLocks noGrp="1"/>
          </p:cNvSpPr>
          <p:nvPr>
            <p:ph type="dt" sz="half" idx="10"/>
          </p:nvPr>
        </p:nvSpPr>
        <p:spPr/>
        <p:txBody>
          <a:bodyPr/>
          <a:lstStyle/>
          <a:p>
            <a:fld id="{00FBC864-E9C7-4993-82C3-F99351525039}" type="datetimeFigureOut">
              <a:rPr lang="en-ZA" smtClean="0"/>
              <a:t>2025/06/26</a:t>
            </a:fld>
            <a:endParaRPr lang="en-ZA"/>
          </a:p>
        </p:txBody>
      </p:sp>
      <p:sp>
        <p:nvSpPr>
          <p:cNvPr id="6" name="Footer Placeholder 5">
            <a:extLst>
              <a:ext uri="{FF2B5EF4-FFF2-40B4-BE49-F238E27FC236}">
                <a16:creationId xmlns:a16="http://schemas.microsoft.com/office/drawing/2014/main" id="{9D7FC546-7B88-EDFF-2E10-C2F00BDEE0A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99A2039-C3E4-C85E-97C1-774A09E2E176}"/>
              </a:ext>
            </a:extLst>
          </p:cNvPr>
          <p:cNvSpPr>
            <a:spLocks noGrp="1"/>
          </p:cNvSpPr>
          <p:nvPr>
            <p:ph type="sldNum" sz="quarter" idx="12"/>
          </p:nvPr>
        </p:nvSpPr>
        <p:spPr/>
        <p:txBody>
          <a:bodyPr/>
          <a:lstStyle/>
          <a:p>
            <a:fld id="{ED07296C-AFF5-45DE-943F-81791153908C}" type="slidenum">
              <a:rPr lang="en-ZA" smtClean="0"/>
              <a:t>‹#›</a:t>
            </a:fld>
            <a:endParaRPr lang="en-ZA"/>
          </a:p>
        </p:txBody>
      </p:sp>
    </p:spTree>
    <p:extLst>
      <p:ext uri="{BB962C8B-B14F-4D97-AF65-F5344CB8AC3E}">
        <p14:creationId xmlns:p14="http://schemas.microsoft.com/office/powerpoint/2010/main" val="27115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9FF10-B01F-D96D-EC44-5A998DD9D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96C41FF-F4CA-EB77-F906-DC943415D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1676A4C-F286-E49A-12E6-4AFB2C321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FBC864-E9C7-4993-82C3-F99351525039}" type="datetimeFigureOut">
              <a:rPr lang="en-ZA" smtClean="0"/>
              <a:t>2025/06/26</a:t>
            </a:fld>
            <a:endParaRPr lang="en-ZA"/>
          </a:p>
        </p:txBody>
      </p:sp>
      <p:sp>
        <p:nvSpPr>
          <p:cNvPr id="5" name="Footer Placeholder 4">
            <a:extLst>
              <a:ext uri="{FF2B5EF4-FFF2-40B4-BE49-F238E27FC236}">
                <a16:creationId xmlns:a16="http://schemas.microsoft.com/office/drawing/2014/main" id="{1FA8B452-4BB7-6323-9139-818CD77BF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5F512742-AB85-65EF-FEC1-0B3C87E1F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07296C-AFF5-45DE-943F-81791153908C}" type="slidenum">
              <a:rPr lang="en-ZA" smtClean="0"/>
              <a:t>‹#›</a:t>
            </a:fld>
            <a:endParaRPr lang="en-ZA"/>
          </a:p>
        </p:txBody>
      </p:sp>
    </p:spTree>
    <p:extLst>
      <p:ext uri="{BB962C8B-B14F-4D97-AF65-F5344CB8AC3E}">
        <p14:creationId xmlns:p14="http://schemas.microsoft.com/office/powerpoint/2010/main" val="27106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85737-C2EF-EB43-CC22-4150A58476D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5955CC8-E2A4-522E-A937-1782D68174A8}"/>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dirty="0">
                <a:solidFill>
                  <a:srgbClr val="FF0000"/>
                </a:solidFill>
                <a:latin typeface="+mj-lt"/>
                <a:ea typeface="+mj-ea"/>
                <a:cs typeface="+mj-cs"/>
              </a:rPr>
              <a:t>Journey to Modernization</a:t>
            </a:r>
          </a:p>
        </p:txBody>
      </p:sp>
      <p:pic>
        <p:nvPicPr>
          <p:cNvPr id="9" name="Picture 8" descr="Time compass on hand">
            <a:extLst>
              <a:ext uri="{FF2B5EF4-FFF2-40B4-BE49-F238E27FC236}">
                <a16:creationId xmlns:a16="http://schemas.microsoft.com/office/drawing/2014/main" id="{362D5545-AC02-72D4-0617-F0EA1C0EC72C}"/>
              </a:ext>
            </a:extLst>
          </p:cNvPr>
          <p:cNvPicPr>
            <a:picLocks noChangeAspect="1"/>
          </p:cNvPicPr>
          <p:nvPr/>
        </p:nvPicPr>
        <p:blipFill>
          <a:blip r:embed="rId3"/>
          <a:srcRect t="32587" b="5187"/>
          <a:stretch>
            <a:fillRect/>
          </a:stretch>
        </p:blipFill>
        <p:spPr>
          <a:xfrm>
            <a:off x="838200" y="1825625"/>
            <a:ext cx="10515600" cy="4351338"/>
          </a:xfrm>
          <a:prstGeom prst="rect">
            <a:avLst/>
          </a:prstGeom>
          <a:noFill/>
        </p:spPr>
      </p:pic>
    </p:spTree>
    <p:extLst>
      <p:ext uri="{BB962C8B-B14F-4D97-AF65-F5344CB8AC3E}">
        <p14:creationId xmlns:p14="http://schemas.microsoft.com/office/powerpoint/2010/main" val="32757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1A6DA-E4A7-0862-FE73-29437D450981}"/>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9058CF4F-7C1D-F5C6-3839-BDFE8E25AE63}"/>
              </a:ext>
            </a:extLst>
          </p:cNvPr>
          <p:cNvSpPr>
            <a:spLocks noGrp="1"/>
          </p:cNvSpPr>
          <p:nvPr>
            <p:ph type="subTitle" idx="1"/>
          </p:nvPr>
        </p:nvSpPr>
        <p:spPr/>
        <p:txBody>
          <a:bodyPr/>
          <a:lstStyle/>
          <a:p>
            <a:r>
              <a:rPr lang="en-ZA" sz="3600" dirty="0">
                <a:solidFill>
                  <a:srgbClr val="FF0000"/>
                </a:solidFill>
              </a:rPr>
              <a:t>Why are we here?</a:t>
            </a:r>
          </a:p>
        </p:txBody>
      </p:sp>
      <p:sp>
        <p:nvSpPr>
          <p:cNvPr id="3" name="Subtitle 2">
            <a:extLst>
              <a:ext uri="{FF2B5EF4-FFF2-40B4-BE49-F238E27FC236}">
                <a16:creationId xmlns:a16="http://schemas.microsoft.com/office/drawing/2014/main" id="{DC5F2D0E-F963-7A21-1EE1-D7A1BFA5E658}"/>
              </a:ext>
            </a:extLst>
          </p:cNvPr>
          <p:cNvSpPr>
            <a:spLocks noGrp="1"/>
          </p:cNvSpPr>
          <p:nvPr>
            <p:ph type="subTitle" idx="2"/>
          </p:nvPr>
        </p:nvSpPr>
        <p:spPr/>
        <p:txBody>
          <a:bodyPr/>
          <a:lstStyle/>
          <a:p>
            <a:endParaRPr lang="en-ZA"/>
          </a:p>
        </p:txBody>
      </p:sp>
      <p:sp>
        <p:nvSpPr>
          <p:cNvPr id="4" name="Content Placeholder 2">
            <a:extLst>
              <a:ext uri="{FF2B5EF4-FFF2-40B4-BE49-F238E27FC236}">
                <a16:creationId xmlns:a16="http://schemas.microsoft.com/office/drawing/2014/main" id="{B1800426-5A07-91B1-7B04-27BFF9C92E2C}"/>
              </a:ext>
            </a:extLst>
          </p:cNvPr>
          <p:cNvSpPr txBox="1">
            <a:spLocks/>
          </p:cNvSpPr>
          <p:nvPr/>
        </p:nvSpPr>
        <p:spPr>
          <a:xfrm>
            <a:off x="838200" y="1825625"/>
            <a:ext cx="10515600" cy="4351338"/>
          </a:xfrm>
          <a:prstGeom prst="rect">
            <a:avLst/>
          </a:prstGeom>
          <a:noFill/>
          <a:ln>
            <a:noFill/>
          </a:ln>
        </p:spPr>
        <p:txBody>
          <a:bodyPr spcFirstLastPara="1" vert="horz" wrap="square" lIns="329175" tIns="68575" rIns="68575" bIns="68575" rtlCol="0" anchor="ctr" anchorCtr="0">
            <a:noAutofit/>
          </a:bodyPr>
          <a:lstStyle>
            <a:lvl1pPr marL="228600" lvl="0"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1pPr>
            <a:lvl2pPr marL="685800" lvl="1"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2pPr>
            <a:lvl3pPr marL="1143000" lvl="2"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3pPr>
            <a:lvl4pPr marL="1600200" lvl="3"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4pPr>
            <a:lvl5pPr marL="2057400" lvl="4"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5pPr>
            <a:lvl6pPr marL="2514600" lvl="5"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6pPr>
            <a:lvl7pPr marL="2971800" lvl="6"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7pPr>
            <a:lvl8pPr marL="3429000" lvl="7"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8pPr>
            <a:lvl9pPr marL="3886200" lvl="8" indent="-228600" algn="l" defTabSz="914400" rtl="0" eaLnBrk="1" latinLnBrk="0" hangingPunct="1">
              <a:lnSpc>
                <a:spcPct val="100000"/>
              </a:lnSpc>
              <a:spcBef>
                <a:spcPts val="0"/>
              </a:spcBef>
              <a:spcAft>
                <a:spcPts val="0"/>
              </a:spcAft>
              <a:buClr>
                <a:schemeClr val="accent1"/>
              </a:buClr>
              <a:buSzPts val="800"/>
              <a:buFont typeface="Red Hat Display Medium"/>
              <a:buNone/>
              <a:defRPr sz="1067" kern="1200">
                <a:solidFill>
                  <a:schemeClr val="accent1"/>
                </a:solidFill>
                <a:latin typeface="Red Hat Display Medium"/>
                <a:ea typeface="Red Hat Display Medium"/>
                <a:cs typeface="Red Hat Display Medium"/>
                <a:sym typeface="Red Hat Display Medium"/>
              </a:defRPr>
            </a:lvl9pPr>
          </a:lstStyle>
          <a:p>
            <a:pPr marL="457200" indent="-457200">
              <a:buFont typeface="Arial" panose="020B0604020202020204" pitchFamily="34" charset="0"/>
              <a:buChar char="•"/>
            </a:pPr>
            <a:r>
              <a:rPr lang="en-ZA" sz="3200" dirty="0"/>
              <a:t>High level analysis was carried out with provided information</a:t>
            </a:r>
          </a:p>
          <a:p>
            <a:pPr marL="457200" indent="-457200">
              <a:buFont typeface="Arial" panose="020B0604020202020204" pitchFamily="34" charset="0"/>
              <a:buChar char="•"/>
            </a:pPr>
            <a:r>
              <a:rPr lang="en-ZA" sz="3200" dirty="0"/>
              <a:t>High expectations of cost reduction in ICT investments are expected</a:t>
            </a:r>
          </a:p>
          <a:p>
            <a:pPr marL="457200" indent="-457200">
              <a:buFont typeface="Arial" panose="020B0604020202020204" pitchFamily="34" charset="0"/>
              <a:buChar char="•"/>
            </a:pPr>
            <a:r>
              <a:rPr lang="en-ZA" sz="3200" dirty="0"/>
              <a:t>Re-Use as much as possible</a:t>
            </a:r>
          </a:p>
          <a:p>
            <a:pPr marL="457200" indent="-457200">
              <a:buFont typeface="Arial" panose="020B0604020202020204" pitchFamily="34" charset="0"/>
              <a:buChar char="•"/>
            </a:pPr>
            <a:r>
              <a:rPr lang="en-ZA" sz="3200" dirty="0"/>
              <a:t>It needs to be secure</a:t>
            </a:r>
          </a:p>
          <a:p>
            <a:pPr marL="457200" indent="-457200">
              <a:buFont typeface="Arial" panose="020B0604020202020204" pitchFamily="34" charset="0"/>
              <a:buChar char="•"/>
            </a:pPr>
            <a:endParaRPr lang="en-ZA" sz="3200" dirty="0"/>
          </a:p>
          <a:p>
            <a:endParaRPr lang="en-ZA" dirty="0"/>
          </a:p>
        </p:txBody>
      </p:sp>
    </p:spTree>
    <p:extLst>
      <p:ext uri="{BB962C8B-B14F-4D97-AF65-F5344CB8AC3E}">
        <p14:creationId xmlns:p14="http://schemas.microsoft.com/office/powerpoint/2010/main" val="63189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14795-6E6F-AA70-7189-AFDDDC0CF0A7}"/>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35E27B3E-7B2E-703B-BA1E-1D3F1F477530}"/>
              </a:ext>
            </a:extLst>
          </p:cNvPr>
          <p:cNvSpPr>
            <a:spLocks noGrp="1"/>
          </p:cNvSpPr>
          <p:nvPr>
            <p:ph type="subTitle" idx="1"/>
          </p:nvPr>
        </p:nvSpPr>
        <p:spPr/>
        <p:txBody>
          <a:bodyPr/>
          <a:lstStyle/>
          <a:p>
            <a:endParaRPr lang="en-ZA"/>
          </a:p>
        </p:txBody>
      </p:sp>
      <p:sp>
        <p:nvSpPr>
          <p:cNvPr id="3" name="Subtitle 2">
            <a:extLst>
              <a:ext uri="{FF2B5EF4-FFF2-40B4-BE49-F238E27FC236}">
                <a16:creationId xmlns:a16="http://schemas.microsoft.com/office/drawing/2014/main" id="{84E32BA7-1B75-10B1-13F3-789C1F08BF50}"/>
              </a:ext>
            </a:extLst>
          </p:cNvPr>
          <p:cNvSpPr>
            <a:spLocks noGrp="1"/>
          </p:cNvSpPr>
          <p:nvPr>
            <p:ph type="subTitle" idx="2"/>
          </p:nvPr>
        </p:nvSpPr>
        <p:spPr/>
        <p:txBody>
          <a:bodyPr/>
          <a:lstStyle/>
          <a:p>
            <a:endParaRPr lang="en-ZA"/>
          </a:p>
        </p:txBody>
      </p:sp>
      <p:pic>
        <p:nvPicPr>
          <p:cNvPr id="4" name="Content Placeholder 4" descr="The good the bad the ugly">
            <a:extLst>
              <a:ext uri="{FF2B5EF4-FFF2-40B4-BE49-F238E27FC236}">
                <a16:creationId xmlns:a16="http://schemas.microsoft.com/office/drawing/2014/main" id="{78065DF4-1FEF-C2BB-5B2B-BC53424089A8}"/>
              </a:ext>
            </a:extLst>
          </p:cNvPr>
          <p:cNvPicPr>
            <a:picLocks noChangeAspect="1"/>
          </p:cNvPicPr>
          <p:nvPr/>
        </p:nvPicPr>
        <p:blipFill>
          <a:blip r:embed="rId3"/>
          <a:stretch>
            <a:fillRect/>
          </a:stretch>
        </p:blipFill>
        <p:spPr>
          <a:xfrm>
            <a:off x="0" y="0"/>
            <a:ext cx="6848856" cy="6848856"/>
          </a:xfrm>
          <a:prstGeom prst="rect">
            <a:avLst/>
          </a:prstGeom>
          <a:noFill/>
          <a:ln>
            <a:noFill/>
          </a:ln>
        </p:spPr>
      </p:pic>
      <p:sp>
        <p:nvSpPr>
          <p:cNvPr id="5" name="TextBox 4">
            <a:extLst>
              <a:ext uri="{FF2B5EF4-FFF2-40B4-BE49-F238E27FC236}">
                <a16:creationId xmlns:a16="http://schemas.microsoft.com/office/drawing/2014/main" id="{99DC1CB7-DC84-F4C6-A2CE-AC59C4BBA161}"/>
              </a:ext>
            </a:extLst>
          </p:cNvPr>
          <p:cNvSpPr txBox="1"/>
          <p:nvPr/>
        </p:nvSpPr>
        <p:spPr>
          <a:xfrm>
            <a:off x="7303355" y="2506517"/>
            <a:ext cx="4441628" cy="1323439"/>
          </a:xfrm>
          <a:prstGeom prst="rect">
            <a:avLst/>
          </a:prstGeom>
          <a:noFill/>
        </p:spPr>
        <p:txBody>
          <a:bodyPr wrap="square" rtlCol="0">
            <a:spAutoFit/>
          </a:bodyPr>
          <a:lstStyle/>
          <a:p>
            <a:pPr algn="ctr"/>
            <a:r>
              <a:rPr lang="en-ZA" sz="8000" dirty="0"/>
              <a:t>Is IT?</a:t>
            </a:r>
          </a:p>
        </p:txBody>
      </p:sp>
    </p:spTree>
    <p:extLst>
      <p:ext uri="{BB962C8B-B14F-4D97-AF65-F5344CB8AC3E}">
        <p14:creationId xmlns:p14="http://schemas.microsoft.com/office/powerpoint/2010/main" val="214923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2BAA520-BF8B-679D-F54B-2FD7AF89A17E}"/>
              </a:ext>
            </a:extLst>
          </p:cNvPr>
          <p:cNvSpPr>
            <a:spLocks noGrp="1"/>
          </p:cNvSpPr>
          <p:nvPr>
            <p:ph type="subTitle" idx="1"/>
          </p:nvPr>
        </p:nvSpPr>
        <p:spPr/>
        <p:txBody>
          <a:bodyPr/>
          <a:lstStyle/>
          <a:p>
            <a:r>
              <a:rPr lang="en-AE" sz="3200" dirty="0">
                <a:solidFill>
                  <a:srgbClr val="FF0000"/>
                </a:solidFill>
              </a:rPr>
              <a:t>AS-IS Workload Breakdown</a:t>
            </a:r>
            <a:endParaRPr lang="en-ZA" sz="3200" dirty="0">
              <a:solidFill>
                <a:srgbClr val="FF0000"/>
              </a:solidFill>
            </a:endParaRPr>
          </a:p>
        </p:txBody>
      </p:sp>
      <p:sp>
        <p:nvSpPr>
          <p:cNvPr id="3" name="Subtitle 2">
            <a:extLst>
              <a:ext uri="{FF2B5EF4-FFF2-40B4-BE49-F238E27FC236}">
                <a16:creationId xmlns:a16="http://schemas.microsoft.com/office/drawing/2014/main" id="{D0E62970-9067-8290-93BF-62B952F0E991}"/>
              </a:ext>
            </a:extLst>
          </p:cNvPr>
          <p:cNvSpPr>
            <a:spLocks noGrp="1"/>
          </p:cNvSpPr>
          <p:nvPr>
            <p:ph type="subTitle" idx="2"/>
          </p:nvPr>
        </p:nvSpPr>
        <p:spPr/>
        <p:txBody>
          <a:bodyPr/>
          <a:lstStyle/>
          <a:p>
            <a:endParaRPr lang="en-ZA"/>
          </a:p>
        </p:txBody>
      </p:sp>
      <p:sp>
        <p:nvSpPr>
          <p:cNvPr id="6" name="TextBox 5">
            <a:extLst>
              <a:ext uri="{FF2B5EF4-FFF2-40B4-BE49-F238E27FC236}">
                <a16:creationId xmlns:a16="http://schemas.microsoft.com/office/drawing/2014/main" id="{90AA1D51-4551-F822-B21F-B94609BEE6E1}"/>
              </a:ext>
            </a:extLst>
          </p:cNvPr>
          <p:cNvSpPr txBox="1"/>
          <p:nvPr/>
        </p:nvSpPr>
        <p:spPr>
          <a:xfrm>
            <a:off x="447775" y="871841"/>
            <a:ext cx="9935777" cy="830997"/>
          </a:xfrm>
          <a:prstGeom prst="rect">
            <a:avLst/>
          </a:prstGeom>
          <a:noFill/>
        </p:spPr>
        <p:txBody>
          <a:bodyPr wrap="square" rtlCol="0">
            <a:spAutoFit/>
          </a:bodyPr>
          <a:lstStyle/>
          <a:p>
            <a:r>
              <a:rPr lang="en-US" sz="2400" dirty="0"/>
              <a:t>The workload analysis shows a </a:t>
            </a:r>
            <a:r>
              <a:rPr lang="en-US" sz="2400" dirty="0">
                <a:solidFill>
                  <a:srgbClr val="C00000"/>
                </a:solidFill>
              </a:rPr>
              <a:t>70/11/6/12 </a:t>
            </a:r>
            <a:r>
              <a:rPr lang="en-US" sz="2400" dirty="0"/>
              <a:t>easy/medium/hard/unsupported  distribution out of the existing </a:t>
            </a:r>
            <a:r>
              <a:rPr lang="en-US" sz="2400" b="1" dirty="0"/>
              <a:t>18,000 VM</a:t>
            </a:r>
          </a:p>
        </p:txBody>
      </p:sp>
      <p:graphicFrame>
        <p:nvGraphicFramePr>
          <p:cNvPr id="7" name="Table 6">
            <a:extLst>
              <a:ext uri="{FF2B5EF4-FFF2-40B4-BE49-F238E27FC236}">
                <a16:creationId xmlns:a16="http://schemas.microsoft.com/office/drawing/2014/main" id="{EB601AC5-9CC3-AD23-DF64-A97501EF825D}"/>
              </a:ext>
            </a:extLst>
          </p:cNvPr>
          <p:cNvGraphicFramePr>
            <a:graphicFrameLocks noGrp="1"/>
          </p:cNvGraphicFramePr>
          <p:nvPr>
            <p:extLst>
              <p:ext uri="{D42A27DB-BD31-4B8C-83A1-F6EECF244321}">
                <p14:modId xmlns:p14="http://schemas.microsoft.com/office/powerpoint/2010/main" val="3146000950"/>
              </p:ext>
            </p:extLst>
          </p:nvPr>
        </p:nvGraphicFramePr>
        <p:xfrm>
          <a:off x="488117" y="1966110"/>
          <a:ext cx="6893861" cy="1523788"/>
        </p:xfrm>
        <a:graphic>
          <a:graphicData uri="http://schemas.openxmlformats.org/drawingml/2006/table">
            <a:tbl>
              <a:tblPr firstRow="1" bandRow="1">
                <a:tableStyleId>{5C22544A-7EE6-4342-B048-85BDC9FD1C3A}</a:tableStyleId>
              </a:tblPr>
              <a:tblGrid>
                <a:gridCol w="2305024">
                  <a:extLst>
                    <a:ext uri="{9D8B030D-6E8A-4147-A177-3AD203B41FA5}">
                      <a16:colId xmlns:a16="http://schemas.microsoft.com/office/drawing/2014/main" val="1360680852"/>
                    </a:ext>
                  </a:extLst>
                </a:gridCol>
                <a:gridCol w="924945">
                  <a:extLst>
                    <a:ext uri="{9D8B030D-6E8A-4147-A177-3AD203B41FA5}">
                      <a16:colId xmlns:a16="http://schemas.microsoft.com/office/drawing/2014/main" val="3491598635"/>
                    </a:ext>
                  </a:extLst>
                </a:gridCol>
                <a:gridCol w="1159853">
                  <a:extLst>
                    <a:ext uri="{9D8B030D-6E8A-4147-A177-3AD203B41FA5}">
                      <a16:colId xmlns:a16="http://schemas.microsoft.com/office/drawing/2014/main" val="1460956828"/>
                    </a:ext>
                  </a:extLst>
                </a:gridCol>
                <a:gridCol w="734084">
                  <a:extLst>
                    <a:ext uri="{9D8B030D-6E8A-4147-A177-3AD203B41FA5}">
                      <a16:colId xmlns:a16="http://schemas.microsoft.com/office/drawing/2014/main" val="1679433900"/>
                    </a:ext>
                  </a:extLst>
                </a:gridCol>
                <a:gridCol w="1769955">
                  <a:extLst>
                    <a:ext uri="{9D8B030D-6E8A-4147-A177-3AD203B41FA5}">
                      <a16:colId xmlns:a16="http://schemas.microsoft.com/office/drawing/2014/main" val="1162784870"/>
                    </a:ext>
                  </a:extLst>
                </a:gridCol>
              </a:tblGrid>
              <a:tr h="441854">
                <a:tc>
                  <a:txBody>
                    <a:bodyPr/>
                    <a:lstStyle/>
                    <a:p>
                      <a:r>
                        <a:rPr lang="en-AE" sz="1800" dirty="0"/>
                        <a:t>Factor</a:t>
                      </a:r>
                    </a:p>
                  </a:txBody>
                  <a:tcPr/>
                </a:tc>
                <a:tc>
                  <a:txBody>
                    <a:bodyPr/>
                    <a:lstStyle/>
                    <a:p>
                      <a:pPr algn="ctr"/>
                      <a:r>
                        <a:rPr lang="en-AE" sz="1800" dirty="0"/>
                        <a:t>Easy</a:t>
                      </a:r>
                    </a:p>
                  </a:txBody>
                  <a:tcPr/>
                </a:tc>
                <a:tc>
                  <a:txBody>
                    <a:bodyPr/>
                    <a:lstStyle/>
                    <a:p>
                      <a:pPr algn="ctr"/>
                      <a:r>
                        <a:rPr lang="en-AE" sz="1800" dirty="0"/>
                        <a:t>Medium</a:t>
                      </a:r>
                    </a:p>
                  </a:txBody>
                  <a:tcPr/>
                </a:tc>
                <a:tc>
                  <a:txBody>
                    <a:bodyPr/>
                    <a:lstStyle/>
                    <a:p>
                      <a:pPr algn="ctr"/>
                      <a:r>
                        <a:rPr lang="en-AE" sz="1800" dirty="0"/>
                        <a:t>Hard</a:t>
                      </a:r>
                    </a:p>
                  </a:txBody>
                  <a:tcPr/>
                </a:tc>
                <a:tc>
                  <a:txBody>
                    <a:bodyPr/>
                    <a:lstStyle/>
                    <a:p>
                      <a:pPr algn="ctr"/>
                      <a:r>
                        <a:rPr lang="en-AE" sz="1800" dirty="0"/>
                        <a:t>Not Supported</a:t>
                      </a:r>
                    </a:p>
                  </a:txBody>
                  <a:tcPr/>
                </a:tc>
                <a:extLst>
                  <a:ext uri="{0D108BD9-81ED-4DB2-BD59-A6C34878D82A}">
                    <a16:rowId xmlns:a16="http://schemas.microsoft.com/office/drawing/2014/main" val="2758774589"/>
                  </a:ext>
                </a:extLst>
              </a:tr>
              <a:tr h="441854">
                <a:tc>
                  <a:txBody>
                    <a:bodyPr/>
                    <a:lstStyle/>
                    <a:p>
                      <a:r>
                        <a:rPr lang="en-AE" sz="1800" dirty="0"/>
                        <a:t>Operating System</a:t>
                      </a:r>
                    </a:p>
                  </a:txBody>
                  <a:tcPr/>
                </a:tc>
                <a:tc>
                  <a:txBody>
                    <a:bodyPr/>
                    <a:lstStyle/>
                    <a:p>
                      <a:pPr algn="ctr"/>
                      <a:r>
                        <a:rPr lang="en-AE" sz="1800" dirty="0"/>
                        <a:t>12,690</a:t>
                      </a:r>
                    </a:p>
                  </a:txBody>
                  <a:tcPr/>
                </a:tc>
                <a:tc>
                  <a:txBody>
                    <a:bodyPr/>
                    <a:lstStyle/>
                    <a:p>
                      <a:pPr algn="ctr"/>
                      <a:r>
                        <a:rPr lang="en-AE" sz="1800" dirty="0"/>
                        <a:t>2,025</a:t>
                      </a:r>
                    </a:p>
                  </a:txBody>
                  <a:tcPr/>
                </a:tc>
                <a:tc>
                  <a:txBody>
                    <a:bodyPr/>
                    <a:lstStyle/>
                    <a:p>
                      <a:pPr algn="ctr"/>
                      <a:r>
                        <a:rPr lang="en-AE" sz="1800" dirty="0"/>
                        <a:t>1,125</a:t>
                      </a:r>
                    </a:p>
                  </a:txBody>
                  <a:tcPr/>
                </a:tc>
                <a:tc>
                  <a:txBody>
                    <a:bodyPr/>
                    <a:lstStyle/>
                    <a:p>
                      <a:pPr algn="ctr"/>
                      <a:r>
                        <a:rPr lang="en-AE" sz="1800" dirty="0"/>
                        <a:t>2,160</a:t>
                      </a:r>
                    </a:p>
                  </a:txBody>
                  <a:tcPr/>
                </a:tc>
                <a:extLst>
                  <a:ext uri="{0D108BD9-81ED-4DB2-BD59-A6C34878D82A}">
                    <a16:rowId xmlns:a16="http://schemas.microsoft.com/office/drawing/2014/main" val="416262373"/>
                  </a:ext>
                </a:extLst>
              </a:tr>
              <a:tr h="441854">
                <a:tc>
                  <a:txBody>
                    <a:bodyPr/>
                    <a:lstStyle/>
                    <a:p>
                      <a:r>
                        <a:rPr lang="en-AE" sz="1800" dirty="0"/>
                        <a:t>Storage Size (TB)</a:t>
                      </a:r>
                    </a:p>
                  </a:txBody>
                  <a:tcPr/>
                </a:tc>
                <a:tc>
                  <a:txBody>
                    <a:bodyPr/>
                    <a:lstStyle/>
                    <a:p>
                      <a:pPr algn="ctr"/>
                      <a:r>
                        <a:rPr lang="en-AE" sz="1800" dirty="0"/>
                        <a:t>1,200</a:t>
                      </a:r>
                    </a:p>
                  </a:txBody>
                  <a:tcPr/>
                </a:tc>
                <a:tc>
                  <a:txBody>
                    <a:bodyPr/>
                    <a:lstStyle/>
                    <a:p>
                      <a:pPr algn="ctr"/>
                      <a:r>
                        <a:rPr lang="en-AE" sz="1800" dirty="0"/>
                        <a:t>-</a:t>
                      </a:r>
                    </a:p>
                  </a:txBody>
                  <a:tcPr/>
                </a:tc>
                <a:tc>
                  <a:txBody>
                    <a:bodyPr/>
                    <a:lstStyle/>
                    <a:p>
                      <a:pPr algn="ctr"/>
                      <a:r>
                        <a:rPr lang="en-AE" sz="1800" dirty="0"/>
                        <a:t>900</a:t>
                      </a:r>
                    </a:p>
                  </a:txBody>
                  <a:tcPr/>
                </a:tc>
                <a:tc>
                  <a:txBody>
                    <a:bodyPr/>
                    <a:lstStyle/>
                    <a:p>
                      <a:pPr algn="ctr"/>
                      <a:r>
                        <a:rPr lang="en-AE" sz="1800" dirty="0"/>
                        <a:t>-</a:t>
                      </a:r>
                    </a:p>
                  </a:txBody>
                  <a:tcPr/>
                </a:tc>
                <a:extLst>
                  <a:ext uri="{0D108BD9-81ED-4DB2-BD59-A6C34878D82A}">
                    <a16:rowId xmlns:a16="http://schemas.microsoft.com/office/drawing/2014/main" val="2182236000"/>
                  </a:ext>
                </a:extLst>
              </a:tr>
            </a:tbl>
          </a:graphicData>
        </a:graphic>
      </p:graphicFrame>
      <p:sp>
        <p:nvSpPr>
          <p:cNvPr id="8" name="TextBox 7">
            <a:extLst>
              <a:ext uri="{FF2B5EF4-FFF2-40B4-BE49-F238E27FC236}">
                <a16:creationId xmlns:a16="http://schemas.microsoft.com/office/drawing/2014/main" id="{9006BF3E-1653-3906-79B9-43DBA4252A24}"/>
              </a:ext>
            </a:extLst>
          </p:cNvPr>
          <p:cNvSpPr txBox="1"/>
          <p:nvPr/>
        </p:nvSpPr>
        <p:spPr>
          <a:xfrm>
            <a:off x="447775" y="3548234"/>
            <a:ext cx="11035553"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accent6">
                    <a:lumMod val="50000"/>
                  </a:schemeClr>
                </a:solidFill>
              </a:rPr>
              <a:t>70%</a:t>
            </a:r>
            <a:r>
              <a:rPr lang="en-US" sz="2000" dirty="0">
                <a:solidFill>
                  <a:schemeClr val="accent6">
                    <a:lumMod val="50000"/>
                  </a:schemeClr>
                </a:solidFill>
              </a:rPr>
              <a:t> </a:t>
            </a:r>
            <a:r>
              <a:rPr lang="en-US" sz="2000" dirty="0"/>
              <a:t>of VMs are sized as easy to migrate</a:t>
            </a:r>
          </a:p>
          <a:p>
            <a:pPr marL="285750" indent="-285750">
              <a:buFont typeface="Arial" panose="020B0604020202020204" pitchFamily="34" charset="0"/>
              <a:buChar char="•"/>
            </a:pPr>
            <a:r>
              <a:rPr lang="en-US" sz="2000" dirty="0">
                <a:solidFill>
                  <a:schemeClr val="accent1"/>
                </a:solidFill>
              </a:rPr>
              <a:t>11%</a:t>
            </a:r>
            <a:r>
              <a:rPr lang="en-US" sz="2000" dirty="0"/>
              <a:t> of VMs are medium complexity migration concern  (e.g. EOL of RHEL 7)</a:t>
            </a:r>
          </a:p>
          <a:p>
            <a:pPr marL="285750" indent="-285750">
              <a:buFont typeface="Arial" panose="020B0604020202020204" pitchFamily="34" charset="0"/>
              <a:buChar char="•"/>
            </a:pPr>
            <a:r>
              <a:rPr lang="en-US" sz="2000" dirty="0">
                <a:solidFill>
                  <a:schemeClr val="accent1"/>
                </a:solidFill>
              </a:rPr>
              <a:t>6%</a:t>
            </a:r>
            <a:r>
              <a:rPr lang="en-US" sz="2000" dirty="0"/>
              <a:t> of VMs are running non-RHEL distros (Ubuntu), and will need to be further evaluation</a:t>
            </a:r>
          </a:p>
          <a:p>
            <a:pPr marL="285750" indent="-285750">
              <a:buFont typeface="Arial" panose="020B0604020202020204" pitchFamily="34" charset="0"/>
              <a:buChar char="•"/>
            </a:pPr>
            <a:r>
              <a:rPr lang="en-US" sz="2000" b="1" dirty="0">
                <a:solidFill>
                  <a:srgbClr val="C00000"/>
                </a:solidFill>
              </a:rPr>
              <a:t>12%</a:t>
            </a:r>
            <a:r>
              <a:rPr lang="en-US" sz="2000" dirty="0"/>
              <a:t> of VMs are not supported OCP-V, due to operating system EOL (windows 2003) or have not been certified by their respective vendor </a:t>
            </a:r>
          </a:p>
          <a:p>
            <a:pPr marL="285750" indent="-285750">
              <a:buFont typeface="Arial" panose="020B0604020202020204" pitchFamily="34" charset="0"/>
              <a:buChar char="•"/>
            </a:pPr>
            <a:r>
              <a:rPr lang="en-US" sz="2000" dirty="0"/>
              <a:t>It is not recommended to move Oracle RAC to OCP-V, and will need to be further evaluation</a:t>
            </a:r>
          </a:p>
        </p:txBody>
      </p:sp>
      <p:grpSp>
        <p:nvGrpSpPr>
          <p:cNvPr id="9" name="Group 8">
            <a:extLst>
              <a:ext uri="{FF2B5EF4-FFF2-40B4-BE49-F238E27FC236}">
                <a16:creationId xmlns:a16="http://schemas.microsoft.com/office/drawing/2014/main" id="{BA368899-5236-17C3-EACF-B4571FF049CC}"/>
              </a:ext>
            </a:extLst>
          </p:cNvPr>
          <p:cNvGrpSpPr/>
          <p:nvPr/>
        </p:nvGrpSpPr>
        <p:grpSpPr>
          <a:xfrm>
            <a:off x="8111456" y="1909315"/>
            <a:ext cx="3577128" cy="1325564"/>
            <a:chOff x="8554458" y="683004"/>
            <a:chExt cx="3577128" cy="1325564"/>
          </a:xfrm>
        </p:grpSpPr>
        <p:sp>
          <p:nvSpPr>
            <p:cNvPr id="10" name="Rectangle 9">
              <a:extLst>
                <a:ext uri="{FF2B5EF4-FFF2-40B4-BE49-F238E27FC236}">
                  <a16:creationId xmlns:a16="http://schemas.microsoft.com/office/drawing/2014/main" id="{61A816EA-F849-FBE0-F818-1F192B33DF47}"/>
                </a:ext>
              </a:extLst>
            </p:cNvPr>
            <p:cNvSpPr/>
            <p:nvPr/>
          </p:nvSpPr>
          <p:spPr>
            <a:xfrm>
              <a:off x="8554458" y="683004"/>
              <a:ext cx="2520000" cy="1325563"/>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E" dirty="0">
                  <a:solidFill>
                    <a:schemeClr val="tx1"/>
                  </a:solidFill>
                </a:rPr>
                <a:t>Easy (70%)</a:t>
              </a:r>
            </a:p>
          </p:txBody>
        </p:sp>
        <p:sp>
          <p:nvSpPr>
            <p:cNvPr id="11" name="Rectangle 10">
              <a:extLst>
                <a:ext uri="{FF2B5EF4-FFF2-40B4-BE49-F238E27FC236}">
                  <a16:creationId xmlns:a16="http://schemas.microsoft.com/office/drawing/2014/main" id="{9596BF23-D84D-B0FC-DD55-5FE87E6D5462}"/>
                </a:ext>
              </a:extLst>
            </p:cNvPr>
            <p:cNvSpPr/>
            <p:nvPr/>
          </p:nvSpPr>
          <p:spPr>
            <a:xfrm>
              <a:off x="11078834" y="683005"/>
              <a:ext cx="396000" cy="132556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AE" sz="1400" dirty="0">
                  <a:solidFill>
                    <a:schemeClr val="tx1"/>
                  </a:solidFill>
                </a:rPr>
                <a:t>Medium (11%)</a:t>
              </a:r>
            </a:p>
          </p:txBody>
        </p:sp>
        <p:sp>
          <p:nvSpPr>
            <p:cNvPr id="12" name="Rectangle 11">
              <a:extLst>
                <a:ext uri="{FF2B5EF4-FFF2-40B4-BE49-F238E27FC236}">
                  <a16:creationId xmlns:a16="http://schemas.microsoft.com/office/drawing/2014/main" id="{2F2531AE-7351-92AA-A339-84DE05E639BE}"/>
                </a:ext>
              </a:extLst>
            </p:cNvPr>
            <p:cNvSpPr/>
            <p:nvPr/>
          </p:nvSpPr>
          <p:spPr>
            <a:xfrm>
              <a:off x="11479210" y="683005"/>
              <a:ext cx="216000" cy="132556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AE" sz="1600" dirty="0">
                  <a:solidFill>
                    <a:schemeClr val="tx1"/>
                  </a:solidFill>
                </a:rPr>
                <a:t>Hard (7%)</a:t>
              </a:r>
            </a:p>
          </p:txBody>
        </p:sp>
        <p:sp>
          <p:nvSpPr>
            <p:cNvPr id="13" name="Rectangle 12">
              <a:extLst>
                <a:ext uri="{FF2B5EF4-FFF2-40B4-BE49-F238E27FC236}">
                  <a16:creationId xmlns:a16="http://schemas.microsoft.com/office/drawing/2014/main" id="{E2D7A24F-1953-A9AE-5DE2-15DB5895CB01}"/>
                </a:ext>
              </a:extLst>
            </p:cNvPr>
            <p:cNvSpPr/>
            <p:nvPr/>
          </p:nvSpPr>
          <p:spPr>
            <a:xfrm>
              <a:off x="11699586" y="683004"/>
              <a:ext cx="432000" cy="1325563"/>
            </a:xfrm>
            <a:prstGeom prst="rect">
              <a:avLst/>
            </a:prstGeom>
            <a:solidFill>
              <a:srgbClr val="FF7E79"/>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AE" sz="1200" dirty="0">
                  <a:solidFill>
                    <a:schemeClr val="tx1"/>
                  </a:solidFill>
                </a:rPr>
                <a:t>Unspported (12%)</a:t>
              </a:r>
            </a:p>
          </p:txBody>
        </p:sp>
      </p:grpSp>
    </p:spTree>
    <p:extLst>
      <p:ext uri="{BB962C8B-B14F-4D97-AF65-F5344CB8AC3E}">
        <p14:creationId xmlns:p14="http://schemas.microsoft.com/office/powerpoint/2010/main" val="219816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015E9-88A4-C252-9277-8CC440D7BCB1}"/>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FBF60B1-327F-16DD-F7BE-21E33A8F8649}"/>
              </a:ext>
            </a:extLst>
          </p:cNvPr>
          <p:cNvSpPr>
            <a:spLocks noGrp="1"/>
          </p:cNvSpPr>
          <p:nvPr>
            <p:ph type="subTitle" idx="1"/>
          </p:nvPr>
        </p:nvSpPr>
        <p:spPr/>
        <p:txBody>
          <a:bodyPr/>
          <a:lstStyle/>
          <a:p>
            <a:r>
              <a:rPr lang="en-ZA" sz="3200" dirty="0">
                <a:solidFill>
                  <a:srgbClr val="FF0000"/>
                </a:solidFill>
              </a:rPr>
              <a:t>Estimate TCO</a:t>
            </a:r>
          </a:p>
        </p:txBody>
      </p:sp>
      <p:sp>
        <p:nvSpPr>
          <p:cNvPr id="3" name="Subtitle 2">
            <a:extLst>
              <a:ext uri="{FF2B5EF4-FFF2-40B4-BE49-F238E27FC236}">
                <a16:creationId xmlns:a16="http://schemas.microsoft.com/office/drawing/2014/main" id="{D393B354-DC65-6C96-0605-46B4A24267A5}"/>
              </a:ext>
            </a:extLst>
          </p:cNvPr>
          <p:cNvSpPr>
            <a:spLocks noGrp="1"/>
          </p:cNvSpPr>
          <p:nvPr>
            <p:ph type="subTitle" idx="2"/>
          </p:nvPr>
        </p:nvSpPr>
        <p:spPr/>
        <p:txBody>
          <a:bodyPr/>
          <a:lstStyle/>
          <a:p>
            <a:endParaRPr lang="en-ZA"/>
          </a:p>
        </p:txBody>
      </p:sp>
      <p:pic>
        <p:nvPicPr>
          <p:cNvPr id="5" name="Picture 4">
            <a:extLst>
              <a:ext uri="{FF2B5EF4-FFF2-40B4-BE49-F238E27FC236}">
                <a16:creationId xmlns:a16="http://schemas.microsoft.com/office/drawing/2014/main" id="{04E2CDE7-EDD3-AADD-1CB4-13CD36B4F76D}"/>
              </a:ext>
            </a:extLst>
          </p:cNvPr>
          <p:cNvPicPr>
            <a:picLocks noChangeAspect="1"/>
          </p:cNvPicPr>
          <p:nvPr/>
        </p:nvPicPr>
        <p:blipFill>
          <a:blip r:embed="rId3"/>
          <a:stretch>
            <a:fillRect/>
          </a:stretch>
        </p:blipFill>
        <p:spPr>
          <a:xfrm>
            <a:off x="1809152" y="1247470"/>
            <a:ext cx="8573696" cy="4363059"/>
          </a:xfrm>
          <a:prstGeom prst="rect">
            <a:avLst/>
          </a:prstGeom>
        </p:spPr>
      </p:pic>
    </p:spTree>
    <p:extLst>
      <p:ext uri="{BB962C8B-B14F-4D97-AF65-F5344CB8AC3E}">
        <p14:creationId xmlns:p14="http://schemas.microsoft.com/office/powerpoint/2010/main" val="406485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21DEF-FA15-480C-B382-55FEA041F80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388EEAB0-1E37-ED2C-6633-84D88B918B9B}"/>
              </a:ext>
            </a:extLst>
          </p:cNvPr>
          <p:cNvSpPr>
            <a:spLocks noGrp="1"/>
          </p:cNvSpPr>
          <p:nvPr>
            <p:ph type="subTitle" idx="1"/>
          </p:nvPr>
        </p:nvSpPr>
        <p:spPr>
          <a:xfrm>
            <a:off x="447775" y="55440"/>
            <a:ext cx="10464640" cy="1307533"/>
          </a:xfrm>
        </p:spPr>
        <p:txBody>
          <a:bodyPr/>
          <a:lstStyle/>
          <a:p>
            <a:r>
              <a:rPr lang="en-ZA" sz="2800" dirty="0">
                <a:solidFill>
                  <a:srgbClr val="FF0000"/>
                </a:solidFill>
              </a:rPr>
              <a:t>Actually it is all good, but it can be GREAT.</a:t>
            </a:r>
          </a:p>
        </p:txBody>
      </p:sp>
      <p:sp>
        <p:nvSpPr>
          <p:cNvPr id="3" name="Subtitle 2">
            <a:extLst>
              <a:ext uri="{FF2B5EF4-FFF2-40B4-BE49-F238E27FC236}">
                <a16:creationId xmlns:a16="http://schemas.microsoft.com/office/drawing/2014/main" id="{BE728693-768B-2C70-CB18-E07675FC8AAF}"/>
              </a:ext>
            </a:extLst>
          </p:cNvPr>
          <p:cNvSpPr>
            <a:spLocks noGrp="1"/>
          </p:cNvSpPr>
          <p:nvPr>
            <p:ph type="subTitle" idx="2"/>
          </p:nvPr>
        </p:nvSpPr>
        <p:spPr/>
        <p:txBody>
          <a:bodyPr/>
          <a:lstStyle/>
          <a:p>
            <a:endParaRPr lang="en-ZA"/>
          </a:p>
        </p:txBody>
      </p:sp>
      <p:sp>
        <p:nvSpPr>
          <p:cNvPr id="6" name="TextBox 5">
            <a:extLst>
              <a:ext uri="{FF2B5EF4-FFF2-40B4-BE49-F238E27FC236}">
                <a16:creationId xmlns:a16="http://schemas.microsoft.com/office/drawing/2014/main" id="{AA0E26DC-0831-7466-9360-7A533E70628B}"/>
              </a:ext>
            </a:extLst>
          </p:cNvPr>
          <p:cNvSpPr txBox="1"/>
          <p:nvPr/>
        </p:nvSpPr>
        <p:spPr>
          <a:xfrm>
            <a:off x="447776" y="1155033"/>
            <a:ext cx="4641098" cy="4154984"/>
          </a:xfrm>
          <a:prstGeom prst="rect">
            <a:avLst/>
          </a:prstGeom>
          <a:noFill/>
        </p:spPr>
        <p:txBody>
          <a:bodyPr wrap="square">
            <a:spAutoFit/>
          </a:bodyPr>
          <a:lstStyle/>
          <a:p>
            <a:r>
              <a:rPr lang="en-ZA" sz="2400" dirty="0"/>
              <a:t>Some UNKNOWNS…..</a:t>
            </a:r>
          </a:p>
          <a:p>
            <a:pPr lvl="1"/>
            <a:r>
              <a:rPr lang="en-ZA" sz="2400" dirty="0"/>
              <a:t>Current Host Infrastructure – ESXi, 254 hosts</a:t>
            </a:r>
          </a:p>
          <a:p>
            <a:pPr lvl="1"/>
            <a:r>
              <a:rPr lang="en-ZA" sz="2400" dirty="0"/>
              <a:t>Current Network Infrastructure – Cisco Nexus</a:t>
            </a:r>
          </a:p>
          <a:p>
            <a:pPr lvl="1"/>
            <a:r>
              <a:rPr lang="en-ZA" sz="2400" dirty="0"/>
              <a:t>Current Storage Infrastructure – External Dell Storage with VSAN</a:t>
            </a:r>
          </a:p>
          <a:p>
            <a:pPr lvl="1"/>
            <a:endParaRPr lang="en-ZA" sz="2400" dirty="0"/>
          </a:p>
          <a:p>
            <a:r>
              <a:rPr lang="en-ZA" sz="2400" dirty="0"/>
              <a:t>AND WE need to ask the ORACLE……</a:t>
            </a:r>
          </a:p>
        </p:txBody>
      </p:sp>
      <p:pic>
        <p:nvPicPr>
          <p:cNvPr id="8" name="Picture 7" descr="Question marks in a line and one question mark is lit">
            <a:extLst>
              <a:ext uri="{FF2B5EF4-FFF2-40B4-BE49-F238E27FC236}">
                <a16:creationId xmlns:a16="http://schemas.microsoft.com/office/drawing/2014/main" id="{486238E3-8993-BBB1-FC34-F4543C69CEFB}"/>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088873" y="1081276"/>
            <a:ext cx="7103127" cy="4981074"/>
          </a:xfrm>
          <a:prstGeom prst="rect">
            <a:avLst/>
          </a:prstGeom>
        </p:spPr>
      </p:pic>
    </p:spTree>
    <p:extLst>
      <p:ext uri="{BB962C8B-B14F-4D97-AF65-F5344CB8AC3E}">
        <p14:creationId xmlns:p14="http://schemas.microsoft.com/office/powerpoint/2010/main" val="398170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6"/>
        <p:cNvGrpSpPr/>
        <p:nvPr/>
      </p:nvGrpSpPr>
      <p:grpSpPr>
        <a:xfrm>
          <a:off x="0" y="0"/>
          <a:ext cx="0" cy="0"/>
          <a:chOff x="0" y="0"/>
          <a:chExt cx="0" cy="0"/>
        </a:xfrm>
      </p:grpSpPr>
      <p:sp>
        <p:nvSpPr>
          <p:cNvPr id="3127" name="Google Shape;3127;p259"/>
          <p:cNvSpPr txBox="1">
            <a:spLocks noGrp="1"/>
          </p:cNvSpPr>
          <p:nvPr>
            <p:ph type="sldNum" idx="12"/>
          </p:nvPr>
        </p:nvSpPr>
        <p:spPr>
          <a:xfrm>
            <a:off x="108424" y="6125081"/>
            <a:ext cx="706401" cy="186467"/>
          </a:xfrm>
          <a:prstGeom prst="rect">
            <a:avLst/>
          </a:prstGeom>
        </p:spPr>
        <p:txBody>
          <a:bodyPr spcFirstLastPara="1" vert="horz" wrap="square" lIns="0" tIns="0" rIns="0" bIns="0" rtlCol="0" anchor="b" anchorCtr="0">
            <a:noAutofit/>
          </a:bodyPr>
          <a:lstStyle/>
          <a:p>
            <a:fld id="{00000000-1234-1234-1234-123412341234}" type="slidenum">
              <a:rPr lang="en"/>
              <a:pPr/>
              <a:t>7</a:t>
            </a:fld>
            <a:endParaRPr/>
          </a:p>
        </p:txBody>
      </p:sp>
      <p:sp>
        <p:nvSpPr>
          <p:cNvPr id="3128" name="Google Shape;3128;p259"/>
          <p:cNvSpPr/>
          <p:nvPr/>
        </p:nvSpPr>
        <p:spPr>
          <a:xfrm>
            <a:off x="796065" y="1348797"/>
            <a:ext cx="4754010" cy="4819044"/>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33" tIns="91433" rIns="91433" bIns="91433" anchor="ctr" anchorCtr="0">
            <a:noAutofit/>
          </a:bodyPr>
          <a:lstStyle/>
          <a:p>
            <a:pPr algn="ctr"/>
            <a:endParaRPr sz="1467">
              <a:latin typeface="Red Hat Display"/>
              <a:ea typeface="Red Hat Display"/>
              <a:cs typeface="Red Hat Display"/>
              <a:sym typeface="Red Hat Display"/>
            </a:endParaRPr>
          </a:p>
        </p:txBody>
      </p:sp>
      <p:sp>
        <p:nvSpPr>
          <p:cNvPr id="3129" name="Google Shape;3129;p259"/>
          <p:cNvSpPr/>
          <p:nvPr/>
        </p:nvSpPr>
        <p:spPr>
          <a:xfrm>
            <a:off x="7169590" y="1335304"/>
            <a:ext cx="4754010" cy="487773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33" tIns="91433" rIns="91433" bIns="91433" anchor="ctr" anchorCtr="0">
            <a:noAutofit/>
          </a:bodyPr>
          <a:lstStyle/>
          <a:p>
            <a:pPr algn="ctr"/>
            <a:endParaRPr sz="1467">
              <a:latin typeface="Red Hat Display"/>
              <a:ea typeface="Red Hat Display"/>
              <a:cs typeface="Red Hat Display"/>
              <a:sym typeface="Red Hat Display"/>
            </a:endParaRPr>
          </a:p>
        </p:txBody>
      </p:sp>
      <p:pic>
        <p:nvPicPr>
          <p:cNvPr id="3130" name="Google Shape;3130;p259"/>
          <p:cNvPicPr preferRelativeResize="0"/>
          <p:nvPr/>
        </p:nvPicPr>
        <p:blipFill>
          <a:blip r:embed="rId3">
            <a:alphaModFix/>
          </a:blip>
          <a:stretch>
            <a:fillRect/>
          </a:stretch>
        </p:blipFill>
        <p:spPr>
          <a:xfrm>
            <a:off x="1025426" y="2613148"/>
            <a:ext cx="576051" cy="774695"/>
          </a:xfrm>
          <a:prstGeom prst="rect">
            <a:avLst/>
          </a:prstGeom>
          <a:noFill/>
          <a:ln>
            <a:noFill/>
          </a:ln>
        </p:spPr>
      </p:pic>
      <p:pic>
        <p:nvPicPr>
          <p:cNvPr id="3131" name="Google Shape;3131;p259"/>
          <p:cNvPicPr preferRelativeResize="0"/>
          <p:nvPr/>
        </p:nvPicPr>
        <p:blipFill>
          <a:blip r:embed="rId3">
            <a:alphaModFix/>
          </a:blip>
          <a:stretch>
            <a:fillRect/>
          </a:stretch>
        </p:blipFill>
        <p:spPr>
          <a:xfrm>
            <a:off x="2607389" y="2609311"/>
            <a:ext cx="576051" cy="774695"/>
          </a:xfrm>
          <a:prstGeom prst="rect">
            <a:avLst/>
          </a:prstGeom>
          <a:noFill/>
          <a:ln>
            <a:noFill/>
          </a:ln>
        </p:spPr>
      </p:pic>
      <p:pic>
        <p:nvPicPr>
          <p:cNvPr id="3132" name="Google Shape;3132;p259"/>
          <p:cNvPicPr preferRelativeResize="0"/>
          <p:nvPr/>
        </p:nvPicPr>
        <p:blipFill>
          <a:blip r:embed="rId3">
            <a:alphaModFix/>
          </a:blip>
          <a:stretch>
            <a:fillRect/>
          </a:stretch>
        </p:blipFill>
        <p:spPr>
          <a:xfrm>
            <a:off x="4189348" y="2613148"/>
            <a:ext cx="576051" cy="774695"/>
          </a:xfrm>
          <a:prstGeom prst="rect">
            <a:avLst/>
          </a:prstGeom>
          <a:noFill/>
          <a:ln>
            <a:noFill/>
          </a:ln>
        </p:spPr>
      </p:pic>
      <p:pic>
        <p:nvPicPr>
          <p:cNvPr id="3133" name="Google Shape;3133;p259"/>
          <p:cNvPicPr preferRelativeResize="0"/>
          <p:nvPr/>
        </p:nvPicPr>
        <p:blipFill>
          <a:blip r:embed="rId3">
            <a:alphaModFix/>
          </a:blip>
          <a:stretch>
            <a:fillRect/>
          </a:stretch>
        </p:blipFill>
        <p:spPr>
          <a:xfrm>
            <a:off x="2745726" y="4772773"/>
            <a:ext cx="576051" cy="774693"/>
          </a:xfrm>
          <a:prstGeom prst="rect">
            <a:avLst/>
          </a:prstGeom>
          <a:noFill/>
          <a:ln>
            <a:noFill/>
          </a:ln>
        </p:spPr>
      </p:pic>
      <p:pic>
        <p:nvPicPr>
          <p:cNvPr id="3134" name="Google Shape;3134;p259"/>
          <p:cNvPicPr preferRelativeResize="0"/>
          <p:nvPr/>
        </p:nvPicPr>
        <p:blipFill>
          <a:blip r:embed="rId3">
            <a:alphaModFix/>
          </a:blip>
          <a:stretch>
            <a:fillRect/>
          </a:stretch>
        </p:blipFill>
        <p:spPr>
          <a:xfrm>
            <a:off x="3540001" y="4772773"/>
            <a:ext cx="576051" cy="774693"/>
          </a:xfrm>
          <a:prstGeom prst="rect">
            <a:avLst/>
          </a:prstGeom>
          <a:noFill/>
          <a:ln>
            <a:noFill/>
          </a:ln>
        </p:spPr>
      </p:pic>
      <p:pic>
        <p:nvPicPr>
          <p:cNvPr id="3135" name="Google Shape;3135;p259"/>
          <p:cNvPicPr preferRelativeResize="0"/>
          <p:nvPr/>
        </p:nvPicPr>
        <p:blipFill>
          <a:blip r:embed="rId3">
            <a:alphaModFix/>
          </a:blip>
          <a:stretch>
            <a:fillRect/>
          </a:stretch>
        </p:blipFill>
        <p:spPr>
          <a:xfrm>
            <a:off x="1051677" y="3835897"/>
            <a:ext cx="576051" cy="774695"/>
          </a:xfrm>
          <a:prstGeom prst="rect">
            <a:avLst/>
          </a:prstGeom>
          <a:noFill/>
          <a:ln>
            <a:noFill/>
          </a:ln>
        </p:spPr>
      </p:pic>
      <p:pic>
        <p:nvPicPr>
          <p:cNvPr id="3136" name="Google Shape;3136;p259"/>
          <p:cNvPicPr preferRelativeResize="0"/>
          <p:nvPr/>
        </p:nvPicPr>
        <p:blipFill>
          <a:blip r:embed="rId3">
            <a:alphaModFix/>
          </a:blip>
          <a:stretch>
            <a:fillRect/>
          </a:stretch>
        </p:blipFill>
        <p:spPr>
          <a:xfrm>
            <a:off x="1898701" y="3835897"/>
            <a:ext cx="576051" cy="774695"/>
          </a:xfrm>
          <a:prstGeom prst="rect">
            <a:avLst/>
          </a:prstGeom>
          <a:noFill/>
          <a:ln>
            <a:noFill/>
          </a:ln>
        </p:spPr>
      </p:pic>
      <p:pic>
        <p:nvPicPr>
          <p:cNvPr id="3137" name="Google Shape;3137;p259"/>
          <p:cNvPicPr preferRelativeResize="0"/>
          <p:nvPr/>
        </p:nvPicPr>
        <p:blipFill>
          <a:blip r:embed="rId3">
            <a:alphaModFix/>
          </a:blip>
          <a:stretch>
            <a:fillRect/>
          </a:stretch>
        </p:blipFill>
        <p:spPr>
          <a:xfrm>
            <a:off x="2745726" y="3835897"/>
            <a:ext cx="576051" cy="774695"/>
          </a:xfrm>
          <a:prstGeom prst="rect">
            <a:avLst/>
          </a:prstGeom>
          <a:noFill/>
          <a:ln>
            <a:noFill/>
          </a:ln>
        </p:spPr>
      </p:pic>
      <p:pic>
        <p:nvPicPr>
          <p:cNvPr id="3138" name="Google Shape;3138;p259"/>
          <p:cNvPicPr preferRelativeResize="0"/>
          <p:nvPr/>
        </p:nvPicPr>
        <p:blipFill>
          <a:blip r:embed="rId3">
            <a:alphaModFix/>
          </a:blip>
          <a:stretch>
            <a:fillRect/>
          </a:stretch>
        </p:blipFill>
        <p:spPr>
          <a:xfrm>
            <a:off x="3592751" y="3835897"/>
            <a:ext cx="576051" cy="774695"/>
          </a:xfrm>
          <a:prstGeom prst="rect">
            <a:avLst/>
          </a:prstGeom>
          <a:noFill/>
          <a:ln>
            <a:noFill/>
          </a:ln>
        </p:spPr>
      </p:pic>
      <p:pic>
        <p:nvPicPr>
          <p:cNvPr id="3139" name="Google Shape;3139;p259"/>
          <p:cNvPicPr preferRelativeResize="0"/>
          <p:nvPr/>
        </p:nvPicPr>
        <p:blipFill>
          <a:blip r:embed="rId3">
            <a:alphaModFix/>
          </a:blip>
          <a:stretch>
            <a:fillRect/>
          </a:stretch>
        </p:blipFill>
        <p:spPr>
          <a:xfrm>
            <a:off x="4439774" y="3835897"/>
            <a:ext cx="576051" cy="774695"/>
          </a:xfrm>
          <a:prstGeom prst="rect">
            <a:avLst/>
          </a:prstGeom>
          <a:noFill/>
          <a:ln>
            <a:noFill/>
          </a:ln>
        </p:spPr>
      </p:pic>
      <p:pic>
        <p:nvPicPr>
          <p:cNvPr id="3140" name="Google Shape;3140;p259"/>
          <p:cNvPicPr preferRelativeResize="0"/>
          <p:nvPr/>
        </p:nvPicPr>
        <p:blipFill>
          <a:blip r:embed="rId3">
            <a:alphaModFix/>
          </a:blip>
          <a:stretch>
            <a:fillRect/>
          </a:stretch>
        </p:blipFill>
        <p:spPr>
          <a:xfrm>
            <a:off x="1051677" y="4772773"/>
            <a:ext cx="576051" cy="774693"/>
          </a:xfrm>
          <a:prstGeom prst="rect">
            <a:avLst/>
          </a:prstGeom>
          <a:noFill/>
          <a:ln>
            <a:noFill/>
          </a:ln>
        </p:spPr>
      </p:pic>
      <p:pic>
        <p:nvPicPr>
          <p:cNvPr id="3141" name="Google Shape;3141;p259"/>
          <p:cNvPicPr preferRelativeResize="0"/>
          <p:nvPr/>
        </p:nvPicPr>
        <p:blipFill>
          <a:blip r:embed="rId3">
            <a:alphaModFix/>
          </a:blip>
          <a:stretch>
            <a:fillRect/>
          </a:stretch>
        </p:blipFill>
        <p:spPr>
          <a:xfrm>
            <a:off x="1898701" y="4772773"/>
            <a:ext cx="576051" cy="774693"/>
          </a:xfrm>
          <a:prstGeom prst="rect">
            <a:avLst/>
          </a:prstGeom>
          <a:noFill/>
          <a:ln>
            <a:noFill/>
          </a:ln>
        </p:spPr>
      </p:pic>
      <p:sp>
        <p:nvSpPr>
          <p:cNvPr id="3142" name="Google Shape;3142;p259"/>
          <p:cNvSpPr/>
          <p:nvPr/>
        </p:nvSpPr>
        <p:spPr>
          <a:xfrm>
            <a:off x="776540" y="1455068"/>
            <a:ext cx="4754010" cy="9146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33" tIns="91433" rIns="91433" bIns="91433" anchor="ctr" anchorCtr="0">
            <a:noAutofit/>
          </a:bodyPr>
          <a:lstStyle/>
          <a:p>
            <a:pPr algn="ctr"/>
            <a:endParaRPr sz="1467">
              <a:latin typeface="Red Hat Display"/>
              <a:ea typeface="Red Hat Display"/>
              <a:cs typeface="Red Hat Display"/>
              <a:sym typeface="Red Hat Display"/>
            </a:endParaRPr>
          </a:p>
        </p:txBody>
      </p:sp>
      <p:sp>
        <p:nvSpPr>
          <p:cNvPr id="3143" name="Google Shape;3143;p259"/>
          <p:cNvSpPr txBox="1"/>
          <p:nvPr/>
        </p:nvSpPr>
        <p:spPr>
          <a:xfrm>
            <a:off x="394999" y="1682151"/>
            <a:ext cx="5433375" cy="471975"/>
          </a:xfrm>
          <a:prstGeom prst="rect">
            <a:avLst/>
          </a:prstGeom>
          <a:noFill/>
          <a:ln>
            <a:noFill/>
          </a:ln>
        </p:spPr>
        <p:txBody>
          <a:bodyPr spcFirstLastPara="1" wrap="square" lIns="91433" tIns="91433" rIns="91433" bIns="91433" anchor="t" anchorCtr="0">
            <a:spAutoFit/>
          </a:bodyPr>
          <a:lstStyle/>
          <a:p>
            <a:pPr algn="ctr"/>
            <a:r>
              <a:rPr lang="en" sz="1867">
                <a:latin typeface="Red Hat Display"/>
                <a:ea typeface="Red Hat Display"/>
                <a:cs typeface="Red Hat Display"/>
                <a:sym typeface="Red Hat Display"/>
              </a:rPr>
              <a:t>Production </a:t>
            </a:r>
            <a:endParaRPr sz="1867">
              <a:latin typeface="Red Hat Display"/>
              <a:ea typeface="Red Hat Display"/>
              <a:cs typeface="Red Hat Display"/>
              <a:sym typeface="Red Hat Display"/>
            </a:endParaRPr>
          </a:p>
        </p:txBody>
      </p:sp>
      <p:sp>
        <p:nvSpPr>
          <p:cNvPr id="3144" name="Google Shape;3144;p259"/>
          <p:cNvSpPr/>
          <p:nvPr/>
        </p:nvSpPr>
        <p:spPr>
          <a:xfrm>
            <a:off x="7169590" y="1455068"/>
            <a:ext cx="4754010" cy="9146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33" tIns="91433" rIns="91433" bIns="91433" anchor="ctr" anchorCtr="0">
            <a:noAutofit/>
          </a:bodyPr>
          <a:lstStyle/>
          <a:p>
            <a:pPr algn="ctr"/>
            <a:endParaRPr sz="1467">
              <a:latin typeface="Red Hat Display"/>
              <a:ea typeface="Red Hat Display"/>
              <a:cs typeface="Red Hat Display"/>
              <a:sym typeface="Red Hat Display"/>
            </a:endParaRPr>
          </a:p>
        </p:txBody>
      </p:sp>
      <p:sp>
        <p:nvSpPr>
          <p:cNvPr id="3145" name="Google Shape;3145;p259"/>
          <p:cNvSpPr txBox="1"/>
          <p:nvPr/>
        </p:nvSpPr>
        <p:spPr>
          <a:xfrm>
            <a:off x="6774625" y="1874800"/>
            <a:ext cx="5627200" cy="471975"/>
          </a:xfrm>
          <a:prstGeom prst="rect">
            <a:avLst/>
          </a:prstGeom>
          <a:noFill/>
          <a:ln>
            <a:noFill/>
          </a:ln>
        </p:spPr>
        <p:txBody>
          <a:bodyPr spcFirstLastPara="1" wrap="square" lIns="91433" tIns="91433" rIns="91433" bIns="91433" anchor="t" anchorCtr="0">
            <a:spAutoFit/>
          </a:bodyPr>
          <a:lstStyle/>
          <a:p>
            <a:pPr algn="ctr"/>
            <a:r>
              <a:rPr lang="en" sz="1867">
                <a:latin typeface="Red Hat Display"/>
                <a:ea typeface="Red Hat Display"/>
                <a:cs typeface="Red Hat Display"/>
                <a:sym typeface="Red Hat Display"/>
              </a:rPr>
              <a:t>DR </a:t>
            </a:r>
            <a:endParaRPr sz="1867">
              <a:latin typeface="Red Hat Display"/>
              <a:ea typeface="Red Hat Display"/>
              <a:cs typeface="Red Hat Display"/>
              <a:sym typeface="Red Hat Display"/>
            </a:endParaRPr>
          </a:p>
        </p:txBody>
      </p:sp>
      <p:sp>
        <p:nvSpPr>
          <p:cNvPr id="3146" name="Google Shape;3146;p259"/>
          <p:cNvSpPr txBox="1"/>
          <p:nvPr/>
        </p:nvSpPr>
        <p:spPr>
          <a:xfrm>
            <a:off x="1696419" y="2392821"/>
            <a:ext cx="2661458" cy="307762"/>
          </a:xfrm>
          <a:prstGeom prst="rect">
            <a:avLst/>
          </a:prstGeom>
          <a:noFill/>
          <a:ln>
            <a:noFill/>
          </a:ln>
        </p:spPr>
        <p:txBody>
          <a:bodyPr spcFirstLastPara="1" wrap="square" lIns="91433" tIns="91433" rIns="91433" bIns="91433" anchor="t" anchorCtr="0">
            <a:spAutoFit/>
          </a:bodyPr>
          <a:lstStyle/>
          <a:p>
            <a:pPr algn="ctr"/>
            <a:r>
              <a:rPr lang="en" sz="800" dirty="0">
                <a:latin typeface="Red Hat Display"/>
                <a:ea typeface="Red Hat Display"/>
                <a:cs typeface="Red Hat Display"/>
                <a:sym typeface="Red Hat Display"/>
              </a:rPr>
              <a:t>Master Nodes</a:t>
            </a:r>
            <a:endParaRPr sz="800" dirty="0">
              <a:latin typeface="Red Hat Display"/>
              <a:ea typeface="Red Hat Display"/>
              <a:cs typeface="Red Hat Display"/>
              <a:sym typeface="Red Hat Display"/>
            </a:endParaRPr>
          </a:p>
        </p:txBody>
      </p:sp>
      <p:sp>
        <p:nvSpPr>
          <p:cNvPr id="3147" name="Google Shape;3147;p259"/>
          <p:cNvSpPr txBox="1"/>
          <p:nvPr/>
        </p:nvSpPr>
        <p:spPr>
          <a:xfrm>
            <a:off x="1416380" y="3492591"/>
            <a:ext cx="3314946" cy="328217"/>
          </a:xfrm>
          <a:prstGeom prst="rect">
            <a:avLst/>
          </a:prstGeom>
          <a:noFill/>
          <a:ln>
            <a:noFill/>
          </a:ln>
        </p:spPr>
        <p:txBody>
          <a:bodyPr spcFirstLastPara="1" wrap="square" lIns="91433" tIns="91433" rIns="91433" bIns="91433" anchor="t" anchorCtr="0">
            <a:spAutoFit/>
          </a:bodyPr>
          <a:lstStyle/>
          <a:p>
            <a:pPr algn="ctr"/>
            <a:r>
              <a:rPr lang="en" sz="933" dirty="0">
                <a:latin typeface="Red Hat Display"/>
                <a:ea typeface="Red Hat Display"/>
                <a:cs typeface="Red Hat Display"/>
                <a:sym typeface="Red Hat Display"/>
              </a:rPr>
              <a:t>Worker Nodes</a:t>
            </a:r>
            <a:endParaRPr sz="933" dirty="0">
              <a:latin typeface="Red Hat Display"/>
              <a:ea typeface="Red Hat Display"/>
              <a:cs typeface="Red Hat Display"/>
              <a:sym typeface="Red Hat Display"/>
            </a:endParaRPr>
          </a:p>
        </p:txBody>
      </p:sp>
      <p:sp>
        <p:nvSpPr>
          <p:cNvPr id="3148" name="Google Shape;3148;p259"/>
          <p:cNvSpPr txBox="1"/>
          <p:nvPr/>
        </p:nvSpPr>
        <p:spPr>
          <a:xfrm>
            <a:off x="2310685" y="5695988"/>
            <a:ext cx="1718689" cy="368778"/>
          </a:xfrm>
          <a:prstGeom prst="rect">
            <a:avLst/>
          </a:prstGeom>
          <a:noFill/>
          <a:ln>
            <a:noFill/>
          </a:ln>
        </p:spPr>
        <p:txBody>
          <a:bodyPr spcFirstLastPara="1" wrap="square" lIns="91433" tIns="91433" rIns="91433" bIns="91433" anchor="t" anchorCtr="0">
            <a:noAutofit/>
          </a:bodyPr>
          <a:lstStyle/>
          <a:p>
            <a:pPr>
              <a:buClr>
                <a:schemeClr val="dk1"/>
              </a:buClr>
              <a:buSzPts val="800"/>
            </a:pPr>
            <a:r>
              <a:rPr lang="en" sz="1067">
                <a:solidFill>
                  <a:schemeClr val="dk1"/>
                </a:solidFill>
                <a:latin typeface="Red Hat Display"/>
                <a:ea typeface="Red Hat Display"/>
                <a:cs typeface="Red Hat Display"/>
                <a:sym typeface="Red Hat Display"/>
              </a:rPr>
              <a:t>Persistent Volumes (PVC) </a:t>
            </a:r>
            <a:endParaRPr sz="1867">
              <a:latin typeface="Red Hat Display"/>
              <a:ea typeface="Red Hat Display"/>
              <a:cs typeface="Red Hat Display"/>
              <a:sym typeface="Red Hat Display"/>
            </a:endParaRPr>
          </a:p>
        </p:txBody>
      </p:sp>
      <p:pic>
        <p:nvPicPr>
          <p:cNvPr id="3149" name="Google Shape;3149;p259"/>
          <p:cNvPicPr preferRelativeResize="0"/>
          <p:nvPr/>
        </p:nvPicPr>
        <p:blipFill>
          <a:blip r:embed="rId3">
            <a:alphaModFix/>
          </a:blip>
          <a:stretch>
            <a:fillRect/>
          </a:stretch>
        </p:blipFill>
        <p:spPr>
          <a:xfrm>
            <a:off x="7301174" y="2609311"/>
            <a:ext cx="576051" cy="774695"/>
          </a:xfrm>
          <a:prstGeom prst="rect">
            <a:avLst/>
          </a:prstGeom>
          <a:noFill/>
          <a:ln>
            <a:noFill/>
          </a:ln>
        </p:spPr>
      </p:pic>
      <p:pic>
        <p:nvPicPr>
          <p:cNvPr id="3150" name="Google Shape;3150;p259"/>
          <p:cNvPicPr preferRelativeResize="0"/>
          <p:nvPr/>
        </p:nvPicPr>
        <p:blipFill>
          <a:blip r:embed="rId3">
            <a:alphaModFix/>
          </a:blip>
          <a:stretch>
            <a:fillRect/>
          </a:stretch>
        </p:blipFill>
        <p:spPr>
          <a:xfrm>
            <a:off x="9114351" y="2609311"/>
            <a:ext cx="576051" cy="774695"/>
          </a:xfrm>
          <a:prstGeom prst="rect">
            <a:avLst/>
          </a:prstGeom>
          <a:noFill/>
          <a:ln>
            <a:noFill/>
          </a:ln>
        </p:spPr>
      </p:pic>
      <p:pic>
        <p:nvPicPr>
          <p:cNvPr id="3151" name="Google Shape;3151;p259"/>
          <p:cNvPicPr preferRelativeResize="0"/>
          <p:nvPr/>
        </p:nvPicPr>
        <p:blipFill>
          <a:blip r:embed="rId3">
            <a:alphaModFix/>
          </a:blip>
          <a:stretch>
            <a:fillRect/>
          </a:stretch>
        </p:blipFill>
        <p:spPr>
          <a:xfrm>
            <a:off x="10790751" y="2613148"/>
            <a:ext cx="576051" cy="774695"/>
          </a:xfrm>
          <a:prstGeom prst="rect">
            <a:avLst/>
          </a:prstGeom>
          <a:noFill/>
          <a:ln>
            <a:noFill/>
          </a:ln>
        </p:spPr>
      </p:pic>
      <p:sp>
        <p:nvSpPr>
          <p:cNvPr id="3152" name="Google Shape;3152;p259"/>
          <p:cNvSpPr txBox="1"/>
          <p:nvPr/>
        </p:nvSpPr>
        <p:spPr>
          <a:xfrm>
            <a:off x="9090217" y="2384067"/>
            <a:ext cx="2661458" cy="307762"/>
          </a:xfrm>
          <a:prstGeom prst="rect">
            <a:avLst/>
          </a:prstGeom>
          <a:noFill/>
          <a:ln>
            <a:noFill/>
          </a:ln>
        </p:spPr>
        <p:txBody>
          <a:bodyPr spcFirstLastPara="1" wrap="square" lIns="91433" tIns="91433" rIns="91433" bIns="91433" anchor="t" anchorCtr="0">
            <a:spAutoFit/>
          </a:bodyPr>
          <a:lstStyle/>
          <a:p>
            <a:r>
              <a:rPr lang="en" sz="800" dirty="0">
                <a:latin typeface="Red Hat Display"/>
                <a:ea typeface="Red Hat Display"/>
                <a:cs typeface="Red Hat Display"/>
                <a:sym typeface="Red Hat Display"/>
              </a:rPr>
              <a:t>Master Nodes</a:t>
            </a:r>
            <a:endParaRPr sz="800" dirty="0">
              <a:latin typeface="Red Hat Display"/>
              <a:ea typeface="Red Hat Display"/>
              <a:cs typeface="Red Hat Display"/>
              <a:sym typeface="Red Hat Display"/>
            </a:endParaRPr>
          </a:p>
        </p:txBody>
      </p:sp>
      <p:sp>
        <p:nvSpPr>
          <p:cNvPr id="3153" name="Google Shape;3153;p259"/>
          <p:cNvSpPr txBox="1"/>
          <p:nvPr/>
        </p:nvSpPr>
        <p:spPr>
          <a:xfrm>
            <a:off x="7995480" y="3492591"/>
            <a:ext cx="3314946" cy="328217"/>
          </a:xfrm>
          <a:prstGeom prst="rect">
            <a:avLst/>
          </a:prstGeom>
          <a:noFill/>
          <a:ln>
            <a:noFill/>
          </a:ln>
        </p:spPr>
        <p:txBody>
          <a:bodyPr spcFirstLastPara="1" wrap="square" lIns="91433" tIns="91433" rIns="91433" bIns="91433" anchor="t" anchorCtr="0">
            <a:spAutoFit/>
          </a:bodyPr>
          <a:lstStyle/>
          <a:p>
            <a:pPr algn="ctr"/>
            <a:r>
              <a:rPr lang="en" sz="933" dirty="0">
                <a:latin typeface="Red Hat Display"/>
                <a:ea typeface="Red Hat Display"/>
                <a:cs typeface="Red Hat Display"/>
                <a:sym typeface="Red Hat Display"/>
              </a:rPr>
              <a:t>Worker Nodes</a:t>
            </a:r>
            <a:endParaRPr sz="933" dirty="0">
              <a:latin typeface="Red Hat Display"/>
              <a:ea typeface="Red Hat Display"/>
              <a:cs typeface="Red Hat Display"/>
              <a:sym typeface="Red Hat Display"/>
            </a:endParaRPr>
          </a:p>
        </p:txBody>
      </p:sp>
      <p:pic>
        <p:nvPicPr>
          <p:cNvPr id="3154" name="Google Shape;3154;p259"/>
          <p:cNvPicPr preferRelativeResize="0"/>
          <p:nvPr/>
        </p:nvPicPr>
        <p:blipFill>
          <a:blip r:embed="rId3">
            <a:alphaModFix/>
          </a:blip>
          <a:stretch>
            <a:fillRect/>
          </a:stretch>
        </p:blipFill>
        <p:spPr>
          <a:xfrm>
            <a:off x="7301174" y="3858397"/>
            <a:ext cx="576051" cy="774695"/>
          </a:xfrm>
          <a:prstGeom prst="rect">
            <a:avLst/>
          </a:prstGeom>
          <a:noFill/>
          <a:ln>
            <a:noFill/>
          </a:ln>
        </p:spPr>
      </p:pic>
      <p:pic>
        <p:nvPicPr>
          <p:cNvPr id="3155" name="Google Shape;3155;p259"/>
          <p:cNvPicPr preferRelativeResize="0"/>
          <p:nvPr/>
        </p:nvPicPr>
        <p:blipFill>
          <a:blip r:embed="rId3">
            <a:alphaModFix/>
          </a:blip>
          <a:stretch>
            <a:fillRect/>
          </a:stretch>
        </p:blipFill>
        <p:spPr>
          <a:xfrm>
            <a:off x="8262377" y="3858397"/>
            <a:ext cx="576051" cy="774695"/>
          </a:xfrm>
          <a:prstGeom prst="rect">
            <a:avLst/>
          </a:prstGeom>
          <a:noFill/>
          <a:ln>
            <a:noFill/>
          </a:ln>
        </p:spPr>
      </p:pic>
      <p:pic>
        <p:nvPicPr>
          <p:cNvPr id="3156" name="Google Shape;3156;p259"/>
          <p:cNvPicPr preferRelativeResize="0"/>
          <p:nvPr/>
        </p:nvPicPr>
        <p:blipFill>
          <a:blip r:embed="rId3">
            <a:alphaModFix/>
          </a:blip>
          <a:stretch>
            <a:fillRect/>
          </a:stretch>
        </p:blipFill>
        <p:spPr>
          <a:xfrm>
            <a:off x="9200177" y="3858397"/>
            <a:ext cx="576051" cy="774695"/>
          </a:xfrm>
          <a:prstGeom prst="rect">
            <a:avLst/>
          </a:prstGeom>
          <a:noFill/>
          <a:ln>
            <a:noFill/>
          </a:ln>
        </p:spPr>
      </p:pic>
      <p:pic>
        <p:nvPicPr>
          <p:cNvPr id="3157" name="Google Shape;3157;p259"/>
          <p:cNvPicPr preferRelativeResize="0"/>
          <p:nvPr/>
        </p:nvPicPr>
        <p:blipFill>
          <a:blip r:embed="rId3">
            <a:alphaModFix/>
          </a:blip>
          <a:stretch>
            <a:fillRect/>
          </a:stretch>
        </p:blipFill>
        <p:spPr>
          <a:xfrm>
            <a:off x="10137977" y="3858397"/>
            <a:ext cx="576051" cy="774695"/>
          </a:xfrm>
          <a:prstGeom prst="rect">
            <a:avLst/>
          </a:prstGeom>
          <a:noFill/>
          <a:ln>
            <a:noFill/>
          </a:ln>
        </p:spPr>
      </p:pic>
      <p:pic>
        <p:nvPicPr>
          <p:cNvPr id="3158" name="Google Shape;3158;p259"/>
          <p:cNvPicPr preferRelativeResize="0"/>
          <p:nvPr/>
        </p:nvPicPr>
        <p:blipFill>
          <a:blip r:embed="rId3">
            <a:alphaModFix/>
          </a:blip>
          <a:stretch>
            <a:fillRect/>
          </a:stretch>
        </p:blipFill>
        <p:spPr>
          <a:xfrm>
            <a:off x="11003526" y="3858397"/>
            <a:ext cx="576051" cy="774695"/>
          </a:xfrm>
          <a:prstGeom prst="rect">
            <a:avLst/>
          </a:prstGeom>
          <a:noFill/>
          <a:ln>
            <a:noFill/>
          </a:ln>
        </p:spPr>
      </p:pic>
      <p:pic>
        <p:nvPicPr>
          <p:cNvPr id="3159" name="Google Shape;3159;p259"/>
          <p:cNvPicPr preferRelativeResize="0"/>
          <p:nvPr/>
        </p:nvPicPr>
        <p:blipFill>
          <a:blip r:embed="rId3">
            <a:alphaModFix/>
          </a:blip>
          <a:stretch>
            <a:fillRect/>
          </a:stretch>
        </p:blipFill>
        <p:spPr>
          <a:xfrm>
            <a:off x="7301174" y="4772773"/>
            <a:ext cx="576051" cy="774693"/>
          </a:xfrm>
          <a:prstGeom prst="rect">
            <a:avLst/>
          </a:prstGeom>
          <a:noFill/>
          <a:ln>
            <a:noFill/>
          </a:ln>
        </p:spPr>
      </p:pic>
      <p:pic>
        <p:nvPicPr>
          <p:cNvPr id="3160" name="Google Shape;3160;p259"/>
          <p:cNvPicPr preferRelativeResize="0"/>
          <p:nvPr/>
        </p:nvPicPr>
        <p:blipFill>
          <a:blip r:embed="rId3">
            <a:alphaModFix/>
          </a:blip>
          <a:stretch>
            <a:fillRect/>
          </a:stretch>
        </p:blipFill>
        <p:spPr>
          <a:xfrm>
            <a:off x="8262377" y="4772773"/>
            <a:ext cx="576051" cy="774693"/>
          </a:xfrm>
          <a:prstGeom prst="rect">
            <a:avLst/>
          </a:prstGeom>
          <a:noFill/>
          <a:ln>
            <a:noFill/>
          </a:ln>
        </p:spPr>
      </p:pic>
      <p:pic>
        <p:nvPicPr>
          <p:cNvPr id="3161" name="Google Shape;3161;p259"/>
          <p:cNvPicPr preferRelativeResize="0"/>
          <p:nvPr/>
        </p:nvPicPr>
        <p:blipFill>
          <a:blip r:embed="rId3">
            <a:alphaModFix/>
          </a:blip>
          <a:stretch>
            <a:fillRect/>
          </a:stretch>
        </p:blipFill>
        <p:spPr>
          <a:xfrm>
            <a:off x="9223577" y="4772773"/>
            <a:ext cx="576051" cy="774693"/>
          </a:xfrm>
          <a:prstGeom prst="rect">
            <a:avLst/>
          </a:prstGeom>
          <a:noFill/>
          <a:ln>
            <a:noFill/>
          </a:ln>
        </p:spPr>
      </p:pic>
      <p:pic>
        <p:nvPicPr>
          <p:cNvPr id="3162" name="Google Shape;3162;p259"/>
          <p:cNvPicPr preferRelativeResize="0"/>
          <p:nvPr/>
        </p:nvPicPr>
        <p:blipFill>
          <a:blip r:embed="rId3">
            <a:alphaModFix/>
          </a:blip>
          <a:stretch>
            <a:fillRect/>
          </a:stretch>
        </p:blipFill>
        <p:spPr>
          <a:xfrm>
            <a:off x="10137977" y="4750297"/>
            <a:ext cx="576051" cy="774693"/>
          </a:xfrm>
          <a:prstGeom prst="rect">
            <a:avLst/>
          </a:prstGeom>
          <a:noFill/>
          <a:ln>
            <a:noFill/>
          </a:ln>
        </p:spPr>
      </p:pic>
      <p:sp>
        <p:nvSpPr>
          <p:cNvPr id="3163" name="Google Shape;3163;p259"/>
          <p:cNvSpPr txBox="1"/>
          <p:nvPr/>
        </p:nvSpPr>
        <p:spPr>
          <a:xfrm>
            <a:off x="8563460" y="5633163"/>
            <a:ext cx="1718689" cy="368778"/>
          </a:xfrm>
          <a:prstGeom prst="rect">
            <a:avLst/>
          </a:prstGeom>
          <a:noFill/>
          <a:ln>
            <a:noFill/>
          </a:ln>
        </p:spPr>
        <p:txBody>
          <a:bodyPr spcFirstLastPara="1" wrap="square" lIns="91433" tIns="91433" rIns="91433" bIns="91433" anchor="t" anchorCtr="0">
            <a:noAutofit/>
          </a:bodyPr>
          <a:lstStyle/>
          <a:p>
            <a:pPr>
              <a:buClr>
                <a:schemeClr val="dk1"/>
              </a:buClr>
              <a:buSzPts val="800"/>
            </a:pPr>
            <a:r>
              <a:rPr lang="en" sz="1067">
                <a:solidFill>
                  <a:schemeClr val="dk1"/>
                </a:solidFill>
                <a:latin typeface="Red Hat Display"/>
                <a:ea typeface="Red Hat Display"/>
                <a:cs typeface="Red Hat Display"/>
                <a:sym typeface="Red Hat Display"/>
              </a:rPr>
              <a:t>Persistent Volumes (PVC) </a:t>
            </a:r>
            <a:endParaRPr sz="1867">
              <a:latin typeface="Red Hat Display"/>
              <a:ea typeface="Red Hat Display"/>
              <a:cs typeface="Red Hat Display"/>
              <a:sym typeface="Red Hat Display"/>
            </a:endParaRPr>
          </a:p>
        </p:txBody>
      </p:sp>
      <p:pic>
        <p:nvPicPr>
          <p:cNvPr id="3164" name="Google Shape;3164;p259"/>
          <p:cNvPicPr preferRelativeResize="0"/>
          <p:nvPr/>
        </p:nvPicPr>
        <p:blipFill>
          <a:blip r:embed="rId4">
            <a:alphaModFix/>
          </a:blip>
          <a:stretch>
            <a:fillRect/>
          </a:stretch>
        </p:blipFill>
        <p:spPr>
          <a:xfrm>
            <a:off x="5313043" y="156735"/>
            <a:ext cx="451105" cy="914673"/>
          </a:xfrm>
          <a:prstGeom prst="rect">
            <a:avLst/>
          </a:prstGeom>
          <a:noFill/>
          <a:ln>
            <a:noFill/>
          </a:ln>
        </p:spPr>
      </p:pic>
      <p:sp>
        <p:nvSpPr>
          <p:cNvPr id="3166" name="Google Shape;3166;p259"/>
          <p:cNvSpPr txBox="1"/>
          <p:nvPr/>
        </p:nvSpPr>
        <p:spPr>
          <a:xfrm>
            <a:off x="5129440" y="5556126"/>
            <a:ext cx="1954285" cy="410419"/>
          </a:xfrm>
          <a:prstGeom prst="rect">
            <a:avLst/>
          </a:prstGeom>
          <a:noFill/>
          <a:ln>
            <a:noFill/>
          </a:ln>
        </p:spPr>
        <p:txBody>
          <a:bodyPr spcFirstLastPara="1" wrap="square" lIns="91433" tIns="91433" rIns="91433" bIns="91433" anchor="t" anchorCtr="0">
            <a:spAutoFit/>
          </a:bodyPr>
          <a:lstStyle/>
          <a:p>
            <a:pPr marL="457189" algn="ctr"/>
            <a:r>
              <a:rPr lang="en" sz="1467" b="1" dirty="0">
                <a:latin typeface="Red Hat Display"/>
                <a:ea typeface="Red Hat Display"/>
                <a:cs typeface="Red Hat Display"/>
                <a:sym typeface="Red Hat Display"/>
              </a:rPr>
              <a:t>Active/Passive</a:t>
            </a:r>
            <a:endParaRPr sz="1467" b="1" dirty="0">
              <a:latin typeface="Red Hat Display"/>
              <a:ea typeface="Red Hat Display"/>
              <a:cs typeface="Red Hat Display"/>
              <a:sym typeface="Red Hat Display"/>
            </a:endParaRPr>
          </a:p>
        </p:txBody>
      </p:sp>
      <p:cxnSp>
        <p:nvCxnSpPr>
          <p:cNvPr id="3167" name="Google Shape;3167;p259"/>
          <p:cNvCxnSpPr>
            <a:cxnSpLocks/>
          </p:cNvCxnSpPr>
          <p:nvPr/>
        </p:nvCxnSpPr>
        <p:spPr>
          <a:xfrm flipH="1">
            <a:off x="4319175" y="5914042"/>
            <a:ext cx="28768" cy="3224"/>
          </a:xfrm>
          <a:prstGeom prst="straightConnector1">
            <a:avLst/>
          </a:prstGeom>
          <a:noFill/>
          <a:ln w="9525" cap="flat" cmpd="sng">
            <a:solidFill>
              <a:schemeClr val="dk2"/>
            </a:solidFill>
            <a:prstDash val="solid"/>
            <a:round/>
            <a:headEnd type="none" w="med" len="med"/>
            <a:tailEnd type="triangle" w="med" len="med"/>
          </a:ln>
        </p:spPr>
      </p:cxnSp>
      <p:cxnSp>
        <p:nvCxnSpPr>
          <p:cNvPr id="3168" name="Google Shape;3168;p259"/>
          <p:cNvCxnSpPr>
            <a:cxnSpLocks/>
          </p:cNvCxnSpPr>
          <p:nvPr/>
        </p:nvCxnSpPr>
        <p:spPr>
          <a:xfrm>
            <a:off x="7452597" y="5873848"/>
            <a:ext cx="811453" cy="23893"/>
          </a:xfrm>
          <a:prstGeom prst="straightConnector1">
            <a:avLst/>
          </a:prstGeom>
          <a:noFill/>
          <a:ln w="9525" cap="flat" cmpd="sng">
            <a:solidFill>
              <a:schemeClr val="dk2"/>
            </a:solidFill>
            <a:prstDash val="solid"/>
            <a:round/>
            <a:headEnd type="none" w="med" len="med"/>
            <a:tailEnd type="triangle" w="med" len="med"/>
          </a:ln>
        </p:spPr>
      </p:cxnSp>
      <p:sp>
        <p:nvSpPr>
          <p:cNvPr id="3170" name="Google Shape;3170;p259"/>
          <p:cNvSpPr txBox="1"/>
          <p:nvPr/>
        </p:nvSpPr>
        <p:spPr>
          <a:xfrm>
            <a:off x="4385309" y="1017250"/>
            <a:ext cx="2055089" cy="328217"/>
          </a:xfrm>
          <a:prstGeom prst="rect">
            <a:avLst/>
          </a:prstGeom>
          <a:noFill/>
          <a:ln>
            <a:noFill/>
          </a:ln>
        </p:spPr>
        <p:txBody>
          <a:bodyPr spcFirstLastPara="1" wrap="square" lIns="91433" tIns="91433" rIns="91433" bIns="91433" anchor="t" anchorCtr="0">
            <a:spAutoFit/>
          </a:bodyPr>
          <a:lstStyle/>
          <a:p>
            <a:pPr algn="ctr"/>
            <a:r>
              <a:rPr lang="en" sz="933" dirty="0">
                <a:latin typeface="Red Hat Display"/>
                <a:ea typeface="Red Hat Display"/>
                <a:cs typeface="Red Hat Display"/>
                <a:sym typeface="Red Hat Display"/>
              </a:rPr>
              <a:t>Advanced Cluster for Management</a:t>
            </a:r>
            <a:endParaRPr sz="933" dirty="0">
              <a:latin typeface="Red Hat Display"/>
              <a:ea typeface="Red Hat Display"/>
              <a:cs typeface="Red Hat Display"/>
              <a:sym typeface="Red Hat Display"/>
            </a:endParaRPr>
          </a:p>
        </p:txBody>
      </p:sp>
      <p:sp>
        <p:nvSpPr>
          <p:cNvPr id="3178" name="Google Shape;3178;p259"/>
          <p:cNvSpPr txBox="1"/>
          <p:nvPr/>
        </p:nvSpPr>
        <p:spPr>
          <a:xfrm>
            <a:off x="615348" y="116653"/>
            <a:ext cx="5148800" cy="816400"/>
          </a:xfrm>
          <a:prstGeom prst="rect">
            <a:avLst/>
          </a:prstGeom>
          <a:noFill/>
          <a:ln>
            <a:noFill/>
          </a:ln>
        </p:spPr>
        <p:txBody>
          <a:bodyPr spcFirstLastPara="1" wrap="square" lIns="438900" tIns="91433" rIns="91433" bIns="91433" anchor="ctr" anchorCtr="0">
            <a:noAutofit/>
          </a:bodyPr>
          <a:lstStyle/>
          <a:p>
            <a:r>
              <a:rPr lang="en" sz="2800" dirty="0">
                <a:solidFill>
                  <a:srgbClr val="EE0000"/>
                </a:solidFill>
                <a:latin typeface="Red Hat Text Medium"/>
                <a:ea typeface="Red Hat Text Medium"/>
                <a:cs typeface="Red Hat Text Medium"/>
                <a:sym typeface="Red Hat Text Medium"/>
              </a:rPr>
              <a:t>Proposed High Level Design</a:t>
            </a:r>
            <a:endParaRPr sz="2800" dirty="0">
              <a:solidFill>
                <a:srgbClr val="EE0000"/>
              </a:solidFill>
              <a:latin typeface="Red Hat Text Medium"/>
              <a:ea typeface="Red Hat Text Medium"/>
              <a:cs typeface="Red Hat Text Medium"/>
              <a:sym typeface="Red Hat Text Medium"/>
            </a:endParaRPr>
          </a:p>
        </p:txBody>
      </p:sp>
      <p:pic>
        <p:nvPicPr>
          <p:cNvPr id="2" name="Google Shape;3164;p259">
            <a:extLst>
              <a:ext uri="{FF2B5EF4-FFF2-40B4-BE49-F238E27FC236}">
                <a16:creationId xmlns:a16="http://schemas.microsoft.com/office/drawing/2014/main" id="{4C3752AD-A9D1-873D-76CA-D2D4C58089F1}"/>
              </a:ext>
            </a:extLst>
          </p:cNvPr>
          <p:cNvPicPr preferRelativeResize="0"/>
          <p:nvPr/>
        </p:nvPicPr>
        <p:blipFill>
          <a:blip r:embed="rId4">
            <a:alphaModFix/>
          </a:blip>
          <a:stretch>
            <a:fillRect/>
          </a:stretch>
        </p:blipFill>
        <p:spPr>
          <a:xfrm>
            <a:off x="7439742" y="134260"/>
            <a:ext cx="451105" cy="914673"/>
          </a:xfrm>
          <a:prstGeom prst="rect">
            <a:avLst/>
          </a:prstGeom>
          <a:noFill/>
          <a:ln>
            <a:noFill/>
          </a:ln>
        </p:spPr>
      </p:pic>
      <p:sp>
        <p:nvSpPr>
          <p:cNvPr id="3" name="Google Shape;3170;p259">
            <a:extLst>
              <a:ext uri="{FF2B5EF4-FFF2-40B4-BE49-F238E27FC236}">
                <a16:creationId xmlns:a16="http://schemas.microsoft.com/office/drawing/2014/main" id="{2641FFA8-F867-1308-262D-0383F4157F2B}"/>
              </a:ext>
            </a:extLst>
          </p:cNvPr>
          <p:cNvSpPr txBox="1"/>
          <p:nvPr/>
        </p:nvSpPr>
        <p:spPr>
          <a:xfrm>
            <a:off x="6906430" y="989572"/>
            <a:ext cx="2055089" cy="328217"/>
          </a:xfrm>
          <a:prstGeom prst="rect">
            <a:avLst/>
          </a:prstGeom>
          <a:noFill/>
          <a:ln>
            <a:noFill/>
          </a:ln>
        </p:spPr>
        <p:txBody>
          <a:bodyPr spcFirstLastPara="1" wrap="square" lIns="91433" tIns="91433" rIns="91433" bIns="91433" anchor="t" anchorCtr="0">
            <a:spAutoFit/>
          </a:bodyPr>
          <a:lstStyle/>
          <a:p>
            <a:pPr algn="ctr"/>
            <a:r>
              <a:rPr lang="en" sz="933" dirty="0">
                <a:latin typeface="Red Hat Display"/>
                <a:ea typeface="Red Hat Display"/>
                <a:cs typeface="Red Hat Display"/>
                <a:sym typeface="Red Hat Display"/>
              </a:rPr>
              <a:t>Advanced Cluster for Security</a:t>
            </a:r>
            <a:endParaRPr sz="933" dirty="0">
              <a:latin typeface="Red Hat Display"/>
              <a:ea typeface="Red Hat Display"/>
              <a:cs typeface="Red Hat Display"/>
              <a:sym typeface="Red Hat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E86C0C-D7E0-B5B4-F6C1-31E535F96B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Migration Estimate Assumptions</a:t>
            </a:r>
          </a:p>
        </p:txBody>
      </p:sp>
      <p:graphicFrame>
        <p:nvGraphicFramePr>
          <p:cNvPr id="6" name="TextBox 3">
            <a:extLst>
              <a:ext uri="{FF2B5EF4-FFF2-40B4-BE49-F238E27FC236}">
                <a16:creationId xmlns:a16="http://schemas.microsoft.com/office/drawing/2014/main" id="{CFEE3C25-8FFE-84CD-5A58-D74C10661DBD}"/>
              </a:ext>
            </a:extLst>
          </p:cNvPr>
          <p:cNvGraphicFramePr/>
          <p:nvPr>
            <p:extLst>
              <p:ext uri="{D42A27DB-BD31-4B8C-83A1-F6EECF244321}">
                <p14:modId xmlns:p14="http://schemas.microsoft.com/office/powerpoint/2010/main" val="154861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546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Widescreen</PresentationFormat>
  <Paragraphs>78</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Red Hat Display</vt:lpstr>
      <vt:lpstr>Red Hat Display Medium</vt:lpstr>
      <vt:lpstr>Red Hat Text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Migration Estimate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 Bhowan</dc:creator>
  <cp:lastModifiedBy>Sachin Bhowan</cp:lastModifiedBy>
  <cp:revision>3</cp:revision>
  <dcterms:created xsi:type="dcterms:W3CDTF">2025-06-25T16:26:17Z</dcterms:created>
  <dcterms:modified xsi:type="dcterms:W3CDTF">2025-06-26T06:37:15Z</dcterms:modified>
</cp:coreProperties>
</file>