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5" autoAdjust="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99796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86066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106217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71498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903326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36563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145290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0047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78899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30852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81D37F-9E7E-4314-883B-9DB4993AAD34}" type="datetimeFigureOut">
              <a:rPr lang="zh-CN" altLang="en-US" smtClean="0"/>
              <a:t>2016/9/25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208630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D37F-9E7E-4314-883B-9DB4993AAD34}" type="datetimeFigureOut">
              <a:rPr lang="zh-CN" altLang="en-US" smtClean="0"/>
              <a:t>2016/9/25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F58D5-197B-4A9F-8457-6700F78EAE3C}" type="slidenum">
              <a:rPr lang="zh-CN" altLang="en-US" smtClean="0"/>
              <a:t>‹#›</a:t>
            </a:fld>
            <a:endParaRPr lang="zh-CN" altLang="en-US"/>
          </a:p>
        </p:txBody>
      </p:sp>
    </p:spTree>
    <p:extLst>
      <p:ext uri="{BB962C8B-B14F-4D97-AF65-F5344CB8AC3E}">
        <p14:creationId xmlns:p14="http://schemas.microsoft.com/office/powerpoint/2010/main" val="3464062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基于认知诊断的个性化</a:t>
            </a:r>
            <a:r>
              <a:rPr lang="en-US" altLang="zh-CN" b="1" dirty="0" smtClean="0"/>
              <a:t/>
            </a:r>
            <a:br>
              <a:rPr lang="en-US" altLang="zh-CN" b="1" dirty="0" smtClean="0"/>
            </a:br>
            <a:r>
              <a:rPr lang="zh-CN" altLang="en-US" b="1" dirty="0" smtClean="0"/>
              <a:t>试题推荐方法</a:t>
            </a:r>
            <a:endParaRPr lang="zh-CN" altLang="en-US" b="1" dirty="0"/>
          </a:p>
        </p:txBody>
      </p:sp>
    </p:spTree>
    <p:extLst>
      <p:ext uri="{BB962C8B-B14F-4D97-AF65-F5344CB8AC3E}">
        <p14:creationId xmlns:p14="http://schemas.microsoft.com/office/powerpoint/2010/main" val="233845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524118" y="1816212"/>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剪去同侧角的矩形 6"/>
          <p:cNvSpPr/>
          <p:nvPr/>
        </p:nvSpPr>
        <p:spPr>
          <a:xfrm>
            <a:off x="4462703" y="2106553"/>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524118" y="2625073"/>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ph type="title"/>
          </p:nvPr>
        </p:nvSpPr>
        <p:spPr>
          <a:xfrm>
            <a:off x="838200" y="365125"/>
            <a:ext cx="10515600" cy="1325563"/>
          </a:xfrm>
        </p:spPr>
        <p:txBody>
          <a:bodyPr/>
          <a:lstStyle/>
          <a:p>
            <a:r>
              <a:rPr lang="zh-CN" altLang="en-US" dirty="0" smtClean="0"/>
              <a:t>基于人口统计学的推荐</a:t>
            </a:r>
            <a:endParaRPr lang="zh-CN" altLang="en-US" dirty="0"/>
          </a:p>
        </p:txBody>
      </p:sp>
      <p:sp>
        <p:nvSpPr>
          <p:cNvPr id="10" name="椭圆 9"/>
          <p:cNvSpPr/>
          <p:nvPr/>
        </p:nvSpPr>
        <p:spPr>
          <a:xfrm>
            <a:off x="5331838" y="3162270"/>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剪去同侧角的矩形 10"/>
          <p:cNvSpPr/>
          <p:nvPr/>
        </p:nvSpPr>
        <p:spPr>
          <a:xfrm>
            <a:off x="5270423" y="3452611"/>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331838" y="3971131"/>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078598" y="4508328"/>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剪去同侧角的矩形 13"/>
          <p:cNvSpPr/>
          <p:nvPr/>
        </p:nvSpPr>
        <p:spPr>
          <a:xfrm>
            <a:off x="6017183" y="4798669"/>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078598" y="5317189"/>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91184" y="1909645"/>
            <a:ext cx="2118360" cy="1033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A</a:t>
            </a:r>
          </a:p>
          <a:p>
            <a:pPr algn="ctr"/>
            <a:r>
              <a:rPr lang="zh-CN" altLang="en-US" dirty="0"/>
              <a:t>年</a:t>
            </a:r>
            <a:r>
              <a:rPr lang="zh-CN" altLang="en-US" dirty="0" smtClean="0"/>
              <a:t>龄：</a:t>
            </a:r>
            <a:r>
              <a:rPr lang="en-US" altLang="zh-CN" dirty="0" smtClean="0"/>
              <a:t>25-30</a:t>
            </a:r>
          </a:p>
          <a:p>
            <a:pPr algn="ctr"/>
            <a:r>
              <a:rPr lang="zh-CN" altLang="en-US" dirty="0"/>
              <a:t>性</a:t>
            </a:r>
            <a:r>
              <a:rPr lang="zh-CN" altLang="en-US" dirty="0" smtClean="0"/>
              <a:t>别：女</a:t>
            </a:r>
            <a:endParaRPr lang="zh-CN" altLang="en-US" dirty="0"/>
          </a:p>
        </p:txBody>
      </p:sp>
      <p:sp>
        <p:nvSpPr>
          <p:cNvPr id="17" name="矩形 16"/>
          <p:cNvSpPr/>
          <p:nvPr/>
        </p:nvSpPr>
        <p:spPr>
          <a:xfrm>
            <a:off x="1704888" y="3429531"/>
            <a:ext cx="2118360" cy="1033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a:t>B</a:t>
            </a:r>
            <a:endParaRPr lang="en-US" altLang="zh-CN" dirty="0" smtClean="0"/>
          </a:p>
          <a:p>
            <a:pPr algn="ctr"/>
            <a:r>
              <a:rPr lang="zh-CN" altLang="en-US" dirty="0"/>
              <a:t>年</a:t>
            </a:r>
            <a:r>
              <a:rPr lang="zh-CN" altLang="en-US" dirty="0" smtClean="0"/>
              <a:t>龄：</a:t>
            </a:r>
            <a:r>
              <a:rPr lang="en-US" altLang="zh-CN" dirty="0" smtClean="0"/>
              <a:t>30-35</a:t>
            </a:r>
          </a:p>
          <a:p>
            <a:pPr algn="ctr"/>
            <a:r>
              <a:rPr lang="zh-CN" altLang="en-US" dirty="0"/>
              <a:t>性</a:t>
            </a:r>
            <a:r>
              <a:rPr lang="zh-CN" altLang="en-US" dirty="0" smtClean="0"/>
              <a:t>别：男</a:t>
            </a:r>
            <a:endParaRPr lang="zh-CN" altLang="en-US" dirty="0"/>
          </a:p>
        </p:txBody>
      </p:sp>
      <p:sp>
        <p:nvSpPr>
          <p:cNvPr id="18" name="矩形 17"/>
          <p:cNvSpPr/>
          <p:nvPr/>
        </p:nvSpPr>
        <p:spPr>
          <a:xfrm>
            <a:off x="1691184" y="4794529"/>
            <a:ext cx="2118360" cy="10336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a:t>C</a:t>
            </a:r>
            <a:endParaRPr lang="en-US" altLang="zh-CN" dirty="0" smtClean="0"/>
          </a:p>
          <a:p>
            <a:pPr algn="ctr"/>
            <a:r>
              <a:rPr lang="zh-CN" altLang="en-US" dirty="0"/>
              <a:t>年</a:t>
            </a:r>
            <a:r>
              <a:rPr lang="zh-CN" altLang="en-US" dirty="0" smtClean="0"/>
              <a:t>龄：</a:t>
            </a:r>
            <a:r>
              <a:rPr lang="en-US" altLang="zh-CN" dirty="0" smtClean="0"/>
              <a:t>25-30</a:t>
            </a:r>
          </a:p>
          <a:p>
            <a:pPr algn="ctr"/>
            <a:r>
              <a:rPr lang="zh-CN" altLang="en-US" dirty="0"/>
              <a:t>性</a:t>
            </a:r>
            <a:r>
              <a:rPr lang="zh-CN" altLang="en-US" dirty="0" smtClean="0"/>
              <a:t>别：女</a:t>
            </a:r>
            <a:endParaRPr lang="zh-CN" altLang="en-US" dirty="0"/>
          </a:p>
        </p:txBody>
      </p:sp>
      <p:sp>
        <p:nvSpPr>
          <p:cNvPr id="19" name="弧形 18"/>
          <p:cNvSpPr/>
          <p:nvPr/>
        </p:nvSpPr>
        <p:spPr>
          <a:xfrm rot="14245447">
            <a:off x="803443" y="2600667"/>
            <a:ext cx="2301240" cy="2428716"/>
          </a:xfrm>
          <a:prstGeom prst="arc">
            <a:avLst>
              <a:gd name="adj1" fmla="val 14563828"/>
              <a:gd name="adj2" fmla="val 27708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9049406" y="2124739"/>
            <a:ext cx="1371600" cy="563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物品</a:t>
            </a:r>
            <a:r>
              <a:rPr lang="en-US" altLang="zh-CN" dirty="0" smtClean="0"/>
              <a:t>A</a:t>
            </a:r>
            <a:endParaRPr lang="zh-CN" altLang="en-US" dirty="0"/>
          </a:p>
        </p:txBody>
      </p:sp>
      <p:sp>
        <p:nvSpPr>
          <p:cNvPr id="21" name="矩形 20"/>
          <p:cNvSpPr/>
          <p:nvPr/>
        </p:nvSpPr>
        <p:spPr>
          <a:xfrm>
            <a:off x="9049406" y="2983287"/>
            <a:ext cx="1371600" cy="563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物品</a:t>
            </a:r>
            <a:r>
              <a:rPr lang="en-US" altLang="zh-CN" dirty="0" smtClean="0"/>
              <a:t>A</a:t>
            </a:r>
            <a:endParaRPr lang="zh-CN" altLang="en-US" dirty="0"/>
          </a:p>
        </p:txBody>
      </p:sp>
      <p:sp>
        <p:nvSpPr>
          <p:cNvPr id="22" name="矩形 21"/>
          <p:cNvSpPr/>
          <p:nvPr/>
        </p:nvSpPr>
        <p:spPr>
          <a:xfrm>
            <a:off x="9049406" y="3841835"/>
            <a:ext cx="1371600" cy="563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物品</a:t>
            </a:r>
            <a:r>
              <a:rPr lang="en-US" altLang="zh-CN" dirty="0" smtClean="0"/>
              <a:t>A</a:t>
            </a:r>
            <a:endParaRPr lang="zh-CN" altLang="en-US" dirty="0"/>
          </a:p>
        </p:txBody>
      </p:sp>
      <p:sp>
        <p:nvSpPr>
          <p:cNvPr id="23" name="矩形 22"/>
          <p:cNvSpPr/>
          <p:nvPr/>
        </p:nvSpPr>
        <p:spPr>
          <a:xfrm>
            <a:off x="9049406" y="4739013"/>
            <a:ext cx="1371600" cy="563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物品</a:t>
            </a:r>
            <a:r>
              <a:rPr lang="en-US" altLang="zh-CN" dirty="0" smtClean="0"/>
              <a:t>A</a:t>
            </a:r>
            <a:endParaRPr lang="zh-CN" altLang="en-US" dirty="0"/>
          </a:p>
        </p:txBody>
      </p:sp>
      <p:cxnSp>
        <p:nvCxnSpPr>
          <p:cNvPr id="25" name="直接箭头连接符 24"/>
          <p:cNvCxnSpPr/>
          <p:nvPr/>
        </p:nvCxnSpPr>
        <p:spPr>
          <a:xfrm>
            <a:off x="6017183" y="2407920"/>
            <a:ext cx="2562937" cy="15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6078598" y="3264985"/>
            <a:ext cx="2394842" cy="576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078598" y="3946365"/>
            <a:ext cx="2501522" cy="315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6687403" y="2625073"/>
            <a:ext cx="1786037" cy="26862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711172" y="3586323"/>
            <a:ext cx="543739" cy="307777"/>
          </a:xfrm>
          <a:prstGeom prst="rect">
            <a:avLst/>
          </a:prstGeom>
          <a:noFill/>
        </p:spPr>
        <p:txBody>
          <a:bodyPr wrap="none" rtlCol="0">
            <a:spAutoFit/>
          </a:bodyPr>
          <a:lstStyle/>
          <a:p>
            <a:r>
              <a:rPr lang="zh-CN" altLang="en-US" sz="1400" b="1" dirty="0" smtClean="0">
                <a:solidFill>
                  <a:srgbClr val="FF0000"/>
                </a:solidFill>
              </a:rPr>
              <a:t>推荐</a:t>
            </a:r>
            <a:endParaRPr lang="zh-CN" altLang="en-US" sz="1400" b="1" dirty="0">
              <a:solidFill>
                <a:srgbClr val="FF0000"/>
              </a:solidFill>
            </a:endParaRPr>
          </a:p>
        </p:txBody>
      </p:sp>
      <p:sp>
        <p:nvSpPr>
          <p:cNvPr id="37" name="文本框 36"/>
          <p:cNvSpPr txBox="1"/>
          <p:nvPr/>
        </p:nvSpPr>
        <p:spPr>
          <a:xfrm>
            <a:off x="6757238" y="3238363"/>
            <a:ext cx="543739" cy="307777"/>
          </a:xfrm>
          <a:prstGeom prst="rect">
            <a:avLst/>
          </a:prstGeom>
          <a:noFill/>
        </p:spPr>
        <p:txBody>
          <a:bodyPr wrap="none" rtlCol="0">
            <a:spAutoFit/>
          </a:bodyPr>
          <a:lstStyle/>
          <a:p>
            <a:r>
              <a:rPr lang="zh-CN" altLang="en-US" sz="1400" b="1" dirty="0" smtClean="0">
                <a:solidFill>
                  <a:schemeClr val="tx1">
                    <a:lumMod val="95000"/>
                    <a:lumOff val="5000"/>
                  </a:schemeClr>
                </a:solidFill>
              </a:rPr>
              <a:t>喜欢</a:t>
            </a:r>
            <a:endParaRPr lang="zh-CN" altLang="en-US" sz="1400" b="1" dirty="0">
              <a:solidFill>
                <a:schemeClr val="tx1">
                  <a:lumMod val="95000"/>
                  <a:lumOff val="5000"/>
                </a:schemeClr>
              </a:solidFill>
            </a:endParaRPr>
          </a:p>
        </p:txBody>
      </p:sp>
      <p:sp>
        <p:nvSpPr>
          <p:cNvPr id="38" name="文本框 37"/>
          <p:cNvSpPr txBox="1"/>
          <p:nvPr/>
        </p:nvSpPr>
        <p:spPr>
          <a:xfrm>
            <a:off x="6580723" y="4123533"/>
            <a:ext cx="543739" cy="307777"/>
          </a:xfrm>
          <a:prstGeom prst="rect">
            <a:avLst/>
          </a:prstGeom>
          <a:noFill/>
        </p:spPr>
        <p:txBody>
          <a:bodyPr wrap="none" rtlCol="0">
            <a:spAutoFit/>
          </a:bodyPr>
          <a:lstStyle/>
          <a:p>
            <a:r>
              <a:rPr lang="zh-CN" altLang="en-US" sz="1400" b="1" dirty="0" smtClean="0">
                <a:solidFill>
                  <a:schemeClr val="tx1">
                    <a:lumMod val="95000"/>
                    <a:lumOff val="5000"/>
                  </a:schemeClr>
                </a:solidFill>
              </a:rPr>
              <a:t>喜欢</a:t>
            </a:r>
            <a:endParaRPr lang="zh-CN" altLang="en-US" sz="1400" b="1" dirty="0">
              <a:solidFill>
                <a:schemeClr val="tx1">
                  <a:lumMod val="95000"/>
                  <a:lumOff val="5000"/>
                </a:schemeClr>
              </a:solidFill>
            </a:endParaRPr>
          </a:p>
        </p:txBody>
      </p:sp>
      <p:sp>
        <p:nvSpPr>
          <p:cNvPr id="39" name="文本框 38"/>
          <p:cNvSpPr txBox="1"/>
          <p:nvPr/>
        </p:nvSpPr>
        <p:spPr>
          <a:xfrm>
            <a:off x="6839803" y="2170051"/>
            <a:ext cx="543739" cy="307777"/>
          </a:xfrm>
          <a:prstGeom prst="rect">
            <a:avLst/>
          </a:prstGeom>
          <a:noFill/>
        </p:spPr>
        <p:txBody>
          <a:bodyPr wrap="none" rtlCol="0">
            <a:spAutoFit/>
          </a:bodyPr>
          <a:lstStyle/>
          <a:p>
            <a:r>
              <a:rPr lang="zh-CN" altLang="en-US" sz="1400" b="1" dirty="0" smtClean="0">
                <a:solidFill>
                  <a:schemeClr val="tx1">
                    <a:lumMod val="95000"/>
                    <a:lumOff val="5000"/>
                  </a:schemeClr>
                </a:solidFill>
              </a:rPr>
              <a:t>喜欢</a:t>
            </a:r>
            <a:endParaRPr lang="zh-CN" altLang="en-US" sz="1400" b="1" dirty="0">
              <a:solidFill>
                <a:schemeClr val="tx1">
                  <a:lumMod val="95000"/>
                  <a:lumOff val="5000"/>
                </a:schemeClr>
              </a:solidFill>
            </a:endParaRPr>
          </a:p>
        </p:txBody>
      </p:sp>
      <p:sp>
        <p:nvSpPr>
          <p:cNvPr id="40" name="文本框 39"/>
          <p:cNvSpPr txBox="1"/>
          <p:nvPr/>
        </p:nvSpPr>
        <p:spPr>
          <a:xfrm>
            <a:off x="810947" y="3661136"/>
            <a:ext cx="543739" cy="307777"/>
          </a:xfrm>
          <a:prstGeom prst="rect">
            <a:avLst/>
          </a:prstGeom>
          <a:noFill/>
        </p:spPr>
        <p:txBody>
          <a:bodyPr wrap="none" rtlCol="0">
            <a:spAutoFit/>
          </a:bodyPr>
          <a:lstStyle/>
          <a:p>
            <a:r>
              <a:rPr lang="zh-CN" altLang="en-US" sz="1400" b="1" dirty="0" smtClean="0">
                <a:solidFill>
                  <a:schemeClr val="tx1">
                    <a:lumMod val="95000"/>
                    <a:lumOff val="5000"/>
                  </a:schemeClr>
                </a:solidFill>
              </a:rPr>
              <a:t>相似</a:t>
            </a:r>
            <a:endParaRPr lang="zh-CN" altLang="en-US" sz="1400" b="1" dirty="0">
              <a:solidFill>
                <a:schemeClr val="tx1">
                  <a:lumMod val="95000"/>
                  <a:lumOff val="5000"/>
                </a:schemeClr>
              </a:solidFill>
            </a:endParaRPr>
          </a:p>
        </p:txBody>
      </p:sp>
    </p:spTree>
    <p:extLst>
      <p:ext uri="{BB962C8B-B14F-4D97-AF65-F5344CB8AC3E}">
        <p14:creationId xmlns:p14="http://schemas.microsoft.com/office/powerpoint/2010/main" val="1452245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DINA</a:t>
            </a:r>
            <a:r>
              <a:rPr lang="zh-CN" altLang="zh-CN" dirty="0"/>
              <a:t>模型定义</a:t>
            </a:r>
            <a:endParaRPr lang="zh-CN" altLang="en-US" dirty="0"/>
          </a:p>
        </p:txBody>
      </p:sp>
      <p:sp>
        <p:nvSpPr>
          <p:cNvPr id="3" name="内容占位符 2"/>
          <p:cNvSpPr>
            <a:spLocks noGrp="1"/>
          </p:cNvSpPr>
          <p:nvPr>
            <p:ph idx="1"/>
          </p:nvPr>
        </p:nvSpPr>
        <p:spPr/>
        <p:txBody>
          <a:bodyPr/>
          <a:lstStyle/>
          <a:p>
            <a:r>
              <a:rPr lang="en-US" altLang="zh-CN" dirty="0"/>
              <a:t>DINA</a:t>
            </a:r>
            <a:r>
              <a:rPr lang="zh-CN" altLang="zh-CN" dirty="0"/>
              <a:t>模型是认知诊断潜在分类模型中的一种</a:t>
            </a:r>
            <a:r>
              <a:rPr lang="en-US" altLang="zh-CN" dirty="0"/>
              <a:t>,</a:t>
            </a:r>
            <a:r>
              <a:rPr lang="zh-CN" altLang="zh-CN" dirty="0"/>
              <a:t>它是一个简单的随机连接模型</a:t>
            </a:r>
            <a:r>
              <a:rPr lang="en-US" altLang="zh-CN" dirty="0"/>
              <a:t>,</a:t>
            </a:r>
            <a:r>
              <a:rPr lang="zh-CN" altLang="zh-CN" dirty="0"/>
              <a:t>由于该模型只涉及</a:t>
            </a:r>
            <a:r>
              <a:rPr lang="en-US" altLang="zh-CN" dirty="0"/>
              <a:t>"</a:t>
            </a:r>
            <a:r>
              <a:rPr lang="zh-CN" altLang="zh-CN" dirty="0"/>
              <a:t>失误</a:t>
            </a:r>
            <a:r>
              <a:rPr lang="en-US" altLang="zh-CN" dirty="0"/>
              <a:t>"</a:t>
            </a:r>
            <a:r>
              <a:rPr lang="zh-CN" altLang="zh-CN" dirty="0"/>
              <a:t>和</a:t>
            </a:r>
            <a:r>
              <a:rPr lang="en-US" altLang="zh-CN" dirty="0"/>
              <a:t>"</a:t>
            </a:r>
            <a:r>
              <a:rPr lang="zh-CN" altLang="zh-CN" dirty="0"/>
              <a:t>猜测</a:t>
            </a:r>
            <a:r>
              <a:rPr lang="en-US" altLang="zh-CN" dirty="0"/>
              <a:t>"</a:t>
            </a:r>
            <a:r>
              <a:rPr lang="zh-CN" altLang="zh-CN" dirty="0"/>
              <a:t>两个参数</a:t>
            </a:r>
            <a:r>
              <a:rPr lang="en-US" altLang="zh-CN" dirty="0"/>
              <a:t>,</a:t>
            </a:r>
            <a:r>
              <a:rPr lang="zh-CN" altLang="zh-CN" dirty="0"/>
              <a:t>比其他模型更加简洁、灵活和易于解释</a:t>
            </a:r>
            <a:r>
              <a:rPr lang="en-US" altLang="zh-CN" dirty="0"/>
              <a:t>,</a:t>
            </a:r>
            <a:r>
              <a:rPr lang="zh-CN" altLang="zh-CN" dirty="0"/>
              <a:t>因此得到了广泛的理论和应用研究。近年来</a:t>
            </a:r>
            <a:r>
              <a:rPr lang="en-US" altLang="zh-CN" dirty="0"/>
              <a:t>,</a:t>
            </a:r>
            <a:r>
              <a:rPr lang="zh-CN" altLang="zh-CN" dirty="0"/>
              <a:t>在传统</a:t>
            </a:r>
            <a:r>
              <a:rPr lang="en-US" altLang="zh-CN" dirty="0"/>
              <a:t>DINA</a:t>
            </a:r>
            <a:r>
              <a:rPr lang="zh-CN" altLang="zh-CN" dirty="0"/>
              <a:t>模型的基础上</a:t>
            </a:r>
            <a:r>
              <a:rPr lang="en-US" altLang="zh-CN" dirty="0"/>
              <a:t>,</a:t>
            </a:r>
            <a:r>
              <a:rPr lang="zh-CN" altLang="zh-CN" dirty="0"/>
              <a:t>又有更加完善的</a:t>
            </a:r>
            <a:r>
              <a:rPr lang="en-US" altLang="zh-CN" dirty="0"/>
              <a:t>HO-DINA</a:t>
            </a:r>
            <a:r>
              <a:rPr lang="zh-CN" altLang="zh-CN" dirty="0"/>
              <a:t>模型</a:t>
            </a:r>
            <a:r>
              <a:rPr lang="en-US" altLang="zh-CN" dirty="0"/>
              <a:t>,P-DINA</a:t>
            </a:r>
            <a:r>
              <a:rPr lang="zh-CN" altLang="zh-CN" dirty="0"/>
              <a:t>模型以及</a:t>
            </a:r>
            <a:r>
              <a:rPr lang="en-US" altLang="zh-CN" dirty="0"/>
              <a:t>G-DINA</a:t>
            </a:r>
            <a:r>
              <a:rPr lang="zh-CN" altLang="zh-CN" dirty="0"/>
              <a:t>模型等被提出和探讨。</a:t>
            </a:r>
          </a:p>
          <a:p>
            <a:r>
              <a:rPr lang="en-US" altLang="zh-CN" dirty="0"/>
              <a:t>DINA </a:t>
            </a:r>
            <a:r>
              <a:rPr lang="zh-CN" altLang="zh-CN" dirty="0"/>
              <a:t>模型（</a:t>
            </a:r>
            <a:r>
              <a:rPr lang="en-US" altLang="zh-CN" dirty="0"/>
              <a:t>Deterministic </a:t>
            </a:r>
            <a:r>
              <a:rPr lang="en-US" altLang="zh-CN" dirty="0" err="1"/>
              <a:t>Inputs,Noisy</a:t>
            </a:r>
            <a:r>
              <a:rPr lang="zh-CN" altLang="zh-CN" dirty="0"/>
              <a:t>“</a:t>
            </a:r>
            <a:r>
              <a:rPr lang="en-US" altLang="zh-CN" dirty="0"/>
              <a:t>and</a:t>
            </a:r>
            <a:r>
              <a:rPr lang="zh-CN" altLang="zh-CN" dirty="0"/>
              <a:t>”</a:t>
            </a:r>
            <a:r>
              <a:rPr lang="en-US" altLang="zh-CN" dirty="0"/>
              <a:t>Gate Model)</a:t>
            </a:r>
            <a:r>
              <a:rPr lang="zh-CN" altLang="zh-CN" dirty="0"/>
              <a:t>适用于对二元计分项目测验进行认知诊断。 </a:t>
            </a:r>
          </a:p>
          <a:p>
            <a:endParaRPr lang="zh-CN" altLang="en-US" dirty="0"/>
          </a:p>
        </p:txBody>
      </p:sp>
    </p:spTree>
    <p:extLst>
      <p:ext uri="{BB962C8B-B14F-4D97-AF65-F5344CB8AC3E}">
        <p14:creationId xmlns:p14="http://schemas.microsoft.com/office/powerpoint/2010/main" val="3627240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认知诊断的含义</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认知</a:t>
            </a:r>
            <a:r>
              <a:rPr lang="zh-CN" altLang="zh-CN" dirty="0"/>
              <a:t>诊断有广义和狭义之分，其中广义的认知诊断是指测验所得的分数与内部认知结构之间的关系，包括了在心理学和教育学中的应用。而狭义的认知诊断仅指在教育教学中的应用，通过对所测技能或特质的掌握程度对被试进行分类。</a:t>
            </a:r>
          </a:p>
          <a:p>
            <a:pPr marL="0" indent="0">
              <a:buNone/>
            </a:pPr>
            <a:r>
              <a:rPr lang="zh-CN" altLang="en-US" dirty="0"/>
              <a:t> </a:t>
            </a:r>
            <a:r>
              <a:rPr lang="zh-CN" altLang="en-US" dirty="0" smtClean="0"/>
              <a:t>        </a:t>
            </a:r>
            <a:r>
              <a:rPr lang="zh-CN" altLang="zh-CN" dirty="0" smtClean="0"/>
              <a:t>认知</a:t>
            </a:r>
            <a:r>
              <a:rPr lang="zh-CN" altLang="zh-CN" dirty="0"/>
              <a:t>诊断理论的两大基础</a:t>
            </a:r>
            <a:r>
              <a:rPr lang="en-US" altLang="zh-CN" dirty="0"/>
              <a:t>: </a:t>
            </a:r>
            <a:r>
              <a:rPr lang="zh-CN" altLang="zh-CN" dirty="0"/>
              <a:t>认知诊断理论的两大基础是认知心理学与心理测量学。心理测量学是所有测量理论必不少的基础，认知诊断理论也不例外。从测验设计，项目编制，测量过程到最后的数据分析，都离不开心理测量学背景的支撑。</a:t>
            </a:r>
          </a:p>
          <a:p>
            <a:endParaRPr lang="zh-CN" altLang="en-US" dirty="0"/>
          </a:p>
        </p:txBody>
      </p:sp>
    </p:spTree>
    <p:extLst>
      <p:ext uri="{BB962C8B-B14F-4D97-AF65-F5344CB8AC3E}">
        <p14:creationId xmlns:p14="http://schemas.microsoft.com/office/powerpoint/2010/main" val="2327762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其他</a:t>
            </a:r>
            <a:r>
              <a:rPr lang="zh-CN" altLang="zh-CN" b="1" dirty="0"/>
              <a:t>的推荐算法来试题推荐的</a:t>
            </a:r>
            <a:r>
              <a:rPr lang="zh-CN" altLang="zh-CN" b="1" dirty="0" smtClean="0"/>
              <a:t>工作</a:t>
            </a:r>
            <a:r>
              <a:rPr lang="zh-CN" altLang="en-US" b="1" dirty="0" smtClean="0"/>
              <a:t>及步</a:t>
            </a:r>
            <a:r>
              <a:rPr lang="zh-CN" altLang="en-US" b="1" dirty="0" smtClean="0"/>
              <a:t>骤</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        </a:t>
            </a:r>
            <a:r>
              <a:rPr lang="zh-CN" altLang="zh-CN" dirty="0" smtClean="0"/>
              <a:t>采用</a:t>
            </a:r>
            <a:r>
              <a:rPr lang="zh-CN" altLang="zh-CN" dirty="0"/>
              <a:t>混合推荐</a:t>
            </a:r>
            <a:r>
              <a:rPr lang="zh-CN" altLang="zh-CN" dirty="0" smtClean="0"/>
              <a:t>算法</a:t>
            </a:r>
            <a:r>
              <a:rPr lang="zh-CN" altLang="en-US" dirty="0" smtClean="0"/>
              <a:t>。</a:t>
            </a:r>
            <a:endParaRPr lang="en-US" altLang="zh-CN" dirty="0" smtClean="0"/>
          </a:p>
          <a:p>
            <a:pPr marL="0" indent="0">
              <a:buNone/>
            </a:pPr>
            <a:r>
              <a:rPr lang="en-US" altLang="zh-CN" dirty="0" smtClean="0"/>
              <a:t>        </a:t>
            </a:r>
            <a:r>
              <a:rPr lang="zh-CN" altLang="en-US" dirty="0" smtClean="0"/>
              <a:t>基于认知诊断的个性化试题推荐，</a:t>
            </a:r>
            <a:r>
              <a:rPr lang="zh-CN" altLang="zh-CN" dirty="0" smtClean="0"/>
              <a:t>第一</a:t>
            </a:r>
            <a:r>
              <a:rPr lang="zh-CN" altLang="zh-CN" dirty="0"/>
              <a:t>步根据学生已有的答题情况和试题知识点关联对学生的试题掌握水平进行建模；第二步将学生的掌握水平用于概率矩阵分解预测学生的答题情况；第三步根据得分预测和试题难度向学生进行相应的试题推荐</a:t>
            </a:r>
            <a:r>
              <a:rPr lang="zh-CN" altLang="zh-CN" dirty="0" smtClean="0"/>
              <a:t>。</a:t>
            </a:r>
            <a:endParaRPr lang="en-US" altLang="zh-CN" dirty="0" smtClean="0"/>
          </a:p>
          <a:p>
            <a:pPr marL="0" indent="0">
              <a:buNone/>
            </a:pPr>
            <a:r>
              <a:rPr lang="en-US" altLang="zh-CN" dirty="0" smtClean="0"/>
              <a:t>         </a:t>
            </a:r>
            <a:r>
              <a:rPr lang="zh-CN" altLang="zh-CN" dirty="0" smtClean="0"/>
              <a:t>加上</a:t>
            </a:r>
            <a:r>
              <a:rPr lang="zh-CN" altLang="zh-CN" dirty="0"/>
              <a:t>基于人口统计学的推荐，目的不需要历史已有答题情况和试题知识点，解决冷启动</a:t>
            </a:r>
            <a:r>
              <a:rPr lang="zh-CN" altLang="zh-CN" dirty="0" smtClean="0"/>
              <a:t>问题</a:t>
            </a:r>
            <a:r>
              <a:rPr lang="zh-CN" altLang="en-US" dirty="0" smtClean="0"/>
              <a:t>。第一步</a:t>
            </a:r>
            <a:r>
              <a:rPr lang="en-US" altLang="zh-CN" dirty="0" smtClean="0"/>
              <a:t> </a:t>
            </a:r>
            <a:r>
              <a:rPr lang="zh-CN" altLang="zh-CN" dirty="0" smtClean="0"/>
              <a:t>根据</a:t>
            </a:r>
            <a:r>
              <a:rPr lang="zh-CN" altLang="zh-CN" dirty="0"/>
              <a:t>学生的属性进行建模，比如学生的年级，学校，已学</a:t>
            </a:r>
            <a:r>
              <a:rPr lang="zh-CN" altLang="zh-CN" dirty="0" smtClean="0"/>
              <a:t>课程</a:t>
            </a:r>
            <a:r>
              <a:rPr lang="zh-CN" altLang="en-US" dirty="0" smtClean="0"/>
              <a:t>；</a:t>
            </a:r>
            <a:r>
              <a:rPr lang="zh-CN" altLang="zh-CN" dirty="0" smtClean="0"/>
              <a:t>第二步根据</a:t>
            </a:r>
            <a:r>
              <a:rPr lang="zh-CN" altLang="zh-CN" dirty="0"/>
              <a:t>这些特征计算用户间的</a:t>
            </a:r>
            <a:r>
              <a:rPr lang="zh-CN" altLang="zh-CN" dirty="0" smtClean="0"/>
              <a:t>相似度</a:t>
            </a:r>
            <a:r>
              <a:rPr lang="zh-CN" altLang="en-US" dirty="0"/>
              <a:t>；</a:t>
            </a:r>
            <a:r>
              <a:rPr lang="zh-CN" altLang="zh-CN" dirty="0" smtClean="0"/>
              <a:t>第三</a:t>
            </a:r>
            <a:r>
              <a:rPr lang="zh-CN" altLang="en-US" dirty="0" smtClean="0"/>
              <a:t>步骤</a:t>
            </a:r>
            <a:r>
              <a:rPr lang="zh-CN" altLang="zh-CN" dirty="0" smtClean="0"/>
              <a:t>在</a:t>
            </a:r>
            <a:r>
              <a:rPr lang="zh-CN" altLang="zh-CN" dirty="0"/>
              <a:t>知道了如何计算相似度</a:t>
            </a:r>
            <a:r>
              <a:rPr lang="zh-CN" altLang="zh-CN" dirty="0" smtClean="0"/>
              <a:t>后</a:t>
            </a:r>
            <a:r>
              <a:rPr lang="zh-CN" altLang="en-US" dirty="0" smtClean="0"/>
              <a:t>，</a:t>
            </a:r>
            <a:r>
              <a:rPr lang="zh-CN" altLang="zh-CN" dirty="0" smtClean="0"/>
              <a:t>就</a:t>
            </a:r>
            <a:r>
              <a:rPr lang="zh-CN" altLang="zh-CN" dirty="0"/>
              <a:t>可以进行推荐</a:t>
            </a:r>
            <a:r>
              <a:rPr lang="zh-CN" altLang="zh-CN" dirty="0" smtClean="0"/>
              <a:t>了</a:t>
            </a:r>
            <a:r>
              <a:rPr lang="zh-CN" altLang="en-US" dirty="0" smtClean="0"/>
              <a: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746240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我认为，文章在对学生分类的时候加入认知诊断是一个很好的方法，可以更加精确的对学生进行分类。现在推荐系统都是在研究如何对用户或者项目进行详细相似分类，因为区分的越详细，那么推荐的效果就会越好。而对于学生试题推荐系统，并不是对于学生感兴趣的试题进行推荐，而是要结合学生的知识点认知程度，推荐学生知识点掌握程度弱的试题。同时，学生在不断做题的过程中，他的知识点认知水平是在不断的变化的，也就是说推荐的偏向也会变化。同时学生也是在不断掌握新的知识点，推荐的内容也会逐渐变多，这就是一个动态的过程。因此在以后的研究中，我们可以着眼于在学生可以精确的相似分类的时候，研究该向学生推荐什么样的试题，试题难度如何掌握。</a:t>
            </a:r>
          </a:p>
          <a:p>
            <a:endParaRPr lang="zh-CN" altLang="en-US" dirty="0"/>
          </a:p>
        </p:txBody>
      </p:sp>
      <p:sp>
        <p:nvSpPr>
          <p:cNvPr id="4" name="标题 1"/>
          <p:cNvSpPr>
            <a:spLocks noGrp="1"/>
          </p:cNvSpPr>
          <p:nvPr>
            <p:ph type="title"/>
          </p:nvPr>
        </p:nvSpPr>
        <p:spPr/>
        <p:txBody>
          <a:bodyPr>
            <a:normAutofit/>
          </a:bodyPr>
          <a:lstStyle/>
          <a:p>
            <a:r>
              <a:rPr lang="zh-CN" altLang="zh-CN" b="1" dirty="0" smtClean="0"/>
              <a:t>其他</a:t>
            </a:r>
            <a:r>
              <a:rPr lang="zh-CN" altLang="zh-CN" b="1" dirty="0"/>
              <a:t>的推荐算法来试题推荐的</a:t>
            </a:r>
            <a:r>
              <a:rPr lang="zh-CN" altLang="zh-CN" b="1" dirty="0" smtClean="0"/>
              <a:t>工作</a:t>
            </a:r>
            <a:r>
              <a:rPr lang="zh-CN" altLang="en-US" b="1" dirty="0" smtClean="0"/>
              <a:t>及步</a:t>
            </a:r>
            <a:r>
              <a:rPr lang="zh-CN" altLang="en-US" b="1" dirty="0" smtClean="0"/>
              <a:t>骤</a:t>
            </a:r>
            <a:endParaRPr lang="zh-CN" altLang="en-US" dirty="0"/>
          </a:p>
        </p:txBody>
      </p:sp>
    </p:spTree>
    <p:extLst>
      <p:ext uri="{BB962C8B-B14F-4D97-AF65-F5344CB8AC3E}">
        <p14:creationId xmlns:p14="http://schemas.microsoft.com/office/powerpoint/2010/main" val="393327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a:t>
            </a:r>
            <a:r>
              <a:rPr lang="zh-CN" altLang="en-US" dirty="0" smtClean="0"/>
              <a:t>章主要内</a:t>
            </a:r>
            <a:r>
              <a:rPr lang="zh-CN" altLang="en-US" dirty="0" smtClean="0"/>
              <a:t>容</a:t>
            </a:r>
            <a:endParaRPr lang="zh-CN" altLang="en-US" dirty="0"/>
          </a:p>
        </p:txBody>
      </p:sp>
      <p:sp>
        <p:nvSpPr>
          <p:cNvPr id="3" name="内容占位符 2"/>
          <p:cNvSpPr>
            <a:spLocks noGrp="1"/>
          </p:cNvSpPr>
          <p:nvPr>
            <p:ph idx="1"/>
          </p:nvPr>
        </p:nvSpPr>
        <p:spPr>
          <a:xfrm>
            <a:off x="838200" y="1825625"/>
            <a:ext cx="10515600" cy="3292285"/>
          </a:xfrm>
        </p:spPr>
        <p:txBody>
          <a:bodyPr>
            <a:normAutofit lnSpcReduction="10000"/>
          </a:bodyPr>
          <a:lstStyle/>
          <a:p>
            <a:pPr marL="0" indent="0">
              <a:buNone/>
            </a:pPr>
            <a:r>
              <a:rPr lang="zh-CN" altLang="en-US" dirty="0" smtClean="0"/>
              <a:t>         我们</a:t>
            </a:r>
            <a:r>
              <a:rPr lang="zh-CN" altLang="en-US" dirty="0"/>
              <a:t>在对学生进行个性化试题推荐的时候，由于前期分类工作的不精细，无法详细的给学生进行相似分类。传统使用协同过滤算法对学生进行相似分类过程是一个粗略的过程，比如相同分数的学生不一定具有相同的知识水平，所以文章在相似分类的时候加入了认知诊断方法，这样的话可以更加精确的分析学生学习的相似水平，结合协同过滤方法更加精准的向学生推荐试题。为了控制推荐试题的难度，文章通过不断的测试找出比较合适的试题难度推荐给学生。整个系统是不断学习反馈学习反馈的过程</a:t>
            </a:r>
            <a:r>
              <a:rPr lang="zh-CN" altLang="en-US" dirty="0" smtClean="0"/>
              <a:t>。</a:t>
            </a:r>
          </a:p>
          <a:p>
            <a:pPr marL="0" indent="0">
              <a:buNone/>
            </a:pPr>
            <a:r>
              <a:rPr lang="zh-CN" altLang="en-US" dirty="0"/>
              <a:t> </a:t>
            </a:r>
            <a:r>
              <a:rPr lang="zh-CN" altLang="en-US" dirty="0" smtClean="0"/>
              <a:t>        </a:t>
            </a:r>
            <a:endParaRPr lang="zh-CN" altLang="en-US" dirty="0"/>
          </a:p>
        </p:txBody>
      </p:sp>
    </p:spTree>
    <p:extLst>
      <p:ext uri="{BB962C8B-B14F-4D97-AF65-F5344CB8AC3E}">
        <p14:creationId xmlns:p14="http://schemas.microsoft.com/office/powerpoint/2010/main" val="1590083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关键词</a:t>
            </a:r>
            <a:endParaRPr lang="zh-CN" altLang="en-US" b="1" dirty="0"/>
          </a:p>
        </p:txBody>
      </p:sp>
      <p:sp>
        <p:nvSpPr>
          <p:cNvPr id="3" name="内容占位符 2"/>
          <p:cNvSpPr>
            <a:spLocks noGrp="1"/>
          </p:cNvSpPr>
          <p:nvPr>
            <p:ph idx="1"/>
          </p:nvPr>
        </p:nvSpPr>
        <p:spPr/>
        <p:txBody>
          <a:bodyPr/>
          <a:lstStyle/>
          <a:p>
            <a:r>
              <a:rPr lang="zh-CN" altLang="en-US" dirty="0" smtClean="0"/>
              <a:t>推荐算法</a:t>
            </a:r>
            <a:endParaRPr lang="en-US" altLang="zh-CN" dirty="0" smtClean="0"/>
          </a:p>
          <a:p>
            <a:r>
              <a:rPr lang="zh-CN" altLang="en-US" dirty="0"/>
              <a:t>认</a:t>
            </a:r>
            <a:r>
              <a:rPr lang="zh-CN" altLang="en-US" dirty="0" smtClean="0"/>
              <a:t>知诊断</a:t>
            </a:r>
            <a:endParaRPr lang="en-US" altLang="zh-CN" dirty="0" smtClean="0"/>
          </a:p>
          <a:p>
            <a:endParaRPr lang="zh-CN" altLang="en-US" dirty="0"/>
          </a:p>
        </p:txBody>
      </p:sp>
    </p:spTree>
    <p:extLst>
      <p:ext uri="{BB962C8B-B14F-4D97-AF65-F5344CB8AC3E}">
        <p14:creationId xmlns:p14="http://schemas.microsoft.com/office/powerpoint/2010/main" val="2715555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a:t>
            </a:r>
            <a:endParaRPr lang="zh-CN" altLang="en-US" dirty="0"/>
          </a:p>
        </p:txBody>
      </p:sp>
      <p:sp>
        <p:nvSpPr>
          <p:cNvPr id="4" name="文本框 3"/>
          <p:cNvSpPr txBox="1"/>
          <p:nvPr/>
        </p:nvSpPr>
        <p:spPr>
          <a:xfrm>
            <a:off x="1651380" y="1965277"/>
            <a:ext cx="4799134"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dirty="0" smtClean="0"/>
              <a:t>推荐系统 </a:t>
            </a:r>
            <a:r>
              <a:rPr lang="en-US" altLang="zh-CN" sz="2400" b="1" dirty="0" smtClean="0"/>
              <a:t>(Recommender system)</a:t>
            </a:r>
          </a:p>
          <a:p>
            <a:pPr marL="742950" lvl="1" indent="-285750">
              <a:buFont typeface="Arial" panose="020B0604020202020204" pitchFamily="34" charset="0"/>
              <a:buChar char="•"/>
            </a:pPr>
            <a:endParaRPr lang="en-US" altLang="zh-CN" sz="2400" b="1" dirty="0" smtClean="0"/>
          </a:p>
          <a:p>
            <a:pPr marL="742950" lvl="1" indent="-285750">
              <a:buFont typeface="Arial" panose="020B0604020202020204" pitchFamily="34" charset="0"/>
              <a:buChar char="•"/>
            </a:pPr>
            <a:endParaRPr lang="zh-CN" altLang="en-US" sz="2400" b="1" dirty="0"/>
          </a:p>
        </p:txBody>
      </p:sp>
      <p:sp>
        <p:nvSpPr>
          <p:cNvPr id="6" name="文本框 5"/>
          <p:cNvSpPr txBox="1"/>
          <p:nvPr/>
        </p:nvSpPr>
        <p:spPr>
          <a:xfrm>
            <a:off x="835029" y="2471030"/>
            <a:ext cx="11230969" cy="707886"/>
          </a:xfrm>
          <a:prstGeom prst="rect">
            <a:avLst/>
          </a:prstGeom>
          <a:noFill/>
        </p:spPr>
        <p:txBody>
          <a:bodyPr wrap="square" rtlCol="0">
            <a:spAutoFit/>
          </a:bodyPr>
          <a:lstStyle/>
          <a:p>
            <a:r>
              <a:rPr lang="en-US" altLang="zh-CN" sz="2000" b="1" dirty="0"/>
              <a:t> </a:t>
            </a:r>
            <a:r>
              <a:rPr lang="en-US" altLang="zh-CN" sz="2000" b="1" dirty="0" smtClean="0"/>
              <a:t>   Recommender systems </a:t>
            </a:r>
            <a:r>
              <a:rPr lang="en-US" altLang="zh-CN" sz="2000" dirty="0" smtClean="0"/>
              <a:t>are  a subclass of information filtering system that seek to  predict the “rating”</a:t>
            </a:r>
          </a:p>
          <a:p>
            <a:r>
              <a:rPr lang="en-US" altLang="zh-CN" sz="2000" dirty="0"/>
              <a:t>o</a:t>
            </a:r>
            <a:r>
              <a:rPr lang="en-US" altLang="zh-CN" sz="2000" dirty="0" smtClean="0"/>
              <a:t>r “preference” that a user would give to an item.         -- </a:t>
            </a:r>
            <a:r>
              <a:rPr lang="en-US" altLang="zh-CN" sz="2000" dirty="0" err="1" smtClean="0"/>
              <a:t>wikipedia</a:t>
            </a:r>
            <a:endParaRPr lang="zh-CN" altLang="en-US" sz="2000" dirty="0"/>
          </a:p>
        </p:txBody>
      </p:sp>
      <p:sp>
        <p:nvSpPr>
          <p:cNvPr id="7" name="文本框 6"/>
          <p:cNvSpPr txBox="1"/>
          <p:nvPr/>
        </p:nvSpPr>
        <p:spPr>
          <a:xfrm>
            <a:off x="1651380" y="2646006"/>
            <a:ext cx="8323112" cy="369332"/>
          </a:xfrm>
          <a:prstGeom prst="rect">
            <a:avLst/>
          </a:prstGeom>
          <a:noFill/>
        </p:spPr>
        <p:txBody>
          <a:bodyPr wrap="none" rtlCol="0">
            <a:spAutoFit/>
          </a:bodyPr>
          <a:lstStyle/>
          <a:p>
            <a:r>
              <a:rPr lang="zh-CN" altLang="en-US" b="1" dirty="0" smtClean="0"/>
              <a:t>推荐系统 </a:t>
            </a:r>
            <a:r>
              <a:rPr lang="zh-CN" altLang="en-US" dirty="0" smtClean="0"/>
              <a:t>是一种信息过滤系统，通过用户提供的项目来预测“评级”或“偏好”</a:t>
            </a:r>
            <a:endParaRPr lang="zh-CN" altLang="en-US" dirty="0"/>
          </a:p>
        </p:txBody>
      </p:sp>
      <p:sp>
        <p:nvSpPr>
          <p:cNvPr id="8" name="文本框 7"/>
          <p:cNvSpPr txBox="1"/>
          <p:nvPr/>
        </p:nvSpPr>
        <p:spPr>
          <a:xfrm>
            <a:off x="1651380" y="3190314"/>
            <a:ext cx="2031325" cy="369332"/>
          </a:xfrm>
          <a:prstGeom prst="rect">
            <a:avLst/>
          </a:prstGeom>
          <a:noFill/>
        </p:spPr>
        <p:txBody>
          <a:bodyPr wrap="none" rtlCol="0">
            <a:spAutoFit/>
          </a:bodyPr>
          <a:lstStyle/>
          <a:p>
            <a:r>
              <a:rPr lang="zh-CN" altLang="en-US" dirty="0" smtClean="0"/>
              <a:t>主要的推荐方法：</a:t>
            </a:r>
            <a:endParaRPr lang="en-US" altLang="zh-CN" dirty="0" smtClean="0"/>
          </a:p>
        </p:txBody>
      </p:sp>
      <p:sp>
        <p:nvSpPr>
          <p:cNvPr id="10" name="文本框 9"/>
          <p:cNvSpPr txBox="1"/>
          <p:nvPr/>
        </p:nvSpPr>
        <p:spPr>
          <a:xfrm>
            <a:off x="1978687" y="3959258"/>
            <a:ext cx="7995805" cy="1200329"/>
          </a:xfrm>
          <a:prstGeom prst="rect">
            <a:avLst/>
          </a:prstGeom>
          <a:noFill/>
        </p:spPr>
        <p:txBody>
          <a:bodyPr wrap="square" rtlCol="0">
            <a:spAutoFit/>
          </a:bodyPr>
          <a:lstStyle/>
          <a:p>
            <a:pPr marL="285750" indent="-285750">
              <a:buFont typeface="Arial" panose="020B0604020202020204" pitchFamily="34" charset="0"/>
              <a:buChar char="•"/>
            </a:pPr>
            <a:endParaRPr lang="en-US" altLang="zh-CN" b="1" dirty="0"/>
          </a:p>
          <a:p>
            <a:pPr marL="342900" indent="-342900">
              <a:buAutoNum type="arabicPeriod"/>
            </a:pPr>
            <a:r>
              <a:rPr lang="zh-CN" altLang="en-US" dirty="0" smtClean="0"/>
              <a:t>基于系统过滤的推荐 </a:t>
            </a:r>
            <a:r>
              <a:rPr lang="en-US" altLang="zh-CN" dirty="0" smtClean="0"/>
              <a:t>(Collaborative Filtering-based Recommendation)</a:t>
            </a:r>
          </a:p>
          <a:p>
            <a:pPr marL="342900" indent="-342900">
              <a:buAutoNum type="arabicPeriod"/>
            </a:pPr>
            <a:r>
              <a:rPr lang="zh-CN" altLang="en-US" dirty="0"/>
              <a:t>基</a:t>
            </a:r>
            <a:r>
              <a:rPr lang="zh-CN" altLang="en-US" dirty="0" smtClean="0"/>
              <a:t>于内容的推荐 </a:t>
            </a:r>
            <a:r>
              <a:rPr lang="en-US" altLang="zh-CN" dirty="0" smtClean="0"/>
              <a:t>(Content-based Recommendation)</a:t>
            </a:r>
          </a:p>
          <a:p>
            <a:pPr marL="342900" indent="-342900">
              <a:buAutoNum type="arabicPeriod"/>
            </a:pPr>
            <a:r>
              <a:rPr lang="zh-CN" altLang="en-US" dirty="0"/>
              <a:t>基</a:t>
            </a:r>
            <a:r>
              <a:rPr lang="zh-CN" altLang="en-US" dirty="0" smtClean="0"/>
              <a:t>于人口的统计学推荐 </a:t>
            </a:r>
            <a:r>
              <a:rPr lang="en-US" altLang="zh-CN" dirty="0" smtClean="0"/>
              <a:t>(Demographic-based Recommendation)</a:t>
            </a:r>
            <a:endParaRPr lang="zh-CN" altLang="en-US" dirty="0"/>
          </a:p>
        </p:txBody>
      </p:sp>
    </p:spTree>
    <p:extLst>
      <p:ext uri="{BB962C8B-B14F-4D97-AF65-F5344CB8AC3E}">
        <p14:creationId xmlns:p14="http://schemas.microsoft.com/office/powerpoint/2010/main" val="351300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smtClean="0"/>
              <a:t>协同过滤推荐方法 </a:t>
            </a:r>
            <a:r>
              <a:rPr lang="en-US" altLang="zh-CN" sz="1100" dirty="0"/>
              <a:t>http://www.cnblogs.com/technology/p/4467895.html</a:t>
            </a:r>
            <a:r>
              <a:rPr lang="en-US" altLang="zh-CN" b="1" dirty="0"/>
              <a:t/>
            </a:r>
            <a:br>
              <a:rPr lang="en-US" altLang="zh-CN" b="1" dirty="0"/>
            </a:br>
            <a:endParaRPr lang="zh-CN" altLang="en-US" sz="1200" dirty="0"/>
          </a:p>
        </p:txBody>
      </p:sp>
      <p:sp>
        <p:nvSpPr>
          <p:cNvPr id="4" name="文本框 3"/>
          <p:cNvSpPr txBox="1"/>
          <p:nvPr/>
        </p:nvSpPr>
        <p:spPr>
          <a:xfrm>
            <a:off x="938284" y="1690688"/>
            <a:ext cx="9618339" cy="1077218"/>
          </a:xfrm>
          <a:prstGeom prst="rect">
            <a:avLst/>
          </a:prstGeom>
          <a:noFill/>
        </p:spPr>
        <p:txBody>
          <a:bodyPr wrap="none" rtlCol="0">
            <a:spAutoFit/>
          </a:bodyPr>
          <a:lstStyle/>
          <a:p>
            <a:r>
              <a:rPr lang="zh-CN" altLang="en-US" sz="2400" b="1" dirty="0" smtClean="0"/>
              <a:t>原理：</a:t>
            </a:r>
            <a:endParaRPr lang="en-US" altLang="zh-CN" sz="2400" b="1" dirty="0" smtClean="0"/>
          </a:p>
          <a:p>
            <a:r>
              <a:rPr lang="en-US" altLang="zh-CN" sz="2000" dirty="0" smtClean="0"/>
              <a:t>        </a:t>
            </a:r>
            <a:r>
              <a:rPr lang="en-US" altLang="zh-CN" sz="2000" dirty="0"/>
              <a:t>1. </a:t>
            </a:r>
            <a:r>
              <a:rPr lang="zh-CN" altLang="en-US" sz="2000" dirty="0"/>
              <a:t>找到与目标用户兴趣相似的用户集合</a:t>
            </a:r>
            <a:endParaRPr lang="en-US" altLang="zh-CN" sz="2000" dirty="0"/>
          </a:p>
          <a:p>
            <a:r>
              <a:rPr lang="en-US" altLang="zh-CN" sz="2000" dirty="0" smtClean="0"/>
              <a:t>        2. </a:t>
            </a:r>
            <a:r>
              <a:rPr lang="zh-CN" altLang="en-US" sz="2000" dirty="0" smtClean="0"/>
              <a:t>找到这个集合中用户喜欢的，并且目标用户没有听说过的内容推荐给目标用户</a:t>
            </a:r>
            <a:endParaRPr lang="zh-CN" altLang="en-US" sz="2000" dirty="0"/>
          </a:p>
        </p:txBody>
      </p:sp>
      <p:sp>
        <p:nvSpPr>
          <p:cNvPr id="7" name="矩形 6"/>
          <p:cNvSpPr/>
          <p:nvPr/>
        </p:nvSpPr>
        <p:spPr>
          <a:xfrm>
            <a:off x="1118356" y="1690688"/>
            <a:ext cx="7807279" cy="646331"/>
          </a:xfrm>
          <a:prstGeom prst="rect">
            <a:avLst/>
          </a:prstGeom>
        </p:spPr>
        <p:txBody>
          <a:bodyPr wrap="square">
            <a:spAutoFit/>
          </a:bodyPr>
          <a:lstStyle/>
          <a:p>
            <a:r>
              <a:rPr lang="en-US" altLang="zh-CN" dirty="0" smtClean="0"/>
              <a:t>step1</a:t>
            </a:r>
            <a:r>
              <a:rPr lang="en-US" altLang="zh-CN" dirty="0"/>
              <a:t>. </a:t>
            </a:r>
            <a:r>
              <a:rPr lang="en-US" altLang="zh-CN" dirty="0" smtClean="0"/>
              <a:t> </a:t>
            </a:r>
            <a:r>
              <a:rPr lang="zh-CN" altLang="en-US" b="1" dirty="0" smtClean="0"/>
              <a:t>找</a:t>
            </a:r>
            <a:r>
              <a:rPr lang="zh-CN" altLang="en-US" b="1" dirty="0"/>
              <a:t>到与目标用户兴趣相似的用户集</a:t>
            </a:r>
            <a:r>
              <a:rPr lang="zh-CN" altLang="en-US" b="1" dirty="0" smtClean="0"/>
              <a:t>合</a:t>
            </a:r>
            <a:endParaRPr lang="en-US" altLang="zh-CN" b="1" dirty="0" smtClean="0"/>
          </a:p>
          <a:p>
            <a:endParaRPr lang="en-US" altLang="zh-CN" b="1" dirty="0"/>
          </a:p>
        </p:txBody>
      </p:sp>
      <mc:AlternateContent xmlns:mc="http://schemas.openxmlformats.org/markup-compatibility/2006" xmlns:a14="http://schemas.microsoft.com/office/drawing/2010/main">
        <mc:Choice Requires="a14">
          <p:sp>
            <p:nvSpPr>
              <p:cNvPr id="8" name="矩形 7"/>
              <p:cNvSpPr/>
              <p:nvPr/>
            </p:nvSpPr>
            <p:spPr>
              <a:xfrm>
                <a:off x="1118356" y="2398574"/>
                <a:ext cx="10235443" cy="1200329"/>
              </a:xfrm>
              <a:prstGeom prst="rect">
                <a:avLst/>
              </a:prstGeom>
            </p:spPr>
            <p:txBody>
              <a:bodyPr wrap="square">
                <a:spAutoFit/>
              </a:bodyPr>
              <a:lstStyle/>
              <a:p>
                <a:r>
                  <a:rPr lang="zh-CN" altLang="en-US" dirty="0"/>
                  <a:t>通常用 </a:t>
                </a:r>
                <a:r>
                  <a:rPr lang="en-US" altLang="zh-CN" dirty="0" err="1"/>
                  <a:t>Jaccard</a:t>
                </a:r>
                <a:r>
                  <a:rPr lang="en-US" altLang="zh-CN" dirty="0"/>
                  <a:t> </a:t>
                </a:r>
                <a:r>
                  <a:rPr lang="zh-CN" altLang="en-US" dirty="0"/>
                  <a:t>公式或者余弦相似度计算两个用户之间的相似度</a:t>
                </a:r>
                <a:r>
                  <a:rPr lang="zh-CN" altLang="en-US" dirty="0" smtClean="0"/>
                  <a:t>。</a:t>
                </a:r>
                <a:endParaRPr lang="en-US" altLang="zh-CN" dirty="0" smtClean="0"/>
              </a:p>
              <a:p>
                <a:endParaRPr lang="en-US" altLang="zh-CN" dirty="0"/>
              </a:p>
              <a:p>
                <a:r>
                  <a:rPr lang="zh-CN" altLang="en-US" dirty="0"/>
                  <a:t>设 </a:t>
                </a:r>
                <a:r>
                  <a:rPr lang="en-US" altLang="zh-CN" dirty="0"/>
                  <a:t>N(u) </a:t>
                </a:r>
                <a:r>
                  <a:rPr lang="zh-CN" altLang="en-US" dirty="0"/>
                  <a:t>为用户 </a:t>
                </a:r>
                <a:r>
                  <a:rPr lang="en-US" altLang="zh-CN" dirty="0"/>
                  <a:t>u </a:t>
                </a:r>
                <a:r>
                  <a:rPr lang="zh-CN" altLang="en-US" dirty="0"/>
                  <a:t>喜欢的物品集合，</a:t>
                </a:r>
                <a:r>
                  <a:rPr lang="en-US" altLang="zh-CN" dirty="0"/>
                  <a:t>N(v) </a:t>
                </a:r>
                <a:r>
                  <a:rPr lang="zh-CN" altLang="en-US" dirty="0"/>
                  <a:t>为用户 </a:t>
                </a:r>
                <a:r>
                  <a:rPr lang="en-US" altLang="zh-CN" dirty="0"/>
                  <a:t>v </a:t>
                </a:r>
                <a:r>
                  <a:rPr lang="zh-CN" altLang="en-US" dirty="0"/>
                  <a:t>喜欢的物品集</a:t>
                </a:r>
                <a:r>
                  <a:rPr lang="zh-CN" altLang="en-US" dirty="0" smtClean="0"/>
                  <a:t>合， 则</a:t>
                </a:r>
                <a:r>
                  <a:rPr lang="zh-CN" altLang="en-US" dirty="0"/>
                  <a:t>用</a:t>
                </a:r>
                <a:r>
                  <a:rPr lang="zh-CN" altLang="en-US" dirty="0" smtClean="0"/>
                  <a:t>户</a:t>
                </a:r>
                <a:r>
                  <a:rPr lang="en-US" altLang="zh-CN" dirty="0" smtClean="0"/>
                  <a:t>u</a:t>
                </a:r>
                <a:r>
                  <a:rPr lang="zh-CN" altLang="en-US" dirty="0" smtClean="0"/>
                  <a:t>和用户</a:t>
                </a:r>
                <a:r>
                  <a:rPr lang="en-US" altLang="zh-CN" dirty="0" smtClean="0"/>
                  <a:t>v</a:t>
                </a:r>
                <a:r>
                  <a:rPr lang="zh-CN" altLang="en-US" dirty="0" smtClean="0"/>
                  <a:t>的相似度为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𝑢𝑣</m:t>
                        </m:r>
                      </m:sub>
                    </m:sSub>
                  </m:oMath>
                </a14:m>
                <a:endParaRPr lang="en-US" altLang="zh-CN" b="1" dirty="0"/>
              </a:p>
              <a:p>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1118356" y="2398574"/>
                <a:ext cx="10235443" cy="1200329"/>
              </a:xfrm>
              <a:prstGeom prst="rect">
                <a:avLst/>
              </a:prstGeom>
              <a:blipFill rotWithShape="0">
                <a:blip r:embed="rId3"/>
                <a:stretch>
                  <a:fillRect l="-476" t="-4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444108" y="3660458"/>
                <a:ext cx="4505336"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𝐽𝑎𝑐𝑐𝑎𝑟𝑑</m:t>
                          </m:r>
                          <m:r>
                            <a:rPr lang="zh-CN" altLang="en-US" i="1">
                              <a:latin typeface="Cambria Math" panose="02040503050406030204" pitchFamily="18" charset="0"/>
                            </a:rPr>
                            <m:t>公</m:t>
                          </m:r>
                          <m:r>
                            <a:rPr lang="zh-CN" altLang="en-US" b="0" i="1" smtClean="0">
                              <a:latin typeface="Cambria Math" panose="02040503050406030204" pitchFamily="18" charset="0"/>
                            </a:rPr>
                            <m:t>式</m:t>
                          </m:r>
                          <m:r>
                            <a:rPr lang="en-US" altLang="zh-CN" b="0" i="1" smtClean="0">
                              <a:latin typeface="Cambria Math" panose="02040503050406030204" pitchFamily="18" charset="0"/>
                            </a:rPr>
                            <m:t>                  </m:t>
                          </m:r>
                          <m:r>
                            <a:rPr lang="zh-CN" altLang="en-US" i="1">
                              <a:latin typeface="Cambria Math" panose="02040503050406030204" pitchFamily="18" charset="0"/>
                            </a:rPr>
                            <m:t>𝑤</m:t>
                          </m:r>
                        </m:e>
                        <m:sub>
                          <m:r>
                            <a:rPr lang="zh-CN" altLang="en-US" i="1">
                              <a:latin typeface="Cambria Math" panose="02040503050406030204" pitchFamily="18" charset="0"/>
                            </a:rPr>
                            <m:t>𝑢𝑣</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𝑢</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𝑣</m:t>
                          </m:r>
                          <m:r>
                            <a:rPr lang="zh-CN" altLang="en-US" i="0">
                              <a:latin typeface="Cambria Math" panose="02040503050406030204" pitchFamily="18" charset="0"/>
                            </a:rPr>
                            <m:t>)|</m:t>
                          </m:r>
                        </m:num>
                        <m:den>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𝑢</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𝑣</m:t>
                          </m:r>
                          <m:r>
                            <a:rPr lang="zh-CN" altLang="en-US" i="0">
                              <a:latin typeface="Cambria Math" panose="02040503050406030204" pitchFamily="18" charset="0"/>
                            </a:rPr>
                            <m:t>)|</m:t>
                          </m:r>
                        </m:den>
                      </m:f>
                    </m:oMath>
                  </m:oMathPara>
                </a14:m>
                <a:endParaRPr lang="en-US" altLang="zh-CN" dirty="0" smtClean="0"/>
              </a:p>
            </p:txBody>
          </p:sp>
        </mc:Choice>
        <mc:Fallback xmlns="">
          <p:sp>
            <p:nvSpPr>
              <p:cNvPr id="9" name="矩形 8"/>
              <p:cNvSpPr>
                <a:spLocks noRot="1" noChangeAspect="1" noMove="1" noResize="1" noEditPoints="1" noAdjustHandles="1" noChangeArrowheads="1" noChangeShapeType="1" noTextEdit="1"/>
              </p:cNvSpPr>
              <p:nvPr/>
            </p:nvSpPr>
            <p:spPr>
              <a:xfrm>
                <a:off x="1444108" y="3660458"/>
                <a:ext cx="4505336" cy="669094"/>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444108" y="4728531"/>
                <a:ext cx="4649542" cy="7362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m:rPr>
                              <m:nor/>
                            </m:rPr>
                            <a:rPr lang="zh-CN" altLang="en-US" dirty="0"/>
                            <m:t>余弦相似度                   </m:t>
                          </m:r>
                          <m:r>
                            <a:rPr lang="zh-CN" altLang="en-US" i="1">
                              <a:latin typeface="Cambria Math" panose="02040503050406030204" pitchFamily="18" charset="0"/>
                            </a:rPr>
                            <m:t>𝑤</m:t>
                          </m:r>
                        </m:e>
                        <m:sub>
                          <m:r>
                            <a:rPr lang="zh-CN" altLang="en-US" i="1">
                              <a:latin typeface="Cambria Math" panose="02040503050406030204" pitchFamily="18" charset="0"/>
                            </a:rPr>
                            <m:t>𝑢𝑣</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𝑢</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𝑣</m:t>
                          </m:r>
                          <m:r>
                            <a:rPr lang="zh-CN" altLang="en-US" i="0">
                              <a:latin typeface="Cambria Math" panose="02040503050406030204" pitchFamily="18" charset="0"/>
                            </a:rPr>
                            <m:t>)|</m:t>
                          </m:r>
                        </m:num>
                        <m:den>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𝑢</m:t>
                              </m:r>
                              <m:r>
                                <a:rPr lang="zh-CN" altLang="en-US" i="0">
                                  <a:latin typeface="Cambria Math" panose="02040503050406030204" pitchFamily="18" charset="0"/>
                                </a:rPr>
                                <m:t>)×</m:t>
                              </m:r>
                              <m:r>
                                <a:rPr lang="zh-CN" altLang="en-US" i="1">
                                  <a:latin typeface="Cambria Math" panose="02040503050406030204" pitchFamily="18" charset="0"/>
                                </a:rPr>
                                <m:t>𝑁</m:t>
                              </m:r>
                              <m:r>
                                <a:rPr lang="zh-CN" altLang="en-US" i="0">
                                  <a:latin typeface="Cambria Math" panose="02040503050406030204" pitchFamily="18" charset="0"/>
                                </a:rPr>
                                <m:t>(</m:t>
                              </m:r>
                              <m:r>
                                <a:rPr lang="zh-CN" altLang="en-US" i="1">
                                  <a:latin typeface="Cambria Math" panose="02040503050406030204" pitchFamily="18" charset="0"/>
                                </a:rPr>
                                <m:t>𝑣</m:t>
                              </m:r>
                              <m:r>
                                <a:rPr lang="zh-CN" altLang="en-US" i="0">
                                  <a:latin typeface="Cambria Math" panose="02040503050406030204" pitchFamily="18" charset="0"/>
                                </a:rPr>
                                <m:t>)|</m:t>
                              </m:r>
                            </m:e>
                          </m:rad>
                        </m:den>
                      </m:f>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444108" y="4728531"/>
                <a:ext cx="4649542" cy="736227"/>
              </a:xfrm>
              <a:prstGeom prst="rect">
                <a:avLst/>
              </a:prstGeom>
              <a:blipFill rotWithShape="0">
                <a:blip r:embed="rId5"/>
                <a:stretch>
                  <a:fillRect/>
                </a:stretch>
              </a:blipFill>
            </p:spPr>
            <p:txBody>
              <a:bodyPr/>
              <a:lstStyle/>
              <a:p>
                <a:r>
                  <a:rPr lang="zh-CN" altLang="en-US">
                    <a:noFill/>
                  </a:rPr>
                  <a:t> </a:t>
                </a:r>
              </a:p>
            </p:txBody>
          </p:sp>
        </mc:Fallback>
      </mc:AlternateContent>
      <p:graphicFrame>
        <p:nvGraphicFramePr>
          <p:cNvPr id="11" name="对象 10"/>
          <p:cNvGraphicFramePr>
            <a:graphicFrameLocks noChangeAspect="1"/>
          </p:cNvGraphicFramePr>
          <p:nvPr>
            <p:extLst>
              <p:ext uri="{D42A27DB-BD31-4B8C-83A1-F6EECF244321}">
                <p14:modId xmlns:p14="http://schemas.microsoft.com/office/powerpoint/2010/main" val="345519720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1195"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394200" y="2362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7492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10515600" cy="1325563"/>
          </a:xfrm>
        </p:spPr>
        <p:txBody>
          <a:bodyPr>
            <a:normAutofit/>
          </a:bodyPr>
          <a:lstStyle/>
          <a:p>
            <a:r>
              <a:rPr lang="zh-CN" altLang="en-US" b="1" dirty="0" smtClean="0"/>
              <a:t>协同过滤推荐方法 </a:t>
            </a:r>
            <a:r>
              <a:rPr lang="en-US" altLang="zh-CN" sz="1100" dirty="0"/>
              <a:t>http://www.cnblogs.com/technology/p/4467895.html</a:t>
            </a:r>
            <a:r>
              <a:rPr lang="en-US" altLang="zh-CN" b="1" dirty="0"/>
              <a:t/>
            </a:r>
            <a:br>
              <a:rPr lang="en-US" altLang="zh-CN" b="1" dirty="0"/>
            </a:br>
            <a:endParaRPr lang="zh-CN" altLang="en-US" sz="1200" dirty="0"/>
          </a:p>
        </p:txBody>
      </p:sp>
      <p:sp>
        <p:nvSpPr>
          <p:cNvPr id="6" name="矩形 5"/>
          <p:cNvSpPr/>
          <p:nvPr/>
        </p:nvSpPr>
        <p:spPr>
          <a:xfrm>
            <a:off x="1118356" y="1690688"/>
            <a:ext cx="7807279" cy="646331"/>
          </a:xfrm>
          <a:prstGeom prst="rect">
            <a:avLst/>
          </a:prstGeom>
        </p:spPr>
        <p:txBody>
          <a:bodyPr wrap="square">
            <a:spAutoFit/>
          </a:bodyPr>
          <a:lstStyle/>
          <a:p>
            <a:r>
              <a:rPr lang="en-US" altLang="zh-CN" dirty="0" smtClean="0"/>
              <a:t>Step2. </a:t>
            </a:r>
            <a:r>
              <a:rPr lang="zh-CN" altLang="en-US" b="1" dirty="0" smtClean="0"/>
              <a:t>推</a:t>
            </a:r>
            <a:r>
              <a:rPr lang="zh-CN" altLang="en-US" b="1" dirty="0"/>
              <a:t>荐物</a:t>
            </a:r>
            <a:r>
              <a:rPr lang="zh-CN" altLang="en-US" b="1" dirty="0" smtClean="0"/>
              <a:t>品</a:t>
            </a:r>
            <a:endParaRPr lang="en-US" altLang="zh-CN" b="1" dirty="0" smtClean="0"/>
          </a:p>
          <a:p>
            <a:endParaRPr lang="en-US" altLang="zh-CN" b="1" dirty="0"/>
          </a:p>
        </p:txBody>
      </p:sp>
      <p:sp>
        <p:nvSpPr>
          <p:cNvPr id="2" name="文本框 1"/>
          <p:cNvSpPr txBox="1"/>
          <p:nvPr/>
        </p:nvSpPr>
        <p:spPr>
          <a:xfrm>
            <a:off x="1118356" y="2369920"/>
            <a:ext cx="8037778" cy="646331"/>
          </a:xfrm>
          <a:prstGeom prst="rect">
            <a:avLst/>
          </a:prstGeom>
          <a:noFill/>
        </p:spPr>
        <p:txBody>
          <a:bodyPr wrap="none" rtlCol="0">
            <a:spAutoFit/>
          </a:bodyPr>
          <a:lstStyle/>
          <a:p>
            <a:r>
              <a:rPr lang="zh-CN" altLang="en-US" dirty="0"/>
              <a:t>首先需要从矩阵中找出与目标用户 </a:t>
            </a:r>
            <a:r>
              <a:rPr lang="en-US" altLang="zh-CN" dirty="0"/>
              <a:t>u </a:t>
            </a:r>
            <a:r>
              <a:rPr lang="zh-CN" altLang="en-US" dirty="0"/>
              <a:t>最相似的 </a:t>
            </a:r>
            <a:r>
              <a:rPr lang="en-US" altLang="zh-CN" dirty="0"/>
              <a:t>K </a:t>
            </a:r>
            <a:r>
              <a:rPr lang="zh-CN" altLang="en-US" dirty="0"/>
              <a:t>个用户，用集合 </a:t>
            </a:r>
            <a:r>
              <a:rPr lang="en-US" altLang="zh-CN" dirty="0"/>
              <a:t>S(u, K) </a:t>
            </a:r>
            <a:r>
              <a:rPr lang="zh-CN" altLang="en-US" dirty="0"/>
              <a:t>表示</a:t>
            </a:r>
            <a:r>
              <a:rPr lang="zh-CN" altLang="en-US" dirty="0" smtClean="0"/>
              <a:t>，</a:t>
            </a:r>
            <a:endParaRPr lang="en-US" altLang="zh-CN" dirty="0" smtClean="0"/>
          </a:p>
          <a:p>
            <a:r>
              <a:rPr lang="zh-CN" altLang="en-US" dirty="0" smtClean="0"/>
              <a:t>将 </a:t>
            </a:r>
            <a:r>
              <a:rPr lang="en-US" altLang="zh-CN" dirty="0"/>
              <a:t>S </a:t>
            </a:r>
            <a:r>
              <a:rPr lang="zh-CN" altLang="en-US" dirty="0"/>
              <a:t>中用户喜欢的物品全部提取出来，并去除 </a:t>
            </a:r>
            <a:r>
              <a:rPr lang="en-US" altLang="zh-CN" dirty="0"/>
              <a:t>u </a:t>
            </a:r>
            <a:r>
              <a:rPr lang="zh-CN" altLang="en-US" dirty="0"/>
              <a:t>已经喜欢的物品。</a:t>
            </a:r>
          </a:p>
        </p:txBody>
      </p:sp>
      <p:sp>
        <p:nvSpPr>
          <p:cNvPr id="3" name="文本框 2"/>
          <p:cNvSpPr txBox="1"/>
          <p:nvPr/>
        </p:nvSpPr>
        <p:spPr>
          <a:xfrm>
            <a:off x="1073631" y="1836140"/>
            <a:ext cx="10044737" cy="1938992"/>
          </a:xfrm>
          <a:prstGeom prst="rect">
            <a:avLst/>
          </a:prstGeom>
          <a:noFill/>
        </p:spPr>
        <p:txBody>
          <a:bodyPr wrap="none" rtlCol="0">
            <a:spAutoFit/>
          </a:bodyPr>
          <a:lstStyle/>
          <a:p>
            <a:r>
              <a:rPr lang="zh-CN" altLang="en-US" sz="2400" b="1" dirty="0" smtClean="0"/>
              <a:t>优点：</a:t>
            </a:r>
            <a:endParaRPr lang="en-US" altLang="zh-CN" sz="2400" b="1" dirty="0" smtClean="0"/>
          </a:p>
          <a:p>
            <a:r>
              <a:rPr lang="en-US" altLang="zh-CN" sz="2400" b="1" dirty="0"/>
              <a:t> </a:t>
            </a:r>
            <a:r>
              <a:rPr lang="en-US" altLang="zh-CN" sz="2400" b="1" dirty="0" smtClean="0"/>
              <a:t>       </a:t>
            </a:r>
            <a:r>
              <a:rPr lang="en-US" altLang="zh-CN" sz="2400" dirty="0" smtClean="0"/>
              <a:t>1. </a:t>
            </a:r>
            <a:r>
              <a:rPr lang="zh-CN" altLang="en-US" sz="2400" dirty="0" smtClean="0"/>
              <a:t>能</a:t>
            </a:r>
            <a:r>
              <a:rPr lang="zh-CN" altLang="en-US" sz="2400" dirty="0"/>
              <a:t>够过滤难以进行机器自动基于内容分析的信息。如艺术品、音乐</a:t>
            </a:r>
            <a:r>
              <a:rPr lang="en-US" altLang="zh-CN" sz="2400" dirty="0"/>
              <a:t>;</a:t>
            </a:r>
          </a:p>
          <a:p>
            <a:r>
              <a:rPr lang="en-US" altLang="zh-CN" sz="2400" dirty="0"/>
              <a:t> </a:t>
            </a:r>
            <a:r>
              <a:rPr lang="en-US" altLang="zh-CN" sz="2400" dirty="0" smtClean="0"/>
              <a:t>       2. </a:t>
            </a:r>
            <a:r>
              <a:rPr lang="zh-CN" altLang="en-US" sz="2400" dirty="0" smtClean="0"/>
              <a:t>能</a:t>
            </a:r>
            <a:r>
              <a:rPr lang="zh-CN" altLang="en-US" sz="2400" dirty="0"/>
              <a:t>够基于一些复杂的，难以表达的概念（信息质量、品位</a:t>
            </a:r>
            <a:r>
              <a:rPr lang="en-US" altLang="zh-CN" sz="2400" dirty="0"/>
              <a:t>)</a:t>
            </a:r>
            <a:r>
              <a:rPr lang="zh-CN" altLang="en-US" sz="2400" dirty="0"/>
              <a:t>进行过滤</a:t>
            </a:r>
            <a:r>
              <a:rPr lang="en-US" altLang="zh-CN" sz="2400" dirty="0"/>
              <a:t>;</a:t>
            </a:r>
          </a:p>
          <a:p>
            <a:r>
              <a:rPr lang="en-US" altLang="zh-CN" sz="2400" dirty="0" smtClean="0"/>
              <a:t>        3. </a:t>
            </a:r>
            <a:r>
              <a:rPr lang="zh-CN" altLang="en-US" sz="2400" dirty="0" smtClean="0"/>
              <a:t>推</a:t>
            </a:r>
            <a:r>
              <a:rPr lang="zh-CN" altLang="en-US" sz="2400" dirty="0"/>
              <a:t>荐的新颖性。</a:t>
            </a:r>
          </a:p>
          <a:p>
            <a:endParaRPr lang="zh-CN" altLang="en-US" sz="2400" dirty="0"/>
          </a:p>
        </p:txBody>
      </p:sp>
      <p:sp>
        <p:nvSpPr>
          <p:cNvPr id="4" name="文本框 3"/>
          <p:cNvSpPr txBox="1"/>
          <p:nvPr/>
        </p:nvSpPr>
        <p:spPr>
          <a:xfrm>
            <a:off x="1066839" y="1836140"/>
            <a:ext cx="11125161" cy="2677656"/>
          </a:xfrm>
          <a:prstGeom prst="rect">
            <a:avLst/>
          </a:prstGeom>
          <a:noFill/>
        </p:spPr>
        <p:txBody>
          <a:bodyPr wrap="none" rtlCol="0">
            <a:spAutoFit/>
          </a:bodyPr>
          <a:lstStyle/>
          <a:p>
            <a:r>
              <a:rPr lang="zh-CN" altLang="en-US" sz="2400" b="1" dirty="0"/>
              <a:t>缺</a:t>
            </a:r>
            <a:r>
              <a:rPr lang="zh-CN" altLang="en-US" sz="2400" b="1" dirty="0" smtClean="0"/>
              <a:t>点：</a:t>
            </a:r>
            <a:endParaRPr lang="en-US" altLang="zh-CN" sz="2400" b="1" dirty="0" smtClean="0"/>
          </a:p>
          <a:p>
            <a:r>
              <a:rPr lang="en-US" altLang="zh-CN" sz="2400" b="1" dirty="0" smtClean="0"/>
              <a:t>        </a:t>
            </a:r>
            <a:r>
              <a:rPr lang="en-US" altLang="zh-CN" sz="2400" dirty="0" smtClean="0"/>
              <a:t>1.</a:t>
            </a:r>
            <a:r>
              <a:rPr lang="zh-CN" altLang="en-US" sz="2400" dirty="0"/>
              <a:t>用户对商品的评价非常稀疏，这样基于用户的评价所得到的用户间的相似</a:t>
            </a:r>
            <a:r>
              <a:rPr lang="zh-CN" altLang="en-US" sz="2400" dirty="0" smtClean="0"/>
              <a:t>性</a:t>
            </a:r>
            <a:endParaRPr lang="en-US" altLang="zh-CN" sz="2400" dirty="0" smtClean="0"/>
          </a:p>
          <a:p>
            <a:r>
              <a:rPr lang="zh-CN" altLang="en-US" sz="2400" dirty="0" smtClean="0"/>
              <a:t>可</a:t>
            </a:r>
            <a:r>
              <a:rPr lang="zh-CN" altLang="en-US" sz="2400" dirty="0"/>
              <a:t>能不准确（即稀疏性问题）</a:t>
            </a:r>
            <a:r>
              <a:rPr lang="en-US" altLang="zh-CN" sz="2400" dirty="0"/>
              <a:t>;</a:t>
            </a:r>
          </a:p>
          <a:p>
            <a:r>
              <a:rPr lang="en-US" altLang="zh-CN" sz="2400" dirty="0" smtClean="0"/>
              <a:t>        2. </a:t>
            </a:r>
            <a:r>
              <a:rPr lang="zh-CN" altLang="en-US" sz="2400" dirty="0" smtClean="0"/>
              <a:t>随</a:t>
            </a:r>
            <a:r>
              <a:rPr lang="zh-CN" altLang="en-US" sz="2400" dirty="0"/>
              <a:t>着用户和商品的增多，系统的性能会越来越低</a:t>
            </a:r>
            <a:r>
              <a:rPr lang="en-US" altLang="zh-CN" sz="2400" dirty="0"/>
              <a:t>;</a:t>
            </a:r>
          </a:p>
          <a:p>
            <a:r>
              <a:rPr lang="zh-CN" altLang="en-US" sz="2400" dirty="0" smtClean="0"/>
              <a:t>        </a:t>
            </a:r>
            <a:r>
              <a:rPr lang="en-US" altLang="zh-CN" sz="2400" dirty="0" smtClean="0"/>
              <a:t>3</a:t>
            </a:r>
            <a:r>
              <a:rPr lang="en-US" altLang="zh-CN" sz="2400" dirty="0"/>
              <a:t>.</a:t>
            </a:r>
            <a:r>
              <a:rPr lang="zh-CN" altLang="en-US" sz="2400" dirty="0" smtClean="0"/>
              <a:t>如</a:t>
            </a:r>
            <a:r>
              <a:rPr lang="zh-CN" altLang="en-US" sz="2400" dirty="0"/>
              <a:t>果从来没有用户对某一商品加以评价，则这个商品就不可能被推</a:t>
            </a:r>
            <a:r>
              <a:rPr lang="zh-CN" altLang="en-US" sz="2400" dirty="0" smtClean="0"/>
              <a:t>荐</a:t>
            </a:r>
            <a:endParaRPr lang="en-US" altLang="zh-CN" sz="2400" dirty="0" smtClean="0"/>
          </a:p>
          <a:p>
            <a:r>
              <a:rPr lang="zh-CN" altLang="en-US" sz="2400" dirty="0" smtClean="0"/>
              <a:t>（</a:t>
            </a:r>
            <a:r>
              <a:rPr lang="zh-CN" altLang="en-US" sz="2400" dirty="0"/>
              <a:t>即最初评价问题）。</a:t>
            </a:r>
          </a:p>
          <a:p>
            <a:endParaRPr lang="zh-CN" altLang="en-US" sz="2400" dirty="0"/>
          </a:p>
        </p:txBody>
      </p:sp>
    </p:spTree>
    <p:extLst>
      <p:ext uri="{BB962C8B-B14F-4D97-AF65-F5344CB8AC3E}">
        <p14:creationId xmlns:p14="http://schemas.microsoft.com/office/powerpoint/2010/main" val="336817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10" presetClass="exit" presetSubtype="0" fill="hold" grpId="1" nodeType="withEffect">
                                  <p:stCondLst>
                                    <p:cond delay="0"/>
                                  </p:stCondLst>
                                  <p:childTnLst>
                                    <p:animEffect transition="out" filter="fade">
                                      <p:cBhvr>
                                        <p:cTn id="19" dur="500"/>
                                        <p:tgtEl>
                                          <p:spTgt spid="2"/>
                                        </p:tgtEl>
                                      </p:cBhvr>
                                    </p:animEffect>
                                    <p:set>
                                      <p:cBhvr>
                                        <p:cTn id="20" dur="1" fill="hold">
                                          <p:stCondLst>
                                            <p:cond delay="4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基于内容推</a:t>
            </a:r>
            <a:r>
              <a:rPr lang="zh-CN" altLang="en-US" b="1" dirty="0" smtClean="0"/>
              <a:t>荐方法</a:t>
            </a:r>
            <a:endParaRPr lang="zh-CN" altLang="en-US" dirty="0"/>
          </a:p>
        </p:txBody>
      </p:sp>
      <p:sp>
        <p:nvSpPr>
          <p:cNvPr id="6" name="矩形 5"/>
          <p:cNvSpPr/>
          <p:nvPr/>
        </p:nvSpPr>
        <p:spPr>
          <a:xfrm>
            <a:off x="838200" y="1690688"/>
            <a:ext cx="10025418" cy="646331"/>
          </a:xfrm>
          <a:prstGeom prst="rect">
            <a:avLst/>
          </a:prstGeom>
        </p:spPr>
        <p:txBody>
          <a:bodyPr wrap="square">
            <a:spAutoFit/>
          </a:bodyPr>
          <a:lstStyle/>
          <a:p>
            <a:r>
              <a:rPr lang="zh-CN" altLang="en-US" dirty="0" smtClean="0">
                <a:solidFill>
                  <a:srgbClr val="222222"/>
                </a:solidFill>
                <a:latin typeface="Consolas" panose="020B0609020204030204" pitchFamily="49" charset="0"/>
              </a:rPr>
              <a:t>    根</a:t>
            </a:r>
            <a:r>
              <a:rPr lang="zh-CN" altLang="en-US" dirty="0">
                <a:solidFill>
                  <a:srgbClr val="222222"/>
                </a:solidFill>
                <a:latin typeface="Consolas" panose="020B0609020204030204" pitchFamily="49" charset="0"/>
              </a:rPr>
              <a:t>据物品或内容的元数据，发现物品或内容的相关性，然后基于用户以前的喜好记录推荐给用户相似的物</a:t>
            </a:r>
            <a:r>
              <a:rPr lang="zh-CN" altLang="en-US" dirty="0" smtClean="0">
                <a:solidFill>
                  <a:srgbClr val="222222"/>
                </a:solidFill>
                <a:latin typeface="Consolas" panose="020B0609020204030204" pitchFamily="49" charset="0"/>
              </a:rPr>
              <a:t>品。</a:t>
            </a:r>
            <a:endParaRPr lang="zh-CN" altLang="en-US" dirty="0"/>
          </a:p>
        </p:txBody>
      </p:sp>
      <p:sp>
        <p:nvSpPr>
          <p:cNvPr id="9" name="圆角矩形 8"/>
          <p:cNvSpPr/>
          <p:nvPr/>
        </p:nvSpPr>
        <p:spPr>
          <a:xfrm>
            <a:off x="5045691" y="3125385"/>
            <a:ext cx="80521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电影</a:t>
            </a:r>
            <a:r>
              <a:rPr lang="en-US" altLang="zh-CN" dirty="0" smtClean="0"/>
              <a:t>A</a:t>
            </a:r>
            <a:endParaRPr lang="zh-CN" altLang="en-US" dirty="0"/>
          </a:p>
        </p:txBody>
      </p:sp>
      <p:sp>
        <p:nvSpPr>
          <p:cNvPr id="10" name="圆角矩形 9"/>
          <p:cNvSpPr/>
          <p:nvPr/>
        </p:nvSpPr>
        <p:spPr>
          <a:xfrm>
            <a:off x="5045691" y="4296870"/>
            <a:ext cx="80521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电影</a:t>
            </a:r>
            <a:r>
              <a:rPr lang="en-US" altLang="zh-CN" dirty="0"/>
              <a:t>B</a:t>
            </a:r>
            <a:endParaRPr lang="zh-CN" altLang="en-US" dirty="0"/>
          </a:p>
        </p:txBody>
      </p:sp>
      <p:sp>
        <p:nvSpPr>
          <p:cNvPr id="11" name="圆角矩形 10"/>
          <p:cNvSpPr/>
          <p:nvPr/>
        </p:nvSpPr>
        <p:spPr>
          <a:xfrm>
            <a:off x="5045691" y="5468356"/>
            <a:ext cx="805218" cy="3002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电影</a:t>
            </a:r>
            <a:r>
              <a:rPr lang="en-US" altLang="zh-CN" dirty="0"/>
              <a:t>C</a:t>
            </a:r>
            <a:endParaRPr lang="zh-CN" altLang="en-US" dirty="0"/>
          </a:p>
        </p:txBody>
      </p:sp>
      <p:sp>
        <p:nvSpPr>
          <p:cNvPr id="12" name="椭圆 11"/>
          <p:cNvSpPr/>
          <p:nvPr/>
        </p:nvSpPr>
        <p:spPr>
          <a:xfrm>
            <a:off x="2026692" y="2616775"/>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剪去同侧角的矩形 12"/>
          <p:cNvSpPr/>
          <p:nvPr/>
        </p:nvSpPr>
        <p:spPr>
          <a:xfrm>
            <a:off x="1965277" y="2907116"/>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026692" y="3425636"/>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563732" y="3730917"/>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剪去同侧角的矩形 15"/>
          <p:cNvSpPr/>
          <p:nvPr/>
        </p:nvSpPr>
        <p:spPr>
          <a:xfrm>
            <a:off x="2502317" y="4021258"/>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63732" y="4539778"/>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255331" y="4691148"/>
            <a:ext cx="313898" cy="2698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剪去同侧角的矩形 18"/>
          <p:cNvSpPr/>
          <p:nvPr/>
        </p:nvSpPr>
        <p:spPr>
          <a:xfrm>
            <a:off x="3193916" y="4981489"/>
            <a:ext cx="436728" cy="518520"/>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255331" y="5500009"/>
            <a:ext cx="313898" cy="537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223378" y="2897777"/>
            <a:ext cx="2067182" cy="7554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电影</a:t>
            </a:r>
            <a:r>
              <a:rPr lang="en-US" altLang="zh-CN" dirty="0" smtClean="0"/>
              <a:t>A</a:t>
            </a:r>
          </a:p>
          <a:p>
            <a:pPr algn="ctr"/>
            <a:r>
              <a:rPr lang="zh-CN" altLang="en-US" dirty="0"/>
              <a:t>类</a:t>
            </a:r>
            <a:r>
              <a:rPr lang="zh-CN" altLang="en-US" dirty="0" smtClean="0"/>
              <a:t>型：爱情，浪漫</a:t>
            </a:r>
            <a:endParaRPr lang="zh-CN" altLang="en-US" dirty="0"/>
          </a:p>
        </p:txBody>
      </p:sp>
      <p:sp>
        <p:nvSpPr>
          <p:cNvPr id="22" name="矩形 21"/>
          <p:cNvSpPr/>
          <p:nvPr/>
        </p:nvSpPr>
        <p:spPr>
          <a:xfrm>
            <a:off x="6223378" y="4070605"/>
            <a:ext cx="2067182" cy="7554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电影</a:t>
            </a:r>
            <a:r>
              <a:rPr lang="en-US" altLang="zh-CN" dirty="0"/>
              <a:t>B</a:t>
            </a:r>
            <a:endParaRPr lang="en-US" altLang="zh-CN" dirty="0" smtClean="0"/>
          </a:p>
          <a:p>
            <a:pPr algn="ctr"/>
            <a:r>
              <a:rPr lang="zh-CN" altLang="en-US" dirty="0"/>
              <a:t>类</a:t>
            </a:r>
            <a:r>
              <a:rPr lang="zh-CN" altLang="en-US" dirty="0" smtClean="0"/>
              <a:t>型：</a:t>
            </a:r>
            <a:r>
              <a:rPr lang="zh-CN" altLang="en-US" dirty="0"/>
              <a:t>恐怖</a:t>
            </a:r>
            <a:r>
              <a:rPr lang="zh-CN" altLang="en-US" dirty="0" smtClean="0"/>
              <a:t>，惊悚</a:t>
            </a:r>
            <a:endParaRPr lang="zh-CN" altLang="en-US" dirty="0"/>
          </a:p>
        </p:txBody>
      </p:sp>
      <p:sp>
        <p:nvSpPr>
          <p:cNvPr id="23" name="矩形 22"/>
          <p:cNvSpPr/>
          <p:nvPr/>
        </p:nvSpPr>
        <p:spPr>
          <a:xfrm>
            <a:off x="6223378" y="5192927"/>
            <a:ext cx="2067182" cy="75546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电影</a:t>
            </a:r>
            <a:r>
              <a:rPr lang="en-US" altLang="zh-CN" dirty="0" smtClean="0"/>
              <a:t>C</a:t>
            </a:r>
          </a:p>
          <a:p>
            <a:pPr algn="ctr"/>
            <a:r>
              <a:rPr lang="zh-CN" altLang="en-US" dirty="0"/>
              <a:t>类</a:t>
            </a:r>
            <a:r>
              <a:rPr lang="zh-CN" altLang="en-US" dirty="0" smtClean="0"/>
              <a:t>型：爱情，浪漫</a:t>
            </a:r>
            <a:endParaRPr lang="zh-CN" altLang="en-US" dirty="0"/>
          </a:p>
        </p:txBody>
      </p:sp>
      <p:cxnSp>
        <p:nvCxnSpPr>
          <p:cNvPr id="25" name="直接箭头连接符 24"/>
          <p:cNvCxnSpPr/>
          <p:nvPr/>
        </p:nvCxnSpPr>
        <p:spPr>
          <a:xfrm>
            <a:off x="2939045" y="3275510"/>
            <a:ext cx="17289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3412280" y="4446995"/>
            <a:ext cx="157199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3876304" y="4691148"/>
            <a:ext cx="1107972" cy="9273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412280" y="2921659"/>
            <a:ext cx="492443" cy="276999"/>
          </a:xfrm>
          <a:prstGeom prst="rect">
            <a:avLst/>
          </a:prstGeom>
          <a:noFill/>
        </p:spPr>
        <p:txBody>
          <a:bodyPr wrap="none" rtlCol="0">
            <a:spAutoFit/>
          </a:bodyPr>
          <a:lstStyle/>
          <a:p>
            <a:r>
              <a:rPr lang="zh-CN" altLang="en-US" sz="1200" b="1" dirty="0" smtClean="0"/>
              <a:t>喜欢</a:t>
            </a:r>
            <a:endParaRPr lang="zh-CN" altLang="en-US" sz="1200" b="1" dirty="0"/>
          </a:p>
        </p:txBody>
      </p:sp>
      <p:sp>
        <p:nvSpPr>
          <p:cNvPr id="32" name="文本框 31"/>
          <p:cNvSpPr txBox="1"/>
          <p:nvPr/>
        </p:nvSpPr>
        <p:spPr>
          <a:xfrm>
            <a:off x="3876304" y="4153574"/>
            <a:ext cx="492443" cy="276999"/>
          </a:xfrm>
          <a:prstGeom prst="rect">
            <a:avLst/>
          </a:prstGeom>
          <a:noFill/>
        </p:spPr>
        <p:txBody>
          <a:bodyPr wrap="none" rtlCol="0">
            <a:spAutoFit/>
          </a:bodyPr>
          <a:lstStyle/>
          <a:p>
            <a:r>
              <a:rPr lang="zh-CN" altLang="en-US" sz="1200" b="1" dirty="0" smtClean="0"/>
              <a:t>喜欢</a:t>
            </a:r>
            <a:endParaRPr lang="zh-CN" altLang="en-US" sz="1200" b="1" dirty="0"/>
          </a:p>
        </p:txBody>
      </p:sp>
      <p:sp>
        <p:nvSpPr>
          <p:cNvPr id="33" name="文本框 32"/>
          <p:cNvSpPr txBox="1"/>
          <p:nvPr/>
        </p:nvSpPr>
        <p:spPr>
          <a:xfrm>
            <a:off x="3952056" y="4915928"/>
            <a:ext cx="492443" cy="276999"/>
          </a:xfrm>
          <a:prstGeom prst="rect">
            <a:avLst/>
          </a:prstGeom>
          <a:noFill/>
        </p:spPr>
        <p:txBody>
          <a:bodyPr wrap="none" rtlCol="0">
            <a:spAutoFit/>
          </a:bodyPr>
          <a:lstStyle/>
          <a:p>
            <a:r>
              <a:rPr lang="zh-CN" altLang="en-US" sz="1200" b="1" dirty="0" smtClean="0"/>
              <a:t>喜欢</a:t>
            </a:r>
            <a:endParaRPr lang="zh-CN" altLang="en-US" sz="1200" b="1" dirty="0"/>
          </a:p>
        </p:txBody>
      </p:sp>
      <p:sp>
        <p:nvSpPr>
          <p:cNvPr id="34" name="弧形 33"/>
          <p:cNvSpPr/>
          <p:nvPr/>
        </p:nvSpPr>
        <p:spPr>
          <a:xfrm rot="2927347">
            <a:off x="5786955" y="2627560"/>
            <a:ext cx="3603767" cy="3939121"/>
          </a:xfrm>
          <a:prstGeom prst="arc">
            <a:avLst>
              <a:gd name="adj1" fmla="val 1536521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9641350" y="3865840"/>
            <a:ext cx="492443" cy="276999"/>
          </a:xfrm>
          <a:prstGeom prst="rect">
            <a:avLst/>
          </a:prstGeom>
          <a:noFill/>
        </p:spPr>
        <p:txBody>
          <a:bodyPr wrap="none" rtlCol="0">
            <a:spAutoFit/>
          </a:bodyPr>
          <a:lstStyle/>
          <a:p>
            <a:r>
              <a:rPr lang="zh-CN" altLang="en-US" sz="1200" b="1" dirty="0" smtClean="0"/>
              <a:t>相似</a:t>
            </a:r>
            <a:endParaRPr lang="zh-CN" altLang="en-US" sz="1200" b="1" dirty="0"/>
          </a:p>
        </p:txBody>
      </p:sp>
      <p:cxnSp>
        <p:nvCxnSpPr>
          <p:cNvPr id="37" name="直接箭头连接符 36"/>
          <p:cNvCxnSpPr/>
          <p:nvPr/>
        </p:nvCxnSpPr>
        <p:spPr>
          <a:xfrm flipH="1" flipV="1">
            <a:off x="2914236" y="3334150"/>
            <a:ext cx="1980974" cy="2192845"/>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8" name="文本框 37"/>
          <p:cNvSpPr txBox="1"/>
          <p:nvPr/>
        </p:nvSpPr>
        <p:spPr>
          <a:xfrm>
            <a:off x="3413181" y="3609328"/>
            <a:ext cx="492443" cy="276999"/>
          </a:xfrm>
          <a:prstGeom prst="rect">
            <a:avLst/>
          </a:prstGeom>
          <a:noFill/>
        </p:spPr>
        <p:txBody>
          <a:bodyPr wrap="none" rtlCol="0">
            <a:spAutoFit/>
          </a:bodyPr>
          <a:lstStyle/>
          <a:p>
            <a:r>
              <a:rPr lang="zh-CN" altLang="en-US" sz="1200" b="1" dirty="0" smtClean="0">
                <a:solidFill>
                  <a:srgbClr val="FF0000"/>
                </a:solidFill>
              </a:rPr>
              <a:t>推荐</a:t>
            </a:r>
            <a:endParaRPr lang="zh-CN" altLang="en-US" sz="1200" b="1" dirty="0">
              <a:solidFill>
                <a:srgbClr val="FF0000"/>
              </a:solidFill>
            </a:endParaRPr>
          </a:p>
        </p:txBody>
      </p:sp>
    </p:spTree>
    <p:extLst>
      <p:ext uri="{BB962C8B-B14F-4D97-AF65-F5344CB8AC3E}">
        <p14:creationId xmlns:p14="http://schemas.microsoft.com/office/powerpoint/2010/main" val="1695120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5"/>
            <a:ext cx="10515600" cy="1325563"/>
          </a:xfrm>
        </p:spPr>
        <p:txBody>
          <a:bodyPr/>
          <a:lstStyle/>
          <a:p>
            <a:r>
              <a:rPr lang="zh-CN" altLang="en-US" b="1" dirty="0"/>
              <a:t>基于内容推</a:t>
            </a:r>
            <a:r>
              <a:rPr lang="zh-CN" altLang="en-US" b="1" dirty="0" smtClean="0"/>
              <a:t>荐方法</a:t>
            </a:r>
            <a:endParaRPr lang="zh-CN" altLang="en-US" dirty="0"/>
          </a:p>
        </p:txBody>
      </p:sp>
      <p:sp>
        <p:nvSpPr>
          <p:cNvPr id="5" name="文本框 4"/>
          <p:cNvSpPr txBox="1"/>
          <p:nvPr/>
        </p:nvSpPr>
        <p:spPr>
          <a:xfrm>
            <a:off x="1027946" y="2057400"/>
            <a:ext cx="10136108" cy="769441"/>
          </a:xfrm>
          <a:prstGeom prst="rect">
            <a:avLst/>
          </a:prstGeom>
          <a:noFill/>
        </p:spPr>
        <p:txBody>
          <a:bodyPr wrap="none" rtlCol="0">
            <a:spAutoFit/>
          </a:bodyPr>
          <a:lstStyle/>
          <a:p>
            <a:r>
              <a:rPr lang="zh-CN" altLang="en-US" sz="2400" b="1" dirty="0" smtClean="0"/>
              <a:t>优点：</a:t>
            </a:r>
            <a:endParaRPr lang="en-US" altLang="zh-CN" sz="2400" b="1" dirty="0" smtClean="0"/>
          </a:p>
          <a:p>
            <a:r>
              <a:rPr lang="zh-CN" altLang="en-US" sz="2000" dirty="0" smtClean="0"/>
              <a:t>        对用户兴趣可以很好的建模，并通过对物品属性维度的增加，获得更好地推荐精度。</a:t>
            </a:r>
            <a:endParaRPr lang="zh-CN" altLang="en-US" sz="2000" dirty="0"/>
          </a:p>
        </p:txBody>
      </p:sp>
      <p:sp>
        <p:nvSpPr>
          <p:cNvPr id="6" name="文本框 5"/>
          <p:cNvSpPr txBox="1"/>
          <p:nvPr/>
        </p:nvSpPr>
        <p:spPr>
          <a:xfrm>
            <a:off x="1027946" y="3870960"/>
            <a:ext cx="7822975" cy="1384995"/>
          </a:xfrm>
          <a:prstGeom prst="rect">
            <a:avLst/>
          </a:prstGeom>
          <a:noFill/>
        </p:spPr>
        <p:txBody>
          <a:bodyPr wrap="none" rtlCol="0">
            <a:spAutoFit/>
          </a:bodyPr>
          <a:lstStyle/>
          <a:p>
            <a:r>
              <a:rPr lang="zh-CN" altLang="en-US" sz="2400" b="1" dirty="0"/>
              <a:t>缺</a:t>
            </a:r>
            <a:r>
              <a:rPr lang="zh-CN" altLang="en-US" sz="2400" b="1" dirty="0" smtClean="0"/>
              <a:t>点：</a:t>
            </a:r>
            <a:endParaRPr lang="en-US" altLang="zh-CN" sz="2400" b="1" dirty="0" smtClean="0"/>
          </a:p>
          <a:p>
            <a:r>
              <a:rPr lang="zh-CN" altLang="en-US" sz="2000" dirty="0" smtClean="0"/>
              <a:t>        </a:t>
            </a:r>
            <a:r>
              <a:rPr lang="en-US" altLang="zh-CN" sz="2000" dirty="0" smtClean="0"/>
              <a:t>1. </a:t>
            </a:r>
            <a:r>
              <a:rPr lang="zh-CN" altLang="en-US" sz="2000" dirty="0"/>
              <a:t>物</a:t>
            </a:r>
            <a:r>
              <a:rPr lang="zh-CN" altLang="en-US" sz="2000" dirty="0" smtClean="0"/>
              <a:t>品的属性有限，难以有效的得到更多数据。</a:t>
            </a:r>
            <a:endParaRPr lang="en-US" altLang="zh-CN" sz="2000" dirty="0" smtClean="0"/>
          </a:p>
          <a:p>
            <a:r>
              <a:rPr lang="en-US" altLang="zh-CN" sz="2000" dirty="0"/>
              <a:t> </a:t>
            </a:r>
            <a:r>
              <a:rPr lang="en-US" altLang="zh-CN" sz="2000" dirty="0" smtClean="0"/>
              <a:t>       2. </a:t>
            </a:r>
            <a:r>
              <a:rPr lang="zh-CN" altLang="en-US" sz="2000" dirty="0" smtClean="0"/>
              <a:t>物品相似度的衡量标准只考虑了物品本身，有一定片面性。</a:t>
            </a:r>
            <a:endParaRPr lang="en-US" altLang="zh-CN" sz="2000" dirty="0" smtClean="0"/>
          </a:p>
          <a:p>
            <a:r>
              <a:rPr lang="en-US" altLang="zh-CN" sz="2000" dirty="0" smtClean="0"/>
              <a:t>        3. </a:t>
            </a:r>
            <a:r>
              <a:rPr lang="zh-CN" altLang="en-US" sz="2000" dirty="0" smtClean="0"/>
              <a:t>需要用户的物品的历史数据，有冷启动（无历史数据）问题。</a:t>
            </a:r>
            <a:endParaRPr lang="zh-CN" altLang="en-US" sz="2000" dirty="0"/>
          </a:p>
        </p:txBody>
      </p:sp>
    </p:spTree>
    <p:extLst>
      <p:ext uri="{BB962C8B-B14F-4D97-AF65-F5344CB8AC3E}">
        <p14:creationId xmlns:p14="http://schemas.microsoft.com/office/powerpoint/2010/main" val="4836409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基于人口统计学的推荐</a:t>
            </a:r>
            <a:endParaRPr lang="zh-CN" altLang="en-US" dirty="0"/>
          </a:p>
        </p:txBody>
      </p:sp>
      <p:sp>
        <p:nvSpPr>
          <p:cNvPr id="4" name="矩形 3"/>
          <p:cNvSpPr/>
          <p:nvPr/>
        </p:nvSpPr>
        <p:spPr>
          <a:xfrm>
            <a:off x="838200" y="1964200"/>
            <a:ext cx="10515600" cy="1015663"/>
          </a:xfrm>
          <a:prstGeom prst="rect">
            <a:avLst/>
          </a:prstGeom>
        </p:spPr>
        <p:txBody>
          <a:bodyPr wrap="square">
            <a:spAutoFit/>
          </a:bodyPr>
          <a:lstStyle/>
          <a:p>
            <a:r>
              <a:rPr lang="zh-CN" altLang="en-US" sz="2400" b="1" dirty="0" smtClean="0">
                <a:solidFill>
                  <a:srgbClr val="393939"/>
                </a:solidFill>
                <a:latin typeface="verdana" panose="020B0604030504040204" pitchFamily="34" charset="0"/>
              </a:rPr>
              <a:t>原理：</a:t>
            </a:r>
            <a:endParaRPr lang="en-US" altLang="zh-CN" sz="2400" b="1" dirty="0" smtClean="0">
              <a:solidFill>
                <a:srgbClr val="393939"/>
              </a:solidFill>
              <a:latin typeface="verdana" panose="020B0604030504040204" pitchFamily="34" charset="0"/>
            </a:endParaRPr>
          </a:p>
          <a:p>
            <a:r>
              <a:rPr lang="en-US" altLang="zh-CN" dirty="0">
                <a:solidFill>
                  <a:srgbClr val="393939"/>
                </a:solidFill>
                <a:latin typeface="verdana" panose="020B0604030504040204" pitchFamily="34" charset="0"/>
              </a:rPr>
              <a:t> </a:t>
            </a:r>
            <a:r>
              <a:rPr lang="en-US" altLang="zh-CN" dirty="0" smtClean="0">
                <a:solidFill>
                  <a:srgbClr val="393939"/>
                </a:solidFill>
                <a:latin typeface="verdana" panose="020B0604030504040204" pitchFamily="34" charset="0"/>
              </a:rPr>
              <a:t>       </a:t>
            </a:r>
            <a:r>
              <a:rPr lang="zh-CN" altLang="en-US" dirty="0" smtClean="0">
                <a:solidFill>
                  <a:srgbClr val="393939"/>
                </a:solidFill>
                <a:latin typeface="verdana" panose="020B0604030504040204" pitchFamily="34" charset="0"/>
              </a:rPr>
              <a:t>简</a:t>
            </a:r>
            <a:r>
              <a:rPr lang="zh-CN" altLang="en-US" dirty="0">
                <a:solidFill>
                  <a:srgbClr val="393939"/>
                </a:solidFill>
                <a:latin typeface="verdana" panose="020B0604030504040204" pitchFamily="34" charset="0"/>
              </a:rPr>
              <a:t>单的根据系统用户的基本信息发现用户的相关程度，然后将相似用户喜爱的其他物品推荐给当前用户。</a:t>
            </a:r>
            <a:endParaRPr lang="zh-CN" altLang="en-US" dirty="0"/>
          </a:p>
        </p:txBody>
      </p:sp>
      <p:sp>
        <p:nvSpPr>
          <p:cNvPr id="5" name="矩形 4"/>
          <p:cNvSpPr/>
          <p:nvPr/>
        </p:nvSpPr>
        <p:spPr>
          <a:xfrm>
            <a:off x="959210" y="3096105"/>
            <a:ext cx="10273580" cy="646331"/>
          </a:xfrm>
          <a:prstGeom prst="rect">
            <a:avLst/>
          </a:prstGeom>
        </p:spPr>
        <p:txBody>
          <a:bodyPr wrap="square">
            <a:spAutoFit/>
          </a:bodyPr>
          <a:lstStyle/>
          <a:p>
            <a:r>
              <a:rPr lang="zh-CN" altLang="en-US" dirty="0" smtClean="0">
                <a:solidFill>
                  <a:srgbClr val="393939"/>
                </a:solidFill>
                <a:latin typeface="verdana" panose="020B0604030504040204" pitchFamily="34" charset="0"/>
              </a:rPr>
              <a:t>       系</a:t>
            </a:r>
            <a:r>
              <a:rPr lang="zh-CN" altLang="en-US" dirty="0">
                <a:solidFill>
                  <a:srgbClr val="393939"/>
                </a:solidFill>
                <a:latin typeface="verdana" panose="020B0604030504040204" pitchFamily="34" charset="0"/>
              </a:rPr>
              <a:t>统首先会根据用户的属性建模，比如用户的年龄，性别，兴趣等信息。根据这些特征计算用户间的相似度。比如系统通过计算发现用户</a:t>
            </a:r>
            <a:r>
              <a:rPr lang="en-US" altLang="zh-CN" dirty="0">
                <a:solidFill>
                  <a:srgbClr val="393939"/>
                </a:solidFill>
                <a:latin typeface="verdana" panose="020B0604030504040204" pitchFamily="34" charset="0"/>
              </a:rPr>
              <a:t>A</a:t>
            </a:r>
            <a:r>
              <a:rPr lang="zh-CN" altLang="en-US" dirty="0">
                <a:solidFill>
                  <a:srgbClr val="393939"/>
                </a:solidFill>
                <a:latin typeface="verdana" panose="020B0604030504040204" pitchFamily="34" charset="0"/>
              </a:rPr>
              <a:t>和</a:t>
            </a:r>
            <a:r>
              <a:rPr lang="en-US" altLang="zh-CN" dirty="0">
                <a:solidFill>
                  <a:srgbClr val="393939"/>
                </a:solidFill>
                <a:latin typeface="verdana" panose="020B0604030504040204" pitchFamily="34" charset="0"/>
              </a:rPr>
              <a:t>C</a:t>
            </a:r>
            <a:r>
              <a:rPr lang="zh-CN" altLang="en-US" dirty="0">
                <a:solidFill>
                  <a:srgbClr val="393939"/>
                </a:solidFill>
                <a:latin typeface="verdana" panose="020B0604030504040204" pitchFamily="34" charset="0"/>
              </a:rPr>
              <a:t>比较相似。就会把</a:t>
            </a:r>
            <a:r>
              <a:rPr lang="en-US" altLang="zh-CN" dirty="0">
                <a:solidFill>
                  <a:srgbClr val="393939"/>
                </a:solidFill>
                <a:latin typeface="verdana" panose="020B0604030504040204" pitchFamily="34" charset="0"/>
              </a:rPr>
              <a:t>A</a:t>
            </a:r>
            <a:r>
              <a:rPr lang="zh-CN" altLang="en-US" dirty="0">
                <a:solidFill>
                  <a:srgbClr val="393939"/>
                </a:solidFill>
                <a:latin typeface="verdana" panose="020B0604030504040204" pitchFamily="34" charset="0"/>
              </a:rPr>
              <a:t>喜欢的物品推荐给</a:t>
            </a:r>
            <a:r>
              <a:rPr lang="en-US" altLang="zh-CN" dirty="0">
                <a:solidFill>
                  <a:srgbClr val="393939"/>
                </a:solidFill>
                <a:latin typeface="verdana" panose="020B0604030504040204" pitchFamily="34" charset="0"/>
              </a:rPr>
              <a:t>C</a:t>
            </a:r>
            <a:r>
              <a:rPr lang="zh-CN" altLang="en-US" dirty="0">
                <a:solidFill>
                  <a:srgbClr val="393939"/>
                </a:solidFill>
                <a:latin typeface="verdana" panose="020B0604030504040204" pitchFamily="34" charset="0"/>
              </a:rPr>
              <a:t>。</a:t>
            </a:r>
            <a:endParaRPr lang="zh-CN" altLang="en-US" dirty="0"/>
          </a:p>
        </p:txBody>
      </p:sp>
      <p:sp>
        <p:nvSpPr>
          <p:cNvPr id="6" name="文本框 5"/>
          <p:cNvSpPr txBox="1"/>
          <p:nvPr/>
        </p:nvSpPr>
        <p:spPr>
          <a:xfrm>
            <a:off x="959210" y="3966039"/>
            <a:ext cx="4969605" cy="2031325"/>
          </a:xfrm>
          <a:prstGeom prst="rect">
            <a:avLst/>
          </a:prstGeom>
          <a:noFill/>
        </p:spPr>
        <p:txBody>
          <a:bodyPr wrap="square" rtlCol="0">
            <a:spAutoFit/>
          </a:bodyPr>
          <a:lstStyle/>
          <a:p>
            <a:r>
              <a:rPr lang="zh-CN" altLang="en-US" b="1" dirty="0" smtClean="0"/>
              <a:t>优点</a:t>
            </a:r>
            <a:r>
              <a:rPr lang="zh-CN" altLang="en-US" dirty="0" smtClean="0"/>
              <a:t>：</a:t>
            </a:r>
            <a:endParaRPr lang="en-US" altLang="zh-CN" dirty="0" smtClean="0"/>
          </a:p>
          <a:p>
            <a:pPr marL="342900" indent="-342900">
              <a:buAutoNum type="arabicPeriod"/>
            </a:pPr>
            <a:r>
              <a:rPr lang="zh-CN" altLang="en-US" dirty="0" smtClean="0"/>
              <a:t>不需要历史数据，没有冷启动</a:t>
            </a:r>
            <a:endParaRPr lang="en-US" altLang="zh-CN" dirty="0" smtClean="0"/>
          </a:p>
          <a:p>
            <a:pPr marL="342900" indent="-342900">
              <a:buAutoNum type="arabicPeriod"/>
            </a:pPr>
            <a:r>
              <a:rPr lang="zh-CN" altLang="en-US" dirty="0"/>
              <a:t>不依</a:t>
            </a:r>
            <a:r>
              <a:rPr lang="zh-CN" altLang="en-US" dirty="0" smtClean="0"/>
              <a:t>赖物品的属性。</a:t>
            </a:r>
            <a:endParaRPr lang="en-US" altLang="zh-CN" dirty="0" smtClean="0"/>
          </a:p>
          <a:p>
            <a:pPr marL="342900" indent="-342900">
              <a:buAutoNum type="arabicPeriod"/>
            </a:pPr>
            <a:endParaRPr lang="en-US" altLang="zh-CN" dirty="0" smtClean="0"/>
          </a:p>
          <a:p>
            <a:r>
              <a:rPr lang="zh-CN" altLang="en-US" b="1" dirty="0"/>
              <a:t>缺</a:t>
            </a:r>
            <a:r>
              <a:rPr lang="zh-CN" altLang="en-US" b="1" dirty="0" smtClean="0"/>
              <a:t>点：</a:t>
            </a:r>
            <a:endParaRPr lang="en-US" altLang="zh-CN" b="1" dirty="0" smtClean="0"/>
          </a:p>
          <a:p>
            <a:r>
              <a:rPr lang="zh-CN" altLang="en-US" dirty="0"/>
              <a:t>算</a:t>
            </a:r>
            <a:r>
              <a:rPr lang="zh-CN" altLang="en-US" dirty="0" smtClean="0"/>
              <a:t>法比较粗糙，只适合简单的推荐</a:t>
            </a:r>
            <a:endParaRPr lang="en-US" altLang="zh-CN" dirty="0" smtClean="0"/>
          </a:p>
          <a:p>
            <a:endParaRPr lang="zh-CN" altLang="en-US" dirty="0"/>
          </a:p>
        </p:txBody>
      </p:sp>
    </p:spTree>
    <p:extLst>
      <p:ext uri="{BB962C8B-B14F-4D97-AF65-F5344CB8AC3E}">
        <p14:creationId xmlns:p14="http://schemas.microsoft.com/office/powerpoint/2010/main" val="327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2267</Words>
  <Application>Microsoft Office PowerPoint</Application>
  <PresentationFormat>宽屏</PresentationFormat>
  <Paragraphs>105</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3" baseType="lpstr">
      <vt:lpstr>宋体</vt:lpstr>
      <vt:lpstr>Arial</vt:lpstr>
      <vt:lpstr>Calibri</vt:lpstr>
      <vt:lpstr>Calibri Light</vt:lpstr>
      <vt:lpstr>Cambria Math</vt:lpstr>
      <vt:lpstr>Consolas</vt:lpstr>
      <vt:lpstr>verdana</vt:lpstr>
      <vt:lpstr>Office 主题</vt:lpstr>
      <vt:lpstr>Equation</vt:lpstr>
      <vt:lpstr>基于认知诊断的个性化 试题推荐方法</vt:lpstr>
      <vt:lpstr>文章主要内容</vt:lpstr>
      <vt:lpstr>关键词</vt:lpstr>
      <vt:lpstr>推荐系统</vt:lpstr>
      <vt:lpstr>协同过滤推荐方法 http://www.cnblogs.com/technology/p/4467895.html </vt:lpstr>
      <vt:lpstr>协同过滤推荐方法 http://www.cnblogs.com/technology/p/4467895.html </vt:lpstr>
      <vt:lpstr>基于内容推荐方法</vt:lpstr>
      <vt:lpstr>基于内容推荐方法</vt:lpstr>
      <vt:lpstr>基于人口统计学的推荐</vt:lpstr>
      <vt:lpstr>基于人口统计学的推荐</vt:lpstr>
      <vt:lpstr>DINA模型定义</vt:lpstr>
      <vt:lpstr>认知诊断的含义</vt:lpstr>
      <vt:lpstr>其他的推荐算法来试题推荐的工作及步骤</vt:lpstr>
      <vt:lpstr>其他的推荐算法来试题推荐的工作及步骤</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李琳</dc:creator>
  <cp:lastModifiedBy>李琳</cp:lastModifiedBy>
  <cp:revision>89</cp:revision>
  <dcterms:created xsi:type="dcterms:W3CDTF">2016-09-19T11:18:27Z</dcterms:created>
  <dcterms:modified xsi:type="dcterms:W3CDTF">2016-09-25T08:05:47Z</dcterms:modified>
</cp:coreProperties>
</file>