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28.png" ContentType="image/png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477600" y="1861560"/>
            <a:ext cx="5643000" cy="101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endParaRPr b="0" lang="en-US" sz="33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910400" y="2890440"/>
            <a:ext cx="4210200" cy="680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910400" y="3219840"/>
            <a:ext cx="4210200" cy="680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477600" y="1861560"/>
            <a:ext cx="5643000" cy="101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endParaRPr b="0" lang="en-US" sz="33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910400" y="2890440"/>
            <a:ext cx="2054520" cy="1359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7067880" y="2890440"/>
            <a:ext cx="2054520" cy="1359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910400" y="3219840"/>
            <a:ext cx="2054520" cy="1359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7067880" y="3219840"/>
            <a:ext cx="2054520" cy="1359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477600" y="1861560"/>
            <a:ext cx="5643000" cy="101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endParaRPr b="0" lang="en-US" sz="33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910400" y="2890440"/>
            <a:ext cx="1355400" cy="1699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333840" y="2890440"/>
            <a:ext cx="1355400" cy="1699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757640" y="2890440"/>
            <a:ext cx="1355400" cy="1699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910400" y="3219840"/>
            <a:ext cx="1355400" cy="1699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6333840" y="3219840"/>
            <a:ext cx="1355400" cy="1699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757640" y="3219840"/>
            <a:ext cx="1355400" cy="1699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477600" y="1861560"/>
            <a:ext cx="5643000" cy="101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endParaRPr b="0" lang="en-US" sz="33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910400" y="2693520"/>
            <a:ext cx="4210200" cy="1024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endParaRPr b="0" lang="en-US" sz="32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477600" y="1861560"/>
            <a:ext cx="5643000" cy="101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endParaRPr b="0" lang="en-US" sz="33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910400" y="2890440"/>
            <a:ext cx="4210200" cy="680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477600" y="1861560"/>
            <a:ext cx="5643000" cy="101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endParaRPr b="0" lang="en-US" sz="33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910400" y="2890440"/>
            <a:ext cx="2054520" cy="1359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7067880" y="2890440"/>
            <a:ext cx="2054520" cy="1359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477600" y="1861560"/>
            <a:ext cx="5643000" cy="101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endParaRPr b="0" lang="en-US" sz="33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3477600" y="1861560"/>
            <a:ext cx="5643000" cy="4708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endParaRPr b="0" lang="en-US" sz="32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477600" y="1861560"/>
            <a:ext cx="5643000" cy="101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endParaRPr b="0" lang="en-US" sz="33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910400" y="2890440"/>
            <a:ext cx="2054520" cy="1359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7067880" y="2890440"/>
            <a:ext cx="2054520" cy="1359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910400" y="3219840"/>
            <a:ext cx="2054520" cy="1359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477600" y="1861560"/>
            <a:ext cx="5643000" cy="101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endParaRPr b="0" lang="en-US" sz="33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910400" y="2693520"/>
            <a:ext cx="4210200" cy="1024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endParaRPr b="0" lang="en-US" sz="32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477600" y="1861560"/>
            <a:ext cx="5643000" cy="101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endParaRPr b="0" lang="en-US" sz="33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910400" y="2890440"/>
            <a:ext cx="2054520" cy="1359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7067880" y="2890440"/>
            <a:ext cx="2054520" cy="1359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7067880" y="3219840"/>
            <a:ext cx="2054520" cy="1359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477600" y="1861560"/>
            <a:ext cx="5643000" cy="101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endParaRPr b="0" lang="en-US" sz="33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910400" y="2890440"/>
            <a:ext cx="2054520" cy="1359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7067880" y="2890440"/>
            <a:ext cx="2054520" cy="1359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910400" y="3219840"/>
            <a:ext cx="4210200" cy="680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477600" y="1861560"/>
            <a:ext cx="5643000" cy="101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endParaRPr b="0" lang="en-US" sz="33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910400" y="2890440"/>
            <a:ext cx="4210200" cy="680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910400" y="3219840"/>
            <a:ext cx="4210200" cy="680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477600" y="1861560"/>
            <a:ext cx="5643000" cy="101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endParaRPr b="0" lang="en-US" sz="33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910400" y="2890440"/>
            <a:ext cx="2054520" cy="1359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7067880" y="2890440"/>
            <a:ext cx="2054520" cy="1359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910400" y="3219840"/>
            <a:ext cx="2054520" cy="1359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7067880" y="3219840"/>
            <a:ext cx="2054520" cy="1359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477600" y="1861560"/>
            <a:ext cx="5643000" cy="101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endParaRPr b="0" lang="en-US" sz="33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910400" y="2890440"/>
            <a:ext cx="1355400" cy="1699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333840" y="2890440"/>
            <a:ext cx="1355400" cy="1699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7757640" y="2890440"/>
            <a:ext cx="1355400" cy="1699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910400" y="3219840"/>
            <a:ext cx="1355400" cy="1699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6333840" y="3219840"/>
            <a:ext cx="1355400" cy="1699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7757640" y="3219840"/>
            <a:ext cx="1355400" cy="1699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477600" y="1861560"/>
            <a:ext cx="5643000" cy="101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endParaRPr b="0" lang="en-US" sz="33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910400" y="2890440"/>
            <a:ext cx="4210200" cy="680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477600" y="1861560"/>
            <a:ext cx="5643000" cy="101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endParaRPr b="0" lang="en-US" sz="33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910400" y="2890440"/>
            <a:ext cx="2054520" cy="1359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7067880" y="2890440"/>
            <a:ext cx="2054520" cy="1359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477600" y="1861560"/>
            <a:ext cx="5643000" cy="101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endParaRPr b="0" lang="en-US" sz="33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477600" y="1861560"/>
            <a:ext cx="5643000" cy="4708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endParaRPr b="0" lang="en-US" sz="32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477600" y="1861560"/>
            <a:ext cx="5643000" cy="101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endParaRPr b="0" lang="en-US" sz="33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910400" y="2890440"/>
            <a:ext cx="2054520" cy="1359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7067880" y="2890440"/>
            <a:ext cx="2054520" cy="1359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910400" y="3219840"/>
            <a:ext cx="2054520" cy="1359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477600" y="1861560"/>
            <a:ext cx="5643000" cy="101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endParaRPr b="0" lang="en-US" sz="33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910400" y="2890440"/>
            <a:ext cx="2054520" cy="1359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7067880" y="2890440"/>
            <a:ext cx="2054520" cy="1359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7067880" y="3219840"/>
            <a:ext cx="2054520" cy="1359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477600" y="1861560"/>
            <a:ext cx="5643000" cy="101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endParaRPr b="0" lang="en-US" sz="33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910400" y="2890440"/>
            <a:ext cx="2054520" cy="1359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7067880" y="2890440"/>
            <a:ext cx="2054520" cy="1359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910400" y="3219840"/>
            <a:ext cx="4210200" cy="680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Cliquez pour éditer le format du texte-titre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Cliquez pour éditer le format du plan de texte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niveau de plan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Troisième niveau de plan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Quatrième niveau de plan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Cinquième niveau de plan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Sixième niveau de plan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Septième niveau de plan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&lt;date/heure&gt;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&lt;pied de page&gt;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A8621B91-B58E-433F-8DCF-97BFF03092B8}" type="slidenum">
              <a:rPr b="0" lang="en-US" sz="1400" spc="-1" strike="noStrike">
                <a:latin typeface="Times New Roman"/>
              </a:rPr>
              <a:t>&lt;numéro&gt;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360" y="0"/>
            <a:ext cx="10058040" cy="565776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477600" y="1861560"/>
            <a:ext cx="5643000" cy="101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r>
              <a:rPr b="0" lang="en-US" sz="3300" spc="-1" strike="noStrike">
                <a:solidFill>
                  <a:srgbClr val="ffffff"/>
                </a:solidFill>
                <a:latin typeface="Source Sans Pro"/>
              </a:rPr>
              <a:t>Cliquez pour éditer le format du texte-titre</a:t>
            </a:r>
            <a:endParaRPr b="0" lang="en-US" sz="33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dt"/>
          </p:nvPr>
        </p:nvSpPr>
        <p:spPr>
          <a:xfrm>
            <a:off x="288720" y="5246280"/>
            <a:ext cx="167760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Century Gothic"/>
              </a:rPr>
              <a:t>&lt;date/heure&gt;</a:t>
            </a:r>
            <a:endParaRPr b="0" lang="en-US" sz="1400" spc="-1" strike="noStrike">
              <a:latin typeface="Century Gothic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ftr"/>
          </p:nvPr>
        </p:nvSpPr>
        <p:spPr>
          <a:xfrm>
            <a:off x="3948120" y="5246280"/>
            <a:ext cx="202320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Century Gothic"/>
              </a:rPr>
              <a:t>&lt;pied de page&gt;</a:t>
            </a:r>
            <a:endParaRPr b="0" lang="en-US" sz="1400" spc="-1" strike="noStrike">
              <a:latin typeface="Century Gothic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sldNum"/>
          </p:nvPr>
        </p:nvSpPr>
        <p:spPr>
          <a:xfrm>
            <a:off x="7953120" y="5246280"/>
            <a:ext cx="180324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786E708F-64C9-4498-9511-6DCFACE54418}" type="slidenum">
              <a:rPr b="0" lang="en-US" sz="1400" spc="-1" strike="noStrike">
                <a:latin typeface="Century Gothic"/>
              </a:rPr>
              <a:t>&lt;numéro&gt;</a:t>
            </a:fld>
            <a:endParaRPr b="0" lang="en-US" sz="1400" spc="-1" strike="noStrike">
              <a:latin typeface="Century Gothic"/>
            </a:endParaRPr>
          </a:p>
        </p:txBody>
      </p:sp>
      <p:sp>
        <p:nvSpPr>
          <p:cNvPr id="46" name="TextShape 5"/>
          <p:cNvSpPr txBox="1"/>
          <p:nvPr/>
        </p:nvSpPr>
        <p:spPr>
          <a:xfrm>
            <a:off x="504000" y="1326600"/>
            <a:ext cx="9071640" cy="3288600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Cliquez pour éditer le format du plan de texte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niveau de plan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Troisième niveau de plan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Quatrième niveau de plan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Cinquième niveau de plan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Sixième niveau de plan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Septième niveau de plan</a:t>
            </a:r>
            <a:endParaRPr b="0" lang="en-US" sz="15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png"/><Relationship Id="rId3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/>
            <a:r>
              <a:rPr b="0" lang="fr-FR" sz="3300" spc="-1" strike="noStrike">
                <a:solidFill>
                  <a:srgbClr val="ffffff"/>
                </a:solidFill>
                <a:latin typeface="Bahnschrift Light"/>
              </a:rPr>
              <a:t>ÉTUDE DE MARCHÉ</a:t>
            </a:r>
            <a:endParaRPr b="0" lang="en-US" sz="3300" spc="-1" strike="noStrike">
              <a:solidFill>
                <a:srgbClr val="ffffff"/>
              </a:solidFill>
              <a:latin typeface="Source Sans Pro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896760" y="1147680"/>
            <a:ext cx="8318520" cy="3403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/>
            <a:r>
              <a:rPr b="0" lang="fr-FR" sz="3300" spc="-1" strike="noStrike">
                <a:solidFill>
                  <a:srgbClr val="ffffff"/>
                </a:solidFill>
                <a:latin typeface="Source Sans Pro"/>
              </a:rPr>
              <a:t>Analyse en composantes principales</a:t>
            </a:r>
            <a:endParaRPr b="0" lang="en-US" sz="33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2830680" y="1280160"/>
            <a:ext cx="4210200" cy="63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 algn="ctr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Bahnschrift Light"/>
              </a:rPr>
              <a:t>ACP n°2 (Éboulis des valeurs propres)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2558880" y="1956960"/>
            <a:ext cx="4939200" cy="3529440"/>
          </a:xfrm>
          <a:prstGeom prst="rect">
            <a:avLst/>
          </a:prstGeom>
          <a:ln>
            <a:noFill/>
          </a:ln>
        </p:spPr>
      </p:pic>
      <p:sp>
        <p:nvSpPr>
          <p:cNvPr id="118" name="CustomShape 3"/>
          <p:cNvSpPr/>
          <p:nvPr/>
        </p:nvSpPr>
        <p:spPr>
          <a:xfrm rot="3054000">
            <a:off x="3655800" y="2564280"/>
            <a:ext cx="822960" cy="20376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822960" y="-27432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/>
            <a:r>
              <a:rPr b="0" lang="fr-FR" sz="3300" spc="-1" strike="noStrike">
                <a:solidFill>
                  <a:srgbClr val="ffffff"/>
                </a:solidFill>
                <a:latin typeface="Source Sans Pro"/>
              </a:rPr>
              <a:t>Analyse en composantes principales</a:t>
            </a:r>
            <a:endParaRPr b="0" lang="en-US" sz="33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-1828800" y="822960"/>
            <a:ext cx="4210200" cy="63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 algn="ctr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Bahnschrift Light"/>
              </a:rPr>
              <a:t>ACP n°2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41400" y="1005840"/>
            <a:ext cx="4896360" cy="4630320"/>
          </a:xfrm>
          <a:prstGeom prst="rect">
            <a:avLst/>
          </a:prstGeom>
          <a:ln>
            <a:noFill/>
          </a:ln>
        </p:spPr>
      </p:pic>
      <p:pic>
        <p:nvPicPr>
          <p:cNvPr id="122" name="" descr=""/>
          <p:cNvPicPr/>
          <p:nvPr/>
        </p:nvPicPr>
        <p:blipFill>
          <a:blip r:embed="rId2"/>
          <a:stretch/>
        </p:blipFill>
        <p:spPr>
          <a:xfrm>
            <a:off x="4937760" y="1463040"/>
            <a:ext cx="4820400" cy="3840480"/>
          </a:xfrm>
          <a:prstGeom prst="rect">
            <a:avLst/>
          </a:prstGeom>
          <a:ln>
            <a:noFill/>
          </a:ln>
        </p:spPr>
      </p:pic>
      <p:sp>
        <p:nvSpPr>
          <p:cNvPr id="123" name="CustomShape 3"/>
          <p:cNvSpPr/>
          <p:nvPr/>
        </p:nvSpPr>
        <p:spPr>
          <a:xfrm>
            <a:off x="3108960" y="3017520"/>
            <a:ext cx="640080" cy="64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4"/>
          <p:cNvSpPr/>
          <p:nvPr/>
        </p:nvSpPr>
        <p:spPr>
          <a:xfrm>
            <a:off x="7632000" y="2916000"/>
            <a:ext cx="640080" cy="64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/>
            <a:r>
              <a:rPr b="0" lang="fr-FR" sz="3300" spc="-1" strike="noStrike">
                <a:solidFill>
                  <a:srgbClr val="ffffff"/>
                </a:solidFill>
                <a:latin typeface="Source Sans Pro"/>
              </a:rPr>
              <a:t>Analyse en composantes principales</a:t>
            </a:r>
            <a:endParaRPr b="0" lang="en-US" sz="33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2830680" y="1280160"/>
            <a:ext cx="4210200" cy="63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 algn="ctr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Bahnschrift Light"/>
              </a:rPr>
              <a:t>ACP n°2 (Projection)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10440" y="1861920"/>
            <a:ext cx="3921480" cy="3075840"/>
          </a:xfrm>
          <a:prstGeom prst="rect">
            <a:avLst/>
          </a:prstGeom>
          <a:ln>
            <a:noFill/>
          </a:ln>
        </p:spPr>
      </p:pic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4064760" y="1188720"/>
            <a:ext cx="5627880" cy="3715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114800" y="81720"/>
            <a:ext cx="5643000" cy="1015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/>
            <a:r>
              <a:rPr b="0" lang="fr-FR" sz="3300" spc="-1" strike="noStrike">
                <a:solidFill>
                  <a:srgbClr val="ffffff"/>
                </a:solidFill>
                <a:latin typeface="Source Sans Pro"/>
              </a:rPr>
              <a:t>CAH sur les variables</a:t>
            </a:r>
            <a:endParaRPr b="0" lang="en-US" sz="3300" spc="-1" strike="noStrike">
              <a:solidFill>
                <a:srgbClr val="ffffff"/>
              </a:solidFill>
              <a:latin typeface="Source Sans Pro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182880" y="1371600"/>
            <a:ext cx="4754880" cy="3723120"/>
          </a:xfrm>
          <a:prstGeom prst="rect">
            <a:avLst/>
          </a:prstGeom>
          <a:ln>
            <a:noFill/>
          </a:ln>
        </p:spPr>
      </p:pic>
      <p:pic>
        <p:nvPicPr>
          <p:cNvPr id="131" name="" descr=""/>
          <p:cNvPicPr/>
          <p:nvPr/>
        </p:nvPicPr>
        <p:blipFill>
          <a:blip r:embed="rId2"/>
          <a:stretch/>
        </p:blipFill>
        <p:spPr>
          <a:xfrm>
            <a:off x="5039640" y="2069640"/>
            <a:ext cx="4927320" cy="1770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712440" y="15084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/>
            <a:r>
              <a:rPr b="0" lang="fr-FR" sz="3300" spc="-1" strike="noStrike">
                <a:solidFill>
                  <a:srgbClr val="ffffff"/>
                </a:solidFill>
                <a:latin typeface="Source Sans Pro"/>
              </a:rPr>
              <a:t>Représentation des individus</a:t>
            </a:r>
            <a:endParaRPr b="0" lang="en-US" sz="3300" spc="-1" strike="noStrike">
              <a:solidFill>
                <a:srgbClr val="ffffff"/>
              </a:solidFill>
              <a:latin typeface="Source Sans Pro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2194560" y="1005840"/>
            <a:ext cx="5486400" cy="4419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803880" y="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/>
            <a:r>
              <a:rPr b="0" lang="fr-FR" sz="3300" spc="-1" strike="noStrike">
                <a:solidFill>
                  <a:srgbClr val="ffffff"/>
                </a:solidFill>
                <a:latin typeface="Source Sans Pro"/>
              </a:rPr>
              <a:t>K-means sur les variables</a:t>
            </a:r>
            <a:endParaRPr b="0" lang="en-US" sz="3300" spc="-1" strike="noStrike">
              <a:solidFill>
                <a:srgbClr val="ffffff"/>
              </a:solidFill>
              <a:latin typeface="Source Sans Pro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3047400" y="822960"/>
            <a:ext cx="4084920" cy="2194560"/>
          </a:xfrm>
          <a:prstGeom prst="rect">
            <a:avLst/>
          </a:prstGeom>
          <a:ln>
            <a:noFill/>
          </a:ln>
        </p:spPr>
      </p:pic>
      <p:pic>
        <p:nvPicPr>
          <p:cNvPr id="136" name="" descr=""/>
          <p:cNvPicPr/>
          <p:nvPr/>
        </p:nvPicPr>
        <p:blipFill>
          <a:blip r:embed="rId2"/>
          <a:stretch/>
        </p:blipFill>
        <p:spPr>
          <a:xfrm>
            <a:off x="640080" y="3033360"/>
            <a:ext cx="7406640" cy="2544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4206240" y="182880"/>
            <a:ext cx="5643000" cy="1015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/>
            <a:r>
              <a:rPr b="0" lang="fr-FR" sz="3300" spc="-1" strike="noStrike">
                <a:solidFill>
                  <a:srgbClr val="ffffff"/>
                </a:solidFill>
                <a:latin typeface="Source Sans Pro"/>
              </a:rPr>
              <a:t>Représentation des individus</a:t>
            </a:r>
            <a:endParaRPr b="0" lang="en-US" sz="3300" spc="-1" strike="noStrike">
              <a:solidFill>
                <a:srgbClr val="ffffff"/>
              </a:solidFill>
              <a:latin typeface="Source Sans Pro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1853280" y="914400"/>
            <a:ext cx="5827680" cy="4629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049640" y="264600"/>
            <a:ext cx="5643000" cy="1015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/>
            <a:r>
              <a:rPr b="0" lang="fr-FR" sz="3300" spc="-1" strike="noStrike">
                <a:solidFill>
                  <a:srgbClr val="ffffff"/>
                </a:solidFill>
                <a:latin typeface="Source Sans Pro"/>
              </a:rPr>
              <a:t>Conclusion et choix du pays</a:t>
            </a:r>
            <a:endParaRPr b="0" lang="en-US" sz="3300" spc="-1" strike="noStrike">
              <a:solidFill>
                <a:srgbClr val="ffffff"/>
              </a:solidFill>
              <a:latin typeface="Source Sans Pro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344520" y="1234440"/>
            <a:ext cx="9165240" cy="3794760"/>
          </a:xfrm>
          <a:prstGeom prst="rect">
            <a:avLst/>
          </a:prstGeom>
          <a:ln>
            <a:noFill/>
          </a:ln>
        </p:spPr>
      </p:pic>
      <p:sp>
        <p:nvSpPr>
          <p:cNvPr id="141" name="CustomShape 2"/>
          <p:cNvSpPr/>
          <p:nvPr/>
        </p:nvSpPr>
        <p:spPr>
          <a:xfrm>
            <a:off x="5760720" y="1463040"/>
            <a:ext cx="457200" cy="3291840"/>
          </a:xfrm>
          <a:prstGeom prst="rect">
            <a:avLst/>
          </a:prstGeom>
          <a:noFill/>
          <a:ln w="572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3"/>
          <p:cNvSpPr/>
          <p:nvPr/>
        </p:nvSpPr>
        <p:spPr>
          <a:xfrm>
            <a:off x="7223760" y="1463040"/>
            <a:ext cx="548640" cy="3291840"/>
          </a:xfrm>
          <a:prstGeom prst="rect">
            <a:avLst/>
          </a:prstGeom>
          <a:noFill/>
          <a:ln w="572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504000" y="181800"/>
            <a:ext cx="9071640" cy="103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/>
            <a:r>
              <a:rPr b="0" lang="fr-FR" sz="4000" spc="-1" strike="noStrike">
                <a:solidFill>
                  <a:srgbClr val="ffffff"/>
                </a:solidFill>
                <a:latin typeface="Bahnschrift Light"/>
              </a:rPr>
              <a:t> </a:t>
            </a:r>
            <a:r>
              <a:rPr b="0" lang="fr-FR" sz="4000" spc="-1" strike="noStrike">
                <a:solidFill>
                  <a:srgbClr val="ffffff"/>
                </a:solidFill>
                <a:latin typeface="Bahnschrift Light"/>
              </a:rPr>
              <a:t>IV. ANNEXE</a:t>
            </a:r>
            <a:br/>
            <a:r>
              <a:rPr b="0" lang="fr-FR" sz="4000" spc="-1" strike="noStrike">
                <a:solidFill>
                  <a:srgbClr val="ffffff"/>
                </a:solidFill>
                <a:latin typeface="Bahnschrift Light"/>
              </a:rPr>
              <a:t>Nettoyage et préparation des données</a:t>
            </a:r>
            <a:r>
              <a:rPr b="0" lang="fr-FR" sz="3300" spc="-1" strike="noStrike">
                <a:solidFill>
                  <a:srgbClr val="ffffff"/>
                </a:solidFill>
                <a:latin typeface="Source Sans Pro"/>
              </a:rPr>
              <a:t> </a:t>
            </a:r>
            <a:endParaRPr b="0" lang="en-US" sz="3300" spc="-1" strike="noStrike">
              <a:solidFill>
                <a:srgbClr val="ffffff"/>
              </a:solidFill>
              <a:latin typeface="Source Sans Pro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457200" y="1570320"/>
            <a:ext cx="1863000" cy="349920"/>
          </a:xfrm>
          <a:prstGeom prst="rect">
            <a:avLst/>
          </a:prstGeom>
          <a:ln>
            <a:noFill/>
          </a:ln>
        </p:spPr>
      </p:pic>
      <p:pic>
        <p:nvPicPr>
          <p:cNvPr id="145" name="" descr=""/>
          <p:cNvPicPr/>
          <p:nvPr/>
        </p:nvPicPr>
        <p:blipFill>
          <a:blip r:embed="rId2"/>
          <a:stretch/>
        </p:blipFill>
        <p:spPr>
          <a:xfrm>
            <a:off x="91440" y="2103120"/>
            <a:ext cx="2926080" cy="763560"/>
          </a:xfrm>
          <a:prstGeom prst="rect">
            <a:avLst/>
          </a:prstGeom>
          <a:ln>
            <a:noFill/>
          </a:ln>
        </p:spPr>
      </p:pic>
      <p:pic>
        <p:nvPicPr>
          <p:cNvPr id="146" name="" descr=""/>
          <p:cNvPicPr/>
          <p:nvPr/>
        </p:nvPicPr>
        <p:blipFill>
          <a:blip r:embed="rId3"/>
          <a:stretch/>
        </p:blipFill>
        <p:spPr>
          <a:xfrm>
            <a:off x="4206240" y="1665000"/>
            <a:ext cx="1583640" cy="255240"/>
          </a:xfrm>
          <a:prstGeom prst="rect">
            <a:avLst/>
          </a:prstGeom>
          <a:ln>
            <a:noFill/>
          </a:ln>
        </p:spPr>
      </p:pic>
      <p:pic>
        <p:nvPicPr>
          <p:cNvPr id="147" name="" descr=""/>
          <p:cNvPicPr/>
          <p:nvPr/>
        </p:nvPicPr>
        <p:blipFill>
          <a:blip r:embed="rId4"/>
          <a:stretch/>
        </p:blipFill>
        <p:spPr>
          <a:xfrm>
            <a:off x="3217320" y="2011680"/>
            <a:ext cx="4372200" cy="3297240"/>
          </a:xfrm>
          <a:prstGeom prst="rect">
            <a:avLst/>
          </a:prstGeom>
          <a:ln>
            <a:noFill/>
          </a:ln>
        </p:spPr>
      </p:pic>
      <p:pic>
        <p:nvPicPr>
          <p:cNvPr id="148" name="" descr=""/>
          <p:cNvPicPr/>
          <p:nvPr/>
        </p:nvPicPr>
        <p:blipFill>
          <a:blip r:embed="rId5"/>
          <a:stretch/>
        </p:blipFill>
        <p:spPr>
          <a:xfrm>
            <a:off x="7040880" y="1653840"/>
            <a:ext cx="2743200" cy="174960"/>
          </a:xfrm>
          <a:prstGeom prst="rect">
            <a:avLst/>
          </a:prstGeom>
          <a:ln>
            <a:noFill/>
          </a:ln>
        </p:spPr>
      </p:pic>
      <p:pic>
        <p:nvPicPr>
          <p:cNvPr id="149" name="" descr=""/>
          <p:cNvPicPr/>
          <p:nvPr/>
        </p:nvPicPr>
        <p:blipFill>
          <a:blip r:embed="rId6"/>
          <a:stretch/>
        </p:blipFill>
        <p:spPr>
          <a:xfrm>
            <a:off x="6675120" y="2103120"/>
            <a:ext cx="3202200" cy="1017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/>
            <a:r>
              <a:rPr b="0" lang="fr-FR" sz="3300" spc="-1" strike="noStrike">
                <a:solidFill>
                  <a:srgbClr val="ffffff"/>
                </a:solidFill>
                <a:latin typeface="Bahnschrift Light"/>
              </a:rPr>
              <a:t>Nettoyage des dataframes</a:t>
            </a:r>
            <a:endParaRPr b="0" lang="en-US" sz="3300" spc="-1" strike="noStrike">
              <a:solidFill>
                <a:srgbClr val="ffffff"/>
              </a:solidFill>
              <a:latin typeface="Source Sans Pro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4161240" y="1589040"/>
            <a:ext cx="1873800" cy="148320"/>
          </a:xfrm>
          <a:prstGeom prst="rect">
            <a:avLst/>
          </a:prstGeom>
          <a:ln>
            <a:noFill/>
          </a:ln>
        </p:spPr>
      </p:pic>
      <p:pic>
        <p:nvPicPr>
          <p:cNvPr id="152" name="" descr=""/>
          <p:cNvPicPr/>
          <p:nvPr/>
        </p:nvPicPr>
        <p:blipFill>
          <a:blip r:embed="rId2"/>
          <a:stretch/>
        </p:blipFill>
        <p:spPr>
          <a:xfrm>
            <a:off x="3482280" y="1920240"/>
            <a:ext cx="3375720" cy="710280"/>
          </a:xfrm>
          <a:prstGeom prst="rect">
            <a:avLst/>
          </a:prstGeom>
          <a:ln>
            <a:noFill/>
          </a:ln>
        </p:spPr>
      </p:pic>
      <p:pic>
        <p:nvPicPr>
          <p:cNvPr id="153" name="" descr=""/>
          <p:cNvPicPr/>
          <p:nvPr/>
        </p:nvPicPr>
        <p:blipFill>
          <a:blip r:embed="rId3"/>
          <a:stretch/>
        </p:blipFill>
        <p:spPr>
          <a:xfrm>
            <a:off x="1251360" y="2743200"/>
            <a:ext cx="7801200" cy="352080"/>
          </a:xfrm>
          <a:prstGeom prst="rect">
            <a:avLst/>
          </a:prstGeom>
          <a:ln>
            <a:noFill/>
          </a:ln>
        </p:spPr>
      </p:pic>
      <p:pic>
        <p:nvPicPr>
          <p:cNvPr id="154" name="" descr=""/>
          <p:cNvPicPr/>
          <p:nvPr/>
        </p:nvPicPr>
        <p:blipFill>
          <a:blip r:embed="rId4"/>
          <a:stretch/>
        </p:blipFill>
        <p:spPr>
          <a:xfrm>
            <a:off x="3840480" y="3117240"/>
            <a:ext cx="2828880" cy="266040"/>
          </a:xfrm>
          <a:prstGeom prst="rect">
            <a:avLst/>
          </a:prstGeom>
          <a:ln>
            <a:noFill/>
          </a:ln>
        </p:spPr>
      </p:pic>
      <p:pic>
        <p:nvPicPr>
          <p:cNvPr id="155" name="" descr=""/>
          <p:cNvPicPr/>
          <p:nvPr/>
        </p:nvPicPr>
        <p:blipFill>
          <a:blip r:embed="rId5"/>
          <a:stretch/>
        </p:blipFill>
        <p:spPr>
          <a:xfrm>
            <a:off x="2507040" y="3541320"/>
            <a:ext cx="5356800" cy="1945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1375200"/>
            <a:ext cx="9071640" cy="3335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500" spc="-1" strike="noStrike">
                <a:solidFill>
                  <a:srgbClr val="000000"/>
                </a:solidFill>
                <a:latin typeface="Bahnschrift Light"/>
              </a:rPr>
              <a:t>“</a:t>
            </a:r>
            <a:r>
              <a:rPr b="0" lang="fr-FR" sz="1500" spc="-1" strike="noStrike">
                <a:solidFill>
                  <a:srgbClr val="000000"/>
                </a:solidFill>
                <a:latin typeface="Bahnschrift Light"/>
              </a:rPr>
              <a:t>La France est le seul pays au monde qui a maintenu l’élevage d’une large diversité d’espèces de volailles selon plusieurs modes de production, ce qui fait d’elle une exception dans le monde”</a:t>
            </a:r>
            <a:endParaRPr b="0" lang="en-US" sz="1500" spc="-1" strike="noStrike"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500" spc="-1" strike="noStrike">
                <a:solidFill>
                  <a:srgbClr val="000000"/>
                </a:solidFill>
                <a:latin typeface="Bahnschrift Light"/>
              </a:rPr>
              <a:t>140 000 élevages de volailles en France</a:t>
            </a:r>
            <a:endParaRPr b="0" lang="en-US" sz="1500" spc="-1" strike="noStrike"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500" spc="-1" strike="noStrike">
                <a:solidFill>
                  <a:srgbClr val="000000"/>
                </a:solidFill>
                <a:latin typeface="Bahnschrift Light"/>
              </a:rPr>
              <a:t>Démarche de qualité : Label Rouge, Bio ou Certification de Conformité Produit.</a:t>
            </a:r>
            <a:endParaRPr b="0" lang="en-US" sz="1500" spc="-1" strike="noStrike"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500" spc="-1" strike="noStrike">
                <a:solidFill>
                  <a:srgbClr val="000000"/>
                </a:solidFill>
                <a:latin typeface="Bahnschrift Light"/>
              </a:rPr>
              <a:t>Le poulet est la première production française suivi de la dinde.</a:t>
            </a:r>
            <a:endParaRPr b="0" lang="en-US" sz="1500" spc="-1" strike="noStrike"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500" spc="-1" strike="noStrike">
                <a:solidFill>
                  <a:srgbClr val="000000"/>
                </a:solidFill>
                <a:latin typeface="Bahnschrift Light"/>
              </a:rPr>
              <a:t>Parmi les poulets, on a 26% de poulets élevés sous démarche de qualité contre 66% pour le poulet standard</a:t>
            </a:r>
            <a:endParaRPr b="0" lang="en-US" sz="1500" spc="-1" strike="noStrike"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500" spc="-1" strike="noStrike">
                <a:solidFill>
                  <a:srgbClr val="000000"/>
                </a:solidFill>
                <a:latin typeface="Bahnschrift Light"/>
              </a:rPr>
              <a:t>En 2010, 25% des poulets étaient exportés vers le Moyen-Orient, contre 8% en 2021 à cause de pays concurrents comme le Brésil.</a:t>
            </a:r>
            <a:endParaRPr b="0" lang="en-US" sz="1500" spc="-1" strike="noStrike"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3200" spc="-1" strike="noStrike">
                <a:solidFill>
                  <a:srgbClr val="000000"/>
                </a:solidFill>
                <a:latin typeface="Bahnschrift Light"/>
              </a:rPr>
              <a:t>Objectif principal : choisir un marché à l’international adapté pour exporter du poulet.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4114800" y="264600"/>
            <a:ext cx="5643000" cy="1015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/>
            <a:r>
              <a:rPr b="0" lang="fr-FR" sz="3300" spc="-1" strike="noStrike">
                <a:solidFill>
                  <a:srgbClr val="ffffff"/>
                </a:solidFill>
                <a:latin typeface="Bahnschrift Light"/>
              </a:rPr>
              <a:t>RAPPEL DU CONTEXTE</a:t>
            </a:r>
            <a:endParaRPr b="0" lang="en-US" sz="33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504000" y="139680"/>
            <a:ext cx="9071640" cy="1119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/>
            <a:r>
              <a:rPr b="0" lang="fr-FR" sz="3300" spc="-1" strike="noStrike">
                <a:solidFill>
                  <a:srgbClr val="ffffff"/>
                </a:solidFill>
                <a:latin typeface="Bahnschrift Light"/>
              </a:rPr>
              <a:t>Jointure et nettoyage sur le dataframe global</a:t>
            </a:r>
            <a:endParaRPr b="0" lang="en-US" sz="3300" spc="-1" strike="noStrike">
              <a:solidFill>
                <a:srgbClr val="ffffff"/>
              </a:solidFill>
              <a:latin typeface="Source Sans Pro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2636280" y="1463040"/>
            <a:ext cx="5227560" cy="1737000"/>
          </a:xfrm>
          <a:prstGeom prst="rect">
            <a:avLst/>
          </a:prstGeom>
          <a:ln>
            <a:noFill/>
          </a:ln>
        </p:spPr>
      </p:pic>
      <p:pic>
        <p:nvPicPr>
          <p:cNvPr id="158" name="" descr=""/>
          <p:cNvPicPr/>
          <p:nvPr/>
        </p:nvPicPr>
        <p:blipFill>
          <a:blip r:embed="rId2"/>
          <a:stretch/>
        </p:blipFill>
        <p:spPr>
          <a:xfrm>
            <a:off x="4689360" y="3566160"/>
            <a:ext cx="5277600" cy="1161360"/>
          </a:xfrm>
          <a:prstGeom prst="rect">
            <a:avLst/>
          </a:prstGeom>
          <a:ln>
            <a:noFill/>
          </a:ln>
        </p:spPr>
      </p:pic>
      <p:pic>
        <p:nvPicPr>
          <p:cNvPr id="159" name="" descr=""/>
          <p:cNvPicPr/>
          <p:nvPr/>
        </p:nvPicPr>
        <p:blipFill>
          <a:blip r:embed="rId3"/>
          <a:stretch/>
        </p:blipFill>
        <p:spPr>
          <a:xfrm>
            <a:off x="168480" y="3197880"/>
            <a:ext cx="4220640" cy="2288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504000" y="139680"/>
            <a:ext cx="9071640" cy="1119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/>
            <a:r>
              <a:rPr b="0" lang="fr-FR" sz="3300" spc="-1" strike="noStrike">
                <a:solidFill>
                  <a:srgbClr val="ffffff"/>
                </a:solidFill>
                <a:latin typeface="Bahnschrift Light"/>
              </a:rPr>
              <a:t>Jointure et nettoyage sur le dataframe global</a:t>
            </a:r>
            <a:endParaRPr b="0" lang="en-US" sz="3300" spc="-1" strike="noStrike">
              <a:solidFill>
                <a:srgbClr val="ffffff"/>
              </a:solidFill>
              <a:latin typeface="Source Sans Pro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3749040" y="1505520"/>
            <a:ext cx="2419200" cy="323280"/>
          </a:xfrm>
          <a:prstGeom prst="rect">
            <a:avLst/>
          </a:prstGeom>
          <a:ln>
            <a:noFill/>
          </a:ln>
        </p:spPr>
      </p:pic>
      <p:pic>
        <p:nvPicPr>
          <p:cNvPr id="162" name="" descr=""/>
          <p:cNvPicPr/>
          <p:nvPr/>
        </p:nvPicPr>
        <p:blipFill>
          <a:blip r:embed="rId2"/>
          <a:stretch/>
        </p:blipFill>
        <p:spPr>
          <a:xfrm>
            <a:off x="822960" y="1825560"/>
            <a:ext cx="8763840" cy="551880"/>
          </a:xfrm>
          <a:prstGeom prst="rect">
            <a:avLst/>
          </a:prstGeom>
          <a:ln>
            <a:noFill/>
          </a:ln>
        </p:spPr>
      </p:pic>
      <p:pic>
        <p:nvPicPr>
          <p:cNvPr id="163" name="" descr=""/>
          <p:cNvPicPr/>
          <p:nvPr/>
        </p:nvPicPr>
        <p:blipFill>
          <a:blip r:embed="rId3"/>
          <a:stretch/>
        </p:blipFill>
        <p:spPr>
          <a:xfrm>
            <a:off x="2743200" y="2507040"/>
            <a:ext cx="4961160" cy="1333440"/>
          </a:xfrm>
          <a:prstGeom prst="rect">
            <a:avLst/>
          </a:prstGeom>
          <a:ln>
            <a:noFill/>
          </a:ln>
        </p:spPr>
      </p:pic>
      <p:pic>
        <p:nvPicPr>
          <p:cNvPr id="164" name="" descr=""/>
          <p:cNvPicPr/>
          <p:nvPr/>
        </p:nvPicPr>
        <p:blipFill>
          <a:blip r:embed="rId4"/>
          <a:stretch/>
        </p:blipFill>
        <p:spPr>
          <a:xfrm>
            <a:off x="2103120" y="4023360"/>
            <a:ext cx="6196320" cy="1566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504000" y="139680"/>
            <a:ext cx="9071640" cy="1119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/>
            <a:r>
              <a:rPr b="0" lang="fr-FR" sz="3300" spc="-1" strike="noStrike">
                <a:solidFill>
                  <a:srgbClr val="ffffff"/>
                </a:solidFill>
                <a:latin typeface="Bahnschrift Light"/>
              </a:rPr>
              <a:t>Jointure et nettoyage sur le dataframe global</a:t>
            </a:r>
            <a:endParaRPr b="0" lang="en-US" sz="3300" spc="-1" strike="noStrike">
              <a:solidFill>
                <a:srgbClr val="ffffff"/>
              </a:solidFill>
              <a:latin typeface="Source Sans Pro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2377440" y="1553040"/>
            <a:ext cx="5210280" cy="275760"/>
          </a:xfrm>
          <a:prstGeom prst="rect">
            <a:avLst/>
          </a:prstGeom>
          <a:ln>
            <a:noFill/>
          </a:ln>
        </p:spPr>
      </p:pic>
      <p:pic>
        <p:nvPicPr>
          <p:cNvPr id="167" name="" descr=""/>
          <p:cNvPicPr/>
          <p:nvPr/>
        </p:nvPicPr>
        <p:blipFill>
          <a:blip r:embed="rId2"/>
          <a:stretch/>
        </p:blipFill>
        <p:spPr>
          <a:xfrm>
            <a:off x="2834640" y="1888560"/>
            <a:ext cx="3919320" cy="1037520"/>
          </a:xfrm>
          <a:prstGeom prst="rect">
            <a:avLst/>
          </a:prstGeom>
          <a:ln>
            <a:noFill/>
          </a:ln>
        </p:spPr>
      </p:pic>
      <p:pic>
        <p:nvPicPr>
          <p:cNvPr id="168" name="" descr=""/>
          <p:cNvPicPr/>
          <p:nvPr/>
        </p:nvPicPr>
        <p:blipFill>
          <a:blip r:embed="rId3"/>
          <a:stretch/>
        </p:blipFill>
        <p:spPr>
          <a:xfrm>
            <a:off x="2651760" y="3017520"/>
            <a:ext cx="4505400" cy="2480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marL="432000" indent="-324000" algn="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300" spc="-1" strike="noStrike">
                <a:solidFill>
                  <a:srgbClr val="ffffff"/>
                </a:solidFill>
                <a:latin typeface="Source Sans Pro"/>
              </a:rPr>
              <a:t>III. Clustering</a:t>
            </a:r>
            <a:br/>
            <a:r>
              <a:rPr b="0" lang="fr-FR" sz="3300" spc="-1" strike="noStrike">
                <a:solidFill>
                  <a:srgbClr val="ffffff"/>
                </a:solidFill>
                <a:latin typeface="Source Sans Pro"/>
              </a:rPr>
              <a:t>CAH sur les composantes </a:t>
            </a:r>
            <a:endParaRPr b="0" lang="en-US" sz="3300" spc="-1" strike="noStrike">
              <a:solidFill>
                <a:srgbClr val="ffffff"/>
              </a:solidFill>
              <a:latin typeface="Source Sans Pro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91440" y="1097280"/>
            <a:ext cx="5514480" cy="4546800"/>
          </a:xfrm>
          <a:prstGeom prst="rect">
            <a:avLst/>
          </a:prstGeom>
          <a:ln>
            <a:noFill/>
          </a:ln>
        </p:spPr>
      </p:pic>
      <p:pic>
        <p:nvPicPr>
          <p:cNvPr id="171" name="" descr=""/>
          <p:cNvPicPr/>
          <p:nvPr/>
        </p:nvPicPr>
        <p:blipFill>
          <a:blip r:embed="rId2"/>
          <a:stretch/>
        </p:blipFill>
        <p:spPr>
          <a:xfrm>
            <a:off x="5722560" y="1554480"/>
            <a:ext cx="4152960" cy="3103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marL="432000" indent="-324000" algn="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300" spc="-1" strike="noStrike">
                <a:solidFill>
                  <a:srgbClr val="ffffff"/>
                </a:solidFill>
                <a:latin typeface="Source Sans Pro"/>
              </a:rPr>
              <a:t>III. Clustering</a:t>
            </a:r>
            <a:br/>
            <a:r>
              <a:rPr b="0" lang="fr-FR" sz="3300" spc="-1" strike="noStrike">
                <a:solidFill>
                  <a:srgbClr val="ffffff"/>
                </a:solidFill>
                <a:latin typeface="Source Sans Pro"/>
              </a:rPr>
              <a:t>CAH sur les composantes </a:t>
            </a:r>
            <a:endParaRPr b="0" lang="en-US" sz="3300" spc="-1" strike="noStrike">
              <a:solidFill>
                <a:srgbClr val="ffffff"/>
              </a:solidFill>
              <a:latin typeface="Source Sans Pro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640080" y="1463040"/>
            <a:ext cx="8595360" cy="3997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300" spc="-1" strike="noStrike">
                <a:solidFill>
                  <a:srgbClr val="ffffff"/>
                </a:solidFill>
                <a:latin typeface="Source Sans Pro"/>
              </a:rPr>
              <a:t>K-means sur les composantes</a:t>
            </a:r>
            <a:endParaRPr b="0" lang="en-US" sz="33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4910400" y="2890440"/>
            <a:ext cx="4210200" cy="81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 algn="ctr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1"/>
          <a:stretch/>
        </p:blipFill>
        <p:spPr>
          <a:xfrm>
            <a:off x="365760" y="1828800"/>
            <a:ext cx="4585680" cy="2468880"/>
          </a:xfrm>
          <a:prstGeom prst="rect">
            <a:avLst/>
          </a:prstGeom>
          <a:ln>
            <a:noFill/>
          </a:ln>
        </p:spPr>
      </p:pic>
      <p:pic>
        <p:nvPicPr>
          <p:cNvPr id="177" name="" descr=""/>
          <p:cNvPicPr/>
          <p:nvPr/>
        </p:nvPicPr>
        <p:blipFill>
          <a:blip r:embed="rId2"/>
          <a:stretch/>
        </p:blipFill>
        <p:spPr>
          <a:xfrm>
            <a:off x="5303520" y="1316880"/>
            <a:ext cx="4723200" cy="3529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4141080" y="182880"/>
            <a:ext cx="5643000" cy="1015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/>
            <a:r>
              <a:rPr b="0" lang="en-US" sz="3300" spc="-1" strike="noStrike">
                <a:solidFill>
                  <a:srgbClr val="ffffff"/>
                </a:solidFill>
                <a:latin typeface="Source Sans Pro"/>
              </a:rPr>
              <a:t>K-means sur les composantes</a:t>
            </a:r>
            <a:endParaRPr b="0" lang="en-US" sz="3300" spc="-1" strike="noStrike">
              <a:solidFill>
                <a:srgbClr val="ffffff"/>
              </a:solidFill>
              <a:latin typeface="Source Sans Pro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315360" y="1280160"/>
            <a:ext cx="9468720" cy="4114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1326600"/>
            <a:ext cx="9071640" cy="39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ffffff"/>
                </a:solidFill>
                <a:latin typeface="Bahnschrift Light"/>
              </a:rPr>
              <a:t>I. Quels données utilisées ?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ffffff"/>
                </a:solidFill>
                <a:latin typeface="Bahnschrift Light"/>
              </a:rPr>
              <a:t>II. Quels sont les pays à étudier ?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ffffff"/>
                </a:solidFill>
                <a:latin typeface="Bahnschrift Light"/>
              </a:rPr>
              <a:t>III. Analyse en composantes principales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ffffff"/>
                </a:solidFill>
                <a:latin typeface="Bahnschrift Light"/>
              </a:rPr>
              <a:t>IV. Clustering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3775320" y="182880"/>
            <a:ext cx="5643000" cy="1015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/>
            <a:r>
              <a:rPr b="0" lang="fr-FR" sz="3300" spc="-1" strike="noStrike">
                <a:solidFill>
                  <a:srgbClr val="ffffff"/>
                </a:solidFill>
                <a:latin typeface="Bahnschrift Light"/>
              </a:rPr>
              <a:t>EXECUTIVE SUMMARY</a:t>
            </a:r>
            <a:endParaRPr b="0" lang="en-US" sz="33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3840480" y="365760"/>
            <a:ext cx="5643000" cy="105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/>
            <a:r>
              <a:rPr b="0" lang="fr-FR" sz="3300" spc="-1" strike="noStrike">
                <a:solidFill>
                  <a:srgbClr val="ffffff"/>
                </a:solidFill>
                <a:latin typeface="Source Sans Pro"/>
              </a:rPr>
              <a:t>Expliquer les différentes variables</a:t>
            </a:r>
            <a:endParaRPr b="0" lang="en-US" sz="33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3013560" y="1828800"/>
            <a:ext cx="4210200" cy="729360"/>
          </a:xfrm>
          <a:prstGeom prst="rect">
            <a:avLst/>
          </a:prstGeom>
          <a:solidFill>
            <a:srgbClr val="5983b0"/>
          </a:solidFill>
          <a:ln>
            <a:noFill/>
          </a:ln>
        </p:spPr>
        <p:txBody>
          <a:bodyPr lIns="0" rIns="0" tIns="0" bIns="0">
            <a:noAutofit/>
          </a:bodyPr>
          <a:p>
            <a:pPr marL="432000" indent="-324000" algn="ctr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Bahnschrift Light"/>
              </a:rPr>
              <a:t>Variables quantitatives retenues (2018) au départ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2" name="Line 3"/>
          <p:cNvSpPr/>
          <p:nvPr/>
        </p:nvSpPr>
        <p:spPr>
          <a:xfrm flipH="1" flipV="1">
            <a:off x="2651760" y="914400"/>
            <a:ext cx="1463040" cy="9144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4"/>
          <p:cNvSpPr/>
          <p:nvPr/>
        </p:nvSpPr>
        <p:spPr>
          <a:xfrm>
            <a:off x="91440" y="640080"/>
            <a:ext cx="2560320" cy="54864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fr-FR" sz="1200" spc="-1" strike="noStrike">
                <a:latin typeface="Bahnschrift Light"/>
              </a:rPr>
              <a:t>Politique</a:t>
            </a:r>
            <a:endParaRPr b="0" lang="fr-FR" sz="1200" spc="-1" strike="noStrike">
              <a:latin typeface="Bahnschrift Light"/>
            </a:endParaRPr>
          </a:p>
          <a:p>
            <a:pPr algn="ctr"/>
            <a:endParaRPr b="0" lang="fr-FR" sz="1200" spc="-1" strike="noStrike">
              <a:latin typeface="Bahnschrift Light"/>
            </a:endParaRPr>
          </a:p>
          <a:p>
            <a:pPr algn="ctr"/>
            <a:r>
              <a:rPr b="0" lang="fr-FR" sz="1200" spc="-1" strike="noStrike">
                <a:latin typeface="Bahnschrift Light"/>
              </a:rPr>
              <a:t>Stabilité politique</a:t>
            </a:r>
            <a:endParaRPr b="0" lang="fr-FR" sz="1200" spc="-1" strike="noStrike">
              <a:latin typeface="Bahnschrift Light"/>
            </a:endParaRPr>
          </a:p>
        </p:txBody>
      </p:sp>
      <p:sp>
        <p:nvSpPr>
          <p:cNvPr id="94" name="Line 5"/>
          <p:cNvSpPr/>
          <p:nvPr/>
        </p:nvSpPr>
        <p:spPr>
          <a:xfrm flipH="1">
            <a:off x="2468880" y="2558160"/>
            <a:ext cx="1554480" cy="5508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6"/>
          <p:cNvSpPr/>
          <p:nvPr/>
        </p:nvSpPr>
        <p:spPr>
          <a:xfrm>
            <a:off x="731520" y="3108960"/>
            <a:ext cx="3291840" cy="24688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fr-FR" sz="1800" spc="-1" strike="noStrike">
              <a:latin typeface="Arial"/>
            </a:endParaRPr>
          </a:p>
          <a:p>
            <a:pPr algn="ctr"/>
            <a:endParaRPr b="0" lang="fr-FR" sz="1800" spc="-1" strike="noStrike">
              <a:latin typeface="Arial"/>
            </a:endParaRPr>
          </a:p>
          <a:p>
            <a:pPr algn="ctr"/>
            <a:r>
              <a:rPr b="0" lang="fr-FR" sz="1000" spc="-1" strike="noStrike">
                <a:latin typeface="Bahnschrift Light"/>
              </a:rPr>
              <a:t>Économique</a:t>
            </a:r>
            <a:endParaRPr b="0" lang="fr-FR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000" spc="-1" strike="noStrike">
                <a:latin typeface="Bahnschrift Light"/>
              </a:rPr>
              <a:t>PIB PPA / habitant</a:t>
            </a:r>
            <a:endParaRPr b="0" lang="fr-FR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000" spc="-1" strike="noStrike">
                <a:latin typeface="Bahnschrift Light"/>
              </a:rPr>
              <a:t>Importations – Viande de volaille (en $)</a:t>
            </a:r>
            <a:endParaRPr b="0" lang="fr-FR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000" spc="-1" strike="noStrike">
                <a:latin typeface="Bahnschrift Light"/>
              </a:rPr>
              <a:t>Indice de performance logistique</a:t>
            </a:r>
            <a:endParaRPr b="0" lang="fr-FR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000" spc="-1" strike="noStrike">
                <a:latin typeface="Bahnschrift Light"/>
              </a:rPr>
              <a:t>Disponibilité intérieure – </a:t>
            </a:r>
            <a:endParaRPr b="0" lang="fr-FR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000" spc="-1" strike="noStrike">
                <a:latin typeface="Bahnschrift Light"/>
              </a:rPr>
              <a:t>Viande de volaille (en Milliers de tonnes)</a:t>
            </a:r>
            <a:endParaRPr b="0" lang="fr-FR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000" spc="-1" strike="noStrike">
                <a:latin typeface="Bahnschrift Light"/>
              </a:rPr>
              <a:t>Disponibilité alimentaire en </a:t>
            </a:r>
            <a:endParaRPr b="0" lang="fr-FR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000" spc="-1" strike="noStrike">
                <a:latin typeface="Bahnschrift Light"/>
              </a:rPr>
              <a:t>quantité (kg par personne par an) – Viande de volaille</a:t>
            </a:r>
            <a:endParaRPr b="0" lang="fr-FR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000" spc="-1" strike="noStrike">
                <a:latin typeface="Bahnschrift Light"/>
              </a:rPr>
              <a:t> </a:t>
            </a:r>
            <a:r>
              <a:rPr b="0" lang="fr-FR" sz="1000" spc="-1" strike="noStrike">
                <a:latin typeface="Bahnschrift Light"/>
              </a:rPr>
              <a:t>Importations Poulet en boite – Quantité (en Tonnes)</a:t>
            </a:r>
            <a:endParaRPr b="0" lang="fr-FR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000" spc="-1" strike="noStrike">
                <a:latin typeface="Bahnschrift Light"/>
              </a:rPr>
              <a:t>Exportations – Viande de volaille (en $)</a:t>
            </a:r>
            <a:endParaRPr b="0" lang="fr-FR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000" spc="-1" strike="noStrike">
                <a:latin typeface="Bahnschrift Light"/>
              </a:rPr>
              <a:t>Parts de marché en importation (en %)</a:t>
            </a:r>
            <a:endParaRPr b="0" lang="fr-FR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000" spc="-1" strike="noStrike">
                <a:latin typeface="Bahnschrift Light"/>
              </a:rPr>
              <a:t>Parts de marché en exportation (en %)</a:t>
            </a:r>
            <a:endParaRPr b="0" lang="fr-FR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000" spc="-1" strike="noStrike">
                <a:latin typeface="Bahnschrift Light"/>
              </a:rPr>
              <a:t>Disponibilité intérieure – Viande de volaille (en Tonnes)</a:t>
            </a:r>
            <a:endParaRPr b="0" lang="fr-FR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000" spc="-1" strike="noStrike">
                <a:latin typeface="Bahnschrift Light"/>
              </a:rPr>
              <a:t>Importations Poulet en boite – </a:t>
            </a:r>
            <a:endParaRPr b="0" lang="fr-FR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000" spc="-1" strike="noStrike">
                <a:latin typeface="Bahnschrift Light"/>
              </a:rPr>
              <a:t>Quantité (en % de disponibilité intérieure)</a:t>
            </a:r>
            <a:endParaRPr b="0" lang="fr-FR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algn="ctr"/>
            <a:endParaRPr b="0" lang="fr-FR" sz="1000" spc="-1" strike="noStrike">
              <a:latin typeface="Arial"/>
            </a:endParaRPr>
          </a:p>
        </p:txBody>
      </p:sp>
      <p:sp>
        <p:nvSpPr>
          <p:cNvPr id="96" name="CustomShape 7"/>
          <p:cNvSpPr/>
          <p:nvPr/>
        </p:nvSpPr>
        <p:spPr>
          <a:xfrm>
            <a:off x="4480560" y="4206240"/>
            <a:ext cx="3017520" cy="1005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fr-FR" sz="1000" spc="-1" strike="noStrike">
                <a:latin typeface="Bahnschrift Light"/>
              </a:rPr>
              <a:t>Environnemental</a:t>
            </a:r>
            <a:endParaRPr b="0" lang="fr-FR" sz="1000" spc="-1" strike="noStrike">
              <a:latin typeface="Bahnschrift Light"/>
            </a:endParaRPr>
          </a:p>
          <a:p>
            <a:pPr algn="ctr"/>
            <a:endParaRPr b="0" lang="fr-FR" sz="1000" spc="-1" strike="noStrike">
              <a:latin typeface="Bahnschrift Light"/>
            </a:endParaRPr>
          </a:p>
          <a:p>
            <a:pPr algn="ctr"/>
            <a:r>
              <a:rPr b="0" lang="fr-FR" sz="1000" spc="-1" strike="noStrike">
                <a:latin typeface="Bahnschrift Light"/>
              </a:rPr>
              <a:t>Continent</a:t>
            </a:r>
            <a:endParaRPr b="0" lang="fr-FR" sz="1000" spc="-1" strike="noStrike">
              <a:latin typeface="Bahnschrift Light"/>
            </a:endParaRPr>
          </a:p>
          <a:p>
            <a:pPr algn="ctr"/>
            <a:r>
              <a:rPr b="0" lang="fr-FR" sz="1000" spc="-1" strike="noStrike">
                <a:latin typeface="Bahnschrift Light"/>
              </a:rPr>
              <a:t>Distance (en km)</a:t>
            </a:r>
            <a:endParaRPr b="0" lang="fr-FR" sz="1000" spc="-1" strike="noStrike">
              <a:latin typeface="Bahnschrift Light"/>
            </a:endParaRPr>
          </a:p>
          <a:p>
            <a:pPr algn="ctr"/>
            <a:r>
              <a:rPr b="0" lang="fr-FR" sz="1000" spc="-1" strike="noStrike">
                <a:latin typeface="Bahnschrift Light"/>
              </a:rPr>
              <a:t>Émissions de C02 par tonne de</a:t>
            </a:r>
            <a:endParaRPr b="0" lang="fr-FR" sz="1000" spc="-1" strike="noStrike">
              <a:latin typeface="Bahnschrift Light"/>
            </a:endParaRPr>
          </a:p>
          <a:p>
            <a:pPr algn="ctr"/>
            <a:r>
              <a:rPr b="0" lang="fr-FR" sz="1000" spc="-1" strike="noStrike">
                <a:latin typeface="Bahnschrift Light"/>
              </a:rPr>
              <a:t> </a:t>
            </a:r>
            <a:r>
              <a:rPr b="0" lang="fr-FR" sz="1000" spc="-1" strike="noStrike">
                <a:latin typeface="Bahnschrift Light"/>
              </a:rPr>
              <a:t>marchandises envoyées (kgCO2eq/tonnes.km</a:t>
            </a:r>
            <a:r>
              <a:rPr b="0" lang="fr-FR" sz="1200" spc="-1" strike="noStrike">
                <a:latin typeface="Bahnschrift Light"/>
              </a:rPr>
              <a:t>)</a:t>
            </a:r>
            <a:r>
              <a:rPr b="0" lang="fr-FR" sz="1200" spc="-1" strike="noStrike">
                <a:latin typeface="Bahnschrift Light"/>
              </a:rPr>
              <a:t>	</a:t>
            </a:r>
            <a:endParaRPr b="0" lang="fr-FR" sz="1200" spc="-1" strike="noStrike">
              <a:latin typeface="Bahnschrift Light"/>
            </a:endParaRPr>
          </a:p>
        </p:txBody>
      </p:sp>
      <p:sp>
        <p:nvSpPr>
          <p:cNvPr id="97" name="Line 8"/>
          <p:cNvSpPr/>
          <p:nvPr/>
        </p:nvSpPr>
        <p:spPr>
          <a:xfrm>
            <a:off x="5943600" y="2558160"/>
            <a:ext cx="91440" cy="16480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Line 9"/>
          <p:cNvSpPr/>
          <p:nvPr/>
        </p:nvSpPr>
        <p:spPr>
          <a:xfrm>
            <a:off x="7223760" y="2194560"/>
            <a:ext cx="914400" cy="10058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10"/>
          <p:cNvSpPr/>
          <p:nvPr/>
        </p:nvSpPr>
        <p:spPr>
          <a:xfrm>
            <a:off x="8138160" y="2743200"/>
            <a:ext cx="1828800" cy="914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200" spc="-1" strike="noStrike">
                <a:latin typeface="Bahnschrift Light"/>
              </a:rPr>
              <a:t>Social</a:t>
            </a:r>
            <a:endParaRPr b="0" lang="en-US" sz="1200" spc="-1" strike="noStrike">
              <a:latin typeface="Bahnschrift Light"/>
            </a:endParaRPr>
          </a:p>
          <a:p>
            <a:pPr algn="ctr"/>
            <a:endParaRPr b="0" lang="en-US" sz="1200" spc="-1" strike="noStrike">
              <a:latin typeface="Bahnschrift Light"/>
            </a:endParaRPr>
          </a:p>
          <a:p>
            <a:pPr algn="ctr"/>
            <a:r>
              <a:rPr b="0" lang="en-US" sz="1200" spc="-1" strike="noStrike">
                <a:latin typeface="Bahnschrift Light"/>
              </a:rPr>
              <a:t>Population Totale</a:t>
            </a:r>
            <a:endParaRPr b="0" lang="en-US" sz="1200" spc="-1" strike="noStrike">
              <a:latin typeface="Bahnschrift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114800" y="264600"/>
            <a:ext cx="5643000" cy="1015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/>
            <a:r>
              <a:rPr b="0" lang="fr-FR" sz="3300" spc="-1" strike="noStrike">
                <a:solidFill>
                  <a:srgbClr val="ffffff"/>
                </a:solidFill>
                <a:latin typeface="Source Sans Pro"/>
              </a:rPr>
              <a:t>Quels sont les pays exclus ?</a:t>
            </a:r>
            <a:endParaRPr b="0" lang="en-US" sz="33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640080" y="1564200"/>
            <a:ext cx="9052560" cy="2443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Les pays exclus :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Pays de moins de 100 000 habitants (exemples : Andorre, Monaco)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Pays en guerre (exemples : Russie, Ukraine)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Pays sous sanction de l’UE (exemples : Yémen et Iran)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3958200" y="365760"/>
            <a:ext cx="5643000" cy="1015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/>
            <a:r>
              <a:rPr b="0" lang="en-US" sz="3300" spc="-1" strike="noStrike">
                <a:solidFill>
                  <a:srgbClr val="ffffff"/>
                </a:solidFill>
                <a:latin typeface="Source Sans Pro"/>
              </a:rPr>
              <a:t>Exclusion de la Chine et L’Inde</a:t>
            </a:r>
            <a:endParaRPr b="0" lang="en-US" sz="3300" spc="-1" strike="noStrike">
              <a:solidFill>
                <a:srgbClr val="ffffff"/>
              </a:solidFill>
              <a:latin typeface="Source Sans Pro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60840" y="1562400"/>
            <a:ext cx="4876920" cy="2552400"/>
          </a:xfrm>
          <a:prstGeom prst="rect">
            <a:avLst/>
          </a:prstGeom>
          <a:ln>
            <a:noFill/>
          </a:ln>
        </p:spPr>
      </p:pic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5120640" y="1920240"/>
            <a:ext cx="4848480" cy="1914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04000" y="139680"/>
            <a:ext cx="9071640" cy="1119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/>
            <a:r>
              <a:rPr b="0" lang="fr-FR" sz="3300" spc="-1" strike="noStrike">
                <a:solidFill>
                  <a:srgbClr val="ffffff"/>
                </a:solidFill>
                <a:latin typeface="Bahnschrift Light"/>
              </a:rPr>
              <a:t>II. Analyse en composantes principales</a:t>
            </a:r>
            <a:endParaRPr b="0" lang="en-US" sz="33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2651760" y="1289880"/>
            <a:ext cx="4210200" cy="63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 algn="ctr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Bahnschrift Light"/>
              </a:rPr>
              <a:t>ACP n°1 (avec tous les pays sélectionnés)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822960" y="2011320"/>
            <a:ext cx="3596400" cy="338364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2"/>
          <a:stretch/>
        </p:blipFill>
        <p:spPr>
          <a:xfrm>
            <a:off x="4945680" y="2011680"/>
            <a:ext cx="3657600" cy="3395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54864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/>
            <a:r>
              <a:rPr b="0" lang="fr-FR" sz="3300" spc="-1" strike="noStrike">
                <a:solidFill>
                  <a:srgbClr val="ffffff"/>
                </a:solidFill>
                <a:latin typeface="Bahnschrift Light"/>
              </a:rPr>
              <a:t>III. ACP</a:t>
            </a:r>
            <a:br/>
            <a:r>
              <a:rPr b="0" lang="fr-FR" sz="3300" spc="-1" strike="noStrike">
                <a:solidFill>
                  <a:srgbClr val="ffffff"/>
                </a:solidFill>
                <a:latin typeface="Bahnschrift Light"/>
              </a:rPr>
              <a:t>ÉBOULIS DES VALEURS PROPRES n°1</a:t>
            </a:r>
            <a:endParaRPr b="0" lang="en-US" sz="3300" spc="-1" strike="noStrike">
              <a:solidFill>
                <a:srgbClr val="ffffff"/>
              </a:solidFill>
              <a:latin typeface="Source Sans Pro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2529720" y="1459800"/>
            <a:ext cx="5151240" cy="3241440"/>
          </a:xfrm>
          <a:prstGeom prst="rect">
            <a:avLst/>
          </a:prstGeom>
          <a:ln>
            <a:noFill/>
          </a:ln>
        </p:spPr>
      </p:pic>
      <p:sp>
        <p:nvSpPr>
          <p:cNvPr id="111" name="CustomShape 2"/>
          <p:cNvSpPr/>
          <p:nvPr/>
        </p:nvSpPr>
        <p:spPr>
          <a:xfrm rot="2057400">
            <a:off x="3678840" y="2150640"/>
            <a:ext cx="541080" cy="156456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300" spc="-1" strike="noStrike">
                <a:solidFill>
                  <a:srgbClr val="ffffff"/>
                </a:solidFill>
                <a:latin typeface="Source Sans Pro"/>
              </a:rPr>
              <a:t>Sélection des variables à garder</a:t>
            </a:r>
            <a:endParaRPr b="0" lang="en-US" sz="3300" spc="-1" strike="noStrike">
              <a:solidFill>
                <a:srgbClr val="ffffff"/>
              </a:solidFill>
              <a:latin typeface="Source Sans Pro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1983240" y="1005840"/>
            <a:ext cx="4262760" cy="429768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6246000" y="1005840"/>
            <a:ext cx="1941480" cy="4297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896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2017-10-20T23:41:18Z</dcterms:created>
  <dc:creator/>
  <dc:description/>
  <dc:language>fr-FR</dc:language>
  <cp:lastModifiedBy/>
  <dcterms:modified xsi:type="dcterms:W3CDTF">2022-11-03T11:08:08Z</dcterms:modified>
  <cp:revision>36</cp:revision>
  <dc:subject/>
  <dc:title/>
</cp:coreProperties>
</file>