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s-ES"/>
              <a:t>10/30/2013</a:t>
            </a:fld>
            <a:endParaRPr lang="es-E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s-E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s-ES"/>
              <a:t>‹#›</a:t>
            </a:fld>
            <a:endParaRPr lang="es-E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s-E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s-ES"/>
              <a:t>1</a:t>
            </a:fld>
            <a:endParaRPr lang="es-E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60867717" name="Slide Image Placeholder 1"/>
          <p:cNvSpPr>
            <a:spLocks noChangeAspect="1" noGrp="1" noRot="1"/>
          </p:cNvSpPr>
          <p:nvPr>
            <p:ph type="sldImg"/>
          </p:nvPr>
        </p:nvSpPr>
        <p:spPr bwMode="auto"/>
      </p:sp>
      <p:sp>
        <p:nvSpPr>
          <p:cNvPr id="1556636104" name="Notes Placeholder 2"/>
          <p:cNvSpPr>
            <a:spLocks noGrp="1"/>
          </p:cNvSpPr>
          <p:nvPr>
            <p:ph type="body" idx="1"/>
          </p:nvPr>
        </p:nvSpPr>
        <p:spPr bwMode="auto"/>
        <p:txBody>
          <a:bodyPr/>
          <a:lstStyle/>
          <a:p>
            <a:pPr>
              <a:defRPr/>
            </a:pPr>
            <a:endParaRPr/>
          </a:p>
        </p:txBody>
      </p:sp>
      <p:sp>
        <p:nvSpPr>
          <p:cNvPr id="731073920" name="Slide Number Placeholder 3"/>
          <p:cNvSpPr>
            <a:spLocks noGrp="1"/>
          </p:cNvSpPr>
          <p:nvPr>
            <p:ph type="sldNum" sz="quarter" idx="10"/>
          </p:nvPr>
        </p:nvSpPr>
        <p:spPr bwMode="auto"/>
        <p:txBody>
          <a:bodyPr/>
          <a:lstStyle/>
          <a:p>
            <a:pPr>
              <a:defRPr/>
            </a:pPr>
            <a:fld id="{58986E38-8FDF-71C7-6FB8-5F7F1E3F80F2}"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7902260" name="Slide Image Placeholder 1"/>
          <p:cNvSpPr>
            <a:spLocks noChangeAspect="1" noGrp="1" noRot="1"/>
          </p:cNvSpPr>
          <p:nvPr>
            <p:ph type="sldImg"/>
          </p:nvPr>
        </p:nvSpPr>
        <p:spPr bwMode="auto"/>
      </p:sp>
      <p:sp>
        <p:nvSpPr>
          <p:cNvPr id="885889245" name="Notes Placeholder 2"/>
          <p:cNvSpPr>
            <a:spLocks noGrp="1"/>
          </p:cNvSpPr>
          <p:nvPr>
            <p:ph type="body" idx="1"/>
          </p:nvPr>
        </p:nvSpPr>
        <p:spPr bwMode="auto"/>
        <p:txBody>
          <a:bodyPr/>
          <a:lstStyle/>
          <a:p>
            <a:pPr>
              <a:defRPr/>
            </a:pPr>
            <a:endParaRPr/>
          </a:p>
        </p:txBody>
      </p:sp>
      <p:sp>
        <p:nvSpPr>
          <p:cNvPr id="365412569" name="Slide Number Placeholder 3"/>
          <p:cNvSpPr>
            <a:spLocks noGrp="1"/>
          </p:cNvSpPr>
          <p:nvPr>
            <p:ph type="sldNum" sz="quarter" idx="10"/>
          </p:nvPr>
        </p:nvSpPr>
        <p:spPr bwMode="auto"/>
        <p:txBody>
          <a:bodyPr/>
          <a:lstStyle/>
          <a:p>
            <a:pPr>
              <a:defRPr/>
            </a:pPr>
            <a:fld id="{F758EEE2-A947-DE78-A96E-6F9CACED158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2459463" name="Slide Image Placeholder 1"/>
          <p:cNvSpPr>
            <a:spLocks noChangeAspect="1" noGrp="1" noRot="1"/>
          </p:cNvSpPr>
          <p:nvPr>
            <p:ph type="sldImg"/>
          </p:nvPr>
        </p:nvSpPr>
        <p:spPr bwMode="auto"/>
      </p:sp>
      <p:sp>
        <p:nvSpPr>
          <p:cNvPr id="1027628032" name="Notes Placeholder 2"/>
          <p:cNvSpPr>
            <a:spLocks noGrp="1"/>
          </p:cNvSpPr>
          <p:nvPr>
            <p:ph type="body" idx="1"/>
          </p:nvPr>
        </p:nvSpPr>
        <p:spPr bwMode="auto"/>
        <p:txBody>
          <a:bodyPr/>
          <a:lstStyle/>
          <a:p>
            <a:pPr>
              <a:defRPr/>
            </a:pPr>
            <a:endParaRPr/>
          </a:p>
        </p:txBody>
      </p:sp>
      <p:sp>
        <p:nvSpPr>
          <p:cNvPr id="1566806662" name="Slide Number Placeholder 3"/>
          <p:cNvSpPr>
            <a:spLocks noGrp="1"/>
          </p:cNvSpPr>
          <p:nvPr>
            <p:ph type="sldNum" sz="quarter" idx="10"/>
          </p:nvPr>
        </p:nvSpPr>
        <p:spPr bwMode="auto"/>
        <p:txBody>
          <a:bodyPr/>
          <a:lstStyle/>
          <a:p>
            <a:pPr>
              <a:defRPr/>
            </a:pPr>
            <a:fld id="{6C902162-2331-13A1-D060-B75929635509}"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208438-6964-CAFB-0E79-C88488191B3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0E3E5D0-D488-CDBB-DF7E-CA82DB76814A}"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F10B01-AB2E-6860-E45A-2FDCC86381A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BFE031-A628-D801-CBB5-3FB73CEB1B19}"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9E63BD-1310-9364-C365-4D610904E91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3113533" name="Slide Image Placeholder 1"/>
          <p:cNvSpPr>
            <a:spLocks noChangeAspect="1" noGrp="1" noRot="1"/>
          </p:cNvSpPr>
          <p:nvPr>
            <p:ph type="sldImg"/>
          </p:nvPr>
        </p:nvSpPr>
        <p:spPr bwMode="auto"/>
      </p:sp>
      <p:sp>
        <p:nvSpPr>
          <p:cNvPr id="429965183" name="Notes Placeholder 2"/>
          <p:cNvSpPr>
            <a:spLocks noGrp="1"/>
          </p:cNvSpPr>
          <p:nvPr>
            <p:ph type="body" idx="1"/>
          </p:nvPr>
        </p:nvSpPr>
        <p:spPr bwMode="auto"/>
        <p:txBody>
          <a:bodyPr/>
          <a:lstStyle/>
          <a:p>
            <a:pPr>
              <a:defRPr/>
            </a:pPr>
            <a:endParaRPr/>
          </a:p>
        </p:txBody>
      </p:sp>
      <p:sp>
        <p:nvSpPr>
          <p:cNvPr id="2013262999" name="Slide Number Placeholder 3"/>
          <p:cNvSpPr>
            <a:spLocks noGrp="1"/>
          </p:cNvSpPr>
          <p:nvPr>
            <p:ph type="sldNum" sz="quarter" idx="10"/>
          </p:nvPr>
        </p:nvSpPr>
        <p:spPr bwMode="auto"/>
        <p:txBody>
          <a:bodyPr/>
          <a:lstStyle/>
          <a:p>
            <a:pPr>
              <a:defRPr/>
            </a:pPr>
            <a:fld id="{FD6C069C-939E-2137-2AF4-D547B1741A9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61B1783-B026-0590-60EE-8E1D36F58EC1}"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430620" name="Slide Image Placeholder 1"/>
          <p:cNvSpPr>
            <a:spLocks noChangeAspect="1" noGrp="1" noRot="1"/>
          </p:cNvSpPr>
          <p:nvPr>
            <p:ph type="sldImg"/>
          </p:nvPr>
        </p:nvSpPr>
        <p:spPr bwMode="auto"/>
      </p:sp>
      <p:sp>
        <p:nvSpPr>
          <p:cNvPr id="154836096" name="Notes Placeholder 2"/>
          <p:cNvSpPr>
            <a:spLocks noGrp="1"/>
          </p:cNvSpPr>
          <p:nvPr>
            <p:ph type="body" idx="1"/>
          </p:nvPr>
        </p:nvSpPr>
        <p:spPr bwMode="auto"/>
        <p:txBody>
          <a:bodyPr/>
          <a:lstStyle/>
          <a:p>
            <a:pPr>
              <a:defRPr/>
            </a:pPr>
            <a:endParaRPr/>
          </a:p>
        </p:txBody>
      </p:sp>
      <p:sp>
        <p:nvSpPr>
          <p:cNvPr id="1182996637" name="Slide Number Placeholder 3"/>
          <p:cNvSpPr>
            <a:spLocks noGrp="1"/>
          </p:cNvSpPr>
          <p:nvPr>
            <p:ph type="sldNum" sz="quarter" idx="10"/>
          </p:nvPr>
        </p:nvSpPr>
        <p:spPr bwMode="auto"/>
        <p:txBody>
          <a:bodyPr/>
          <a:lstStyle/>
          <a:p>
            <a:pPr>
              <a:defRPr/>
            </a:pPr>
            <a:fld id="{FC79124D-A9B6-EEC0-8AAC-011B99898C6C}"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18268112" name="Slide Image Placeholder 1"/>
          <p:cNvSpPr>
            <a:spLocks noChangeAspect="1" noGrp="1" noRot="1"/>
          </p:cNvSpPr>
          <p:nvPr>
            <p:ph type="sldImg"/>
          </p:nvPr>
        </p:nvSpPr>
        <p:spPr bwMode="auto"/>
      </p:sp>
      <p:sp>
        <p:nvSpPr>
          <p:cNvPr id="403208345" name="Notes Placeholder 2"/>
          <p:cNvSpPr>
            <a:spLocks noGrp="1"/>
          </p:cNvSpPr>
          <p:nvPr>
            <p:ph type="body" idx="1"/>
          </p:nvPr>
        </p:nvSpPr>
        <p:spPr bwMode="auto"/>
        <p:txBody>
          <a:bodyPr/>
          <a:lstStyle/>
          <a:p>
            <a:pPr>
              <a:defRPr/>
            </a:pPr>
            <a:endParaRPr/>
          </a:p>
        </p:txBody>
      </p:sp>
      <p:sp>
        <p:nvSpPr>
          <p:cNvPr id="987047208" name="Slide Number Placeholder 3"/>
          <p:cNvSpPr>
            <a:spLocks noGrp="1"/>
          </p:cNvSpPr>
          <p:nvPr>
            <p:ph type="sldNum" sz="quarter" idx="10"/>
          </p:nvPr>
        </p:nvSpPr>
        <p:spPr bwMode="auto"/>
        <p:txBody>
          <a:bodyPr/>
          <a:lstStyle/>
          <a:p>
            <a:pPr>
              <a:defRPr/>
            </a:pPr>
            <a:fld id="{3A269201-1D77-2C5C-88E2-15865FB7B4EE}"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s-ES"/>
              <a:t>Click to edit Master title style</a:t>
            </a:r>
            <a:endParaRPr lang="es-E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Click to edit Master subtitle style</a:t>
            </a:r>
            <a:endParaRPr lang="es-ES"/>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endParaRPr lang="es-ES"/>
          </a:p>
        </p:txBody>
      </p:sp>
      <p:sp>
        <p:nvSpPr>
          <p:cNvPr id="3" name="Vertical Text Placeholder 2"/>
          <p:cNvSpPr>
            <a:spLocks noGrp="1"/>
          </p:cNvSpPr>
          <p:nvPr>
            <p:ph type="body" orient="vert" idx="1"/>
          </p:nvPr>
        </p:nvSpPr>
        <p:spPr bwMode="auto"/>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s-ES"/>
              <a:t>Click to edit Master title style</a:t>
            </a:r>
            <a:endParaRPr lang="es-E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endParaRPr lang="es-ES"/>
          </a:p>
        </p:txBody>
      </p:sp>
      <p:sp>
        <p:nvSpPr>
          <p:cNvPr id="3" name="Content Placeholder 2"/>
          <p:cNvSpPr>
            <a:spLocks noGrp="1"/>
          </p:cNvSpPr>
          <p:nvPr>
            <p:ph idx="1"/>
          </p:nvPr>
        </p:nvSpPr>
        <p:spPr bwMode="auto"/>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s-ES"/>
              <a:t>Click to edit Master title style</a:t>
            </a:r>
            <a:endParaRPr lang="es-E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5" name="Footer Placeholder 4"/>
          <p:cNvSpPr>
            <a:spLocks noGrp="1"/>
          </p:cNvSpPr>
          <p:nvPr>
            <p:ph type="ftr" sz="quarter" idx="11"/>
          </p:nvPr>
        </p:nvSpPr>
        <p:spPr bwMode="auto"/>
        <p:txBody>
          <a:bodyPr/>
          <a:lstStyle/>
          <a:p>
            <a:pPr>
              <a:defRPr/>
            </a:pPr>
            <a:endParaRPr lang="es-E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endParaRPr lang="es-E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s-ES"/>
              <a:t>Click to edit Master title style</a:t>
            </a:r>
            <a:endParaRPr lang="es-E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7" name="Date Placeholder 6"/>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8" name="Footer Placeholder 7"/>
          <p:cNvSpPr>
            <a:spLocks noGrp="1"/>
          </p:cNvSpPr>
          <p:nvPr>
            <p:ph type="ftr" sz="quarter" idx="11"/>
          </p:nvPr>
        </p:nvSpPr>
        <p:spPr bwMode="auto"/>
        <p:txBody>
          <a:bodyPr/>
          <a:lstStyle/>
          <a:p>
            <a:pPr>
              <a:defRPr/>
            </a:pPr>
            <a:endParaRPr lang="es-E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Click to edit Master title style</a:t>
            </a:r>
            <a:endParaRPr lang="es-ES"/>
          </a:p>
        </p:txBody>
      </p:sp>
      <p:sp>
        <p:nvSpPr>
          <p:cNvPr id="3" name="Date Placeholder 2"/>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4" name="Footer Placeholder 3"/>
          <p:cNvSpPr>
            <a:spLocks noGrp="1"/>
          </p:cNvSpPr>
          <p:nvPr>
            <p:ph type="ftr" sz="quarter" idx="11"/>
          </p:nvPr>
        </p:nvSpPr>
        <p:spPr bwMode="auto"/>
        <p:txBody>
          <a:bodyPr/>
          <a:lstStyle/>
          <a:p>
            <a:pPr>
              <a:defRPr/>
            </a:pPr>
            <a:endParaRPr lang="es-E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3" name="Footer Placeholder 2"/>
          <p:cNvSpPr>
            <a:spLocks noGrp="1"/>
          </p:cNvSpPr>
          <p:nvPr>
            <p:ph type="ftr" sz="quarter" idx="11"/>
          </p:nvPr>
        </p:nvSpPr>
        <p:spPr bwMode="auto"/>
        <p:txBody>
          <a:bodyPr/>
          <a:lstStyle/>
          <a:p>
            <a:pPr>
              <a:defRPr/>
            </a:pPr>
            <a:endParaRPr lang="es-E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endParaRPr lang="es-E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s-ES"/>
              <a:t>Click to edit Master title style</a:t>
            </a:r>
            <a:endParaRPr lang="es-E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Click icon to add picture</a:t>
            </a:r>
            <a:endParaRPr lang="es-E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6" name="Footer Placeholder 5"/>
          <p:cNvSpPr>
            <a:spLocks noGrp="1"/>
          </p:cNvSpPr>
          <p:nvPr>
            <p:ph type="ftr" sz="quarter" idx="11"/>
          </p:nvPr>
        </p:nvSpPr>
        <p:spPr bwMode="auto"/>
        <p:txBody>
          <a:bodyPr/>
          <a:lstStyle/>
          <a:p>
            <a:pPr>
              <a:defRPr/>
            </a:pPr>
            <a:endParaRPr lang="es-E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s-ES"/>
              <a:t>Click to edit Master title style</a:t>
            </a:r>
            <a:endParaRPr lang="es-E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s-ES"/>
              <a:t>Click to edit Master text styles</a:t>
            </a:r>
            <a:endParaRPr/>
          </a:p>
          <a:p>
            <a:pPr lvl="1">
              <a:defRPr/>
            </a:pPr>
            <a:r>
              <a:rPr lang="es-ES"/>
              <a:t>Second level</a:t>
            </a:r>
            <a:endParaRPr/>
          </a:p>
          <a:p>
            <a:pPr lvl="2">
              <a:defRPr/>
            </a:pPr>
            <a:r>
              <a:rPr lang="es-ES"/>
              <a:t>Third level</a:t>
            </a:r>
            <a:endParaRPr/>
          </a:p>
          <a:p>
            <a:pPr lvl="3">
              <a:defRPr/>
            </a:pPr>
            <a:r>
              <a:rPr lang="es-ES"/>
              <a:t>Fourth level</a:t>
            </a:r>
            <a:endParaRPr/>
          </a:p>
          <a:p>
            <a:pPr lvl="4">
              <a:defRPr/>
            </a:pPr>
            <a:r>
              <a:rPr lang="es-ES"/>
              <a:t>Fifth level</a:t>
            </a:r>
            <a:endParaRPr lang="es-E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s-ES"/>
              <a:t>30.10.2013</a:t>
            </a:fld>
            <a:endParaRPr lang="es-E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s-ES"/>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sz="4800" b="1" i="0" u="none">
                <a:solidFill>
                  <a:schemeClr val="tx1"/>
                </a:solidFill>
                <a:latin typeface="Arial"/>
                <a:ea typeface="Arial"/>
                <a:cs typeface="Arial"/>
              </a:rPr>
              <a:t>Explorando la Predisposición a </a:t>
            </a:r>
            <a:r>
              <a:rPr sz="4800" b="1" i="0" u="none">
                <a:solidFill>
                  <a:schemeClr val="tx1"/>
                </a:solidFill>
                <a:latin typeface="Arial"/>
                <a:ea typeface="Arial"/>
                <a:cs typeface="Arial"/>
              </a:rPr>
              <a:t>la </a:t>
            </a:r>
            <a:r>
              <a:rPr sz="4800" b="1" i="0" u="none">
                <a:solidFill>
                  <a:schemeClr val="tx1"/>
                </a:solidFill>
                <a:latin typeface="Arial"/>
                <a:ea typeface="Arial"/>
                <a:cs typeface="Arial"/>
              </a:rPr>
              <a:t>Diabetes:</a:t>
            </a:r>
            <a:br>
              <a:rPr sz="900" b="1" i="0" u="none">
                <a:solidFill>
                  <a:schemeClr val="tx1"/>
                </a:solidFill>
                <a:latin typeface="Arial"/>
                <a:ea typeface="Arial"/>
                <a:cs typeface="Arial"/>
              </a:rPr>
            </a:br>
            <a:br>
              <a:rPr sz="4800" b="1" i="0" u="none">
                <a:solidFill>
                  <a:schemeClr val="tx1"/>
                </a:solidFill>
                <a:latin typeface="Arial"/>
                <a:ea typeface="Arial"/>
                <a:cs typeface="Arial"/>
              </a:rPr>
            </a:br>
            <a:r>
              <a:rPr sz="2800" b="1" i="0" u="none">
                <a:solidFill>
                  <a:schemeClr val="tx1"/>
                </a:solidFill>
                <a:latin typeface="Arial"/>
                <a:ea typeface="Arial"/>
                <a:cs typeface="Arial"/>
              </a:rPr>
              <a:t>Un Modelo Predictivo Data-Driven</a:t>
            </a:r>
            <a:endParaRPr>
              <a:latin typeface="Arial"/>
              <a:cs typeface="Arial"/>
            </a:endParaRPr>
          </a:p>
        </p:txBody>
      </p:sp>
      <p:sp>
        <p:nvSpPr>
          <p:cNvPr id="3" name="Subtitle 2"/>
          <p:cNvSpPr>
            <a:spLocks noGrp="1"/>
          </p:cNvSpPr>
          <p:nvPr>
            <p:ph type="subTitle" idx="1"/>
          </p:nvPr>
        </p:nvSpPr>
        <p:spPr bwMode="auto">
          <a:xfrm flipH="0" flipV="0">
            <a:off x="1523999" y="4805892"/>
            <a:ext cx="9144000" cy="710670"/>
          </a:xfrm>
        </p:spPr>
        <p:txBody>
          <a:bodyPr/>
          <a:lstStyle/>
          <a:p>
            <a:pPr>
              <a:defRPr/>
            </a:pPr>
            <a:r>
              <a:rPr lang="es-AR"/>
              <a:t>Autor: Nicolás Perez Cottin</a:t>
            </a:r>
            <a:endParaRPr lang="es-E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7762133" name="Title 1"/>
          <p:cNvSpPr>
            <a:spLocks noGrp="1"/>
          </p:cNvSpPr>
          <p:nvPr>
            <p:ph type="title"/>
          </p:nvPr>
        </p:nvSpPr>
        <p:spPr bwMode="auto">
          <a:xfrm flipH="0" flipV="0">
            <a:off x="914166" y="432593"/>
            <a:ext cx="2698749" cy="171053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l">
              <a:defRPr/>
            </a:pPr>
            <a:r>
              <a:rPr sz="2600" b="1" i="0" u="none">
                <a:solidFill>
                  <a:schemeClr val="tx1"/>
                </a:solidFill>
                <a:latin typeface="Arial"/>
                <a:ea typeface="Arial"/>
                <a:cs typeface="Arial"/>
              </a:rPr>
              <a:t>Relación entre la Diabetes </a:t>
            </a:r>
            <a:br>
              <a:rPr sz="2600" b="1" i="0" u="none">
                <a:solidFill>
                  <a:schemeClr val="tx1"/>
                </a:solidFill>
                <a:latin typeface="Arial"/>
                <a:ea typeface="Arial"/>
                <a:cs typeface="Arial"/>
              </a:rPr>
            </a:br>
            <a:r>
              <a:rPr sz="2600" b="1" i="0" u="none">
                <a:solidFill>
                  <a:schemeClr val="tx1"/>
                </a:solidFill>
                <a:latin typeface="Arial"/>
                <a:ea typeface="Arial"/>
                <a:cs typeface="Arial"/>
              </a:rPr>
              <a:t>y otras condiciones médicas</a:t>
            </a:r>
            <a:endParaRPr sz="4000"/>
          </a:p>
        </p:txBody>
      </p:sp>
      <p:cxnSp>
        <p:nvCxnSpPr>
          <p:cNvPr id="1924142647"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1488970636" name=""/>
          <p:cNvPicPr>
            <a:picLocks noChangeAspect="1"/>
          </p:cNvPicPr>
          <p:nvPr/>
        </p:nvPicPr>
        <p:blipFill>
          <a:blip r:embed="rId3"/>
          <a:stretch/>
        </p:blipFill>
        <p:spPr bwMode="auto">
          <a:xfrm flipH="0" flipV="0">
            <a:off x="3665829" y="1222374"/>
            <a:ext cx="8480169" cy="4079874"/>
          </a:xfrm>
          <a:prstGeom prst="rect">
            <a:avLst/>
          </a:prstGeom>
        </p:spPr>
      </p:pic>
      <p:sp>
        <p:nvSpPr>
          <p:cNvPr id="2045723060" name=""/>
          <p:cNvSpPr txBox="1"/>
          <p:nvPr/>
        </p:nvSpPr>
        <p:spPr bwMode="auto">
          <a:xfrm flipH="0" flipV="0">
            <a:off x="914166" y="2378116"/>
            <a:ext cx="2390538" cy="40237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1200" b="0" i="0" u="none">
                <a:solidFill>
                  <a:schemeClr val="tx1"/>
                </a:solidFill>
                <a:latin typeface="Arial"/>
                <a:ea typeface="Arial"/>
                <a:cs typeface="Arial"/>
              </a:rPr>
              <a:t>El mapa de calor evidenció una relación positiva entre diabetes e hipertensión, es decir, en presencia de una de las variables es mas probable que se encuentre también la otra.</a:t>
            </a:r>
            <a:endParaRPr>
              <a:solidFill>
                <a:schemeClr val="tx1"/>
              </a:solidFill>
            </a:endParaRPr>
          </a:p>
          <a:p>
            <a:pPr algn="just">
              <a:defRPr/>
            </a:pPr>
            <a:endParaRPr>
              <a:solidFill>
                <a:schemeClr val="tx1"/>
              </a:solidFill>
            </a:endParaRPr>
          </a:p>
          <a:p>
            <a:pPr algn="just">
              <a:defRPr/>
            </a:pPr>
            <a:r>
              <a:rPr sz="1200" b="0" i="0" u="none">
                <a:solidFill>
                  <a:schemeClr val="tx1"/>
                </a:solidFill>
                <a:latin typeface="Arial"/>
                <a:ea typeface="Arial"/>
                <a:cs typeface="Arial"/>
              </a:rPr>
              <a:t>Gracias a este gráfico podemos ver tres cosas:</a:t>
            </a:r>
            <a:endParaRPr>
              <a:solidFill>
                <a:schemeClr val="tx1"/>
              </a:solidFill>
            </a:endParaRPr>
          </a:p>
          <a:p>
            <a:pPr algn="just">
              <a:defRPr/>
            </a:pPr>
            <a:r>
              <a:rPr sz="1200" b="0" i="0" u="none">
                <a:solidFill>
                  <a:schemeClr val="tx1"/>
                </a:solidFill>
                <a:latin typeface="Arial"/>
                <a:ea typeface="Arial"/>
                <a:cs typeface="Arial"/>
              </a:rPr>
              <a:t>Son muchos mas los casos de hipertensión que los de diabetes.</a:t>
            </a:r>
            <a:endParaRPr>
              <a:solidFill>
                <a:schemeClr val="tx1"/>
              </a:solidFill>
            </a:endParaRPr>
          </a:p>
          <a:p>
            <a:pPr algn="just">
              <a:defRPr/>
            </a:pPr>
            <a:r>
              <a:rPr sz="1200" b="0" i="0" u="none">
                <a:solidFill>
                  <a:schemeClr val="tx1"/>
                </a:solidFill>
                <a:latin typeface="Arial"/>
                <a:ea typeface="Arial"/>
                <a:cs typeface="Arial"/>
              </a:rPr>
              <a:t>Un cantidad considerable de individuos tiene ambas enfermedades</a:t>
            </a:r>
            <a:endParaRPr>
              <a:solidFill>
                <a:schemeClr val="tx1"/>
              </a:solidFill>
            </a:endParaRPr>
          </a:p>
          <a:p>
            <a:pPr algn="just">
              <a:defRPr/>
            </a:pPr>
            <a:r>
              <a:rPr sz="1200" b="0" i="0" u="none">
                <a:solidFill>
                  <a:schemeClr val="tx1"/>
                </a:solidFill>
                <a:highlight>
                  <a:srgbClr val="FFFF00"/>
                </a:highlight>
                <a:latin typeface="Arial"/>
                <a:ea typeface="Arial"/>
                <a:cs typeface="Arial"/>
              </a:rPr>
              <a:t>La gran mayoría de los diabéticos</a:t>
            </a:r>
            <a:r>
              <a:rPr lang="es-AR" sz="1200" b="0" i="0" u="none">
                <a:solidFill>
                  <a:schemeClr val="tx1"/>
                </a:solidFill>
                <a:highlight>
                  <a:srgbClr val="FFFF00"/>
                </a:highlight>
                <a:latin typeface="Arial"/>
                <a:ea typeface="Arial"/>
                <a:cs typeface="Arial"/>
              </a:rPr>
              <a:t> </a:t>
            </a:r>
            <a:r>
              <a:rPr sz="1200" b="0" i="0" u="none">
                <a:solidFill>
                  <a:schemeClr val="tx1"/>
                </a:solidFill>
                <a:highlight>
                  <a:srgbClr val="FFFF00"/>
                </a:highlight>
                <a:latin typeface="Arial"/>
                <a:ea typeface="Arial"/>
                <a:cs typeface="Arial"/>
              </a:rPr>
              <a:t>padecen hipertensión, tres de cada cuatro (75%), en cambio solo uno de cada cuatro hipertensos padece diabetes (24,4%)</a:t>
            </a:r>
            <a:endParaRPr>
              <a:highlight>
                <a:srgbClr val="FFFF00"/>
              </a:high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6743719" name="Title 1"/>
          <p:cNvSpPr>
            <a:spLocks noGrp="1"/>
          </p:cNvSpPr>
          <p:nvPr>
            <p:ph type="title"/>
          </p:nvPr>
        </p:nvSpPr>
        <p:spPr bwMode="auto">
          <a:xfrm flipH="0" flipV="0">
            <a:off x="629379" y="238123"/>
            <a:ext cx="2659333" cy="1603375"/>
          </a:xfrm>
        </p:spPr>
        <p:txBody>
          <a:bodyPr vertOverflow="overflow" horzOverflow="overflow" vert="horz" wrap="square" lIns="91440" tIns="45720" rIns="91440" bIns="45720" numCol="1" spcCol="0" rtlCol="0" fromWordArt="0" anchor="ctr" anchorCtr="0" forceAA="0" upright="0" compatLnSpc="0">
            <a:normAutofit/>
          </a:bodyPr>
          <a:lstStyle/>
          <a:p>
            <a:pPr algn="l">
              <a:defRPr/>
            </a:pPr>
            <a:r>
              <a:rPr sz="2600" b="1" i="0" u="none">
                <a:solidFill>
                  <a:schemeClr val="tx1"/>
                </a:solidFill>
                <a:latin typeface="Arial"/>
                <a:ea typeface="Arial"/>
                <a:cs typeface="Arial"/>
              </a:rPr>
              <a:t>Diabetes y diferencias </a:t>
            </a:r>
            <a:r>
              <a:rPr lang="es-AR" sz="2600" b="1" i="0" u="none">
                <a:solidFill>
                  <a:schemeClr val="tx1"/>
                </a:solidFill>
                <a:latin typeface="Arial"/>
                <a:ea typeface="Arial"/>
                <a:cs typeface="Arial"/>
              </a:rPr>
              <a:t>E</a:t>
            </a:r>
            <a:r>
              <a:rPr sz="2600" b="1" i="0" u="none">
                <a:solidFill>
                  <a:schemeClr val="tx1"/>
                </a:solidFill>
                <a:latin typeface="Arial"/>
                <a:ea typeface="Arial"/>
                <a:cs typeface="Arial"/>
              </a:rPr>
              <a:t>conómico/</a:t>
            </a:r>
            <a:br>
              <a:rPr sz="2600" b="1" i="0" u="none">
                <a:solidFill>
                  <a:schemeClr val="tx1"/>
                </a:solidFill>
                <a:latin typeface="Arial"/>
                <a:ea typeface="Arial"/>
                <a:cs typeface="Arial"/>
              </a:rPr>
            </a:br>
            <a:r>
              <a:rPr lang="es-AR" sz="2600" b="1" i="0" u="none">
                <a:solidFill>
                  <a:schemeClr val="tx1"/>
                </a:solidFill>
                <a:latin typeface="Arial"/>
                <a:ea typeface="Arial"/>
                <a:cs typeface="Arial"/>
              </a:rPr>
              <a:t>S</a:t>
            </a:r>
            <a:r>
              <a:rPr sz="2600" b="1" i="0" u="none">
                <a:solidFill>
                  <a:schemeClr val="tx1"/>
                </a:solidFill>
                <a:latin typeface="Arial"/>
                <a:ea typeface="Arial"/>
                <a:cs typeface="Arial"/>
              </a:rPr>
              <a:t>ociales</a:t>
            </a:r>
            <a:endParaRPr sz="4000"/>
          </a:p>
        </p:txBody>
      </p:sp>
      <p:cxnSp>
        <p:nvCxnSpPr>
          <p:cNvPr id="1792401879"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1863874220" name=""/>
          <p:cNvPicPr>
            <a:picLocks noChangeAspect="1"/>
          </p:cNvPicPr>
          <p:nvPr/>
        </p:nvPicPr>
        <p:blipFill>
          <a:blip r:embed="rId3"/>
          <a:stretch/>
        </p:blipFill>
        <p:spPr bwMode="auto">
          <a:xfrm flipH="0" flipV="0">
            <a:off x="4017999" y="790908"/>
            <a:ext cx="8088274" cy="5220953"/>
          </a:xfrm>
          <a:prstGeom prst="rect">
            <a:avLst/>
          </a:prstGeom>
        </p:spPr>
      </p:pic>
      <p:sp>
        <p:nvSpPr>
          <p:cNvPr id="1367422454" name=""/>
          <p:cNvSpPr txBox="1"/>
          <p:nvPr/>
        </p:nvSpPr>
        <p:spPr bwMode="auto">
          <a:xfrm flipH="0" flipV="0">
            <a:off x="603073" y="2044740"/>
            <a:ext cx="2712302" cy="420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1200" b="0" i="0" u="none">
                <a:solidFill>
                  <a:schemeClr val="tx1"/>
                </a:solidFill>
                <a:latin typeface="Arial"/>
                <a:ea typeface="Arial"/>
                <a:cs typeface="Arial"/>
              </a:rPr>
              <a:t>De este gráfico se pueden derivar </a:t>
            </a:r>
            <a:r>
              <a:rPr lang="es-AR" sz="1200" b="0" i="0" u="none">
                <a:solidFill>
                  <a:schemeClr val="tx1"/>
                </a:solidFill>
                <a:latin typeface="Arial"/>
                <a:ea typeface="Arial"/>
                <a:cs typeface="Arial"/>
              </a:rPr>
              <a:t>      </a:t>
            </a:r>
            <a:r>
              <a:rPr sz="1200" b="0" i="0" u="none">
                <a:solidFill>
                  <a:schemeClr val="tx1"/>
                </a:solidFill>
                <a:latin typeface="Arial"/>
                <a:ea typeface="Arial"/>
                <a:cs typeface="Arial"/>
              </a:rPr>
              <a:t>dos conclusiones:</a:t>
            </a:r>
            <a:endParaRPr sz="1200" b="0" i="0" u="none">
              <a:solidFill>
                <a:schemeClr val="tx1"/>
              </a:solidFill>
              <a:latin typeface="Arial"/>
              <a:ea typeface="Arial"/>
              <a:cs typeface="Arial"/>
            </a:endParaRPr>
          </a:p>
          <a:p>
            <a:pPr algn="just">
              <a:defRPr/>
            </a:pPr>
            <a:endParaRPr sz="1200" b="0" i="0" u="none">
              <a:solidFill>
                <a:schemeClr val="tx1"/>
              </a:solidFill>
              <a:latin typeface="Arial"/>
              <a:ea typeface="Arial"/>
              <a:cs typeface="Arial"/>
            </a:endParaRPr>
          </a:p>
          <a:p>
            <a:pPr algn="just">
              <a:defRPr/>
            </a:pPr>
            <a:r>
              <a:rPr lang="es-AR" sz="1200" b="0" i="0" u="none">
                <a:solidFill>
                  <a:schemeClr val="tx1"/>
                </a:solidFill>
                <a:latin typeface="Arial"/>
                <a:ea typeface="Arial"/>
                <a:cs typeface="Arial"/>
              </a:rPr>
              <a:t>-</a:t>
            </a:r>
            <a:r>
              <a:rPr sz="1200" b="0" i="0" u="none">
                <a:solidFill>
                  <a:schemeClr val="tx1"/>
                </a:solidFill>
                <a:latin typeface="Arial"/>
                <a:ea typeface="Arial"/>
                <a:cs typeface="Arial"/>
              </a:rPr>
              <a:t>Los datos se tomaron de una muestra compuesta mayoritariamente por individuos de buen poder adquisitivo, ya que la cantidad de registros de la base de datos incrementa entre categorías a medida que asciende el ingreso.</a:t>
            </a:r>
            <a:endParaRPr sz="1200" b="0" i="0" u="none">
              <a:solidFill>
                <a:schemeClr val="tx1"/>
              </a:solidFill>
              <a:latin typeface="Arial"/>
              <a:ea typeface="Arial"/>
              <a:cs typeface="Arial"/>
            </a:endParaRPr>
          </a:p>
          <a:p>
            <a:pPr algn="just">
              <a:defRPr/>
            </a:pPr>
            <a:endParaRPr>
              <a:solidFill>
                <a:schemeClr val="tx1"/>
              </a:solidFill>
            </a:endParaRPr>
          </a:p>
          <a:p>
            <a:pPr algn="just">
              <a:defRPr/>
            </a:pPr>
            <a:r>
              <a:rPr lang="es-AR" sz="1200" b="0" i="0" u="none">
                <a:solidFill>
                  <a:schemeClr val="tx1"/>
                </a:solidFill>
                <a:latin typeface="Arial"/>
                <a:ea typeface="Arial"/>
                <a:cs typeface="Arial"/>
              </a:rPr>
              <a:t>-</a:t>
            </a:r>
            <a:r>
              <a:rPr sz="1200" b="0" i="0" u="none">
                <a:solidFill>
                  <a:schemeClr val="tx1"/>
                </a:solidFill>
                <a:highlight>
                  <a:srgbClr val="FFFF00"/>
                </a:highlight>
                <a:latin typeface="Arial"/>
                <a:ea typeface="Arial"/>
                <a:cs typeface="Arial"/>
              </a:rPr>
              <a:t>A mayor poder adquisitivo, es proporcionalmente menor la cantidad de casos de diabetes.</a:t>
            </a:r>
            <a:r>
              <a:rPr sz="1200" b="0" i="0" u="none">
                <a:solidFill>
                  <a:schemeClr val="tx1"/>
                </a:solidFill>
                <a:latin typeface="Arial"/>
                <a:ea typeface="Arial"/>
                <a:cs typeface="Arial"/>
              </a:rPr>
              <a:t> Podria cuestionarse si la causa de ello se debe a la posibilidad de acceso a una alimentacion mas equilibrada, o la pertenencia a un segmento poblacional de mayor nivel educativo, y por lo tanto mejor informado y mas consciente de sus habitos alimenticios.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1686038" name="Title 1"/>
          <p:cNvSpPr>
            <a:spLocks noGrp="1"/>
          </p:cNvSpPr>
          <p:nvPr>
            <p:ph type="title"/>
          </p:nvPr>
        </p:nvSpPr>
        <p:spPr bwMode="auto">
          <a:xfrm flipH="0" flipV="0">
            <a:off x="867504" y="349247"/>
            <a:ext cx="2293245" cy="1603375"/>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2600" b="1" i="0" u="none">
                <a:solidFill>
                  <a:schemeClr val="tx1"/>
                </a:solidFill>
                <a:latin typeface="Arial"/>
                <a:ea typeface="Arial"/>
                <a:cs typeface="Arial"/>
              </a:rPr>
              <a:t>Hábitos y diabetes - Incidencia Conductual</a:t>
            </a:r>
            <a:endParaRPr/>
          </a:p>
        </p:txBody>
      </p:sp>
      <p:cxnSp>
        <p:nvCxnSpPr>
          <p:cNvPr id="1220427842"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112766306" name=""/>
          <p:cNvSpPr txBox="1"/>
          <p:nvPr/>
        </p:nvSpPr>
        <p:spPr bwMode="auto">
          <a:xfrm flipH="0" flipV="0">
            <a:off x="874749" y="1806615"/>
            <a:ext cx="2447629" cy="429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endParaRPr>
              <a:solidFill>
                <a:schemeClr val="tx1"/>
              </a:solidFill>
            </a:endParaRPr>
          </a:p>
          <a:p>
            <a:pPr algn="just">
              <a:defRPr/>
            </a:pPr>
            <a:r>
              <a:rPr sz="1200" b="0" i="0" u="none">
                <a:solidFill>
                  <a:schemeClr val="tx1"/>
                </a:solidFill>
                <a:latin typeface="Arial"/>
                <a:ea typeface="Arial"/>
                <a:cs typeface="Arial"/>
              </a:rPr>
              <a:t>Para la realización de esta visualización se consideraron cuatro variables relacionadas a la conducta de los individuos de la muestra: el consumo regular de frutas, el consumo regular de verduras, la realización de actividad física y que fueran o no fumadores.</a:t>
            </a:r>
            <a:endParaRPr>
              <a:solidFill>
                <a:schemeClr val="tx1"/>
              </a:solidFill>
            </a:endParaRPr>
          </a:p>
          <a:p>
            <a:pPr algn="just">
              <a:defRPr/>
            </a:pPr>
            <a:endParaRPr>
              <a:solidFill>
                <a:schemeClr val="tx1"/>
              </a:solidFill>
            </a:endParaRPr>
          </a:p>
          <a:p>
            <a:pPr algn="just">
              <a:defRPr/>
            </a:pPr>
            <a:r>
              <a:rPr sz="1200" b="0" i="0" u="none">
                <a:solidFill>
                  <a:schemeClr val="tx1"/>
                </a:solidFill>
                <a:latin typeface="Arial"/>
                <a:ea typeface="Arial"/>
                <a:cs typeface="Arial"/>
              </a:rPr>
              <a:t>Gracias a</a:t>
            </a:r>
            <a:r>
              <a:rPr lang="es-AR" sz="1200" b="0" i="0" u="none">
                <a:solidFill>
                  <a:schemeClr val="tx1"/>
                </a:solidFill>
                <a:latin typeface="Arial"/>
                <a:ea typeface="Arial"/>
                <a:cs typeface="Arial"/>
              </a:rPr>
              <a:t> la misma </a:t>
            </a:r>
            <a:r>
              <a:rPr sz="1200" b="0" i="0" u="none">
                <a:solidFill>
                  <a:schemeClr val="tx1"/>
                </a:solidFill>
                <a:latin typeface="Arial"/>
                <a:ea typeface="Arial"/>
                <a:cs typeface="Arial"/>
              </a:rPr>
              <a:t>podemos ver que</a:t>
            </a:r>
            <a:r>
              <a:rPr sz="1200" b="0" i="0" u="none">
                <a:solidFill>
                  <a:schemeClr val="tx1"/>
                </a:solidFill>
                <a:highlight>
                  <a:srgbClr val="FFFF00"/>
                </a:highlight>
                <a:latin typeface="Arial"/>
                <a:ea typeface="Arial"/>
                <a:cs typeface="Arial"/>
              </a:rPr>
              <a:t> las personas que fuman, no realizan actividad física, y no tienen una dieta equilibrada, son un 12% mas propensas a tener diabetes</a:t>
            </a:r>
            <a:r>
              <a:rPr sz="1200" b="0" i="0" u="none">
                <a:solidFill>
                  <a:schemeClr val="tx1"/>
                </a:solidFill>
                <a:latin typeface="Arial"/>
                <a:ea typeface="Arial"/>
                <a:cs typeface="Arial"/>
              </a:rPr>
              <a:t>. En un grupo de 100 personas que mantienen estos habitos habrá 12 personas mas que estarán enfermas en relación a otro grupo de hábitos mas sanos.</a:t>
            </a:r>
            <a:endParaRPr/>
          </a:p>
        </p:txBody>
      </p:sp>
      <p:pic>
        <p:nvPicPr>
          <p:cNvPr id="569872712" name=""/>
          <p:cNvPicPr>
            <a:picLocks noChangeAspect="1"/>
          </p:cNvPicPr>
          <p:nvPr/>
        </p:nvPicPr>
        <p:blipFill>
          <a:blip r:embed="rId3"/>
          <a:stretch/>
        </p:blipFill>
        <p:spPr bwMode="auto">
          <a:xfrm flipH="0" flipV="0">
            <a:off x="4017999" y="1452826"/>
            <a:ext cx="7960653" cy="411109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5493069" name="Title 1"/>
          <p:cNvSpPr>
            <a:spLocks noGrp="1"/>
          </p:cNvSpPr>
          <p:nvPr>
            <p:ph type="title"/>
          </p:nvPr>
        </p:nvSpPr>
        <p:spPr bwMode="auto">
          <a:xfrm flipH="0" flipV="0">
            <a:off x="309033" y="365124"/>
            <a:ext cx="3171591" cy="1325562"/>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s-AR" sz="2800"/>
              <a:t>I</a:t>
            </a:r>
            <a:r>
              <a:rPr lang="es-AR" sz="2800"/>
              <a:t>nsights y</a:t>
            </a:r>
            <a:br>
              <a:rPr lang="es-AR" sz="2800"/>
            </a:br>
            <a:r>
              <a:rPr lang="es-AR" sz="2800"/>
              <a:t>líneas futuras</a:t>
            </a:r>
            <a:endParaRPr sz="2600"/>
          </a:p>
        </p:txBody>
      </p:sp>
      <p:cxnSp>
        <p:nvCxnSpPr>
          <p:cNvPr id="695915728" name=""/>
          <p:cNvCxnSpPr>
            <a:cxnSpLocks/>
          </p:cNvCxnSpPr>
          <p:nvPr/>
        </p:nvCxnSpPr>
        <p:spPr bwMode="auto">
          <a:xfrm flipH="0" flipV="0">
            <a:off x="3612915" y="0"/>
            <a:ext cx="52915"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640035417" name=""/>
          <p:cNvSpPr txBox="1"/>
          <p:nvPr/>
        </p:nvSpPr>
        <p:spPr bwMode="auto">
          <a:xfrm flipH="0" flipV="0">
            <a:off x="4128854" y="776879"/>
            <a:ext cx="7247698" cy="2865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es-AR" sz="1400" b="0" i="0" u="none" strike="noStrike" cap="none" spc="0">
                <a:solidFill>
                  <a:schemeClr val="tx1"/>
                </a:solidFill>
                <a:latin typeface="Arial"/>
                <a:ea typeface="Arial"/>
                <a:cs typeface="Arial"/>
              </a:rPr>
              <a:t>Producto del análisis realizado, podemos rescatar algunos Insights de valor considerable :</a:t>
            </a:r>
            <a:endParaRPr lang="es-AR" sz="1400" b="0" i="0" u="none" strike="noStrike" cap="none" spc="0">
              <a:solidFill>
                <a:schemeClr val="tx1"/>
              </a:solidFill>
              <a:latin typeface="Times New Roman"/>
              <a:cs typeface="Times New Roman"/>
            </a:endParaRPr>
          </a:p>
          <a:p>
            <a:pPr algn="just">
              <a:defRPr/>
            </a:pPr>
            <a:endParaRPr lang="es-ES" sz="1400" b="0" i="0" u="none" strike="noStrike" cap="none" spc="0">
              <a:solidFill>
                <a:schemeClr val="tx1"/>
              </a:solidFill>
              <a:latin typeface="Times New Roman"/>
              <a:cs typeface="Times New Roman"/>
            </a:endParaRPr>
          </a:p>
          <a:p>
            <a:pPr marL="283879" indent="-283879" algn="just">
              <a:buFont typeface="Arial"/>
              <a:buChar char="–"/>
              <a:defRPr/>
            </a:pPr>
            <a:r>
              <a:rPr lang="es-AR" sz="1400" b="0" i="0" u="none" strike="noStrike" cap="none" spc="0">
                <a:solidFill>
                  <a:schemeClr val="tx1"/>
                </a:solidFill>
                <a:latin typeface="Arial"/>
                <a:ea typeface="Arial"/>
                <a:cs typeface="Arial"/>
              </a:rPr>
              <a:t>E</a:t>
            </a:r>
            <a:r>
              <a:rPr lang="es-ES" sz="1400" b="0" i="0" u="none" strike="noStrike" cap="none" spc="0">
                <a:solidFill>
                  <a:schemeClr val="tx1"/>
                </a:solidFill>
                <a:latin typeface="Arial"/>
                <a:ea typeface="Arial"/>
                <a:cs typeface="Arial"/>
              </a:rPr>
              <a:t>l grupo etario donde se encuentran mas casos de diabetes es en el de las personas de entre 55 y 74 años,</a:t>
            </a:r>
            <a:r>
              <a:rPr lang="es-ES" sz="1400" b="0" i="0" u="none" strike="noStrike" cap="none" spc="0">
                <a:solidFill>
                  <a:schemeClr val="tx1"/>
                </a:solidFill>
                <a:latin typeface="Arial"/>
                <a:ea typeface="Arial"/>
                <a:cs typeface="Arial"/>
              </a:rPr>
              <a:t> hallándose la media entre los 65 y los 69 años.</a:t>
            </a:r>
            <a:endParaRPr lang="es-ES" sz="1400" b="0" i="0" u="none" strike="noStrike" cap="none" spc="0">
              <a:solidFill>
                <a:schemeClr val="tx1"/>
              </a:solidFill>
              <a:latin typeface="Times New Roman"/>
              <a:cs typeface="Times New Roman"/>
            </a:endParaRPr>
          </a:p>
          <a:p>
            <a:pPr marL="283879" indent="-283879" algn="just">
              <a:buFont typeface="Arial"/>
              <a:buChar char="–"/>
              <a:defRPr/>
            </a:pPr>
            <a:r>
              <a:rPr lang="es-AR" sz="1400" b="0" i="0" u="none" strike="noStrike" cap="none" spc="0">
                <a:solidFill>
                  <a:schemeClr val="tx1"/>
                </a:solidFill>
                <a:latin typeface="Arial"/>
                <a:ea typeface="Arial"/>
                <a:cs typeface="Arial"/>
              </a:rPr>
              <a:t>E</a:t>
            </a:r>
            <a:r>
              <a:rPr lang="es-ES" sz="1400" b="0" i="0" u="none" strike="noStrike" cap="none" spc="0">
                <a:solidFill>
                  <a:schemeClr val="tx1"/>
                </a:solidFill>
                <a:latin typeface="Arial"/>
                <a:ea typeface="Arial"/>
                <a:cs typeface="Arial"/>
              </a:rPr>
              <a:t>s mayor el porcentaje de hombres con diabetes por un 2,19%</a:t>
            </a:r>
            <a:r>
              <a:rPr lang="es-AR" sz="1400" b="0" i="0" u="none" strike="noStrike" cap="none" spc="0">
                <a:solidFill>
                  <a:schemeClr val="tx1"/>
                </a:solidFill>
                <a:latin typeface="Arial"/>
                <a:ea typeface="Arial"/>
                <a:cs typeface="Arial"/>
              </a:rPr>
              <a:t>.</a:t>
            </a:r>
            <a:endParaRPr sz="1400" b="0" i="0" u="none" strike="noStrike" cap="none" spc="0">
              <a:solidFill>
                <a:schemeClr val="tx1"/>
              </a:solidFill>
              <a:latin typeface="Times New Roman"/>
              <a:cs typeface="Times New Roman"/>
            </a:endParaRPr>
          </a:p>
          <a:p>
            <a:pPr marL="283879" indent="-283879" algn="just">
              <a:buFont typeface="Arial"/>
              <a:buChar char="–"/>
              <a:defRPr/>
            </a:pPr>
            <a:r>
              <a:rPr lang="es-ES" sz="1400" b="0" i="0" u="none" strike="noStrike" cap="none" spc="0">
                <a:solidFill>
                  <a:schemeClr val="tx1"/>
                </a:solidFill>
                <a:latin typeface="Arial"/>
                <a:ea typeface="Arial"/>
                <a:cs typeface="Arial"/>
              </a:rPr>
              <a:t>La gran mayoría de los diabéticos</a:t>
            </a:r>
            <a:r>
              <a:rPr lang="es-AR" sz="1400" b="0" i="0" u="none" strike="noStrike" cap="none" spc="0">
                <a:solidFill>
                  <a:schemeClr val="tx1"/>
                </a:solidFill>
                <a:latin typeface="Arial"/>
                <a:ea typeface="Arial"/>
                <a:cs typeface="Arial"/>
              </a:rPr>
              <a:t> </a:t>
            </a:r>
            <a:r>
              <a:rPr lang="es-ES" sz="1400" b="0" i="0" u="none" strike="noStrike" cap="none" spc="0">
                <a:solidFill>
                  <a:schemeClr val="tx1"/>
                </a:solidFill>
                <a:latin typeface="Arial"/>
                <a:ea typeface="Arial"/>
                <a:cs typeface="Arial"/>
              </a:rPr>
              <a:t>padecen hipertensión, tres de cada cuatro (75%), en cambio solo uno de cada cuatro hipertensos padece diabetes (24,4%)</a:t>
            </a:r>
            <a:r>
              <a:rPr lang="es-AR" sz="1400" b="0" i="0" u="none" strike="noStrike" cap="none" spc="0">
                <a:solidFill>
                  <a:schemeClr val="tx1"/>
                </a:solidFill>
                <a:latin typeface="Arial"/>
                <a:ea typeface="Arial"/>
                <a:cs typeface="Arial"/>
              </a:rPr>
              <a:t>.</a:t>
            </a:r>
            <a:endParaRPr sz="1400" b="0" i="0" u="none" strike="noStrike" cap="none" spc="0">
              <a:solidFill>
                <a:schemeClr val="tx1"/>
              </a:solidFill>
              <a:latin typeface="Times New Roman"/>
              <a:cs typeface="Times New Roman"/>
            </a:endParaRPr>
          </a:p>
          <a:p>
            <a:pPr marL="283879" indent="-283879" algn="just">
              <a:buFont typeface="Arial"/>
              <a:buChar char="–"/>
              <a:defRPr/>
            </a:pPr>
            <a:r>
              <a:rPr lang="es-AR" sz="1400" b="0" i="0" u="none" strike="noStrike" cap="none" spc="0">
                <a:solidFill>
                  <a:schemeClr val="tx1"/>
                </a:solidFill>
                <a:latin typeface="Arial"/>
                <a:ea typeface="Arial"/>
                <a:cs typeface="Arial"/>
              </a:rPr>
              <a:t>A </a:t>
            </a:r>
            <a:r>
              <a:rPr lang="es-ES" sz="1400" b="0" i="0" u="none" strike="noStrike" cap="none" spc="0">
                <a:solidFill>
                  <a:schemeClr val="tx1"/>
                </a:solidFill>
                <a:latin typeface="Arial"/>
                <a:ea typeface="Arial"/>
                <a:cs typeface="Arial"/>
              </a:rPr>
              <a:t>mayor poder adquisitivo, es proporcionalmente menor la cantidad de casos de diabetes.</a:t>
            </a:r>
            <a:endParaRPr sz="1400" b="0" i="0" u="none" strike="noStrike" cap="none" spc="0">
              <a:solidFill>
                <a:schemeClr val="tx1"/>
              </a:solidFill>
              <a:latin typeface="Times New Roman"/>
              <a:cs typeface="Times New Roman"/>
            </a:endParaRPr>
          </a:p>
          <a:p>
            <a:pPr marL="283879" indent="-283879" algn="just">
              <a:buFont typeface="Arial"/>
              <a:buChar char="–"/>
              <a:defRPr/>
            </a:pPr>
            <a:r>
              <a:rPr lang="es-AR" sz="1400" b="0" i="0" u="none" strike="noStrike" cap="none" spc="0">
                <a:solidFill>
                  <a:schemeClr val="tx1"/>
                </a:solidFill>
                <a:latin typeface="Arial"/>
                <a:ea typeface="Arial"/>
                <a:cs typeface="Arial"/>
              </a:rPr>
              <a:t>L</a:t>
            </a:r>
            <a:r>
              <a:rPr lang="es-ES" sz="1400" b="0" i="0" u="none" strike="noStrike" cap="none" spc="0">
                <a:solidFill>
                  <a:schemeClr val="tx1"/>
                </a:solidFill>
                <a:latin typeface="Arial"/>
                <a:ea typeface="Arial"/>
                <a:cs typeface="Arial"/>
              </a:rPr>
              <a:t>as personas que fuman, no realizan actividad física, y no tienen una dieta equilibrada, son un 12% mas propensas a tener diabetes</a:t>
            </a:r>
            <a:r>
              <a:rPr lang="es-ES" sz="1400" b="0" i="0" u="none" strike="noStrike" cap="none" spc="0">
                <a:solidFill>
                  <a:schemeClr val="tx1"/>
                </a:solidFill>
                <a:latin typeface="Arial"/>
                <a:ea typeface="Arial"/>
                <a:cs typeface="Arial"/>
              </a:rPr>
              <a:t>.</a:t>
            </a:r>
            <a:endParaRPr sz="1400" b="0" i="0" u="none">
              <a:solidFill>
                <a:schemeClr val="tx1"/>
              </a:solidFill>
              <a:latin typeface="Arial"/>
              <a:ea typeface="Arial"/>
              <a:cs typeface="Arial"/>
            </a:endParaRPr>
          </a:p>
          <a:p>
            <a:pPr>
              <a:defRPr/>
            </a:pPr>
            <a:endParaRPr sz="1400"/>
          </a:p>
        </p:txBody>
      </p:sp>
      <p:sp>
        <p:nvSpPr>
          <p:cNvPr id="1195997536" name=""/>
          <p:cNvSpPr txBox="1"/>
          <p:nvPr/>
        </p:nvSpPr>
        <p:spPr bwMode="auto">
          <a:xfrm flipH="0" flipV="0">
            <a:off x="4221458" y="4558739"/>
            <a:ext cx="6941002" cy="1432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es-AR" sz="1400" b="0" i="0" u="none">
                <a:solidFill>
                  <a:schemeClr val="tx1"/>
                </a:solidFill>
                <a:latin typeface="Arial"/>
                <a:ea typeface="Arial"/>
                <a:cs typeface="Arial"/>
              </a:rPr>
              <a:t>A través de estos Insights podemos:</a:t>
            </a:r>
            <a:endParaRPr lang="es-AR" sz="1400" b="0" i="0" u="none">
              <a:solidFill>
                <a:schemeClr val="tx1"/>
              </a:solidFill>
              <a:latin typeface="Arial"/>
              <a:ea typeface="Arial"/>
              <a:cs typeface="Arial"/>
            </a:endParaRPr>
          </a:p>
          <a:p>
            <a:pPr algn="just">
              <a:defRPr/>
            </a:pPr>
            <a:endParaRPr/>
          </a:p>
          <a:p>
            <a:pPr algn="just">
              <a:defRPr/>
            </a:pPr>
            <a:r>
              <a:rPr lang="es-AR" sz="1400" b="0" i="0" u="none">
                <a:solidFill>
                  <a:schemeClr val="tx1"/>
                </a:solidFill>
                <a:latin typeface="Arial"/>
                <a:ea typeface="Arial"/>
                <a:cs typeface="Arial"/>
              </a:rPr>
              <a:t>-Orientarnos</a:t>
            </a:r>
            <a:r>
              <a:rPr sz="1400" b="0" i="0" u="none">
                <a:solidFill>
                  <a:schemeClr val="tx1"/>
                </a:solidFill>
                <a:latin typeface="Arial"/>
                <a:ea typeface="Arial"/>
                <a:cs typeface="Arial"/>
              </a:rPr>
              <a:t> hacia la </a:t>
            </a:r>
            <a:r>
              <a:rPr sz="1400" b="0" i="0" u="none">
                <a:solidFill>
                  <a:schemeClr val="tx1"/>
                </a:solidFill>
                <a:latin typeface="Arial"/>
                <a:ea typeface="Arial"/>
                <a:cs typeface="Arial"/>
              </a:rPr>
              <a:t>identificación </a:t>
            </a:r>
            <a:r>
              <a:rPr sz="1400" b="0" i="0" u="none">
                <a:solidFill>
                  <a:schemeClr val="tx1"/>
                </a:solidFill>
                <a:latin typeface="Arial"/>
                <a:ea typeface="Arial"/>
                <a:cs typeface="Arial"/>
              </a:rPr>
              <a:t>de estrategias preventivas específicas, basadas en los hallazgos de la relación entre diabetes y los distintos indicadores.</a:t>
            </a:r>
            <a:endParaRPr sz="1400" b="0" i="0" u="none">
              <a:solidFill>
                <a:schemeClr val="tx1"/>
              </a:solidFill>
              <a:latin typeface="Arial"/>
              <a:ea typeface="Arial"/>
              <a:cs typeface="Arial"/>
            </a:endParaRPr>
          </a:p>
          <a:p>
            <a:pPr algn="just">
              <a:defRPr/>
            </a:pPr>
            <a:r>
              <a:rPr lang="es-AR" sz="1400" b="0" i="0" u="none">
                <a:solidFill>
                  <a:schemeClr val="tx1"/>
                </a:solidFill>
                <a:latin typeface="Arial"/>
                <a:ea typeface="Arial"/>
                <a:cs typeface="Arial"/>
              </a:rPr>
              <a:t>-Generar un modelo predictivo con los indicadores asociados, que permita realizar un diagnostico temprano y así prevenir la enfermedad.</a:t>
            </a:r>
            <a:endParaRPr sz="14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2543139" name="Title 1"/>
          <p:cNvSpPr>
            <a:spLocks noGrp="1"/>
          </p:cNvSpPr>
          <p:nvPr>
            <p:ph type="title"/>
          </p:nvPr>
        </p:nvSpPr>
        <p:spPr bwMode="auto"/>
        <p:txBody>
          <a:bodyPr/>
          <a:lstStyle/>
          <a:p>
            <a:pPr>
              <a:defRPr/>
            </a:pPr>
            <a:r>
              <a:rPr lang="es-AR" sz="4200" b="1"/>
              <a:t>Recorrido</a:t>
            </a:r>
            <a:endParaRPr sz="4200"/>
          </a:p>
        </p:txBody>
      </p:sp>
      <p:sp>
        <p:nvSpPr>
          <p:cNvPr id="2126325937" name=""/>
          <p:cNvSpPr txBox="1"/>
          <p:nvPr/>
        </p:nvSpPr>
        <p:spPr bwMode="auto">
          <a:xfrm flipH="0" flipV="0">
            <a:off x="5389033" y="1240896"/>
            <a:ext cx="4726052"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AutoNum type="arabicPeriod"/>
              <a:defRPr/>
            </a:pPr>
            <a:r>
              <a:rPr lang="es-AR" sz="2400" b="1" i="0" u="none" strike="noStrike" cap="none" spc="0">
                <a:solidFill>
                  <a:schemeClr val="tx1"/>
                </a:solidFill>
                <a:latin typeface="+mn-lt"/>
                <a:ea typeface="+mn-ea"/>
                <a:cs typeface="+mn-cs"/>
              </a:rPr>
              <a:t>Contexto,</a:t>
            </a:r>
            <a:br>
              <a:rPr lang="es-AR" sz="2400" b="1" i="0" u="none" strike="noStrike" cap="none" spc="0">
                <a:solidFill>
                  <a:schemeClr val="tx1"/>
                </a:solidFill>
                <a:latin typeface="+mn-lt"/>
                <a:ea typeface="+mn-ea"/>
                <a:cs typeface="+mn-cs"/>
              </a:rPr>
            </a:br>
            <a:r>
              <a:rPr lang="es-AR" sz="2400" b="1" i="0" u="none" strike="noStrike" cap="none" spc="0">
                <a:solidFill>
                  <a:schemeClr val="tx1"/>
                </a:solidFill>
                <a:latin typeface="+mn-lt"/>
                <a:ea typeface="+mn-ea"/>
                <a:cs typeface="+mn-cs"/>
              </a:rPr>
              <a:t>Objetivos,</a:t>
            </a:r>
            <a:br>
              <a:rPr lang="es-AR" sz="2400" b="1" i="0" u="none" strike="noStrike" cap="none" spc="0">
                <a:solidFill>
                  <a:schemeClr val="tx1"/>
                </a:solidFill>
                <a:latin typeface="+mn-lt"/>
                <a:ea typeface="+mn-ea"/>
                <a:cs typeface="+mn-cs"/>
              </a:rPr>
            </a:br>
            <a:r>
              <a:rPr lang="es-AR" sz="2400" b="1" i="0" u="none" strike="noStrike" cap="none" spc="0">
                <a:solidFill>
                  <a:schemeClr val="tx1"/>
                </a:solidFill>
                <a:latin typeface="+mn-lt"/>
                <a:ea typeface="+mn-ea"/>
                <a:cs typeface="+mn-cs"/>
              </a:rPr>
              <a:t>Usuarios</a:t>
            </a:r>
            <a:endParaRPr sz="2400" b="1" i="0" u="none" strike="noStrike" cap="none" spc="0">
              <a:solidFill>
                <a:schemeClr val="tx1"/>
              </a:solidFill>
              <a:latin typeface="Times New Roman"/>
              <a:cs typeface="Times New Roman"/>
            </a:endParaRPr>
          </a:p>
          <a:p>
            <a:pPr marL="283879" indent="-283879">
              <a:buAutoNum type="arabicPeriod"/>
              <a:defRPr/>
            </a:pPr>
            <a:endParaRPr sz="2400" b="1" i="0" u="none" strike="noStrike" cap="none" spc="0">
              <a:solidFill>
                <a:schemeClr val="tx1"/>
              </a:solidFill>
              <a:latin typeface="Times New Roman"/>
              <a:cs typeface="Times New Roman"/>
            </a:endParaRPr>
          </a:p>
          <a:p>
            <a:pPr marL="283879" indent="-283879">
              <a:buAutoNum type="arabicPeriod"/>
              <a:defRPr/>
            </a:pPr>
            <a:r>
              <a:rPr lang="es-AR" sz="2400" b="1" i="0" u="none" strike="noStrike" cap="none" spc="0">
                <a:solidFill>
                  <a:schemeClr val="tx1"/>
                </a:solidFill>
                <a:latin typeface="Arial"/>
                <a:ea typeface="Arial"/>
                <a:cs typeface="Arial"/>
              </a:rPr>
              <a:t>Hipótesis/ Preguntas de </a:t>
            </a:r>
            <a:endParaRPr sz="2400" b="1" i="0" u="none" strike="noStrike" cap="none" spc="0">
              <a:solidFill>
                <a:schemeClr val="tx1"/>
              </a:solidFill>
              <a:latin typeface="Times New Roman"/>
              <a:cs typeface="Times New Roman"/>
            </a:endParaRPr>
          </a:p>
          <a:p>
            <a:pPr marL="283879" indent="-283879">
              <a:buAutoNum type="arabicPeriod"/>
              <a:defRPr/>
            </a:pPr>
            <a:endParaRPr sz="2400" b="1" i="0" u="none" strike="noStrike" cap="none" spc="0">
              <a:solidFill>
                <a:schemeClr val="tx1"/>
              </a:solidFill>
              <a:latin typeface="Times New Roman"/>
              <a:cs typeface="Times New Roman"/>
            </a:endParaRPr>
          </a:p>
          <a:p>
            <a:pPr marL="283879" indent="-283879">
              <a:buAutoNum type="arabicPeriod"/>
              <a:defRPr/>
            </a:pPr>
            <a:r>
              <a:rPr lang="es-AR" sz="2400" b="1" i="0" u="none" strike="noStrike" cap="none" spc="0">
                <a:solidFill>
                  <a:schemeClr val="tx1"/>
                </a:solidFill>
                <a:latin typeface="Arial"/>
                <a:ea typeface="Arial"/>
                <a:cs typeface="Arial"/>
              </a:rPr>
              <a:t>Interés</a:t>
            </a:r>
            <a:endParaRPr sz="2400" b="1" i="0" u="none" strike="noStrike" cap="none" spc="0">
              <a:solidFill>
                <a:schemeClr val="tx1"/>
              </a:solidFill>
              <a:latin typeface="Times New Roman"/>
              <a:cs typeface="Times New Roman"/>
            </a:endParaRPr>
          </a:p>
          <a:p>
            <a:pPr marL="283879" indent="-283879">
              <a:buAutoNum type="arabicPeriod"/>
              <a:defRPr/>
            </a:pPr>
            <a:endParaRPr sz="2400" b="1" i="0" u="none" strike="noStrike" cap="none" spc="0">
              <a:solidFill>
                <a:schemeClr val="tx1"/>
              </a:solidFill>
              <a:latin typeface="Times New Roman"/>
              <a:cs typeface="Times New Roman"/>
            </a:endParaRPr>
          </a:p>
          <a:p>
            <a:pPr marL="283879" indent="-283879">
              <a:buAutoNum type="arabicPeriod"/>
              <a:defRPr/>
            </a:pPr>
            <a:r>
              <a:rPr lang="es-AR" sz="2400" b="1" i="0" u="none" strike="noStrike" cap="none" spc="0">
                <a:solidFill>
                  <a:schemeClr val="tx1"/>
                </a:solidFill>
                <a:latin typeface="Arial"/>
                <a:ea typeface="Arial"/>
                <a:cs typeface="Arial"/>
              </a:rPr>
              <a:t>Metadata</a:t>
            </a:r>
            <a:endParaRPr sz="2400" b="1" i="0" u="none" strike="noStrike" cap="none" spc="0">
              <a:solidFill>
                <a:schemeClr val="tx1"/>
              </a:solidFill>
              <a:latin typeface="Times New Roman"/>
              <a:cs typeface="Times New Roman"/>
            </a:endParaRPr>
          </a:p>
          <a:p>
            <a:pPr marL="283879" indent="-283879">
              <a:buAutoNum type="arabicPeriod"/>
              <a:defRPr/>
            </a:pPr>
            <a:endParaRPr sz="2400" b="1" i="0" u="none" strike="noStrike" cap="none" spc="0">
              <a:solidFill>
                <a:schemeClr val="tx1"/>
              </a:solidFill>
              <a:latin typeface="Times New Roman"/>
              <a:cs typeface="Times New Roman"/>
            </a:endParaRPr>
          </a:p>
          <a:p>
            <a:pPr marL="283879" indent="-283879">
              <a:buAutoNum type="arabicPeriod"/>
              <a:defRPr/>
            </a:pPr>
            <a:r>
              <a:rPr lang="es-AR" sz="2400" b="1" i="0" u="none" strike="noStrike" cap="none" spc="0">
                <a:solidFill>
                  <a:schemeClr val="tx1"/>
                </a:solidFill>
                <a:latin typeface="Arial"/>
                <a:ea typeface="Arial"/>
                <a:cs typeface="Arial"/>
              </a:rPr>
              <a:t>Análisis Exploratorio</a:t>
            </a:r>
            <a:endParaRPr sz="2400" b="1" i="0" u="none" strike="noStrike" cap="none" spc="0">
              <a:solidFill>
                <a:schemeClr val="tx1"/>
              </a:solidFill>
              <a:latin typeface="Times New Roman"/>
              <a:cs typeface="Times New Roman"/>
            </a:endParaRPr>
          </a:p>
          <a:p>
            <a:pPr marL="283879" indent="-283879">
              <a:buAutoNum type="arabicPeriod"/>
              <a:defRPr/>
            </a:pPr>
            <a:endParaRPr sz="2400" b="1" i="0" u="none" strike="noStrike" cap="none" spc="0">
              <a:solidFill>
                <a:schemeClr val="tx1"/>
              </a:solidFill>
              <a:latin typeface="Times New Roman"/>
              <a:cs typeface="Times New Roman"/>
            </a:endParaRPr>
          </a:p>
          <a:p>
            <a:pPr marL="283879" indent="-283879">
              <a:buAutoNum type="arabicPeriod"/>
              <a:defRPr/>
            </a:pPr>
            <a:r>
              <a:rPr lang="es-AR" sz="2400" b="1" i="0" u="none" strike="noStrike" cap="none" spc="0">
                <a:solidFill>
                  <a:schemeClr val="tx1"/>
                </a:solidFill>
                <a:latin typeface="Arial"/>
                <a:ea typeface="Arial"/>
                <a:cs typeface="Arial"/>
              </a:rPr>
              <a:t>Insights y Lineas Futuras</a:t>
            </a:r>
            <a:endParaRPr lang="es-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3461307" name="Title 1"/>
          <p:cNvSpPr>
            <a:spLocks noGrp="1"/>
          </p:cNvSpPr>
          <p:nvPr>
            <p:ph type="title"/>
          </p:nvPr>
        </p:nvSpPr>
        <p:spPr bwMode="auto">
          <a:xfrm flipH="0" flipV="0">
            <a:off x="838198" y="510645"/>
            <a:ext cx="2576279" cy="1325562"/>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s-AR"/>
              <a:t>Contexto,</a:t>
            </a:r>
            <a:br>
              <a:rPr lang="es-AR"/>
            </a:br>
            <a:r>
              <a:rPr lang="es-AR"/>
              <a:t>Objetivos,</a:t>
            </a:r>
            <a:br>
              <a:rPr lang="es-AR"/>
            </a:br>
            <a:r>
              <a:rPr lang="es-AR"/>
              <a:t>Usuarios.</a:t>
            </a:r>
            <a:endParaRPr/>
          </a:p>
        </p:txBody>
      </p:sp>
      <p:cxnSp>
        <p:nvCxnSpPr>
          <p:cNvPr id="0" name=""/>
          <p:cNvCxnSpPr>
            <a:cxnSpLocks/>
          </p:cNvCxnSpPr>
          <p:nvPr/>
        </p:nvCxnSpPr>
        <p:spPr bwMode="auto">
          <a:xfrm flipH="0" flipV="0">
            <a:off x="3612916" y="0"/>
            <a:ext cx="52916"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305888304" name=""/>
          <p:cNvSpPr txBox="1"/>
          <p:nvPr/>
        </p:nvSpPr>
        <p:spPr bwMode="auto">
          <a:xfrm flipH="0" flipV="0">
            <a:off x="4314061" y="171977"/>
            <a:ext cx="7445233" cy="6462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a:solidFill>
                  <a:schemeClr val="tx1"/>
                </a:solidFill>
              </a:rPr>
              <a:t>¿</a:t>
            </a:r>
            <a:r>
              <a:rPr sz="1750" b="1" i="1" u="none">
                <a:solidFill>
                  <a:schemeClr val="tx1"/>
                </a:solidFill>
                <a:latin typeface="Arial"/>
                <a:ea typeface="Arial"/>
                <a:cs typeface="Arial"/>
              </a:rPr>
              <a:t>Qué es la Diabetes?</a:t>
            </a:r>
            <a:endParaRPr>
              <a:solidFill>
                <a:schemeClr val="tx1"/>
              </a:solidFill>
            </a:endParaRPr>
          </a:p>
          <a:p>
            <a:pPr>
              <a:defRPr/>
            </a:pPr>
            <a:r>
              <a:rPr sz="1200" b="0" i="0" u="none">
                <a:solidFill>
                  <a:schemeClr val="tx1"/>
                </a:solidFill>
                <a:latin typeface="Arial"/>
                <a:ea typeface="Arial"/>
                <a:cs typeface="Arial"/>
              </a:rPr>
              <a:t>La diabetes, una de las enfermedades crónicas más prevalentes a nivel mundial, impacta a cientos de millones de personas anualmente. Esta afección crónica implica la pérdida de la capacidad para regular de manera eficaz los niveles de glucosa en la sangre, lo que puede resultar en una disminución significativa de la calidad y esperanza de vida. Tras la descomposición de diversos alimentos en azúcares durante la digestión, estos son liberados en el torrente sanguíneo, activando la liberación de insulina por parte del páncreas. La insulina facilita a las células del cuerpo utilizar esos azúcares como fuente de energía. La diabetes se caracteriza generalmente por una insuficiente producción de insulina o por la incapacidad del cuerpo para utilizarla de manera efectiva.</a:t>
            </a:r>
            <a:endParaRPr>
              <a:solidFill>
                <a:schemeClr val="tx1"/>
              </a:solidFill>
            </a:endParaRPr>
          </a:p>
          <a:p>
            <a:pPr>
              <a:defRPr/>
            </a:pPr>
            <a:endParaRPr>
              <a:solidFill>
                <a:schemeClr val="tx1"/>
              </a:solidFill>
            </a:endParaRPr>
          </a:p>
          <a:p>
            <a:pPr>
              <a:defRPr/>
            </a:pPr>
            <a:r>
              <a:rPr sz="1750" b="1" i="1" u="none">
                <a:solidFill>
                  <a:schemeClr val="tx1"/>
                </a:solidFill>
                <a:latin typeface="Arial"/>
                <a:ea typeface="Arial"/>
                <a:cs typeface="Arial"/>
              </a:rPr>
              <a:t>¿Qué problemas implica?</a:t>
            </a:r>
            <a:endParaRPr sz="1750" b="1" i="1" u="none">
              <a:solidFill>
                <a:schemeClr val="tx1"/>
              </a:solidFill>
              <a:latin typeface="Arial"/>
              <a:ea typeface="Arial"/>
              <a:cs typeface="Arial"/>
            </a:endParaRPr>
          </a:p>
          <a:p>
            <a:pPr>
              <a:defRPr/>
            </a:pPr>
            <a:r>
              <a:rPr sz="1200" b="0" i="0" u="none">
                <a:solidFill>
                  <a:schemeClr val="tx1"/>
                </a:solidFill>
                <a:latin typeface="Arial"/>
                <a:ea typeface="Arial"/>
                <a:cs typeface="Arial"/>
              </a:rPr>
              <a:t>Complicaciones como enfermedades cardíacas, pérdida de visión, amputación de extremidades inferiores y enfermedad renal están asociadas con niveles crónicamente altos de azúcar en la sangre en personas con diabetes. Aunque no existe una cura definitiva para esta enfermedad, estrategias como la pérdida de peso, una alimentación saludable, actividad física regular y tratamientos médicos pueden atenuar de manera significativa sus efectos en muchos pacientes.</a:t>
            </a:r>
            <a:endParaRPr>
              <a:solidFill>
                <a:schemeClr val="tx1"/>
              </a:solidFill>
            </a:endParaRPr>
          </a:p>
          <a:p>
            <a:pPr>
              <a:defRPr/>
            </a:pPr>
            <a:endParaRPr>
              <a:solidFill>
                <a:schemeClr val="tx1"/>
              </a:solidFill>
            </a:endParaRPr>
          </a:p>
          <a:p>
            <a:pPr>
              <a:defRPr/>
            </a:pPr>
            <a:r>
              <a:rPr sz="1750" b="1" i="1" u="none">
                <a:solidFill>
                  <a:schemeClr val="tx1"/>
                </a:solidFill>
                <a:latin typeface="Arial"/>
                <a:ea typeface="Arial"/>
                <a:cs typeface="Arial"/>
              </a:rPr>
              <a:t>La importancia de un diagnóstico temprano</a:t>
            </a:r>
            <a:endParaRPr sz="1750" b="1" i="1" u="none">
              <a:solidFill>
                <a:schemeClr val="tx1"/>
              </a:solidFill>
              <a:latin typeface="Arial"/>
              <a:ea typeface="Arial"/>
              <a:cs typeface="Arial"/>
            </a:endParaRPr>
          </a:p>
          <a:p>
            <a:pPr>
              <a:defRPr/>
            </a:pPr>
            <a:r>
              <a:rPr sz="1200" b="0" i="0" u="none">
                <a:solidFill>
                  <a:schemeClr val="tx1"/>
                </a:solidFill>
                <a:latin typeface="Arial"/>
                <a:ea typeface="Arial"/>
                <a:cs typeface="Arial"/>
              </a:rPr>
              <a:t>Un diagnóstico temprano puede propiciar cambios en el estilo de vida y un tratamiento más efectivo, subrayando la importancia crítica de los modelos predictivos de riesgo de diabetes como herramientas clave para los profesionales de la salud pública.</a:t>
            </a:r>
            <a:endParaRPr sz="1200" b="0" i="0" u="none">
              <a:solidFill>
                <a:schemeClr val="tx1"/>
              </a:solidFill>
              <a:latin typeface="Arial"/>
              <a:ea typeface="Arial"/>
              <a:cs typeface="Arial"/>
            </a:endParaRPr>
          </a:p>
          <a:p>
            <a:pPr>
              <a:defRPr/>
            </a:pPr>
            <a:endParaRPr sz="1200" b="0" i="0" u="none">
              <a:solidFill>
                <a:schemeClr val="tx1"/>
              </a:solidFill>
              <a:latin typeface="Arial"/>
              <a:ea typeface="Arial"/>
              <a:cs typeface="Arial"/>
            </a:endParaRPr>
          </a:p>
          <a:p>
            <a:pPr>
              <a:defRPr/>
            </a:pPr>
            <a:r>
              <a:rPr sz="1750" b="1" i="1" u="none">
                <a:solidFill>
                  <a:schemeClr val="tx1"/>
                </a:solidFill>
                <a:latin typeface="Arial"/>
                <a:ea typeface="Arial"/>
                <a:cs typeface="Arial"/>
              </a:rPr>
              <a:t>Hipótesis</a:t>
            </a:r>
            <a:endParaRPr>
              <a:solidFill>
                <a:schemeClr val="tx1"/>
              </a:solidFill>
            </a:endParaRPr>
          </a:p>
          <a:p>
            <a:pPr>
              <a:defRPr/>
            </a:pPr>
            <a:r>
              <a:rPr sz="1200" b="0" i="0" u="none">
                <a:solidFill>
                  <a:schemeClr val="tx1"/>
                </a:solidFill>
                <a:latin typeface="Arial"/>
                <a:ea typeface="Arial"/>
                <a:cs typeface="Arial"/>
              </a:rPr>
              <a:t>Creemos que </a:t>
            </a:r>
            <a:r>
              <a:rPr lang="es-AR" sz="1200" b="0" i="0" u="none">
                <a:solidFill>
                  <a:schemeClr val="tx1"/>
                </a:solidFill>
                <a:latin typeface="Arial"/>
                <a:ea typeface="Arial"/>
                <a:cs typeface="Arial"/>
              </a:rPr>
              <a:t> mediante el siguiente trabajo, en el cual se analiza una base de datos médicos, </a:t>
            </a:r>
            <a:r>
              <a:rPr sz="1200" b="0" i="0" u="none">
                <a:solidFill>
                  <a:schemeClr val="tx1"/>
                </a:solidFill>
                <a:latin typeface="Arial"/>
                <a:ea typeface="Arial"/>
                <a:cs typeface="Arial"/>
              </a:rPr>
              <a:t>se identificarán patrones significativos y relaciones entre diversos factores demográficos, conductuales, condiciones crónicas y la presencia de diabetes</a:t>
            </a:r>
            <a:r>
              <a:rPr sz="1200" b="0" i="0" u="none">
                <a:solidFill>
                  <a:schemeClr val="tx1"/>
                </a:solidFill>
                <a:latin typeface="Arial"/>
                <a:ea typeface="Arial"/>
                <a:cs typeface="Arial"/>
              </a:rPr>
              <a:t>.</a:t>
            </a:r>
            <a:r>
              <a:rPr lang="es-AR" sz="1200" b="0" i="0" u="none">
                <a:solidFill>
                  <a:schemeClr val="tx1"/>
                </a:solidFill>
                <a:latin typeface="Arial"/>
                <a:ea typeface="Arial"/>
                <a:cs typeface="Arial"/>
              </a:rPr>
              <a:t> Esto permitiría el diagnóstico temprano</a:t>
            </a:r>
            <a:endParaRPr sz="1200" b="0" i="0" u="none">
              <a:solidFill>
                <a:schemeClr val="tx1"/>
              </a:solidFill>
              <a:latin typeface="Arial"/>
              <a:ea typeface="Arial"/>
              <a:cs typeface="Arial"/>
            </a:endParaRPr>
          </a:p>
          <a:p>
            <a:pPr>
              <a:defRPr/>
            </a:pPr>
            <a:endParaRPr>
              <a:solidFill>
                <a:schemeClr val="tx1"/>
              </a:solidFill>
            </a:endParaRPr>
          </a:p>
          <a:p>
            <a:pPr>
              <a:defRPr/>
            </a:pPr>
            <a:r>
              <a:rPr sz="1750" b="1" i="1" u="none">
                <a:solidFill>
                  <a:schemeClr val="tx1"/>
                </a:solidFill>
                <a:latin typeface="Arial"/>
                <a:ea typeface="Arial"/>
                <a:cs typeface="Arial"/>
              </a:rPr>
              <a:t>Usuarios Finales</a:t>
            </a:r>
            <a:endParaRPr>
              <a:solidFill>
                <a:schemeClr val="tx1"/>
              </a:solidFill>
            </a:endParaRPr>
          </a:p>
          <a:p>
            <a:pPr>
              <a:defRPr/>
            </a:pPr>
            <a:r>
              <a:rPr sz="1200" b="0" i="0" u="none">
                <a:solidFill>
                  <a:schemeClr val="tx1"/>
                </a:solidFill>
                <a:latin typeface="Arial"/>
                <a:ea typeface="Arial"/>
                <a:cs typeface="Arial"/>
              </a:rPr>
              <a:t>Los </a:t>
            </a:r>
            <a:r>
              <a:rPr lang="es-AR" sz="1200" b="0" i="0" u="none">
                <a:solidFill>
                  <a:schemeClr val="tx1"/>
                </a:solidFill>
                <a:latin typeface="Arial"/>
                <a:ea typeface="Arial"/>
                <a:cs typeface="Arial"/>
              </a:rPr>
              <a:t>beneficiarios </a:t>
            </a:r>
            <a:r>
              <a:rPr sz="1200" b="0" i="0" u="none">
                <a:solidFill>
                  <a:schemeClr val="tx1"/>
                </a:solidFill>
                <a:latin typeface="Arial"/>
                <a:ea typeface="Arial"/>
                <a:cs typeface="Arial"/>
              </a:rPr>
              <a:t>finales del presente trabajo pueden ser tanto médicos como personal jer</a:t>
            </a:r>
            <a:r>
              <a:rPr lang="es-AR" sz="1200" b="0" i="0" u="none">
                <a:solidFill>
                  <a:schemeClr val="tx1"/>
                </a:solidFill>
                <a:latin typeface="Arial"/>
                <a:ea typeface="Arial"/>
                <a:cs typeface="Arial"/>
              </a:rPr>
              <a:t>á</a:t>
            </a:r>
            <a:r>
              <a:rPr sz="1200" b="0" i="0" u="none">
                <a:solidFill>
                  <a:schemeClr val="tx1"/>
                </a:solidFill>
                <a:latin typeface="Arial"/>
                <a:ea typeface="Arial"/>
                <a:cs typeface="Arial"/>
              </a:rPr>
              <a:t>rquico de instituciones de salud publicas interesados en el diagnostico preventivo y la disminución de la incidencia que tiene la enfermedad a nivel social.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5706558" name="Title 1"/>
          <p:cNvSpPr>
            <a:spLocks noGrp="1"/>
          </p:cNvSpPr>
          <p:nvPr>
            <p:ph type="title"/>
          </p:nvPr>
        </p:nvSpPr>
        <p:spPr bwMode="auto">
          <a:xfrm flipH="0" flipV="0">
            <a:off x="838198" y="365124"/>
            <a:ext cx="2523362" cy="1325562"/>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s-AR" sz="4000"/>
              <a:t>Preguntas </a:t>
            </a:r>
            <a:r>
              <a:rPr lang="es-AR" sz="4000"/>
              <a:t>de </a:t>
            </a:r>
            <a:r>
              <a:rPr lang="es-AR" sz="4000"/>
              <a:t>Interés</a:t>
            </a:r>
            <a:endParaRPr sz="4000"/>
          </a:p>
        </p:txBody>
      </p:sp>
      <p:cxnSp>
        <p:nvCxnSpPr>
          <p:cNvPr id="924651469" name=""/>
          <p:cNvCxnSpPr>
            <a:cxnSpLocks/>
          </p:cNvCxnSpPr>
          <p:nvPr/>
        </p:nvCxnSpPr>
        <p:spPr bwMode="auto">
          <a:xfrm flipH="0" flipV="0">
            <a:off x="3612915" y="0"/>
            <a:ext cx="52915"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2078418848" name=""/>
          <p:cNvSpPr txBox="1"/>
          <p:nvPr/>
        </p:nvSpPr>
        <p:spPr bwMode="auto">
          <a:xfrm flipH="0" flipV="0">
            <a:off x="4326926" y="1623217"/>
            <a:ext cx="5160459" cy="1128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sz="2200" b="1" i="1"/>
              <a:t>Preguntas Principales</a:t>
            </a:r>
            <a:endParaRPr lang="es-AR" sz="2200" b="1" i="1"/>
          </a:p>
          <a:p>
            <a:pPr>
              <a:defRPr/>
            </a:pPr>
            <a:endParaRPr sz="1000" b="0" i="0"/>
          </a:p>
          <a:p>
            <a:pPr>
              <a:defRPr/>
            </a:pPr>
            <a:r>
              <a:rPr lang="es-AR" sz="1200" b="0" i="0"/>
              <a:t>¿En que franja o grupo etario hay mayor cantidad de casos de diabetes?</a:t>
            </a:r>
            <a:endParaRPr lang="es-AR" sz="1200" b="0" i="0"/>
          </a:p>
          <a:p>
            <a:pPr>
              <a:defRPr/>
            </a:pPr>
            <a:r>
              <a:rPr lang="es-AR" sz="1200" b="0" i="0"/>
              <a:t>¿Predomina en hombres o en mujeres?</a:t>
            </a:r>
            <a:endParaRPr lang="es-AR" sz="1200" b="0" i="0"/>
          </a:p>
          <a:p>
            <a:pPr>
              <a:defRPr/>
            </a:pPr>
            <a:r>
              <a:rPr lang="es-AR" sz="1200" b="0" i="0"/>
              <a:t>¿Hay correlación con otros indicadores? ¿De que tipo?</a:t>
            </a:r>
            <a:endParaRPr lang="es-AR" sz="1000" b="0" i="0"/>
          </a:p>
        </p:txBody>
      </p:sp>
      <p:sp>
        <p:nvSpPr>
          <p:cNvPr id="541075207" name=""/>
          <p:cNvSpPr txBox="1"/>
          <p:nvPr/>
        </p:nvSpPr>
        <p:spPr bwMode="auto">
          <a:xfrm flipH="0" flipV="0">
            <a:off x="4373493" y="3244055"/>
            <a:ext cx="5576913" cy="9757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sz="2200" b="1" i="1"/>
              <a:t>Preguntas Secundarias</a:t>
            </a:r>
            <a:endParaRPr lang="es-AR" sz="2200" b="1" i="1"/>
          </a:p>
          <a:p>
            <a:pPr>
              <a:defRPr/>
            </a:pPr>
            <a:r>
              <a:rPr lang="es-AR" sz="1200" b="0" i="0"/>
              <a:t>¿Tiene la diabetes correlación con otras condiciones médicas?</a:t>
            </a:r>
            <a:endParaRPr lang="es-AR" sz="1200" b="0" i="0"/>
          </a:p>
          <a:p>
            <a:pPr>
              <a:defRPr/>
            </a:pPr>
            <a:r>
              <a:rPr lang="es-AR" sz="1200" b="0" i="0"/>
              <a:t>¿Influyen las diferencias económico/sociales en le presencia de diabetes?</a:t>
            </a:r>
            <a:endParaRPr lang="es-AR" sz="1200" b="0" i="0"/>
          </a:p>
          <a:p>
            <a:pPr>
              <a:defRPr/>
            </a:pPr>
            <a:r>
              <a:rPr lang="es-AR" sz="1200" b="0" i="0"/>
              <a:t>¿Y los hábitos? ¿Qué tanto inciden en la manifestación de la enfermedad? </a:t>
            </a:r>
            <a:endParaRPr lang="es-AR" sz="1000" b="0" i="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4316172" name="Title 1"/>
          <p:cNvSpPr>
            <a:spLocks noGrp="1"/>
          </p:cNvSpPr>
          <p:nvPr>
            <p:ph type="title"/>
          </p:nvPr>
        </p:nvSpPr>
        <p:spPr bwMode="auto">
          <a:xfrm flipH="0" flipV="0">
            <a:off x="874478" y="365124"/>
            <a:ext cx="2592916" cy="1325562"/>
          </a:xfrm>
        </p:spPr>
        <p:txBody>
          <a:bodyPr/>
          <a:lstStyle/>
          <a:p>
            <a:pPr>
              <a:defRPr/>
            </a:pPr>
            <a:r>
              <a:rPr lang="es-AR" sz="4000"/>
              <a:t>Resumen Metadata</a:t>
            </a:r>
            <a:endParaRPr sz="4000"/>
          </a:p>
        </p:txBody>
      </p:sp>
      <p:cxnSp>
        <p:nvCxnSpPr>
          <p:cNvPr id="1109445360" name=""/>
          <p:cNvCxnSpPr>
            <a:cxnSpLocks/>
          </p:cNvCxnSpPr>
          <p:nvPr/>
        </p:nvCxnSpPr>
        <p:spPr bwMode="auto">
          <a:xfrm flipH="0" flipV="0">
            <a:off x="3612915" y="0"/>
            <a:ext cx="52915"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483261526" name=""/>
          <p:cNvPicPr>
            <a:picLocks noChangeAspect="1"/>
          </p:cNvPicPr>
          <p:nvPr/>
        </p:nvPicPr>
        <p:blipFill>
          <a:blip r:embed="rId3"/>
          <a:stretch/>
        </p:blipFill>
        <p:spPr bwMode="auto">
          <a:xfrm flipH="0" flipV="0">
            <a:off x="4021175" y="1180485"/>
            <a:ext cx="3324754" cy="390524"/>
          </a:xfrm>
          <a:prstGeom prst="rect">
            <a:avLst/>
          </a:prstGeom>
        </p:spPr>
      </p:pic>
      <p:pic>
        <p:nvPicPr>
          <p:cNvPr id="947295753" name=""/>
          <p:cNvPicPr>
            <a:picLocks noChangeAspect="1"/>
          </p:cNvPicPr>
          <p:nvPr/>
        </p:nvPicPr>
        <p:blipFill>
          <a:blip r:embed="rId4"/>
          <a:stretch/>
        </p:blipFill>
        <p:spPr bwMode="auto">
          <a:xfrm>
            <a:off x="4021175" y="2076978"/>
            <a:ext cx="3314700" cy="4362449"/>
          </a:xfrm>
          <a:prstGeom prst="rect">
            <a:avLst/>
          </a:prstGeom>
        </p:spPr>
      </p:pic>
      <p:pic>
        <p:nvPicPr>
          <p:cNvPr id="774498069" name=""/>
          <p:cNvPicPr>
            <a:picLocks noChangeAspect="1"/>
          </p:cNvPicPr>
          <p:nvPr/>
        </p:nvPicPr>
        <p:blipFill>
          <a:blip r:embed="rId5"/>
          <a:stretch/>
        </p:blipFill>
        <p:spPr bwMode="auto">
          <a:xfrm flipH="0" flipV="0">
            <a:off x="8156573" y="2076978"/>
            <a:ext cx="3817174" cy="4362449"/>
          </a:xfrm>
          <a:prstGeom prst="rect">
            <a:avLst/>
          </a:prstGeom>
        </p:spPr>
      </p:pic>
      <p:sp>
        <p:nvSpPr>
          <p:cNvPr id="2009795779" name=""/>
          <p:cNvSpPr txBox="1"/>
          <p:nvPr/>
        </p:nvSpPr>
        <p:spPr bwMode="auto">
          <a:xfrm flipH="0" flipV="0">
            <a:off x="3986269" y="875323"/>
            <a:ext cx="3394565"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sz="1400"/>
              <a:t>Tamaño de la base de datos: 253.680</a:t>
            </a:r>
            <a:endParaRPr sz="1400"/>
          </a:p>
        </p:txBody>
      </p:sp>
      <p:sp>
        <p:nvSpPr>
          <p:cNvPr id="725624252" name=""/>
          <p:cNvSpPr txBox="1"/>
          <p:nvPr/>
        </p:nvSpPr>
        <p:spPr bwMode="auto">
          <a:xfrm flipH="0" flipV="0">
            <a:off x="3944811" y="1771818"/>
            <a:ext cx="3408604"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sz="1400"/>
              <a:t>Todos los datos son numeros decimales</a:t>
            </a:r>
            <a:endParaRPr sz="1400"/>
          </a:p>
        </p:txBody>
      </p:sp>
      <p:sp>
        <p:nvSpPr>
          <p:cNvPr id="1928596067" name=""/>
          <p:cNvSpPr txBox="1"/>
          <p:nvPr/>
        </p:nvSpPr>
        <p:spPr bwMode="auto">
          <a:xfrm flipH="0" flipV="0">
            <a:off x="3944811" y="295664"/>
            <a:ext cx="421176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AR"/>
              <a:t>Examinemos la base de datos utilizada:</a:t>
            </a:r>
            <a:endParaRPr/>
          </a:p>
        </p:txBody>
      </p:sp>
      <p:sp>
        <p:nvSpPr>
          <p:cNvPr id="1759622742" name=""/>
          <p:cNvSpPr txBox="1"/>
          <p:nvPr/>
        </p:nvSpPr>
        <p:spPr bwMode="auto">
          <a:xfrm flipH="0" flipV="0">
            <a:off x="8090429" y="1771818"/>
            <a:ext cx="3420844"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AR" sz="1400"/>
              <a:t>El dataset no posee valores nulos</a:t>
            </a:r>
            <a:endParaRPr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8446863" name="Title 1"/>
          <p:cNvSpPr>
            <a:spLocks noGrp="1"/>
          </p:cNvSpPr>
          <p:nvPr>
            <p:ph type="title"/>
          </p:nvPr>
        </p:nvSpPr>
        <p:spPr bwMode="auto">
          <a:xfrm flipH="0" flipV="0">
            <a:off x="3295416" y="1957916"/>
            <a:ext cx="5794374" cy="1867958"/>
          </a:xfrm>
        </p:spPr>
        <p:txBody>
          <a:bodyPr vertOverflow="overflow" horzOverflow="overflow" vert="horz" wrap="square" lIns="91440" tIns="45720" rIns="91440" bIns="45720" numCol="1" spcCol="0" rtlCol="0" fromWordArt="0" anchor="ctr" anchorCtr="0" forceAA="0" upright="0" compatLnSpc="0">
            <a:normAutofit/>
          </a:bodyPr>
          <a:lstStyle/>
          <a:p>
            <a:pPr algn="l">
              <a:defRPr/>
            </a:pPr>
            <a:r>
              <a:rPr lang="es-AR" sz="4800"/>
              <a:t>Análisis Exploratorio</a:t>
            </a:r>
            <a:endParaRPr sz="4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01003958" name="Title 1"/>
          <p:cNvSpPr>
            <a:spLocks noGrp="1"/>
          </p:cNvSpPr>
          <p:nvPr>
            <p:ph type="title"/>
          </p:nvPr>
        </p:nvSpPr>
        <p:spPr bwMode="auto">
          <a:xfrm flipH="0" flipV="0">
            <a:off x="956499" y="396873"/>
            <a:ext cx="2222500" cy="1325561"/>
          </a:xfrm>
        </p:spPr>
        <p:txBody>
          <a:bodyPr vertOverflow="overflow" horzOverflow="overflow" vert="horz" wrap="square" lIns="91440" tIns="45720" rIns="91440" bIns="45720" numCol="1" spcCol="0" rtlCol="0" fromWordArt="0" anchor="ctr" anchorCtr="0" forceAA="0" upright="0" compatLnSpc="0">
            <a:normAutofit/>
          </a:bodyPr>
          <a:lstStyle/>
          <a:p>
            <a:pPr algn="l">
              <a:defRPr/>
            </a:pPr>
            <a:r>
              <a:rPr lang="es-AR" sz="3600" b="1"/>
              <a:t>D</a:t>
            </a:r>
            <a:r>
              <a:rPr lang="es-AR" sz="3600" b="1"/>
              <a:t>iabetes </a:t>
            </a:r>
            <a:r>
              <a:rPr lang="es-AR" sz="3600" b="1"/>
              <a:t>y edad</a:t>
            </a:r>
            <a:endParaRPr sz="4000"/>
          </a:p>
        </p:txBody>
      </p:sp>
      <p:pic>
        <p:nvPicPr>
          <p:cNvPr id="432180264" name=""/>
          <p:cNvPicPr>
            <a:picLocks noChangeAspect="1"/>
          </p:cNvPicPr>
          <p:nvPr/>
        </p:nvPicPr>
        <p:blipFill>
          <a:blip r:embed="rId3"/>
          <a:stretch/>
        </p:blipFill>
        <p:spPr bwMode="auto">
          <a:xfrm flipH="0" flipV="0">
            <a:off x="4550833" y="843161"/>
            <a:ext cx="6769666" cy="5171676"/>
          </a:xfrm>
          <a:prstGeom prst="rect">
            <a:avLst/>
          </a:prstGeom>
        </p:spPr>
      </p:pic>
      <p:cxnSp>
        <p:nvCxnSpPr>
          <p:cNvPr id="1429040388"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534978173" name=""/>
          <p:cNvSpPr txBox="1"/>
          <p:nvPr/>
        </p:nvSpPr>
        <p:spPr bwMode="auto">
          <a:xfrm flipH="0" flipV="0">
            <a:off x="956499" y="1965367"/>
            <a:ext cx="2252199" cy="2560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1200" b="0" i="0" u="none">
                <a:solidFill>
                  <a:schemeClr val="tx1"/>
                </a:solidFill>
                <a:latin typeface="Arial"/>
                <a:ea typeface="Arial"/>
                <a:cs typeface="Arial"/>
              </a:rPr>
              <a:t>Como se puede ver</a:t>
            </a:r>
            <a:r>
              <a:rPr lang="es-AR" sz="1200" b="0" i="0" u="none">
                <a:solidFill>
                  <a:schemeClr val="tx1"/>
                </a:solidFill>
                <a:latin typeface="Arial"/>
                <a:ea typeface="Arial"/>
                <a:cs typeface="Arial"/>
              </a:rPr>
              <a:t> en el siguiente gráfico,</a:t>
            </a:r>
            <a:r>
              <a:rPr sz="1200" b="0" i="0" u="none">
                <a:solidFill>
                  <a:schemeClr val="tx1"/>
                </a:solidFill>
                <a:latin typeface="Arial"/>
                <a:ea typeface="Arial"/>
                <a:cs typeface="Arial"/>
              </a:rPr>
              <a:t> </a:t>
            </a:r>
            <a:r>
              <a:rPr sz="1200" b="0" i="0" u="none">
                <a:solidFill>
                  <a:schemeClr val="tx1"/>
                </a:solidFill>
                <a:highlight>
                  <a:srgbClr val="FFFF00"/>
                </a:highlight>
                <a:latin typeface="Arial"/>
                <a:ea typeface="Arial"/>
                <a:cs typeface="Arial"/>
              </a:rPr>
              <a:t>el grupo etario donde se encuentran mas casos de diabetes es en el de las personas de entre 55 y 74 años,</a:t>
            </a:r>
            <a:r>
              <a:rPr sz="1200" b="0" i="0" u="none">
                <a:solidFill>
                  <a:schemeClr val="tx1"/>
                </a:solidFill>
                <a:latin typeface="Arial"/>
                <a:ea typeface="Arial"/>
                <a:cs typeface="Arial"/>
              </a:rPr>
              <a:t> hallándose la media entre los 65 y los 69 años.</a:t>
            </a:r>
            <a:endParaRPr sz="1200" b="0" i="0" u="none">
              <a:solidFill>
                <a:schemeClr val="tx1"/>
              </a:solidFill>
              <a:latin typeface="Arial"/>
              <a:ea typeface="Arial"/>
              <a:cs typeface="Arial"/>
            </a:endParaRPr>
          </a:p>
          <a:p>
            <a:pPr algn="just">
              <a:defRPr/>
            </a:pPr>
            <a:endParaRPr>
              <a:solidFill>
                <a:schemeClr val="tx1"/>
              </a:solidFill>
            </a:endParaRPr>
          </a:p>
          <a:p>
            <a:pPr algn="just">
              <a:defRPr/>
            </a:pPr>
            <a:r>
              <a:rPr sz="1200" b="0" i="0" u="none">
                <a:solidFill>
                  <a:schemeClr val="tx1"/>
                </a:solidFill>
                <a:latin typeface="Arial"/>
                <a:ea typeface="Arial"/>
                <a:cs typeface="Arial"/>
              </a:rPr>
              <a:t>Por otro lado,</a:t>
            </a:r>
            <a:r>
              <a:rPr sz="1200" b="0" i="0" u="none">
                <a:solidFill>
                  <a:schemeClr val="tx1"/>
                </a:solidFill>
                <a:highlight>
                  <a:srgbClr val="FFFF00"/>
                </a:highlight>
                <a:latin typeface="Arial"/>
                <a:ea typeface="Arial"/>
                <a:cs typeface="Arial"/>
              </a:rPr>
              <a:t> </a:t>
            </a:r>
            <a:r>
              <a:rPr sz="1200" b="0" i="0" u="none">
                <a:solidFill>
                  <a:schemeClr val="tx1"/>
                </a:solidFill>
                <a:highlight>
                  <a:srgbClr val="FFFF00"/>
                </a:highlight>
                <a:latin typeface="Arial"/>
                <a:ea typeface="Arial"/>
                <a:cs typeface="Arial"/>
              </a:rPr>
              <a:t>el 95% de los casos de diabetes registrados corresponden a personas de mas de 35 años.</a:t>
            </a:r>
            <a:endParaRPr sz="1200" b="0" i="0" u="none">
              <a:solidFill>
                <a:schemeClr val="tx1"/>
              </a:solidFill>
              <a:highlight>
                <a:srgbClr val="D3D3D3"/>
              </a:highlight>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8657125" name="Title 1"/>
          <p:cNvSpPr>
            <a:spLocks noGrp="1"/>
          </p:cNvSpPr>
          <p:nvPr>
            <p:ph type="title"/>
          </p:nvPr>
        </p:nvSpPr>
        <p:spPr bwMode="auto">
          <a:xfrm flipH="0" flipV="0">
            <a:off x="906498" y="396873"/>
            <a:ext cx="2555874" cy="132556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l">
              <a:defRPr/>
            </a:pPr>
            <a:r>
              <a:rPr sz="2800" b="1" i="0" u="none">
                <a:solidFill>
                  <a:schemeClr val="tx1"/>
                </a:solidFill>
                <a:latin typeface="Arial"/>
                <a:ea typeface="Arial"/>
                <a:cs typeface="Arial"/>
              </a:rPr>
              <a:t>Incidencia del sexo en la presencia de diabetes</a:t>
            </a:r>
            <a:endParaRPr sz="4000"/>
          </a:p>
        </p:txBody>
      </p:sp>
      <p:cxnSp>
        <p:nvCxnSpPr>
          <p:cNvPr id="2047420636"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2005443268" name=""/>
          <p:cNvPicPr>
            <a:picLocks noChangeAspect="1"/>
          </p:cNvPicPr>
          <p:nvPr/>
        </p:nvPicPr>
        <p:blipFill>
          <a:blip r:embed="rId3"/>
          <a:stretch/>
        </p:blipFill>
        <p:spPr bwMode="auto">
          <a:xfrm flipH="0" flipV="0">
            <a:off x="4439708" y="789448"/>
            <a:ext cx="6880791" cy="5437852"/>
          </a:xfrm>
          <a:prstGeom prst="rect">
            <a:avLst/>
          </a:prstGeom>
        </p:spPr>
      </p:pic>
      <p:sp>
        <p:nvSpPr>
          <p:cNvPr id="1341310830" name=""/>
          <p:cNvSpPr txBox="1"/>
          <p:nvPr/>
        </p:nvSpPr>
        <p:spPr bwMode="auto">
          <a:xfrm flipH="0" flipV="0">
            <a:off x="858874" y="1965366"/>
            <a:ext cx="2367103" cy="411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1200" b="0" i="0" u="none">
                <a:solidFill>
                  <a:schemeClr val="tx1"/>
                </a:solidFill>
                <a:latin typeface="Arial"/>
                <a:ea typeface="Arial"/>
                <a:cs typeface="Arial"/>
              </a:rPr>
              <a:t>Si</a:t>
            </a:r>
            <a:r>
              <a:rPr lang="es-AR" sz="1200" b="0" i="0" u="none">
                <a:solidFill>
                  <a:schemeClr val="tx1"/>
                </a:solidFill>
                <a:latin typeface="Arial"/>
                <a:ea typeface="Arial"/>
                <a:cs typeface="Arial"/>
              </a:rPr>
              <a:t> </a:t>
            </a:r>
            <a:r>
              <a:rPr sz="1200" b="0" i="0" u="none">
                <a:solidFill>
                  <a:schemeClr val="tx1"/>
                </a:solidFill>
                <a:latin typeface="Arial"/>
                <a:ea typeface="Arial"/>
                <a:cs typeface="Arial"/>
              </a:rPr>
              <a:t>realizáramos un conteo convencional de los casos positivos nos quedaríamos con </a:t>
            </a:r>
            <a:r>
              <a:rPr lang="es-AR" sz="1200" b="0" i="0" u="none">
                <a:solidFill>
                  <a:schemeClr val="tx1"/>
                </a:solidFill>
                <a:latin typeface="Arial"/>
                <a:ea typeface="Arial"/>
                <a:cs typeface="Arial"/>
              </a:rPr>
              <a:t>la idea</a:t>
            </a:r>
            <a:r>
              <a:rPr sz="1200" b="0" i="0" u="none">
                <a:solidFill>
                  <a:schemeClr val="tx1"/>
                </a:solidFill>
                <a:latin typeface="Arial"/>
                <a:ea typeface="Arial"/>
                <a:cs typeface="Arial"/>
              </a:rPr>
              <a:t> de que son mayoría los casos femeninos de diabetes.</a:t>
            </a:r>
            <a:endParaRPr sz="1200" b="0" i="0" u="none">
              <a:solidFill>
                <a:schemeClr val="tx1"/>
              </a:solidFill>
              <a:latin typeface="Arial"/>
              <a:ea typeface="Arial"/>
              <a:cs typeface="Arial"/>
            </a:endParaRPr>
          </a:p>
          <a:p>
            <a:pPr algn="just">
              <a:defRPr/>
            </a:pPr>
            <a:endParaRPr>
              <a:solidFill>
                <a:schemeClr val="tx1"/>
              </a:solidFill>
            </a:endParaRPr>
          </a:p>
          <a:p>
            <a:pPr algn="just">
              <a:defRPr/>
            </a:pPr>
            <a:r>
              <a:rPr sz="1200" b="0" i="0" u="none">
                <a:solidFill>
                  <a:schemeClr val="tx1"/>
                </a:solidFill>
                <a:latin typeface="Arial"/>
                <a:ea typeface="Arial"/>
                <a:cs typeface="Arial"/>
              </a:rPr>
              <a:t>Sin embargo, </a:t>
            </a:r>
            <a:r>
              <a:rPr lang="es-AR" sz="1200" b="0" i="0" u="none">
                <a:solidFill>
                  <a:schemeClr val="tx1"/>
                </a:solidFill>
                <a:latin typeface="Arial"/>
                <a:ea typeface="Arial"/>
                <a:cs typeface="Arial"/>
              </a:rPr>
              <a:t>esta visualización</a:t>
            </a:r>
            <a:r>
              <a:rPr sz="1200" b="0" i="0" u="none">
                <a:solidFill>
                  <a:schemeClr val="tx1"/>
                </a:solidFill>
                <a:latin typeface="Arial"/>
                <a:ea typeface="Arial"/>
                <a:cs typeface="Arial"/>
              </a:rPr>
              <a:t> nos salva de cometer el equivoco de creer que tienen las mujeres una tendencia mayor a tener la enfermedad, ya que se corrobora que son muchas mas las mujeres que los hombres tenidos en cuenta en la muestra.</a:t>
            </a:r>
            <a:endParaRPr sz="1200" b="0" i="0" u="none">
              <a:solidFill>
                <a:schemeClr val="tx1"/>
              </a:solidFill>
              <a:latin typeface="Arial"/>
              <a:ea typeface="Arial"/>
              <a:cs typeface="Arial"/>
            </a:endParaRPr>
          </a:p>
          <a:p>
            <a:pPr algn="just">
              <a:defRPr/>
            </a:pPr>
            <a:endParaRPr>
              <a:solidFill>
                <a:schemeClr val="tx1"/>
              </a:solidFill>
            </a:endParaRPr>
          </a:p>
          <a:p>
            <a:pPr algn="just">
              <a:defRPr/>
            </a:pPr>
            <a:r>
              <a:rPr sz="1200" b="0" i="0" u="none">
                <a:solidFill>
                  <a:schemeClr val="tx1"/>
                </a:solidFill>
                <a:latin typeface="Arial"/>
                <a:ea typeface="Arial"/>
                <a:cs typeface="Arial"/>
              </a:rPr>
              <a:t>Calculado sobre el total de los individuos de cada sexo,</a:t>
            </a:r>
            <a:r>
              <a:rPr sz="1200" b="0" i="0" u="none">
                <a:solidFill>
                  <a:schemeClr val="tx1"/>
                </a:solidFill>
                <a:highlight>
                  <a:srgbClr val="FFFF00"/>
                </a:highlight>
                <a:latin typeface="Arial"/>
                <a:ea typeface="Arial"/>
                <a:cs typeface="Arial"/>
              </a:rPr>
              <a:t> es mayor el porcentaje de hombres con diabetes por un 2,19%</a:t>
            </a:r>
            <a:endParaRPr>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2282396" name="Title 1"/>
          <p:cNvSpPr>
            <a:spLocks noGrp="1"/>
          </p:cNvSpPr>
          <p:nvPr>
            <p:ph type="title"/>
          </p:nvPr>
        </p:nvSpPr>
        <p:spPr bwMode="auto">
          <a:xfrm flipH="0" flipV="0">
            <a:off x="858873" y="523873"/>
            <a:ext cx="2540000" cy="1381125"/>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l">
              <a:defRPr/>
            </a:pPr>
            <a:r>
              <a:rPr lang="es-AR" sz="3000" b="1" i="0">
                <a:solidFill>
                  <a:schemeClr val="tx1"/>
                </a:solidFill>
              </a:rPr>
              <a:t>Mapa de </a:t>
            </a:r>
            <a:r>
              <a:rPr lang="es-AR" sz="3000" b="1" i="0" u="none">
                <a:solidFill>
                  <a:schemeClr val="tx1"/>
                </a:solidFill>
                <a:latin typeface="Arial"/>
                <a:ea typeface="Arial"/>
                <a:cs typeface="Arial"/>
              </a:rPr>
              <a:t>C</a:t>
            </a:r>
            <a:r>
              <a:rPr sz="3000" b="1" i="0" u="none">
                <a:solidFill>
                  <a:schemeClr val="tx1"/>
                </a:solidFill>
                <a:latin typeface="Arial"/>
                <a:ea typeface="Arial"/>
                <a:cs typeface="Arial"/>
              </a:rPr>
              <a:t>orrelación con otr</a:t>
            </a:r>
            <a:r>
              <a:rPr lang="es-AR" sz="3000" b="1" i="0" u="none">
                <a:solidFill>
                  <a:schemeClr val="tx1"/>
                </a:solidFill>
                <a:latin typeface="Arial"/>
                <a:ea typeface="Arial"/>
                <a:cs typeface="Arial"/>
              </a:rPr>
              <a:t>a</a:t>
            </a:r>
            <a:r>
              <a:rPr sz="3000" b="1" i="0" u="none">
                <a:solidFill>
                  <a:schemeClr val="tx1"/>
                </a:solidFill>
                <a:latin typeface="Arial"/>
                <a:ea typeface="Arial"/>
                <a:cs typeface="Arial"/>
              </a:rPr>
              <a:t>s </a:t>
            </a:r>
            <a:r>
              <a:rPr lang="es-AR" sz="3000" b="1" i="0" u="none">
                <a:solidFill>
                  <a:schemeClr val="tx1"/>
                </a:solidFill>
                <a:latin typeface="Arial"/>
                <a:ea typeface="Arial"/>
                <a:cs typeface="Arial"/>
              </a:rPr>
              <a:t>variables</a:t>
            </a:r>
            <a:endParaRPr sz="3600"/>
          </a:p>
        </p:txBody>
      </p:sp>
      <p:cxnSp>
        <p:nvCxnSpPr>
          <p:cNvPr id="55142520" name=""/>
          <p:cNvCxnSpPr>
            <a:cxnSpLocks/>
          </p:cNvCxnSpPr>
          <p:nvPr/>
        </p:nvCxnSpPr>
        <p:spPr bwMode="auto">
          <a:xfrm flipH="0" flipV="0">
            <a:off x="3612915" y="0"/>
            <a:ext cx="52914" cy="6852708"/>
          </a:xfrm>
          <a:prstGeom prst="line">
            <a:avLst/>
          </a:prstGeom>
          <a:ln w="6350" cap="flat" cmpd="sng" algn="ctr">
            <a:solidFill>
              <a:schemeClr val="tx1"/>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1874128649" name=""/>
          <p:cNvPicPr>
            <a:picLocks noChangeAspect="1"/>
          </p:cNvPicPr>
          <p:nvPr/>
        </p:nvPicPr>
        <p:blipFill>
          <a:blip r:embed="rId3"/>
          <a:stretch/>
        </p:blipFill>
        <p:spPr bwMode="auto">
          <a:xfrm flipH="0" flipV="0">
            <a:off x="4383124" y="396873"/>
            <a:ext cx="7127874" cy="6230989"/>
          </a:xfrm>
          <a:prstGeom prst="rect">
            <a:avLst/>
          </a:prstGeom>
        </p:spPr>
      </p:pic>
      <p:sp>
        <p:nvSpPr>
          <p:cNvPr id="1179121779" name=""/>
          <p:cNvSpPr txBox="1"/>
          <p:nvPr/>
        </p:nvSpPr>
        <p:spPr bwMode="auto">
          <a:xfrm flipH="0" flipV="0">
            <a:off x="858873" y="2187616"/>
            <a:ext cx="2372503" cy="411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1200" b="0" i="0" u="none">
                <a:solidFill>
                  <a:schemeClr val="tx1"/>
                </a:solidFill>
                <a:latin typeface="Arial"/>
                <a:ea typeface="Arial"/>
                <a:cs typeface="Arial"/>
              </a:rPr>
              <a:t>Los recuadros cuyo color tiende al amarillo indican una relación positiva entre las variables, en la cual cuando una crece la otra tiende también a crecer</a:t>
            </a:r>
            <a:r>
              <a:rPr lang="es-AR" sz="1200" b="0" i="0" u="none">
                <a:solidFill>
                  <a:schemeClr val="tx1"/>
                </a:solidFill>
                <a:latin typeface="Arial"/>
                <a:ea typeface="Arial"/>
                <a:cs typeface="Arial"/>
              </a:rPr>
              <a:t>.</a:t>
            </a:r>
            <a:endParaRPr lang="es-AR" sz="1200" b="0" i="0" u="none">
              <a:solidFill>
                <a:schemeClr val="tx1"/>
              </a:solidFill>
              <a:latin typeface="Arial"/>
              <a:ea typeface="Arial"/>
              <a:cs typeface="Arial"/>
            </a:endParaRPr>
          </a:p>
          <a:p>
            <a:pPr algn="just">
              <a:defRPr/>
            </a:pPr>
            <a:endParaRPr>
              <a:solidFill>
                <a:schemeClr val="tx1"/>
              </a:solidFill>
            </a:endParaRPr>
          </a:p>
          <a:p>
            <a:pPr algn="just">
              <a:defRPr/>
            </a:pPr>
            <a:r>
              <a:rPr sz="1200" b="0" i="0" u="none">
                <a:solidFill>
                  <a:schemeClr val="tx1"/>
                </a:solidFill>
                <a:latin typeface="Arial"/>
                <a:ea typeface="Arial"/>
                <a:cs typeface="Arial"/>
              </a:rPr>
              <a:t>Los recuadros con signo negativo cuyo color tiende al negro indican una relación negativa entre las variables, en la cual cuando una crece la otra tiende a decrecer.</a:t>
            </a:r>
            <a:endParaRPr sz="1200" b="0" i="0" u="none">
              <a:solidFill>
                <a:schemeClr val="tx1"/>
              </a:solidFill>
              <a:latin typeface="Arial"/>
              <a:ea typeface="Arial"/>
              <a:cs typeface="Arial"/>
            </a:endParaRPr>
          </a:p>
          <a:p>
            <a:pPr algn="just">
              <a:defRPr/>
            </a:pPr>
            <a:endParaRPr>
              <a:solidFill>
                <a:schemeClr val="tx1"/>
              </a:solidFill>
            </a:endParaRPr>
          </a:p>
          <a:p>
            <a:pPr algn="just">
              <a:defRPr/>
            </a:pPr>
            <a:r>
              <a:rPr sz="1200" b="0" i="0" u="none">
                <a:solidFill>
                  <a:schemeClr val="tx1"/>
                </a:solidFill>
                <a:latin typeface="Arial"/>
                <a:ea typeface="Arial"/>
                <a:cs typeface="Arial"/>
              </a:rPr>
              <a:t>Con este gráfico se pudieron evidenciar las variables mas relacionadas a la presencia o no de diabetes. Esto sirv</a:t>
            </a:r>
            <a:r>
              <a:rPr lang="es-AR" sz="1200" b="0" i="0" u="none">
                <a:solidFill>
                  <a:schemeClr val="tx1"/>
                </a:solidFill>
                <a:latin typeface="Arial"/>
                <a:ea typeface="Arial"/>
                <a:cs typeface="Arial"/>
              </a:rPr>
              <a:t>ió</a:t>
            </a:r>
            <a:r>
              <a:rPr sz="1200" b="0" i="0" u="none">
                <a:solidFill>
                  <a:schemeClr val="tx1"/>
                </a:solidFill>
                <a:latin typeface="Arial"/>
                <a:ea typeface="Arial"/>
                <a:cs typeface="Arial"/>
              </a:rPr>
              <a:t> para orientar el resto del análisis y saber qué factores son relevantes y merecen ser puestos bajo la lupa.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ONLYOFFICE/8.0.1.31</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8</cp:revision>
  <dcterms:modified xsi:type="dcterms:W3CDTF">2024-06-02T03:15:45Z</dcterms:modified>
  <cp:category/>
  <cp:contentStatus/>
  <cp:version/>
</cp:coreProperties>
</file>