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64" r:id="rId3"/>
    <p:sldId id="258" r:id="rId4"/>
    <p:sldId id="266"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E92842-1459-40BF-A174-06F9F48B91DA}" v="102" dt="2024-08-12T12:20:12.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8/27/2025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8/27/2025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8/27/2025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8/27/2025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8/27/2025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8/27/2025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8/27/2025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coperez@uade.edu.ar" TargetMode="External"/><Relationship Id="rId2" Type="http://schemas.openxmlformats.org/officeDocument/2006/relationships/hyperlink" Target="https://github.com/NicolasPerezUNLaSMN/PROG_AVANZADA_UADE_C"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3E241-9735-4E5B-AB49-469970779F86}"/>
              </a:ext>
            </a:extLst>
          </p:cNvPr>
          <p:cNvSpPr>
            <a:spLocks noGrp="1"/>
          </p:cNvSpPr>
          <p:nvPr>
            <p:ph type="ctrTitle"/>
          </p:nvPr>
        </p:nvSpPr>
        <p:spPr>
          <a:xfrm>
            <a:off x="239185" y="226488"/>
            <a:ext cx="11516040" cy="1825096"/>
          </a:xfrm>
        </p:spPr>
        <p:txBody>
          <a:bodyPr/>
          <a:lstStyle/>
          <a:p>
            <a:pPr algn="ctr"/>
            <a:r>
              <a:rPr lang="es-AR" dirty="0"/>
              <a:t>Programación </a:t>
            </a:r>
            <a:br>
              <a:rPr lang="es-AR" dirty="0"/>
            </a:br>
            <a:r>
              <a:rPr lang="es-AR" dirty="0"/>
              <a:t>Avanzada</a:t>
            </a:r>
          </a:p>
        </p:txBody>
      </p:sp>
      <p:sp>
        <p:nvSpPr>
          <p:cNvPr id="3" name="Subtítulo 2">
            <a:extLst>
              <a:ext uri="{FF2B5EF4-FFF2-40B4-BE49-F238E27FC236}">
                <a16:creationId xmlns:a16="http://schemas.microsoft.com/office/drawing/2014/main" xmlns="" id="{B0663E95-53DF-429A-9155-E248FB34CFE2}"/>
              </a:ext>
            </a:extLst>
          </p:cNvPr>
          <p:cNvSpPr>
            <a:spLocks noGrp="1"/>
          </p:cNvSpPr>
          <p:nvPr>
            <p:ph type="subTitle" idx="1"/>
          </p:nvPr>
        </p:nvSpPr>
        <p:spPr>
          <a:xfrm>
            <a:off x="334650" y="2054544"/>
            <a:ext cx="11288597" cy="685800"/>
          </a:xfrm>
        </p:spPr>
        <p:txBody>
          <a:bodyPr vert="horz" lIns="91440" tIns="45720" rIns="91440" bIns="45720" rtlCol="0" anchor="t">
            <a:normAutofit/>
          </a:bodyPr>
          <a:lstStyle/>
          <a:p>
            <a:pPr algn="ctr"/>
            <a:r>
              <a:rPr lang="es-AR" dirty="0">
                <a:hlinkClick r:id="rId2"/>
              </a:rPr>
              <a:t>https://github.com/NicolasPerezUNLaSMN/PROG_AVANZADA_UADE_C</a:t>
            </a:r>
            <a:endParaRPr lang="es-AR" dirty="0"/>
          </a:p>
          <a:p>
            <a:endParaRPr lang="es-AR" dirty="0"/>
          </a:p>
        </p:txBody>
      </p:sp>
      <p:sp>
        <p:nvSpPr>
          <p:cNvPr id="5" name="Rectángulo 4">
            <a:extLst>
              <a:ext uri="{FF2B5EF4-FFF2-40B4-BE49-F238E27FC236}">
                <a16:creationId xmlns:a16="http://schemas.microsoft.com/office/drawing/2014/main" xmlns="" id="{F9076307-E8AE-4674-8A55-C8188A698BD4}"/>
              </a:ext>
            </a:extLst>
          </p:cNvPr>
          <p:cNvSpPr/>
          <p:nvPr/>
        </p:nvSpPr>
        <p:spPr>
          <a:xfrm>
            <a:off x="239184" y="2397444"/>
            <a:ext cx="11709811" cy="369332"/>
          </a:xfrm>
          <a:prstGeom prst="rect">
            <a:avLst/>
          </a:prstGeom>
        </p:spPr>
        <p:txBody>
          <a:bodyPr wrap="square" lIns="91440" tIns="45720" rIns="91440" bIns="45720" anchor="t">
            <a:spAutoFit/>
          </a:bodyPr>
          <a:lstStyle/>
          <a:p>
            <a:endParaRPr lang="es-AR" b="1" dirty="0">
              <a:solidFill>
                <a:srgbClr val="000000"/>
              </a:solidFill>
              <a:latin typeface="Times New Roman" panose="02020603050405020304" pitchFamily="18" charset="0"/>
              <a:cs typeface="Times New Roman"/>
            </a:endParaRPr>
          </a:p>
        </p:txBody>
      </p:sp>
      <p:sp>
        <p:nvSpPr>
          <p:cNvPr id="7" name="CuadroTexto 6">
            <a:extLst>
              <a:ext uri="{FF2B5EF4-FFF2-40B4-BE49-F238E27FC236}">
                <a16:creationId xmlns:a16="http://schemas.microsoft.com/office/drawing/2014/main" xmlns="" id="{E35E4519-ACBA-B8BB-619F-368B9B717AAE}"/>
              </a:ext>
            </a:extLst>
          </p:cNvPr>
          <p:cNvSpPr txBox="1"/>
          <p:nvPr/>
        </p:nvSpPr>
        <p:spPr>
          <a:xfrm>
            <a:off x="541441" y="3044784"/>
            <a:ext cx="11081807" cy="2092881"/>
          </a:xfrm>
          <a:prstGeom prst="rect">
            <a:avLst/>
          </a:prstGeom>
          <a:noFill/>
        </p:spPr>
        <p:txBody>
          <a:bodyPr wrap="square">
            <a:spAutoFit/>
          </a:bodyPr>
          <a:lstStyle/>
          <a:p>
            <a:pPr algn="ctr">
              <a:spcAft>
                <a:spcPts val="1200"/>
              </a:spcAft>
              <a:buFont typeface="Arial" panose="020B0604020202020204" pitchFamily="34" charset="0"/>
              <a:buChar char="•"/>
            </a:pPr>
            <a:r>
              <a:rPr lang="es-MX" b="1" i="0" dirty="0">
                <a:effectLst/>
                <a:latin typeface="-apple-system"/>
              </a:rPr>
              <a:t>Facultad:</a:t>
            </a:r>
            <a:r>
              <a:rPr lang="es-MX" b="0" i="0" dirty="0">
                <a:effectLst/>
                <a:latin typeface="-apple-system"/>
              </a:rPr>
              <a:t> Ingeniería y Ciencias Exactas</a:t>
            </a:r>
          </a:p>
          <a:p>
            <a:pPr algn="ctr">
              <a:spcAft>
                <a:spcPts val="1200"/>
              </a:spcAft>
              <a:buFont typeface="Arial" panose="020B0604020202020204" pitchFamily="34" charset="0"/>
              <a:buChar char="•"/>
            </a:pPr>
            <a:r>
              <a:rPr lang="es-MX" b="1" i="0" dirty="0">
                <a:effectLst/>
                <a:latin typeface="-apple-system"/>
              </a:rPr>
              <a:t>Universidad:</a:t>
            </a:r>
            <a:r>
              <a:rPr lang="es-MX" b="0" i="0" dirty="0">
                <a:effectLst/>
                <a:latin typeface="-apple-system"/>
              </a:rPr>
              <a:t> Universidad Argentina de la Empresa (UADE)</a:t>
            </a:r>
          </a:p>
          <a:p>
            <a:pPr algn="ctr">
              <a:spcAft>
                <a:spcPts val="1200"/>
              </a:spcAft>
              <a:buFont typeface="Arial" panose="020B0604020202020204" pitchFamily="34" charset="0"/>
              <a:buChar char="•"/>
            </a:pPr>
            <a:r>
              <a:rPr lang="es-MX" b="1" i="0" dirty="0">
                <a:effectLst/>
                <a:latin typeface="-apple-system"/>
              </a:rPr>
              <a:t>Materia:</a:t>
            </a:r>
            <a:r>
              <a:rPr lang="es-MX" b="0" i="0" dirty="0">
                <a:effectLst/>
                <a:latin typeface="-apple-system"/>
              </a:rPr>
              <a:t> Programación Avanzada</a:t>
            </a:r>
          </a:p>
          <a:p>
            <a:pPr algn="ctr">
              <a:spcAft>
                <a:spcPts val="1200"/>
              </a:spcAft>
              <a:buFont typeface="Arial" panose="020B0604020202020204" pitchFamily="34" charset="0"/>
              <a:buChar char="•"/>
            </a:pPr>
            <a:r>
              <a:rPr lang="es-MX" b="1" i="0" dirty="0">
                <a:effectLst/>
                <a:latin typeface="-apple-system"/>
              </a:rPr>
              <a:t>Docente:</a:t>
            </a:r>
            <a:r>
              <a:rPr lang="es-MX" b="0" i="0" dirty="0">
                <a:effectLst/>
                <a:latin typeface="-apple-system"/>
              </a:rPr>
              <a:t> Esp. Lic. Nicolás Ignacio Pérez</a:t>
            </a:r>
          </a:p>
          <a:p>
            <a:pPr algn="ctr">
              <a:spcAft>
                <a:spcPts val="1200"/>
              </a:spcAft>
              <a:buFont typeface="Arial" panose="020B0604020202020204" pitchFamily="34" charset="0"/>
              <a:buChar char="•"/>
            </a:pPr>
            <a:r>
              <a:rPr lang="es-MX" b="1" i="0" dirty="0">
                <a:effectLst/>
                <a:latin typeface="-apple-system"/>
              </a:rPr>
              <a:t>E-mail de contacto:</a:t>
            </a:r>
            <a:r>
              <a:rPr lang="es-MX" b="0" i="0" dirty="0">
                <a:effectLst/>
                <a:latin typeface="-apple-system"/>
              </a:rPr>
              <a:t> </a:t>
            </a:r>
            <a:r>
              <a:rPr lang="es-MX" b="0" i="0" u="sng" dirty="0">
                <a:effectLst/>
                <a:latin typeface="-apple-system"/>
                <a:hlinkClick r:id="rId3">
                  <a:extLst>
                    <a:ext uri="{A12FA001-AC4F-418D-AE19-62706E023703}">
                      <ahyp:hlinkClr xmlns:ahyp="http://schemas.microsoft.com/office/drawing/2018/hyperlinkcolor" xmlns="" val="tx"/>
                    </a:ext>
                  </a:extLst>
                </a:hlinkClick>
              </a:rPr>
              <a:t>nicoperez@uade.edu.ar</a:t>
            </a:r>
            <a:endParaRPr lang="es-MX" b="0" i="0" dirty="0">
              <a:effectLst/>
              <a:latin typeface="-apple-system"/>
            </a:endParaRPr>
          </a:p>
        </p:txBody>
      </p:sp>
      <p:pic>
        <p:nvPicPr>
          <p:cNvPr id="1026" name="Picture 2" descr="UADE">
            <a:extLst>
              <a:ext uri="{FF2B5EF4-FFF2-40B4-BE49-F238E27FC236}">
                <a16:creationId xmlns:a16="http://schemas.microsoft.com/office/drawing/2014/main" xmlns="" id="{6F628D4F-53B9-80D6-5524-EBFD42359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0391" y="5271965"/>
            <a:ext cx="1359547" cy="1359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5038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U4:Funciones y procedimientos</a:t>
            </a:r>
          </a:p>
        </p:txBody>
      </p:sp>
      <p:sp>
        <p:nvSpPr>
          <p:cNvPr id="3" name="Marcador de contenido 2">
            <a:extLst>
              <a:ext uri="{FF2B5EF4-FFF2-40B4-BE49-F238E27FC236}">
                <a16:creationId xmlns:a16="http://schemas.microsoft.com/office/drawing/2014/main" xmlns="" id="{CDA24AE8-D4DB-4CBC-B055-9027C40A91BE}"/>
              </a:ext>
            </a:extLst>
          </p:cNvPr>
          <p:cNvSpPr>
            <a:spLocks noGrp="1"/>
          </p:cNvSpPr>
          <p:nvPr>
            <p:ph idx="1"/>
          </p:nvPr>
        </p:nvSpPr>
        <p:spPr>
          <a:xfrm>
            <a:off x="685800" y="2538442"/>
            <a:ext cx="11032724" cy="4024125"/>
          </a:xfrm>
        </p:spPr>
        <p:txBody>
          <a:bodyPr>
            <a:normAutofit lnSpcReduction="10000"/>
          </a:bodyPr>
          <a:lstStyle/>
          <a:p>
            <a:pPr marL="0" indent="0" algn="just">
              <a:buNone/>
            </a:pPr>
            <a:r>
              <a:rPr lang="es-AR" sz="1600" dirty="0"/>
              <a:t>Conforme seguimos desarrollando programas nos vamos dando cuenta de que el tamaño de éstos va aumentando considerablemente, en cuanto realizamos una aplicación que haga tres o cuatro operaciones distintas tenemos un </a:t>
            </a:r>
            <a:r>
              <a:rPr lang="es-AR" sz="1600" b="1" dirty="0"/>
              <a:t>código fuente de un tamaño considerable</a:t>
            </a:r>
            <a:r>
              <a:rPr lang="es-AR" sz="1600" dirty="0"/>
              <a:t>. Además que a medida que vamos creando aplicaciones tenemos que repetir muchas veces determinados trozos de código. En programación esto se gestiona mediante</a:t>
            </a:r>
            <a:r>
              <a:rPr lang="es-AR" sz="1600" b="1" dirty="0"/>
              <a:t> procedimientos y funciones</a:t>
            </a:r>
            <a:r>
              <a:rPr lang="es-AR" sz="1600" dirty="0"/>
              <a:t>, muchos de ellos los importamos en librerías (como la </a:t>
            </a:r>
            <a:r>
              <a:rPr lang="es-AR" sz="1600" dirty="0" err="1"/>
              <a:t>stdio.h</a:t>
            </a:r>
            <a:r>
              <a:rPr lang="es-AR" sz="1600" dirty="0"/>
              <a:t>) y otros podemos realizarlos nosotros mismos.</a:t>
            </a:r>
          </a:p>
          <a:p>
            <a:pPr marL="0" indent="0" algn="just">
              <a:buNone/>
            </a:pPr>
            <a:r>
              <a:rPr lang="es-AR" sz="1600" b="1" u="sng" dirty="0"/>
              <a:t>Procedimiento:</a:t>
            </a:r>
          </a:p>
          <a:p>
            <a:pPr marL="0" indent="0" algn="just">
              <a:buNone/>
            </a:pPr>
            <a:r>
              <a:rPr lang="es-AR" sz="1600" dirty="0"/>
              <a:t>Un procedimiento es un fragmento de código cuya función es la de realizar una tarea específica independientemente del programa en el que se encuentre. Con los procedimientos se pueden crear algoritmos de ordenación de </a:t>
            </a:r>
            <a:r>
              <a:rPr lang="es-AR" sz="1600" dirty="0" err="1"/>
              <a:t>arrays</a:t>
            </a:r>
            <a:r>
              <a:rPr lang="es-AR" sz="1600" dirty="0"/>
              <a:t>, de modificación de datos, cálculos paralelos a la aplicación, activación de servicios, etc. Prácticamente cualquier cosa puede realizarse desde procedimientos independientes.</a:t>
            </a:r>
          </a:p>
          <a:p>
            <a:pPr marL="0" indent="0" algn="just">
              <a:buNone/>
            </a:pPr>
            <a:r>
              <a:rPr lang="es-AR" sz="1600" b="1" u="sng" dirty="0"/>
              <a:t>Función:</a:t>
            </a:r>
          </a:p>
          <a:p>
            <a:pPr marL="0" indent="0" algn="just">
              <a:buNone/>
            </a:pPr>
            <a:r>
              <a:rPr lang="es-AR" sz="1600" dirty="0"/>
              <a:t>Una función es exactamente lo mismo que un procedimiento salvo por un detalle, una función puede devolver un valor al programa principal y un procedimiento no. Con las funciones podemos realizar todas las tareas que se hacen con los procedimientos pero además pudiendo devolver valores (como por ejemplo el área de un triángulo).</a:t>
            </a:r>
          </a:p>
          <a:p>
            <a:pPr marL="0" indent="0" algn="just">
              <a:buNone/>
            </a:pPr>
            <a:endParaRPr lang="es-AR" dirty="0"/>
          </a:p>
          <a:p>
            <a:pPr marL="0" indent="0" algn="just">
              <a:buNone/>
            </a:pPr>
            <a:endParaRPr lang="es-AR" dirty="0"/>
          </a:p>
        </p:txBody>
      </p:sp>
      <p:sp>
        <p:nvSpPr>
          <p:cNvPr id="5" name="Rectángulo 4">
            <a:extLst>
              <a:ext uri="{FF2B5EF4-FFF2-40B4-BE49-F238E27FC236}">
                <a16:creationId xmlns:a16="http://schemas.microsoft.com/office/drawing/2014/main" xmlns=""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¿Qué son?              </a:t>
            </a:r>
          </a:p>
        </p:txBody>
      </p:sp>
    </p:spTree>
    <p:extLst>
      <p:ext uri="{BB962C8B-B14F-4D97-AF65-F5344CB8AC3E}">
        <p14:creationId xmlns:p14="http://schemas.microsoft.com/office/powerpoint/2010/main" val="3409719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U4:Funciones y procedimientos</a:t>
            </a:r>
          </a:p>
        </p:txBody>
      </p:sp>
      <p:sp>
        <p:nvSpPr>
          <p:cNvPr id="3" name="Marcador de contenido 2">
            <a:extLst>
              <a:ext uri="{FF2B5EF4-FFF2-40B4-BE49-F238E27FC236}">
                <a16:creationId xmlns:a16="http://schemas.microsoft.com/office/drawing/2014/main" xmlns="" id="{CDA24AE8-D4DB-4CBC-B055-9027C40A91BE}"/>
              </a:ext>
            </a:extLst>
          </p:cNvPr>
          <p:cNvSpPr>
            <a:spLocks noGrp="1"/>
          </p:cNvSpPr>
          <p:nvPr>
            <p:ph idx="1"/>
          </p:nvPr>
        </p:nvSpPr>
        <p:spPr>
          <a:xfrm>
            <a:off x="685800" y="2538442"/>
            <a:ext cx="4702946" cy="4024125"/>
          </a:xfrm>
        </p:spPr>
        <p:txBody>
          <a:bodyPr>
            <a:normAutofit/>
          </a:bodyPr>
          <a:lstStyle/>
          <a:p>
            <a:pPr marL="0" indent="0" algn="just">
              <a:buNone/>
            </a:pPr>
            <a:endParaRPr lang="es-AR" dirty="0"/>
          </a:p>
          <a:p>
            <a:pPr marL="0" indent="0" algn="just">
              <a:buNone/>
            </a:pPr>
            <a:endParaRPr lang="es-AR" dirty="0"/>
          </a:p>
        </p:txBody>
      </p:sp>
      <p:sp>
        <p:nvSpPr>
          <p:cNvPr id="5" name="Rectángulo 4">
            <a:extLst>
              <a:ext uri="{FF2B5EF4-FFF2-40B4-BE49-F238E27FC236}">
                <a16:creationId xmlns:a16="http://schemas.microsoft.com/office/drawing/2014/main" xmlns=""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¿Cómo se usan?              </a:t>
            </a:r>
          </a:p>
        </p:txBody>
      </p:sp>
      <p:pic>
        <p:nvPicPr>
          <p:cNvPr id="4" name="Imagen 3">
            <a:extLst>
              <a:ext uri="{FF2B5EF4-FFF2-40B4-BE49-F238E27FC236}">
                <a16:creationId xmlns:a16="http://schemas.microsoft.com/office/drawing/2014/main" xmlns="" id="{437DBF5A-3EEC-4076-97B7-1B619D6F08FB}"/>
              </a:ext>
            </a:extLst>
          </p:cNvPr>
          <p:cNvPicPr>
            <a:picLocks noChangeAspect="1"/>
          </p:cNvPicPr>
          <p:nvPr/>
        </p:nvPicPr>
        <p:blipFill rotWithShape="1">
          <a:blip r:embed="rId2"/>
          <a:srcRect l="14055" t="17347" r="29375" b="22287"/>
          <a:stretch/>
        </p:blipFill>
        <p:spPr>
          <a:xfrm>
            <a:off x="102287" y="2185123"/>
            <a:ext cx="6837705" cy="5025361"/>
          </a:xfrm>
          <a:prstGeom prst="rect">
            <a:avLst/>
          </a:prstGeom>
        </p:spPr>
      </p:pic>
      <p:pic>
        <p:nvPicPr>
          <p:cNvPr id="6" name="Imagen 5">
            <a:extLst>
              <a:ext uri="{FF2B5EF4-FFF2-40B4-BE49-F238E27FC236}">
                <a16:creationId xmlns:a16="http://schemas.microsoft.com/office/drawing/2014/main" xmlns="" id="{DF81B802-F7CF-4956-A845-D369752BBBB5}"/>
              </a:ext>
            </a:extLst>
          </p:cNvPr>
          <p:cNvPicPr>
            <a:picLocks noChangeAspect="1"/>
          </p:cNvPicPr>
          <p:nvPr/>
        </p:nvPicPr>
        <p:blipFill rotWithShape="1">
          <a:blip r:embed="rId3"/>
          <a:srcRect l="13762" t="16662" r="52815" b="24660"/>
          <a:stretch/>
        </p:blipFill>
        <p:spPr>
          <a:xfrm>
            <a:off x="6947363" y="2181366"/>
            <a:ext cx="5174509" cy="4311674"/>
          </a:xfrm>
          <a:prstGeom prst="rect">
            <a:avLst/>
          </a:prstGeom>
        </p:spPr>
      </p:pic>
      <p:sp>
        <p:nvSpPr>
          <p:cNvPr id="7" name="CuadroTexto 6">
            <a:extLst>
              <a:ext uri="{FF2B5EF4-FFF2-40B4-BE49-F238E27FC236}">
                <a16:creationId xmlns:a16="http://schemas.microsoft.com/office/drawing/2014/main" xmlns="" id="{47CC5E9D-91B5-498B-B79D-EDA9960258DC}"/>
              </a:ext>
            </a:extLst>
          </p:cNvPr>
          <p:cNvSpPr txBox="1"/>
          <p:nvPr/>
        </p:nvSpPr>
        <p:spPr>
          <a:xfrm>
            <a:off x="1553592" y="6259127"/>
            <a:ext cx="6010183" cy="369332"/>
          </a:xfrm>
          <a:prstGeom prst="rect">
            <a:avLst/>
          </a:prstGeom>
          <a:noFill/>
        </p:spPr>
        <p:txBody>
          <a:bodyPr wrap="square" rtlCol="0">
            <a:spAutoFit/>
          </a:bodyPr>
          <a:lstStyle/>
          <a:p>
            <a:r>
              <a:rPr lang="es-AR" dirty="0"/>
              <a:t>Luego del MAIN, se le da el cuerpo a las funciones</a:t>
            </a:r>
          </a:p>
        </p:txBody>
      </p:sp>
      <p:cxnSp>
        <p:nvCxnSpPr>
          <p:cNvPr id="9" name="Conector: angular 8">
            <a:extLst>
              <a:ext uri="{FF2B5EF4-FFF2-40B4-BE49-F238E27FC236}">
                <a16:creationId xmlns:a16="http://schemas.microsoft.com/office/drawing/2014/main" xmlns="" id="{286188B9-4190-43EB-9D4B-CF1E4700F3AF}"/>
              </a:ext>
            </a:extLst>
          </p:cNvPr>
          <p:cNvCxnSpPr>
            <a:cxnSpLocks/>
          </p:cNvCxnSpPr>
          <p:nvPr/>
        </p:nvCxnSpPr>
        <p:spPr>
          <a:xfrm rot="5400000" flipH="1" flipV="1">
            <a:off x="4598080" y="4051399"/>
            <a:ext cx="3720683" cy="7190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xmlns="" id="{64EA4DBE-5F5B-4A89-A12B-C1E300591B8B}"/>
              </a:ext>
            </a:extLst>
          </p:cNvPr>
          <p:cNvSpPr txBox="1"/>
          <p:nvPr/>
        </p:nvSpPr>
        <p:spPr>
          <a:xfrm>
            <a:off x="3326711" y="3380570"/>
            <a:ext cx="3931698" cy="369332"/>
          </a:xfrm>
          <a:prstGeom prst="rect">
            <a:avLst/>
          </a:prstGeom>
          <a:noFill/>
        </p:spPr>
        <p:txBody>
          <a:bodyPr wrap="square" rtlCol="0">
            <a:spAutoFit/>
          </a:bodyPr>
          <a:lstStyle/>
          <a:p>
            <a:r>
              <a:rPr lang="es-AR" dirty="0"/>
              <a:t>TIPODATO nombre(Parámetros)</a:t>
            </a:r>
          </a:p>
        </p:txBody>
      </p:sp>
      <p:sp>
        <p:nvSpPr>
          <p:cNvPr id="13" name="CuadroTexto 12">
            <a:extLst>
              <a:ext uri="{FF2B5EF4-FFF2-40B4-BE49-F238E27FC236}">
                <a16:creationId xmlns:a16="http://schemas.microsoft.com/office/drawing/2014/main" xmlns="" id="{034F4334-C2BB-4E34-8671-22BE39A12195}"/>
              </a:ext>
            </a:extLst>
          </p:cNvPr>
          <p:cNvSpPr txBox="1"/>
          <p:nvPr/>
        </p:nvSpPr>
        <p:spPr>
          <a:xfrm>
            <a:off x="3140014" y="3748801"/>
            <a:ext cx="2601157" cy="646331"/>
          </a:xfrm>
          <a:prstGeom prst="rect">
            <a:avLst/>
          </a:prstGeom>
          <a:noFill/>
        </p:spPr>
        <p:txBody>
          <a:bodyPr wrap="square" rtlCol="0">
            <a:spAutoFit/>
          </a:bodyPr>
          <a:lstStyle/>
          <a:p>
            <a:r>
              <a:rPr lang="es-AR" dirty="0"/>
              <a:t>Llamado a función o procedimiento</a:t>
            </a:r>
          </a:p>
        </p:txBody>
      </p:sp>
    </p:spTree>
    <p:extLst>
      <p:ext uri="{BB962C8B-B14F-4D97-AF65-F5344CB8AC3E}">
        <p14:creationId xmlns:p14="http://schemas.microsoft.com/office/powerpoint/2010/main" val="3047679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U4:Funciones y procedimientos</a:t>
            </a:r>
          </a:p>
        </p:txBody>
      </p:sp>
      <p:sp>
        <p:nvSpPr>
          <p:cNvPr id="3" name="Marcador de contenido 2">
            <a:extLst>
              <a:ext uri="{FF2B5EF4-FFF2-40B4-BE49-F238E27FC236}">
                <a16:creationId xmlns:a16="http://schemas.microsoft.com/office/drawing/2014/main" xmlns="" id="{CDA24AE8-D4DB-4CBC-B055-9027C40A91BE}"/>
              </a:ext>
            </a:extLst>
          </p:cNvPr>
          <p:cNvSpPr>
            <a:spLocks noGrp="1"/>
          </p:cNvSpPr>
          <p:nvPr>
            <p:ph idx="1"/>
          </p:nvPr>
        </p:nvSpPr>
        <p:spPr>
          <a:xfrm>
            <a:off x="685800" y="2538442"/>
            <a:ext cx="4702946" cy="4024125"/>
          </a:xfrm>
        </p:spPr>
        <p:txBody>
          <a:bodyPr>
            <a:normAutofit/>
          </a:bodyPr>
          <a:lstStyle/>
          <a:p>
            <a:pPr marL="0" indent="0" algn="just">
              <a:buNone/>
            </a:pPr>
            <a:endParaRPr lang="es-AR" dirty="0"/>
          </a:p>
          <a:p>
            <a:pPr marL="0" indent="0" algn="just">
              <a:buNone/>
            </a:pPr>
            <a:endParaRPr lang="es-AR" dirty="0"/>
          </a:p>
        </p:txBody>
      </p:sp>
      <p:sp>
        <p:nvSpPr>
          <p:cNvPr id="5" name="Rectángulo 4">
            <a:extLst>
              <a:ext uri="{FF2B5EF4-FFF2-40B4-BE49-F238E27FC236}">
                <a16:creationId xmlns:a16="http://schemas.microsoft.com/office/drawing/2014/main" xmlns=""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Ejercicios:</a:t>
            </a:r>
          </a:p>
        </p:txBody>
      </p:sp>
      <p:sp>
        <p:nvSpPr>
          <p:cNvPr id="8" name="CuadroTexto 7">
            <a:extLst>
              <a:ext uri="{FF2B5EF4-FFF2-40B4-BE49-F238E27FC236}">
                <a16:creationId xmlns:a16="http://schemas.microsoft.com/office/drawing/2014/main" xmlns="" id="{EADF62C4-F6F5-4BEE-9A95-C5E59C2F5C9B}"/>
              </a:ext>
            </a:extLst>
          </p:cNvPr>
          <p:cNvSpPr txBox="1"/>
          <p:nvPr/>
        </p:nvSpPr>
        <p:spPr>
          <a:xfrm>
            <a:off x="514905" y="2618913"/>
            <a:ext cx="10537794" cy="3970318"/>
          </a:xfrm>
          <a:prstGeom prst="rect">
            <a:avLst/>
          </a:prstGeom>
          <a:noFill/>
        </p:spPr>
        <p:txBody>
          <a:bodyPr wrap="square" rtlCol="0">
            <a:spAutoFit/>
          </a:bodyPr>
          <a:lstStyle/>
          <a:p>
            <a:pPr marL="342900" indent="-342900">
              <a:buAutoNum type="arabicParenR"/>
            </a:pPr>
            <a:r>
              <a:rPr lang="es-AR" dirty="0"/>
              <a:t>Crear las siguientes funciones y procedimientos, probándolos desde el </a:t>
            </a:r>
            <a:r>
              <a:rPr lang="es-AR" dirty="0" err="1"/>
              <a:t>main</a:t>
            </a:r>
            <a:r>
              <a:rPr lang="es-AR" dirty="0"/>
              <a:t>.</a:t>
            </a:r>
          </a:p>
          <a:p>
            <a:pPr marL="342900" indent="-342900">
              <a:buAutoNum type="arabicParenR"/>
            </a:pPr>
            <a:endParaRPr lang="es-AR" dirty="0"/>
          </a:p>
          <a:p>
            <a:r>
              <a:rPr lang="es-AR" dirty="0" err="1"/>
              <a:t>int</a:t>
            </a:r>
            <a:r>
              <a:rPr lang="es-AR" dirty="0"/>
              <a:t> </a:t>
            </a:r>
            <a:r>
              <a:rPr lang="es-AR" dirty="0" err="1"/>
              <a:t>calcularEdad</a:t>
            </a:r>
            <a:r>
              <a:rPr lang="es-AR" dirty="0"/>
              <a:t>(</a:t>
            </a:r>
            <a:r>
              <a:rPr lang="es-AR" dirty="0" err="1"/>
              <a:t>int</a:t>
            </a:r>
            <a:r>
              <a:rPr lang="es-AR" dirty="0"/>
              <a:t> nacimiento, </a:t>
            </a:r>
            <a:r>
              <a:rPr lang="es-AR" dirty="0" err="1"/>
              <a:t>int</a:t>
            </a:r>
            <a:r>
              <a:rPr lang="es-AR" dirty="0"/>
              <a:t> </a:t>
            </a:r>
            <a:r>
              <a:rPr lang="es-AR" dirty="0" err="1"/>
              <a:t>anioHoy</a:t>
            </a:r>
            <a:r>
              <a:rPr lang="es-AR" dirty="0"/>
              <a:t>);</a:t>
            </a:r>
          </a:p>
          <a:p>
            <a:r>
              <a:rPr lang="es-AR" dirty="0" err="1"/>
              <a:t>float</a:t>
            </a:r>
            <a:r>
              <a:rPr lang="es-AR" dirty="0"/>
              <a:t> </a:t>
            </a:r>
            <a:r>
              <a:rPr lang="es-AR" dirty="0" err="1"/>
              <a:t>calcularIndiceDeMasaCorporal</a:t>
            </a:r>
            <a:r>
              <a:rPr lang="es-AR" dirty="0"/>
              <a:t>(</a:t>
            </a:r>
            <a:r>
              <a:rPr lang="es-AR" dirty="0" err="1"/>
              <a:t>float</a:t>
            </a:r>
            <a:r>
              <a:rPr lang="es-AR" dirty="0"/>
              <a:t> altura, </a:t>
            </a:r>
            <a:r>
              <a:rPr lang="es-AR" dirty="0" err="1"/>
              <a:t>float</a:t>
            </a:r>
            <a:r>
              <a:rPr lang="es-AR" dirty="0"/>
              <a:t> peso);</a:t>
            </a:r>
          </a:p>
          <a:p>
            <a:r>
              <a:rPr lang="es-AR" dirty="0" err="1"/>
              <a:t>Void</a:t>
            </a:r>
            <a:r>
              <a:rPr lang="es-AR" dirty="0"/>
              <a:t> </a:t>
            </a:r>
            <a:r>
              <a:rPr lang="es-AR" dirty="0" err="1"/>
              <a:t>dibujarTriangulo</a:t>
            </a:r>
            <a:r>
              <a:rPr lang="es-AR" dirty="0"/>
              <a:t>(</a:t>
            </a:r>
            <a:r>
              <a:rPr lang="es-AR" dirty="0" err="1"/>
              <a:t>int</a:t>
            </a:r>
            <a:r>
              <a:rPr lang="es-AR" dirty="0"/>
              <a:t> base, </a:t>
            </a:r>
            <a:r>
              <a:rPr lang="es-AR" dirty="0" err="1"/>
              <a:t>int</a:t>
            </a:r>
            <a:r>
              <a:rPr lang="es-AR" dirty="0"/>
              <a:t> altura);</a:t>
            </a:r>
          </a:p>
          <a:p>
            <a:r>
              <a:rPr lang="es-AR" dirty="0" err="1"/>
              <a:t>Void</a:t>
            </a:r>
            <a:r>
              <a:rPr lang="es-AR" dirty="0"/>
              <a:t> </a:t>
            </a:r>
            <a:r>
              <a:rPr lang="es-AR" dirty="0" err="1"/>
              <a:t>calcularHipotenusa</a:t>
            </a:r>
            <a:r>
              <a:rPr lang="es-AR" dirty="0"/>
              <a:t>(</a:t>
            </a:r>
            <a:r>
              <a:rPr lang="es-AR" dirty="0" err="1"/>
              <a:t>float</a:t>
            </a:r>
            <a:r>
              <a:rPr lang="es-AR" dirty="0"/>
              <a:t> cateto1, </a:t>
            </a:r>
            <a:r>
              <a:rPr lang="es-AR" dirty="0" err="1"/>
              <a:t>float</a:t>
            </a:r>
            <a:r>
              <a:rPr lang="es-AR" dirty="0"/>
              <a:t> catero2);</a:t>
            </a:r>
          </a:p>
          <a:p>
            <a:r>
              <a:rPr lang="es-AR" dirty="0" err="1"/>
              <a:t>Int</a:t>
            </a:r>
            <a:r>
              <a:rPr lang="es-AR" dirty="0"/>
              <a:t> </a:t>
            </a:r>
            <a:r>
              <a:rPr lang="es-AR" dirty="0" err="1"/>
              <a:t>cantidadDeVecesQueApareceLaLetra</a:t>
            </a:r>
            <a:r>
              <a:rPr lang="es-AR" dirty="0"/>
              <a:t>(</a:t>
            </a:r>
            <a:r>
              <a:rPr lang="es-AR" dirty="0" err="1"/>
              <a:t>char</a:t>
            </a:r>
            <a:r>
              <a:rPr lang="es-AR" dirty="0"/>
              <a:t> letra, </a:t>
            </a:r>
            <a:r>
              <a:rPr lang="es-AR" dirty="0" err="1"/>
              <a:t>char</a:t>
            </a:r>
            <a:r>
              <a:rPr lang="es-AR" dirty="0"/>
              <a:t> </a:t>
            </a:r>
            <a:r>
              <a:rPr lang="es-AR" dirty="0" err="1"/>
              <a:t>oracion</a:t>
            </a:r>
            <a:r>
              <a:rPr lang="es-AR" dirty="0"/>
              <a:t>[100]);</a:t>
            </a:r>
          </a:p>
          <a:p>
            <a:r>
              <a:rPr lang="es-AR" dirty="0" err="1"/>
              <a:t>Int</a:t>
            </a:r>
            <a:r>
              <a:rPr lang="es-AR" dirty="0"/>
              <a:t> </a:t>
            </a:r>
            <a:r>
              <a:rPr lang="es-AR" dirty="0" err="1"/>
              <a:t>pedirEnteroPorTeclado</a:t>
            </a:r>
            <a:r>
              <a:rPr lang="es-AR" dirty="0"/>
              <a:t>();</a:t>
            </a:r>
          </a:p>
          <a:p>
            <a:r>
              <a:rPr lang="es-AR" dirty="0" err="1"/>
              <a:t>Float</a:t>
            </a:r>
            <a:r>
              <a:rPr lang="es-AR" dirty="0"/>
              <a:t> </a:t>
            </a:r>
            <a:r>
              <a:rPr lang="es-AR" dirty="0" err="1"/>
              <a:t>pedirFloatPorTeclado</a:t>
            </a:r>
            <a:r>
              <a:rPr lang="es-AR" dirty="0"/>
              <a:t>();</a:t>
            </a:r>
          </a:p>
          <a:p>
            <a:r>
              <a:rPr lang="es-AR" dirty="0" err="1"/>
              <a:t>Void</a:t>
            </a:r>
            <a:r>
              <a:rPr lang="es-AR" dirty="0"/>
              <a:t> </a:t>
            </a:r>
            <a:r>
              <a:rPr lang="es-AR" dirty="0" err="1"/>
              <a:t>cargarVector</a:t>
            </a:r>
            <a:r>
              <a:rPr lang="es-AR" dirty="0"/>
              <a:t>(); //definir un vector global solo por ahora</a:t>
            </a:r>
          </a:p>
          <a:p>
            <a:r>
              <a:rPr lang="es-AR" dirty="0" err="1"/>
              <a:t>Void</a:t>
            </a:r>
            <a:r>
              <a:rPr lang="es-AR" dirty="0"/>
              <a:t> </a:t>
            </a:r>
            <a:r>
              <a:rPr lang="es-AR" dirty="0" err="1"/>
              <a:t>mostrarVector</a:t>
            </a:r>
            <a:r>
              <a:rPr lang="es-AR" dirty="0"/>
              <a:t>();</a:t>
            </a:r>
          </a:p>
          <a:p>
            <a:r>
              <a:rPr lang="es-AR" dirty="0" err="1"/>
              <a:t>Int</a:t>
            </a:r>
            <a:r>
              <a:rPr lang="es-AR" dirty="0"/>
              <a:t> </a:t>
            </a:r>
            <a:r>
              <a:rPr lang="es-AR" dirty="0" err="1"/>
              <a:t>maximoVector</a:t>
            </a:r>
            <a:r>
              <a:rPr lang="es-AR" dirty="0"/>
              <a:t>();</a:t>
            </a:r>
          </a:p>
          <a:p>
            <a:r>
              <a:rPr lang="es-AR" dirty="0" err="1"/>
              <a:t>Int</a:t>
            </a:r>
            <a:r>
              <a:rPr lang="es-AR" dirty="0"/>
              <a:t> </a:t>
            </a:r>
            <a:r>
              <a:rPr lang="es-AR" dirty="0" err="1"/>
              <a:t>minimoVector</a:t>
            </a:r>
            <a:r>
              <a:rPr lang="es-AR" dirty="0"/>
              <a:t>();</a:t>
            </a:r>
          </a:p>
          <a:p>
            <a:r>
              <a:rPr lang="es-AR" dirty="0" err="1"/>
              <a:t>Int</a:t>
            </a:r>
            <a:r>
              <a:rPr lang="es-AR" dirty="0"/>
              <a:t> </a:t>
            </a:r>
            <a:r>
              <a:rPr lang="es-AR" dirty="0" err="1"/>
              <a:t>cantidadNumerosRepetidosEnElVector</a:t>
            </a:r>
            <a:r>
              <a:rPr lang="es-AR" dirty="0"/>
              <a:t>();</a:t>
            </a:r>
          </a:p>
        </p:txBody>
      </p:sp>
    </p:spTree>
    <p:extLst>
      <p:ext uri="{BB962C8B-B14F-4D97-AF65-F5344CB8AC3E}">
        <p14:creationId xmlns:p14="http://schemas.microsoft.com/office/powerpoint/2010/main" val="12353220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U4:Funciones y procedimientos</a:t>
            </a:r>
          </a:p>
        </p:txBody>
      </p:sp>
      <p:sp>
        <p:nvSpPr>
          <p:cNvPr id="3" name="Marcador de contenido 2">
            <a:extLst>
              <a:ext uri="{FF2B5EF4-FFF2-40B4-BE49-F238E27FC236}">
                <a16:creationId xmlns:a16="http://schemas.microsoft.com/office/drawing/2014/main" xmlns="" id="{CDA24AE8-D4DB-4CBC-B055-9027C40A91BE}"/>
              </a:ext>
            </a:extLst>
          </p:cNvPr>
          <p:cNvSpPr>
            <a:spLocks noGrp="1"/>
          </p:cNvSpPr>
          <p:nvPr>
            <p:ph idx="1"/>
          </p:nvPr>
        </p:nvSpPr>
        <p:spPr>
          <a:xfrm>
            <a:off x="685800" y="2538442"/>
            <a:ext cx="4702946" cy="4024125"/>
          </a:xfrm>
        </p:spPr>
        <p:txBody>
          <a:bodyPr>
            <a:normAutofit/>
          </a:bodyPr>
          <a:lstStyle/>
          <a:p>
            <a:pPr marL="0" indent="0" algn="just">
              <a:buNone/>
            </a:pPr>
            <a:endParaRPr lang="es-AR" dirty="0"/>
          </a:p>
          <a:p>
            <a:pPr marL="0" indent="0" algn="just">
              <a:buNone/>
            </a:pPr>
            <a:endParaRPr lang="es-AR" dirty="0"/>
          </a:p>
        </p:txBody>
      </p:sp>
      <p:sp>
        <p:nvSpPr>
          <p:cNvPr id="5" name="Rectángulo 4">
            <a:extLst>
              <a:ext uri="{FF2B5EF4-FFF2-40B4-BE49-F238E27FC236}">
                <a16:creationId xmlns:a16="http://schemas.microsoft.com/office/drawing/2014/main" xmlns=""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Ejercicios:</a:t>
            </a:r>
          </a:p>
        </p:txBody>
      </p:sp>
      <p:sp>
        <p:nvSpPr>
          <p:cNvPr id="8" name="CuadroTexto 7">
            <a:extLst>
              <a:ext uri="{FF2B5EF4-FFF2-40B4-BE49-F238E27FC236}">
                <a16:creationId xmlns:a16="http://schemas.microsoft.com/office/drawing/2014/main" xmlns="" id="{EADF62C4-F6F5-4BEE-9A95-C5E59C2F5C9B}"/>
              </a:ext>
            </a:extLst>
          </p:cNvPr>
          <p:cNvSpPr txBox="1"/>
          <p:nvPr/>
        </p:nvSpPr>
        <p:spPr>
          <a:xfrm>
            <a:off x="479395" y="2610036"/>
            <a:ext cx="10537794" cy="2031325"/>
          </a:xfrm>
          <a:prstGeom prst="rect">
            <a:avLst/>
          </a:prstGeom>
          <a:noFill/>
        </p:spPr>
        <p:txBody>
          <a:bodyPr wrap="square" rtlCol="0">
            <a:spAutoFit/>
          </a:bodyPr>
          <a:lstStyle/>
          <a:p>
            <a:r>
              <a:rPr lang="es-AR" dirty="0"/>
              <a:t>2) Devolver 0 si es falso, 1 si es cierto, probarlo en el </a:t>
            </a:r>
            <a:r>
              <a:rPr lang="es-AR" dirty="0" err="1"/>
              <a:t>main</a:t>
            </a:r>
            <a:r>
              <a:rPr lang="es-AR" dirty="0"/>
              <a:t>, con casos positivos </a:t>
            </a:r>
            <a:r>
              <a:rPr lang="es-AR"/>
              <a:t>y negativos:</a:t>
            </a:r>
            <a:endParaRPr lang="es-AR" dirty="0"/>
          </a:p>
          <a:p>
            <a:endParaRPr lang="es-AR" dirty="0"/>
          </a:p>
          <a:p>
            <a:r>
              <a:rPr lang="es-AR" dirty="0" err="1"/>
              <a:t>Int</a:t>
            </a:r>
            <a:r>
              <a:rPr lang="es-AR" dirty="0"/>
              <a:t> </a:t>
            </a:r>
            <a:r>
              <a:rPr lang="es-AR" dirty="0" err="1"/>
              <a:t>esBisiesto</a:t>
            </a:r>
            <a:r>
              <a:rPr lang="es-AR" dirty="0"/>
              <a:t>(</a:t>
            </a:r>
            <a:r>
              <a:rPr lang="es-AR" dirty="0" err="1"/>
              <a:t>int</a:t>
            </a:r>
            <a:r>
              <a:rPr lang="es-AR" dirty="0"/>
              <a:t> </a:t>
            </a:r>
            <a:r>
              <a:rPr lang="es-AR" dirty="0" err="1"/>
              <a:t>anio</a:t>
            </a:r>
            <a:r>
              <a:rPr lang="es-AR" dirty="0"/>
              <a:t>);</a:t>
            </a:r>
          </a:p>
          <a:p>
            <a:r>
              <a:rPr lang="es-AR" dirty="0" err="1"/>
              <a:t>Int</a:t>
            </a:r>
            <a:r>
              <a:rPr lang="es-AR" dirty="0"/>
              <a:t> </a:t>
            </a:r>
            <a:r>
              <a:rPr lang="es-AR" dirty="0" err="1"/>
              <a:t>sonIguales</a:t>
            </a:r>
            <a:r>
              <a:rPr lang="es-AR" dirty="0"/>
              <a:t>(</a:t>
            </a:r>
            <a:r>
              <a:rPr lang="es-AR" dirty="0" err="1"/>
              <a:t>char</a:t>
            </a:r>
            <a:r>
              <a:rPr lang="es-AR" dirty="0"/>
              <a:t> nombre1[20], </a:t>
            </a:r>
            <a:r>
              <a:rPr lang="es-AR" dirty="0" err="1"/>
              <a:t>char</a:t>
            </a:r>
            <a:r>
              <a:rPr lang="es-AR" dirty="0"/>
              <a:t> nombre2[20]);</a:t>
            </a:r>
          </a:p>
          <a:p>
            <a:r>
              <a:rPr lang="es-AR" dirty="0" err="1"/>
              <a:t>Int</a:t>
            </a:r>
            <a:r>
              <a:rPr lang="es-AR" dirty="0"/>
              <a:t> </a:t>
            </a:r>
            <a:r>
              <a:rPr lang="es-AR" dirty="0" err="1"/>
              <a:t>esMayorDeEdad</a:t>
            </a:r>
            <a:r>
              <a:rPr lang="es-AR" dirty="0"/>
              <a:t>(</a:t>
            </a:r>
            <a:r>
              <a:rPr lang="es-AR" dirty="0" err="1"/>
              <a:t>int</a:t>
            </a:r>
            <a:r>
              <a:rPr lang="es-AR" dirty="0"/>
              <a:t> </a:t>
            </a:r>
            <a:r>
              <a:rPr lang="es-AR" dirty="0" err="1"/>
              <a:t>anioNacimiento</a:t>
            </a:r>
            <a:r>
              <a:rPr lang="es-AR" dirty="0"/>
              <a:t>, </a:t>
            </a:r>
            <a:r>
              <a:rPr lang="es-AR" dirty="0" err="1"/>
              <a:t>intAnioHoy</a:t>
            </a:r>
            <a:r>
              <a:rPr lang="es-AR" dirty="0"/>
              <a:t>);</a:t>
            </a:r>
          </a:p>
          <a:p>
            <a:r>
              <a:rPr lang="es-AR" dirty="0" err="1"/>
              <a:t>Int</a:t>
            </a:r>
            <a:r>
              <a:rPr lang="es-AR" dirty="0"/>
              <a:t> </a:t>
            </a:r>
            <a:r>
              <a:rPr lang="es-AR" dirty="0" err="1"/>
              <a:t>esPalindromo</a:t>
            </a:r>
            <a:r>
              <a:rPr lang="es-AR" dirty="0"/>
              <a:t>(</a:t>
            </a:r>
            <a:r>
              <a:rPr lang="es-AR" dirty="0" err="1"/>
              <a:t>char</a:t>
            </a:r>
            <a:r>
              <a:rPr lang="es-AR" dirty="0"/>
              <a:t> oración[100]);</a:t>
            </a:r>
          </a:p>
          <a:p>
            <a:endParaRPr lang="es-AR" dirty="0"/>
          </a:p>
        </p:txBody>
      </p:sp>
    </p:spTree>
    <p:extLst>
      <p:ext uri="{BB962C8B-B14F-4D97-AF65-F5344CB8AC3E}">
        <p14:creationId xmlns:p14="http://schemas.microsoft.com/office/powerpoint/2010/main" val="3367970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613</TotalTime>
  <Words>204</Words>
  <Application>Microsoft Office PowerPoint</Application>
  <PresentationFormat>Panorámica</PresentationFormat>
  <Paragraphs>43</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-apple-system</vt:lpstr>
      <vt:lpstr>Arial</vt:lpstr>
      <vt:lpstr>Century Gothic</vt:lpstr>
      <vt:lpstr>Times New Roman</vt:lpstr>
      <vt:lpstr>Estela de condensación</vt:lpstr>
      <vt:lpstr>Programación  Avanzada</vt:lpstr>
      <vt:lpstr>U4:Funciones y procedimientos</vt:lpstr>
      <vt:lpstr>U4:Funciones y procedimientos</vt:lpstr>
      <vt:lpstr>U4:Funciones y procedimientos</vt:lpstr>
      <vt:lpstr>U4:Funciones y procedimientos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de computadoras</dc:title>
  <dc:creator>Nicolas Perez</dc:creator>
  <cp:lastModifiedBy>Nicolas Perez</cp:lastModifiedBy>
  <cp:revision>87</cp:revision>
  <dcterms:created xsi:type="dcterms:W3CDTF">2019-02-17T22:54:54Z</dcterms:created>
  <dcterms:modified xsi:type="dcterms:W3CDTF">2025-08-27T17:05:16Z</dcterms:modified>
</cp:coreProperties>
</file>