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4" r:id="rId2"/>
    <p:sldId id="257" r:id="rId3"/>
    <p:sldId id="258" r:id="rId4"/>
    <p:sldId id="259" r:id="rId5"/>
    <p:sldId id="260" r:id="rId6"/>
    <p:sldId id="261" r:id="rId7"/>
    <p:sldId id="264" r:id="rId8"/>
    <p:sldId id="262" r:id="rId9"/>
    <p:sldId id="273" r:id="rId10"/>
    <p:sldId id="263"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850E6-3DE1-443A-95C9-ECB2ACE36DA5}" v="7" dt="2024-08-12T12:26:35.8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8/27/2025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coperez@uade.edu.ar" TargetMode="External"/><Relationship Id="rId2" Type="http://schemas.openxmlformats.org/officeDocument/2006/relationships/hyperlink" Target="https://github.com/NicolasPerezUNLaSMN/PROG_AVANZADA_UADE_C"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NvyFD3o3-Z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Programacion.sistemas.unla@Gmail.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_WoNYkB20QI&amp;t=381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D03E241-9735-4E5B-AB49-469970779F86}"/>
              </a:ext>
            </a:extLst>
          </p:cNvPr>
          <p:cNvSpPr>
            <a:spLocks noGrp="1"/>
          </p:cNvSpPr>
          <p:nvPr>
            <p:ph type="ctrTitle"/>
          </p:nvPr>
        </p:nvSpPr>
        <p:spPr>
          <a:xfrm>
            <a:off x="239185" y="226488"/>
            <a:ext cx="11516040" cy="1825096"/>
          </a:xfrm>
        </p:spPr>
        <p:txBody>
          <a:bodyPr/>
          <a:lstStyle/>
          <a:p>
            <a:pPr algn="ctr"/>
            <a:r>
              <a:rPr lang="es-AR" dirty="0"/>
              <a:t>Programación </a:t>
            </a:r>
            <a:br>
              <a:rPr lang="es-AR" dirty="0"/>
            </a:br>
            <a:r>
              <a:rPr lang="es-AR" dirty="0"/>
              <a:t>Avanzada</a:t>
            </a:r>
          </a:p>
        </p:txBody>
      </p:sp>
      <p:sp>
        <p:nvSpPr>
          <p:cNvPr id="3" name="Subtítulo 2">
            <a:extLst>
              <a:ext uri="{FF2B5EF4-FFF2-40B4-BE49-F238E27FC236}">
                <a16:creationId xmlns:a16="http://schemas.microsoft.com/office/drawing/2014/main" xmlns="" id="{B0663E95-53DF-429A-9155-E248FB34CFE2}"/>
              </a:ext>
            </a:extLst>
          </p:cNvPr>
          <p:cNvSpPr>
            <a:spLocks noGrp="1"/>
          </p:cNvSpPr>
          <p:nvPr>
            <p:ph type="subTitle" idx="1"/>
          </p:nvPr>
        </p:nvSpPr>
        <p:spPr>
          <a:xfrm>
            <a:off x="334650" y="2054544"/>
            <a:ext cx="11288597" cy="685800"/>
          </a:xfrm>
        </p:spPr>
        <p:txBody>
          <a:bodyPr vert="horz" lIns="91440" tIns="45720" rIns="91440" bIns="45720" rtlCol="0" anchor="t">
            <a:normAutofit/>
          </a:bodyPr>
          <a:lstStyle/>
          <a:p>
            <a:pPr algn="ctr"/>
            <a:r>
              <a:rPr lang="es-AR" dirty="0">
                <a:hlinkClick r:id="rId2"/>
              </a:rPr>
              <a:t>https://github.com/NicolasPerezUNLaSMN/PROG_AVANZADA_UADE_C</a:t>
            </a:r>
            <a:endParaRPr lang="es-AR" dirty="0"/>
          </a:p>
          <a:p>
            <a:endParaRPr lang="es-AR" dirty="0"/>
          </a:p>
        </p:txBody>
      </p:sp>
      <p:sp>
        <p:nvSpPr>
          <p:cNvPr id="5" name="Rectángulo 4">
            <a:extLst>
              <a:ext uri="{FF2B5EF4-FFF2-40B4-BE49-F238E27FC236}">
                <a16:creationId xmlns:a16="http://schemas.microsoft.com/office/drawing/2014/main" xmlns="" id="{F9076307-E8AE-4674-8A55-C8188A698BD4}"/>
              </a:ext>
            </a:extLst>
          </p:cNvPr>
          <p:cNvSpPr/>
          <p:nvPr/>
        </p:nvSpPr>
        <p:spPr>
          <a:xfrm>
            <a:off x="239184" y="2397444"/>
            <a:ext cx="11709811" cy="369332"/>
          </a:xfrm>
          <a:prstGeom prst="rect">
            <a:avLst/>
          </a:prstGeom>
        </p:spPr>
        <p:txBody>
          <a:bodyPr wrap="square" lIns="91440" tIns="45720" rIns="91440" bIns="45720" anchor="t">
            <a:spAutoFit/>
          </a:bodyPr>
          <a:lstStyle/>
          <a:p>
            <a:endParaRPr lang="es-AR" b="1" dirty="0">
              <a:solidFill>
                <a:srgbClr val="000000"/>
              </a:solidFill>
              <a:latin typeface="Times New Roman" panose="02020603050405020304" pitchFamily="18" charset="0"/>
              <a:cs typeface="Times New Roman"/>
            </a:endParaRPr>
          </a:p>
        </p:txBody>
      </p:sp>
      <p:sp>
        <p:nvSpPr>
          <p:cNvPr id="7" name="CuadroTexto 6">
            <a:extLst>
              <a:ext uri="{FF2B5EF4-FFF2-40B4-BE49-F238E27FC236}">
                <a16:creationId xmlns:a16="http://schemas.microsoft.com/office/drawing/2014/main" xmlns="" id="{E35E4519-ACBA-B8BB-619F-368B9B717AAE}"/>
              </a:ext>
            </a:extLst>
          </p:cNvPr>
          <p:cNvSpPr txBox="1"/>
          <p:nvPr/>
        </p:nvSpPr>
        <p:spPr>
          <a:xfrm>
            <a:off x="541441" y="3044784"/>
            <a:ext cx="11081807" cy="2092881"/>
          </a:xfrm>
          <a:prstGeom prst="rect">
            <a:avLst/>
          </a:prstGeom>
          <a:noFill/>
        </p:spPr>
        <p:txBody>
          <a:bodyPr wrap="square">
            <a:spAutoFit/>
          </a:bodyPr>
          <a:lstStyle/>
          <a:p>
            <a:pPr algn="ctr">
              <a:spcAft>
                <a:spcPts val="1200"/>
              </a:spcAft>
              <a:buFont typeface="Arial" panose="020B0604020202020204" pitchFamily="34" charset="0"/>
              <a:buChar char="•"/>
            </a:pPr>
            <a:r>
              <a:rPr lang="es-MX" b="1" i="0" dirty="0">
                <a:effectLst/>
                <a:latin typeface="-apple-system"/>
              </a:rPr>
              <a:t>Facultad:</a:t>
            </a:r>
            <a:r>
              <a:rPr lang="es-MX" b="0" i="0" dirty="0">
                <a:effectLst/>
                <a:latin typeface="-apple-system"/>
              </a:rPr>
              <a:t> Ingeniería y Ciencias Exactas</a:t>
            </a:r>
          </a:p>
          <a:p>
            <a:pPr algn="ctr">
              <a:spcAft>
                <a:spcPts val="1200"/>
              </a:spcAft>
              <a:buFont typeface="Arial" panose="020B0604020202020204" pitchFamily="34" charset="0"/>
              <a:buChar char="•"/>
            </a:pPr>
            <a:r>
              <a:rPr lang="es-MX" b="1" i="0" dirty="0">
                <a:effectLst/>
                <a:latin typeface="-apple-system"/>
              </a:rPr>
              <a:t>Universidad:</a:t>
            </a:r>
            <a:r>
              <a:rPr lang="es-MX" b="0" i="0" dirty="0">
                <a:effectLst/>
                <a:latin typeface="-apple-system"/>
              </a:rPr>
              <a:t> Universidad Argentina de la Empresa (UADE)</a:t>
            </a:r>
          </a:p>
          <a:p>
            <a:pPr algn="ctr">
              <a:spcAft>
                <a:spcPts val="1200"/>
              </a:spcAft>
              <a:buFont typeface="Arial" panose="020B0604020202020204" pitchFamily="34" charset="0"/>
              <a:buChar char="•"/>
            </a:pPr>
            <a:r>
              <a:rPr lang="es-MX" b="1" i="0" dirty="0">
                <a:effectLst/>
                <a:latin typeface="-apple-system"/>
              </a:rPr>
              <a:t>Materia:</a:t>
            </a:r>
            <a:r>
              <a:rPr lang="es-MX" b="0" i="0" dirty="0">
                <a:effectLst/>
                <a:latin typeface="-apple-system"/>
              </a:rPr>
              <a:t> Programación Avanzada</a:t>
            </a:r>
          </a:p>
          <a:p>
            <a:pPr algn="ctr">
              <a:spcAft>
                <a:spcPts val="1200"/>
              </a:spcAft>
              <a:buFont typeface="Arial" panose="020B0604020202020204" pitchFamily="34" charset="0"/>
              <a:buChar char="•"/>
            </a:pPr>
            <a:r>
              <a:rPr lang="es-MX" b="1" i="0" dirty="0">
                <a:effectLst/>
                <a:latin typeface="-apple-system"/>
              </a:rPr>
              <a:t>Docente:</a:t>
            </a:r>
            <a:r>
              <a:rPr lang="es-MX" b="0" i="0" dirty="0">
                <a:effectLst/>
                <a:latin typeface="-apple-system"/>
              </a:rPr>
              <a:t> Esp. Lic. Nicolás Ignacio Pérez</a:t>
            </a:r>
          </a:p>
          <a:p>
            <a:pPr algn="ctr">
              <a:spcAft>
                <a:spcPts val="1200"/>
              </a:spcAft>
              <a:buFont typeface="Arial" panose="020B0604020202020204" pitchFamily="34" charset="0"/>
              <a:buChar char="•"/>
            </a:pPr>
            <a:r>
              <a:rPr lang="es-MX" b="1" i="0" dirty="0">
                <a:effectLst/>
                <a:latin typeface="-apple-system"/>
              </a:rPr>
              <a:t>E-mail de contacto:</a:t>
            </a:r>
            <a:r>
              <a:rPr lang="es-MX" b="0" i="0" dirty="0">
                <a:effectLst/>
                <a:latin typeface="-apple-system"/>
              </a:rPr>
              <a:t> </a:t>
            </a:r>
            <a:r>
              <a:rPr lang="es-MX" b="0" i="0" u="sng" dirty="0">
                <a:effectLst/>
                <a:latin typeface="-apple-system"/>
                <a:hlinkClick r:id="rId3">
                  <a:extLst>
                    <a:ext uri="{A12FA001-AC4F-418D-AE19-62706E023703}">
                      <ahyp:hlinkClr xmlns:ahyp="http://schemas.microsoft.com/office/drawing/2018/hyperlinkcolor" xmlns="" val="tx"/>
                    </a:ext>
                  </a:extLst>
                </a:hlinkClick>
              </a:rPr>
              <a:t>nicoperez@uade.edu.ar</a:t>
            </a:r>
            <a:endParaRPr lang="es-MX" b="0" i="0" dirty="0">
              <a:effectLst/>
              <a:latin typeface="-apple-system"/>
            </a:endParaRPr>
          </a:p>
        </p:txBody>
      </p:sp>
      <p:pic>
        <p:nvPicPr>
          <p:cNvPr id="1026" name="Picture 2" descr="UADE">
            <a:extLst>
              <a:ext uri="{FF2B5EF4-FFF2-40B4-BE49-F238E27FC236}">
                <a16:creationId xmlns:a16="http://schemas.microsoft.com/office/drawing/2014/main" xmlns="" id="{6F628D4F-53B9-80D6-5524-EBFD42359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00391" y="5271965"/>
            <a:ext cx="1359547" cy="1359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8367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3160450"/>
            <a:ext cx="5410200" cy="3402117"/>
          </a:xfrm>
        </p:spPr>
        <p:txBody>
          <a:bodyPr>
            <a:normAutofit/>
          </a:bodyPr>
          <a:lstStyle/>
          <a:p>
            <a:pPr marL="0" indent="0" algn="just">
              <a:buNone/>
            </a:pPr>
            <a:r>
              <a:rPr lang="es-AR" sz="1400" dirty="0"/>
              <a:t>No es otra cosa mas que un vector de varios vectores, es decir, por ejemplo: </a:t>
            </a:r>
          </a:p>
          <a:p>
            <a:pPr marL="0" indent="0" algn="just">
              <a:buNone/>
            </a:pPr>
            <a:r>
              <a:rPr lang="es-AR" sz="1400" dirty="0"/>
              <a:t>Vector1 = (1, 3, 4)</a:t>
            </a:r>
          </a:p>
          <a:p>
            <a:pPr marL="0" indent="0" algn="just">
              <a:buNone/>
            </a:pPr>
            <a:r>
              <a:rPr lang="es-AR" sz="1400" dirty="0"/>
              <a:t>Vector2 = (2,3,5)</a:t>
            </a:r>
          </a:p>
          <a:p>
            <a:pPr marL="0" indent="0" algn="just">
              <a:buNone/>
            </a:pPr>
            <a:r>
              <a:rPr lang="es-AR" sz="1400" dirty="0" err="1"/>
              <a:t>ArregloBidimensional</a:t>
            </a:r>
            <a:r>
              <a:rPr lang="es-AR" sz="1400" dirty="0"/>
              <a:t>= ((1,3,4),(2,3,5))</a:t>
            </a:r>
          </a:p>
          <a:p>
            <a:pPr marL="0" indent="0" algn="just">
              <a:buNone/>
            </a:pPr>
            <a:r>
              <a:rPr lang="es-AR" sz="1400" dirty="0"/>
              <a:t>Cuando nos referimos a vectores de vectores numéricos, utilizamos el nombre de Matriz. </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1446550"/>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Arreglos numéricos</a:t>
            </a:r>
          </a:p>
          <a:p>
            <a:r>
              <a:rPr lang="es-ES" sz="4400" b="0" cap="none" spc="0" dirty="0">
                <a:ln w="0"/>
                <a:solidFill>
                  <a:schemeClr val="accent1"/>
                </a:solidFill>
                <a:effectLst>
                  <a:outerShdw blurRad="38100" dist="25400" dir="5400000" algn="ctr" rotWithShape="0">
                    <a:srgbClr val="6E747A">
                      <a:alpha val="43000"/>
                    </a:srgbClr>
                  </a:outerShdw>
                </a:effectLst>
              </a:rPr>
              <a:t>    Bidimensionales</a:t>
            </a:r>
          </a:p>
        </p:txBody>
      </p:sp>
      <p:pic>
        <p:nvPicPr>
          <p:cNvPr id="2050" name="Picture 2" descr="Imagen relacionada">
            <a:extLst>
              <a:ext uri="{FF2B5EF4-FFF2-40B4-BE49-F238E27FC236}">
                <a16:creationId xmlns:a16="http://schemas.microsoft.com/office/drawing/2014/main" xmlns="" id="{6E02BD8F-88D4-412E-B68A-17EAE564F2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8172" y="2059620"/>
            <a:ext cx="2409825" cy="156210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xmlns="" id="{9B7CFE21-F189-42AD-B40F-2B708218B902}"/>
              </a:ext>
            </a:extLst>
          </p:cNvPr>
          <p:cNvSpPr txBox="1"/>
          <p:nvPr/>
        </p:nvSpPr>
        <p:spPr>
          <a:xfrm>
            <a:off x="7075503" y="4136994"/>
            <a:ext cx="4873841" cy="2031325"/>
          </a:xfrm>
          <a:prstGeom prst="rect">
            <a:avLst/>
          </a:prstGeom>
          <a:noFill/>
        </p:spPr>
        <p:txBody>
          <a:bodyPr wrap="square" rtlCol="0">
            <a:spAutoFit/>
          </a:bodyPr>
          <a:lstStyle/>
          <a:p>
            <a:r>
              <a:rPr lang="es-AR" dirty="0"/>
              <a:t>Arriba de ven 4 ejemplos de matrices, la primera, son 3 vectores de 2 números cada uno. Luego, a derecha, dos vectores de un numero cada uno.</a:t>
            </a:r>
          </a:p>
          <a:p>
            <a:r>
              <a:rPr lang="es-AR" dirty="0"/>
              <a:t>Luego, 4 vectores de 3 números cada uno. Y por ultimo 4 vectores de 2 componente</a:t>
            </a:r>
          </a:p>
        </p:txBody>
      </p:sp>
    </p:spTree>
    <p:extLst>
      <p:ext uri="{BB962C8B-B14F-4D97-AF65-F5344CB8AC3E}">
        <p14:creationId xmlns:p14="http://schemas.microsoft.com/office/powerpoint/2010/main" val="3312304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947386"/>
            <a:ext cx="5410200" cy="3615181"/>
          </a:xfrm>
        </p:spPr>
        <p:txBody>
          <a:bodyPr>
            <a:normAutofit/>
          </a:bodyPr>
          <a:lstStyle/>
          <a:p>
            <a:pPr marL="0" indent="0" algn="just">
              <a:buNone/>
            </a:pPr>
            <a:endParaRPr lang="es-AR" sz="1400"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Creación y aspecto</a:t>
            </a:r>
          </a:p>
        </p:txBody>
      </p:sp>
      <p:pic>
        <p:nvPicPr>
          <p:cNvPr id="4" name="Imagen 3">
            <a:extLst>
              <a:ext uri="{FF2B5EF4-FFF2-40B4-BE49-F238E27FC236}">
                <a16:creationId xmlns:a16="http://schemas.microsoft.com/office/drawing/2014/main" xmlns="" id="{8724F983-EEC9-4542-A042-1805B874FF47}"/>
              </a:ext>
            </a:extLst>
          </p:cNvPr>
          <p:cNvPicPr>
            <a:picLocks noChangeAspect="1"/>
          </p:cNvPicPr>
          <p:nvPr/>
        </p:nvPicPr>
        <p:blipFill>
          <a:blip r:embed="rId2"/>
          <a:stretch>
            <a:fillRect/>
          </a:stretch>
        </p:blipFill>
        <p:spPr>
          <a:xfrm>
            <a:off x="153509" y="2210869"/>
            <a:ext cx="7228821" cy="4698421"/>
          </a:xfrm>
          <a:prstGeom prst="rect">
            <a:avLst/>
          </a:prstGeom>
        </p:spPr>
      </p:pic>
      <p:pic>
        <p:nvPicPr>
          <p:cNvPr id="6" name="Imagen 5">
            <a:extLst>
              <a:ext uri="{FF2B5EF4-FFF2-40B4-BE49-F238E27FC236}">
                <a16:creationId xmlns:a16="http://schemas.microsoft.com/office/drawing/2014/main" xmlns="" id="{7E34D59E-8878-4A95-9DEC-832FE921D6AB}"/>
              </a:ext>
            </a:extLst>
          </p:cNvPr>
          <p:cNvPicPr>
            <a:picLocks noChangeAspect="1"/>
          </p:cNvPicPr>
          <p:nvPr/>
        </p:nvPicPr>
        <p:blipFill>
          <a:blip r:embed="rId3"/>
          <a:stretch>
            <a:fillRect/>
          </a:stretch>
        </p:blipFill>
        <p:spPr>
          <a:xfrm>
            <a:off x="7429010" y="3284738"/>
            <a:ext cx="5747103" cy="2258905"/>
          </a:xfrm>
          <a:prstGeom prst="rect">
            <a:avLst/>
          </a:prstGeom>
        </p:spPr>
      </p:pic>
      <p:sp>
        <p:nvSpPr>
          <p:cNvPr id="7" name="Flecha: a la derecha con muesca 6">
            <a:extLst>
              <a:ext uri="{FF2B5EF4-FFF2-40B4-BE49-F238E27FC236}">
                <a16:creationId xmlns:a16="http://schemas.microsoft.com/office/drawing/2014/main" xmlns="" id="{1CA67CD3-863B-4DBA-9E82-4D9418034058}"/>
              </a:ext>
            </a:extLst>
          </p:cNvPr>
          <p:cNvSpPr/>
          <p:nvPr/>
        </p:nvSpPr>
        <p:spPr>
          <a:xfrm>
            <a:off x="6096000" y="4754976"/>
            <a:ext cx="1594089" cy="76944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051611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11837" y="1672680"/>
            <a:ext cx="12038491" cy="4093428"/>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1: </a:t>
            </a:r>
            <a:r>
              <a:rPr lang="es-ES" sz="2400" b="0" cap="none" spc="0" dirty="0">
                <a:ln w="0"/>
                <a:effectLst>
                  <a:outerShdw blurRad="38100" dist="25400" dir="5400000" algn="ctr" rotWithShape="0">
                    <a:srgbClr val="6E747A">
                      <a:alpha val="43000"/>
                    </a:srgbClr>
                  </a:outerShdw>
                </a:effectLst>
              </a:rPr>
              <a:t>Crear una matriz de 12 columnas y 4 renglones, de números decimales, cada valor explica las ganancias de 4 empresas distintas mes a mes.  </a:t>
            </a:r>
          </a:p>
          <a:p>
            <a:pPr algn="just"/>
            <a:r>
              <a:rPr lang="es-ES" sz="2400" dirty="0">
                <a:ln w="0"/>
                <a:effectLst>
                  <a:outerShdw blurRad="38100" dist="25400" dir="5400000" algn="ctr" rotWithShape="0">
                    <a:srgbClr val="6E747A">
                      <a:alpha val="43000"/>
                    </a:srgbClr>
                  </a:outerShdw>
                </a:effectLst>
              </a:rPr>
              <a:t>A- Encontrar el total ganado por cada empresa al año.</a:t>
            </a:r>
          </a:p>
          <a:p>
            <a:pPr algn="just"/>
            <a:r>
              <a:rPr lang="es-ES" sz="2400" b="0" cap="none" spc="0" dirty="0">
                <a:ln w="0"/>
                <a:effectLst>
                  <a:outerShdw blurRad="38100" dist="25400" dir="5400000" algn="ctr" rotWithShape="0">
                    <a:srgbClr val="6E747A">
                      <a:alpha val="43000"/>
                    </a:srgbClr>
                  </a:outerShdw>
                </a:effectLst>
              </a:rPr>
              <a:t>B- Encontrar cuanto se gano por mes contando a todas las empresas</a:t>
            </a:r>
          </a:p>
          <a:p>
            <a:pPr algn="just"/>
            <a:r>
              <a:rPr lang="es-ES" sz="2400" dirty="0">
                <a:ln w="0"/>
                <a:effectLst>
                  <a:outerShdw blurRad="38100" dist="25400" dir="5400000" algn="ctr" rotWithShape="0">
                    <a:srgbClr val="6E747A">
                      <a:alpha val="43000"/>
                    </a:srgbClr>
                  </a:outerShdw>
                </a:effectLst>
              </a:rPr>
              <a:t>C- Calcular el total ganado por todas las empresas juntas.</a:t>
            </a:r>
          </a:p>
          <a:p>
            <a:pPr algn="just"/>
            <a:r>
              <a:rPr lang="es-ES" sz="2400" b="0" cap="none" spc="0" dirty="0">
                <a:ln w="0"/>
                <a:effectLst>
                  <a:outerShdw blurRad="38100" dist="25400" dir="5400000" algn="ctr" rotWithShape="0">
                    <a:srgbClr val="6E747A">
                      <a:alpha val="43000"/>
                    </a:srgbClr>
                  </a:outerShdw>
                </a:effectLst>
              </a:rPr>
              <a:t>D- Encontrar que empresa gano mas y en qué mes.</a:t>
            </a:r>
          </a:p>
          <a:p>
            <a:pPr algn="just"/>
            <a:r>
              <a:rPr lang="es-ES" sz="2400" dirty="0">
                <a:ln w="0"/>
                <a:effectLst>
                  <a:outerShdw blurRad="38100" dist="25400" dir="5400000" algn="ctr" rotWithShape="0">
                    <a:srgbClr val="6E747A">
                      <a:alpha val="43000"/>
                    </a:srgbClr>
                  </a:outerShdw>
                </a:effectLst>
              </a:rPr>
              <a:t>E- Que empresa gano menos y cuándo.</a:t>
            </a:r>
          </a:p>
          <a:p>
            <a:pPr algn="just"/>
            <a:r>
              <a:rPr lang="es-ES" sz="2400" b="0" cap="none" spc="0" dirty="0">
                <a:ln w="0"/>
                <a:effectLst>
                  <a:outerShdw blurRad="38100" dist="25400" dir="5400000" algn="ctr" rotWithShape="0">
                    <a:srgbClr val="6E747A">
                      <a:alpha val="43000"/>
                    </a:srgbClr>
                  </a:outerShdw>
                </a:effectLst>
              </a:rPr>
              <a:t>F- Calcular el promedio de ganancias de cada empresa por bimestres. ¿Cuál gano mas en cada bimestre?</a:t>
            </a:r>
          </a:p>
        </p:txBody>
      </p:sp>
    </p:spTree>
    <p:extLst>
      <p:ext uri="{BB962C8B-B14F-4D97-AF65-F5344CB8AC3E}">
        <p14:creationId xmlns:p14="http://schemas.microsoft.com/office/powerpoint/2010/main" val="13214381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11837" y="1672680"/>
            <a:ext cx="12038491" cy="1508105"/>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1: </a:t>
            </a:r>
            <a:r>
              <a:rPr lang="es-ES" sz="2400" b="0" cap="none" spc="0" dirty="0">
                <a:ln w="0"/>
                <a:effectLst>
                  <a:outerShdw blurRad="38100" dist="25400" dir="5400000" algn="ctr" rotWithShape="0">
                    <a:srgbClr val="6E747A">
                      <a:alpha val="43000"/>
                    </a:srgbClr>
                  </a:outerShdw>
                </a:effectLst>
              </a:rPr>
              <a:t>Crear una matriz de 12 columnas y 4 renglones, de números decimales, cada valor explica las ganancias de 4 empresas distintas mes a mes.  AYUDA:</a:t>
            </a:r>
          </a:p>
        </p:txBody>
      </p:sp>
      <p:pic>
        <p:nvPicPr>
          <p:cNvPr id="3" name="Imagen 2">
            <a:extLst>
              <a:ext uri="{FF2B5EF4-FFF2-40B4-BE49-F238E27FC236}">
                <a16:creationId xmlns:a16="http://schemas.microsoft.com/office/drawing/2014/main" xmlns="" id="{EB020F67-B5A8-4D6D-85EE-4C1FC80B9A90}"/>
              </a:ext>
            </a:extLst>
          </p:cNvPr>
          <p:cNvPicPr>
            <a:picLocks noChangeAspect="1"/>
          </p:cNvPicPr>
          <p:nvPr/>
        </p:nvPicPr>
        <p:blipFill rotWithShape="1">
          <a:blip r:embed="rId2"/>
          <a:srcRect l="5998" t="8803" r="27157" b="60777"/>
          <a:stretch/>
        </p:blipFill>
        <p:spPr>
          <a:xfrm>
            <a:off x="1474439" y="3853006"/>
            <a:ext cx="10409056" cy="2664627"/>
          </a:xfrm>
          <a:prstGeom prst="rect">
            <a:avLst/>
          </a:prstGeom>
        </p:spPr>
      </p:pic>
      <p:sp>
        <p:nvSpPr>
          <p:cNvPr id="6" name="CuadroTexto 5">
            <a:extLst>
              <a:ext uri="{FF2B5EF4-FFF2-40B4-BE49-F238E27FC236}">
                <a16:creationId xmlns:a16="http://schemas.microsoft.com/office/drawing/2014/main" xmlns="" id="{B882A3C8-6F49-4E82-A6B5-8D6CC572441C}"/>
              </a:ext>
            </a:extLst>
          </p:cNvPr>
          <p:cNvSpPr txBox="1"/>
          <p:nvPr/>
        </p:nvSpPr>
        <p:spPr>
          <a:xfrm>
            <a:off x="0" y="4157360"/>
            <a:ext cx="1775534" cy="1569660"/>
          </a:xfrm>
          <a:prstGeom prst="rect">
            <a:avLst/>
          </a:prstGeom>
          <a:noFill/>
        </p:spPr>
        <p:txBody>
          <a:bodyPr wrap="square" rtlCol="0">
            <a:spAutoFit/>
          </a:bodyPr>
          <a:lstStyle/>
          <a:p>
            <a:r>
              <a:rPr lang="es-AR" sz="2400" b="1" dirty="0">
                <a:solidFill>
                  <a:schemeClr val="accent1"/>
                </a:solidFill>
              </a:rPr>
              <a:t>Empresa1</a:t>
            </a:r>
          </a:p>
          <a:p>
            <a:r>
              <a:rPr lang="es-AR" sz="2400" b="1" dirty="0">
                <a:solidFill>
                  <a:schemeClr val="accent1"/>
                </a:solidFill>
              </a:rPr>
              <a:t>Empresa2</a:t>
            </a:r>
          </a:p>
          <a:p>
            <a:r>
              <a:rPr lang="es-AR" sz="2400" b="1" dirty="0">
                <a:solidFill>
                  <a:schemeClr val="accent1"/>
                </a:solidFill>
              </a:rPr>
              <a:t>Empresa3</a:t>
            </a:r>
          </a:p>
          <a:p>
            <a:r>
              <a:rPr lang="es-AR" sz="2400" b="1" dirty="0">
                <a:solidFill>
                  <a:schemeClr val="accent1"/>
                </a:solidFill>
              </a:rPr>
              <a:t>Empresa4</a:t>
            </a:r>
          </a:p>
        </p:txBody>
      </p:sp>
      <p:sp>
        <p:nvSpPr>
          <p:cNvPr id="4" name="CuadroTexto 3">
            <a:extLst>
              <a:ext uri="{FF2B5EF4-FFF2-40B4-BE49-F238E27FC236}">
                <a16:creationId xmlns:a16="http://schemas.microsoft.com/office/drawing/2014/main" xmlns="" id="{325C18D8-E271-4026-9CAE-26A276290BA7}"/>
              </a:ext>
            </a:extLst>
          </p:cNvPr>
          <p:cNvSpPr txBox="1"/>
          <p:nvPr/>
        </p:nvSpPr>
        <p:spPr>
          <a:xfrm>
            <a:off x="1565429" y="3972694"/>
            <a:ext cx="11026066" cy="369332"/>
          </a:xfrm>
          <a:prstGeom prst="rect">
            <a:avLst/>
          </a:prstGeom>
          <a:noFill/>
        </p:spPr>
        <p:txBody>
          <a:bodyPr wrap="square" rtlCol="0">
            <a:spAutoFit/>
          </a:bodyPr>
          <a:lstStyle/>
          <a:p>
            <a:r>
              <a:rPr lang="es-AR" b="1" dirty="0">
                <a:solidFill>
                  <a:schemeClr val="accent1"/>
                </a:solidFill>
              </a:rPr>
              <a:t>Mes1   Mes2   Mes3   Mes4    Mes5   Mes6      Mes7   Mes8   Mes9    Mes10   Mes11   Mes12</a:t>
            </a:r>
          </a:p>
        </p:txBody>
      </p:sp>
      <p:sp>
        <p:nvSpPr>
          <p:cNvPr id="7" name="Elipse 6">
            <a:extLst>
              <a:ext uri="{FF2B5EF4-FFF2-40B4-BE49-F238E27FC236}">
                <a16:creationId xmlns:a16="http://schemas.microsoft.com/office/drawing/2014/main" xmlns="" id="{E0B62B27-100B-4B14-9A16-E7CC5433A13A}"/>
              </a:ext>
            </a:extLst>
          </p:cNvPr>
          <p:cNvSpPr/>
          <p:nvPr/>
        </p:nvSpPr>
        <p:spPr>
          <a:xfrm>
            <a:off x="1893903" y="6047348"/>
            <a:ext cx="9570128" cy="467340"/>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a:extLst>
              <a:ext uri="{FF2B5EF4-FFF2-40B4-BE49-F238E27FC236}">
                <a16:creationId xmlns:a16="http://schemas.microsoft.com/office/drawing/2014/main" xmlns="" id="{C238B480-3E7C-400D-A0E3-F0D55309BEC1}"/>
              </a:ext>
            </a:extLst>
          </p:cNvPr>
          <p:cNvSpPr/>
          <p:nvPr/>
        </p:nvSpPr>
        <p:spPr>
          <a:xfrm>
            <a:off x="11165703" y="4359359"/>
            <a:ext cx="1026297" cy="1793289"/>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xmlns="" id="{C70AECC2-2D1C-427B-9FDF-9DA0F1159D09}"/>
              </a:ext>
            </a:extLst>
          </p:cNvPr>
          <p:cNvSpPr txBox="1"/>
          <p:nvPr/>
        </p:nvSpPr>
        <p:spPr>
          <a:xfrm>
            <a:off x="5653957" y="6169981"/>
            <a:ext cx="4332303" cy="369332"/>
          </a:xfrm>
          <a:prstGeom prst="rect">
            <a:avLst/>
          </a:prstGeom>
          <a:noFill/>
        </p:spPr>
        <p:txBody>
          <a:bodyPr wrap="square" rtlCol="0">
            <a:spAutoFit/>
          </a:bodyPr>
          <a:lstStyle/>
          <a:p>
            <a:r>
              <a:rPr lang="es-AR" dirty="0"/>
              <a:t>Totales por meses</a:t>
            </a:r>
          </a:p>
        </p:txBody>
      </p:sp>
      <p:sp>
        <p:nvSpPr>
          <p:cNvPr id="10" name="CuadroTexto 9">
            <a:extLst>
              <a:ext uri="{FF2B5EF4-FFF2-40B4-BE49-F238E27FC236}">
                <a16:creationId xmlns:a16="http://schemas.microsoft.com/office/drawing/2014/main" xmlns="" id="{6C5A07E2-B1D2-40A8-976F-45911155DAF1}"/>
              </a:ext>
            </a:extLst>
          </p:cNvPr>
          <p:cNvSpPr txBox="1"/>
          <p:nvPr/>
        </p:nvSpPr>
        <p:spPr>
          <a:xfrm>
            <a:off x="11163114" y="4942190"/>
            <a:ext cx="1028886" cy="738664"/>
          </a:xfrm>
          <a:prstGeom prst="rect">
            <a:avLst/>
          </a:prstGeom>
          <a:noFill/>
        </p:spPr>
        <p:txBody>
          <a:bodyPr wrap="square" rtlCol="0">
            <a:spAutoFit/>
          </a:bodyPr>
          <a:lstStyle/>
          <a:p>
            <a:r>
              <a:rPr lang="es-AR" sz="1400" dirty="0"/>
              <a:t>Totales por Empresas</a:t>
            </a:r>
          </a:p>
        </p:txBody>
      </p:sp>
    </p:spTree>
    <p:extLst>
      <p:ext uri="{BB962C8B-B14F-4D97-AF65-F5344CB8AC3E}">
        <p14:creationId xmlns:p14="http://schemas.microsoft.com/office/powerpoint/2010/main" val="1668484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11837" y="1672680"/>
            <a:ext cx="12038491" cy="2616101"/>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2: </a:t>
            </a:r>
            <a:r>
              <a:rPr lang="es-ES" sz="2400" b="0" cap="none" spc="0" dirty="0">
                <a:ln w="0"/>
                <a:effectLst>
                  <a:outerShdw blurRad="38100" dist="25400" dir="5400000" algn="ctr" rotWithShape="0">
                    <a:srgbClr val="6E747A">
                      <a:alpha val="43000"/>
                    </a:srgbClr>
                  </a:outerShdw>
                </a:effectLst>
              </a:rPr>
              <a:t>Crear aleatoriamente 2 matrices de 4x4 y generar matrices nuevas donde se:</a:t>
            </a:r>
          </a:p>
          <a:p>
            <a:pPr algn="just"/>
            <a:endParaRPr lang="es-ES" sz="2400" dirty="0">
              <a:ln w="0"/>
              <a:effectLst>
                <a:outerShdw blurRad="38100" dist="25400" dir="5400000" algn="ctr" rotWithShape="0">
                  <a:srgbClr val="6E747A">
                    <a:alpha val="43000"/>
                  </a:srgbClr>
                </a:outerShdw>
              </a:effectLst>
            </a:endParaRPr>
          </a:p>
          <a:p>
            <a:pPr algn="just"/>
            <a:r>
              <a:rPr lang="es-ES" sz="2400" b="0" cap="none" spc="0" dirty="0">
                <a:ln w="0"/>
                <a:effectLst>
                  <a:outerShdw blurRad="38100" dist="25400" dir="5400000" algn="ctr" rotWithShape="0">
                    <a:srgbClr val="6E747A">
                      <a:alpha val="43000"/>
                    </a:srgbClr>
                  </a:outerShdw>
                </a:effectLst>
              </a:rPr>
              <a:t>A- Haga Matriz1 + Matriz2</a:t>
            </a:r>
          </a:p>
          <a:p>
            <a:pPr algn="just"/>
            <a:r>
              <a:rPr lang="es-ES" sz="2400" dirty="0">
                <a:ln w="0"/>
                <a:effectLst>
                  <a:outerShdw blurRad="38100" dist="25400" dir="5400000" algn="ctr" rotWithShape="0">
                    <a:srgbClr val="6E747A">
                      <a:alpha val="43000"/>
                    </a:srgbClr>
                  </a:outerShdw>
                </a:effectLst>
              </a:rPr>
              <a:t>B- Haga Matriz1 – Matriz2</a:t>
            </a:r>
          </a:p>
          <a:p>
            <a:pPr algn="just"/>
            <a:r>
              <a:rPr lang="es-ES" sz="2400" b="0" cap="none" spc="0" dirty="0">
                <a:ln w="0"/>
                <a:effectLst>
                  <a:outerShdw blurRad="38100" dist="25400" dir="5400000" algn="ctr" rotWithShape="0">
                    <a:srgbClr val="6E747A">
                      <a:alpha val="43000"/>
                    </a:srgbClr>
                  </a:outerShdw>
                </a:effectLst>
              </a:rPr>
              <a:t>C- Matriz1.Matriz2</a:t>
            </a:r>
          </a:p>
        </p:txBody>
      </p:sp>
      <p:pic>
        <p:nvPicPr>
          <p:cNvPr id="7" name="Imagen 6">
            <a:extLst>
              <a:ext uri="{FF2B5EF4-FFF2-40B4-BE49-F238E27FC236}">
                <a16:creationId xmlns:a16="http://schemas.microsoft.com/office/drawing/2014/main" xmlns="" id="{ECC396CE-92FA-4D83-A578-A98BB4AE9F26}"/>
              </a:ext>
            </a:extLst>
          </p:cNvPr>
          <p:cNvPicPr>
            <a:picLocks noChangeAspect="1"/>
          </p:cNvPicPr>
          <p:nvPr/>
        </p:nvPicPr>
        <p:blipFill rotWithShape="1">
          <a:blip r:embed="rId2"/>
          <a:srcRect l="15073" t="43244" r="58932" b="22330"/>
          <a:stretch/>
        </p:blipFill>
        <p:spPr>
          <a:xfrm>
            <a:off x="988381" y="4199854"/>
            <a:ext cx="4500239" cy="2360894"/>
          </a:xfrm>
          <a:prstGeom prst="rect">
            <a:avLst/>
          </a:prstGeom>
        </p:spPr>
      </p:pic>
      <p:pic>
        <p:nvPicPr>
          <p:cNvPr id="8" name="Imagen 7">
            <a:extLst>
              <a:ext uri="{FF2B5EF4-FFF2-40B4-BE49-F238E27FC236}">
                <a16:creationId xmlns:a16="http://schemas.microsoft.com/office/drawing/2014/main" xmlns="" id="{3B5FDF53-3984-4CEE-AADA-3C88DF6E9BC9}"/>
              </a:ext>
            </a:extLst>
          </p:cNvPr>
          <p:cNvPicPr>
            <a:picLocks noChangeAspect="1"/>
          </p:cNvPicPr>
          <p:nvPr/>
        </p:nvPicPr>
        <p:blipFill rotWithShape="1">
          <a:blip r:embed="rId3"/>
          <a:srcRect l="16602" t="39353" r="55801" b="17152"/>
          <a:stretch/>
        </p:blipFill>
        <p:spPr>
          <a:xfrm>
            <a:off x="6442230" y="2592846"/>
            <a:ext cx="4761389" cy="3878975"/>
          </a:xfrm>
          <a:prstGeom prst="rect">
            <a:avLst/>
          </a:prstGeom>
        </p:spPr>
      </p:pic>
    </p:spTree>
    <p:extLst>
      <p:ext uri="{BB962C8B-B14F-4D97-AF65-F5344CB8AC3E}">
        <p14:creationId xmlns:p14="http://schemas.microsoft.com/office/powerpoint/2010/main" val="967514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11837" y="1672680"/>
            <a:ext cx="12038491" cy="4955203"/>
          </a:xfrm>
          <a:prstGeom prst="rect">
            <a:avLst/>
          </a:prstGeom>
          <a:noFill/>
        </p:spPr>
        <p:txBody>
          <a:bodyPr wrap="square" lIns="91440" tIns="45720" rIns="91440" bIns="45720">
            <a:spAutoFit/>
          </a:bodyPr>
          <a:lstStyle/>
          <a:p>
            <a:pPr algn="just"/>
            <a:r>
              <a:rPr lang="es-ES" sz="4400" b="0" cap="none" spc="0" dirty="0">
                <a:ln w="0"/>
                <a:solidFill>
                  <a:schemeClr val="accent1"/>
                </a:solidFill>
                <a:effectLst>
                  <a:outerShdw blurRad="38100" dist="25400" dir="5400000" algn="ctr" rotWithShape="0">
                    <a:srgbClr val="6E747A">
                      <a:alpha val="43000"/>
                    </a:srgbClr>
                  </a:outerShdw>
                </a:effectLst>
              </a:rPr>
              <a:t>  </a:t>
            </a:r>
            <a:r>
              <a:rPr lang="es-ES" sz="2400" b="1" cap="none" spc="0" dirty="0">
                <a:ln w="0"/>
                <a:effectLst>
                  <a:outerShdw blurRad="38100" dist="25400" dir="5400000" algn="ctr" rotWithShape="0">
                    <a:srgbClr val="6E747A">
                      <a:alpha val="43000"/>
                    </a:srgbClr>
                  </a:outerShdw>
                </a:effectLst>
              </a:rPr>
              <a:t>Ejercicio </a:t>
            </a:r>
            <a:r>
              <a:rPr lang="es-ES" sz="2400" b="1" dirty="0">
                <a:ln w="0"/>
                <a:effectLst>
                  <a:outerShdw blurRad="38100" dist="25400" dir="5400000" algn="ctr" rotWithShape="0">
                    <a:srgbClr val="6E747A">
                      <a:alpha val="43000"/>
                    </a:srgbClr>
                  </a:outerShdw>
                </a:effectLst>
              </a:rPr>
              <a:t>Integrador Vectores y Matrices</a:t>
            </a:r>
            <a:r>
              <a:rPr lang="es-ES" sz="2400" b="1" cap="none" spc="0" dirty="0">
                <a:ln w="0"/>
                <a:effectLst>
                  <a:outerShdw blurRad="38100" dist="25400" dir="5400000" algn="ctr" rotWithShape="0">
                    <a:srgbClr val="6E747A">
                      <a:alpha val="43000"/>
                    </a:srgbClr>
                  </a:outerShdw>
                </a:effectLst>
              </a:rPr>
              <a:t>: </a:t>
            </a:r>
            <a:r>
              <a:rPr lang="es-ES" sz="1600" cap="none" spc="0" dirty="0">
                <a:ln w="0"/>
              </a:rPr>
              <a:t>Realizar un programa que simule el comportamiento del juego de azar, </a:t>
            </a:r>
            <a:r>
              <a:rPr lang="es-ES" sz="1600" cap="none" spc="0" dirty="0" err="1">
                <a:ln w="0"/>
              </a:rPr>
              <a:t>Quini</a:t>
            </a:r>
            <a:r>
              <a:rPr lang="es-ES" sz="1600" cap="none" spc="0" dirty="0">
                <a:ln w="0"/>
              </a:rPr>
              <a:t> 6. </a:t>
            </a:r>
          </a:p>
          <a:p>
            <a:pPr algn="just"/>
            <a:r>
              <a:rPr lang="es-ES" sz="1600" dirty="0">
                <a:ln w="0"/>
              </a:rPr>
              <a:t>-El jugador compra una boleta con 6 números, del 0 al 45, los puede elegir o comprar de forma aleatoria, </a:t>
            </a:r>
            <a:r>
              <a:rPr lang="es-ES" sz="1600" b="1" u="sng" dirty="0">
                <a:ln w="0"/>
              </a:rPr>
              <a:t>no puede tener números repetidos.</a:t>
            </a:r>
          </a:p>
          <a:p>
            <a:pPr algn="just"/>
            <a:r>
              <a:rPr lang="es-ES" sz="1600" i="1" cap="none" spc="0" dirty="0">
                <a:ln w="0"/>
              </a:rPr>
              <a:t>-Se realiza la primer jugada, es decir, salen 6 números aleatorios, no repetidos, entre el 0 y el 45. Si el jugador acierta los 6 números gana 5 millones de pesos. Si solo acierta 5 números el jugador gana 200mil pesos, si acierta 4 de los números el jugador gana 500 pesos. </a:t>
            </a:r>
          </a:p>
          <a:p>
            <a:pPr algn="just"/>
            <a:r>
              <a:rPr lang="es-ES" sz="1600" i="1" dirty="0">
                <a:ln w="0"/>
              </a:rPr>
              <a:t>-Re realiza la revancha, aquí el jugador gana solo si acierta los 6 números, gana un total de 2 millones de pesos. </a:t>
            </a:r>
          </a:p>
          <a:p>
            <a:pPr algn="just"/>
            <a:r>
              <a:rPr lang="es-ES" sz="1600" i="1" cap="none" spc="0" dirty="0">
                <a:ln w="0"/>
              </a:rPr>
              <a:t>-Luego se realiza la 3er jugada, donde se sortean otros 6 números. Aquí el jugador gana un millón, 100mil o 2mil pesos si acierta 6, 5 o 4 números respectivamente. </a:t>
            </a:r>
          </a:p>
          <a:p>
            <a:pPr algn="just"/>
            <a:r>
              <a:rPr lang="es-ES" sz="1600" i="1" dirty="0">
                <a:ln w="0"/>
              </a:rPr>
              <a:t>-Por ultimo, se juntan los 3 sorteos, 18 números en total. Si el jugador tiene 6 números de esos 18 gana un total de mil pesos. </a:t>
            </a:r>
          </a:p>
          <a:p>
            <a:pPr algn="just"/>
            <a:endParaRPr lang="es-ES" sz="1600" i="1" cap="none" spc="0" dirty="0">
              <a:ln w="0"/>
            </a:endParaRPr>
          </a:p>
          <a:p>
            <a:pPr marL="342900" indent="-342900" algn="just">
              <a:buAutoNum type="arabicParenR"/>
            </a:pPr>
            <a:r>
              <a:rPr lang="es-ES" sz="1600" i="1" dirty="0">
                <a:ln w="0"/>
              </a:rPr>
              <a:t>Realizar un menú que permita comprar la boleta, e ir realizando los sorteos para ver si se gana o no algo en cada sorteo.</a:t>
            </a:r>
          </a:p>
          <a:p>
            <a:pPr marL="342900" indent="-342900" algn="just">
              <a:buAutoNum type="arabicParenR"/>
            </a:pPr>
            <a:r>
              <a:rPr lang="es-ES" sz="1600" i="1" dirty="0">
                <a:ln w="0"/>
              </a:rPr>
              <a:t>Realizar un bucle que repita el sorteo hasta que se gane el pozo de los 6 aciertos en la primer jugada. El bucle termina cuando se acertaron todos los números, debe mostrar por pantalla los números, lo que gano y la cantidad de sorteos que pasaron para que gane. </a:t>
            </a:r>
          </a:p>
        </p:txBody>
      </p:sp>
    </p:spTree>
    <p:extLst>
      <p:ext uri="{BB962C8B-B14F-4D97-AF65-F5344CB8AC3E}">
        <p14:creationId xmlns:p14="http://schemas.microsoft.com/office/powerpoint/2010/main" val="2923591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11837" y="1672680"/>
            <a:ext cx="12038491" cy="1200329"/>
          </a:xfrm>
          <a:prstGeom prst="rect">
            <a:avLst/>
          </a:prstGeom>
          <a:noFill/>
        </p:spPr>
        <p:txBody>
          <a:bodyPr wrap="square" lIns="91440" tIns="45720" rIns="91440" bIns="45720">
            <a:spAutoFit/>
          </a:bodyPr>
          <a:lstStyle/>
          <a:p>
            <a:pPr algn="ctr"/>
            <a:r>
              <a:rPr lang="es-ES" sz="2400" b="0" cap="none" spc="0" dirty="0">
                <a:ln w="0"/>
                <a:solidFill>
                  <a:schemeClr val="accent1"/>
                </a:solidFill>
                <a:effectLst>
                  <a:outerShdw blurRad="38100" dist="25400" dir="5400000" algn="ctr" rotWithShape="0">
                    <a:srgbClr val="6E747A">
                      <a:alpha val="43000"/>
                    </a:srgbClr>
                  </a:outerShdw>
                </a:effectLst>
              </a:rPr>
              <a:t> Por ahora hemos trabajado con funciones o procedimientos que necesitan conocer de ante mano el tamaño del arreglo. </a:t>
            </a:r>
            <a:r>
              <a:rPr lang="es-ES" sz="2400" b="1" u="sng" cap="none" spc="0" dirty="0">
                <a:ln w="0"/>
                <a:solidFill>
                  <a:schemeClr val="accent1"/>
                </a:solidFill>
                <a:effectLst>
                  <a:outerShdw blurRad="38100" dist="25400" dir="5400000" algn="ctr" rotWithShape="0">
                    <a:srgbClr val="6E747A">
                      <a:alpha val="43000"/>
                    </a:srgbClr>
                  </a:outerShdw>
                </a:effectLst>
              </a:rPr>
              <a:t>¿Cómo haríamos para que el vector sea dinámico y el usuario elija el tamaño?</a:t>
            </a:r>
            <a:endParaRPr lang="es-ES" sz="2400" b="1" i="1" u="sng" dirty="0">
              <a:ln w="0"/>
            </a:endParaRPr>
          </a:p>
        </p:txBody>
      </p:sp>
      <p:pic>
        <p:nvPicPr>
          <p:cNvPr id="3" name="Imagen 2">
            <a:extLst>
              <a:ext uri="{FF2B5EF4-FFF2-40B4-BE49-F238E27FC236}">
                <a16:creationId xmlns:a16="http://schemas.microsoft.com/office/drawing/2014/main" xmlns="" id="{207FB17C-69EB-47FC-881B-CBFAD2610D88}"/>
              </a:ext>
            </a:extLst>
          </p:cNvPr>
          <p:cNvPicPr>
            <a:picLocks noChangeAspect="1"/>
          </p:cNvPicPr>
          <p:nvPr/>
        </p:nvPicPr>
        <p:blipFill rotWithShape="1">
          <a:blip r:embed="rId2"/>
          <a:srcRect l="22937" t="16829" r="46845" b="36958"/>
          <a:stretch/>
        </p:blipFill>
        <p:spPr>
          <a:xfrm>
            <a:off x="461640" y="2873009"/>
            <a:ext cx="5699464" cy="3984991"/>
          </a:xfrm>
          <a:prstGeom prst="rect">
            <a:avLst/>
          </a:prstGeom>
        </p:spPr>
      </p:pic>
      <p:pic>
        <p:nvPicPr>
          <p:cNvPr id="4" name="Imagen 3">
            <a:extLst>
              <a:ext uri="{FF2B5EF4-FFF2-40B4-BE49-F238E27FC236}">
                <a16:creationId xmlns:a16="http://schemas.microsoft.com/office/drawing/2014/main" xmlns="" id="{253D6CC6-05E2-439A-9FA6-DF2F98EB6169}"/>
              </a:ext>
            </a:extLst>
          </p:cNvPr>
          <p:cNvPicPr>
            <a:picLocks noChangeAspect="1"/>
          </p:cNvPicPr>
          <p:nvPr/>
        </p:nvPicPr>
        <p:blipFill rotWithShape="1">
          <a:blip r:embed="rId3"/>
          <a:srcRect l="23750" t="30000" r="49296" b="28026"/>
          <a:stretch/>
        </p:blipFill>
        <p:spPr>
          <a:xfrm>
            <a:off x="6427434" y="2873009"/>
            <a:ext cx="5515994" cy="3984991"/>
          </a:xfrm>
          <a:prstGeom prst="rect">
            <a:avLst/>
          </a:prstGeom>
        </p:spPr>
      </p:pic>
      <p:sp>
        <p:nvSpPr>
          <p:cNvPr id="6" name="Elipse 5">
            <a:extLst>
              <a:ext uri="{FF2B5EF4-FFF2-40B4-BE49-F238E27FC236}">
                <a16:creationId xmlns:a16="http://schemas.microsoft.com/office/drawing/2014/main" xmlns="" id="{62F92BCD-0BF3-4AB7-81E1-49B1FADA62A9}"/>
              </a:ext>
            </a:extLst>
          </p:cNvPr>
          <p:cNvSpPr/>
          <p:nvPr/>
        </p:nvSpPr>
        <p:spPr>
          <a:xfrm>
            <a:off x="2299317" y="3429000"/>
            <a:ext cx="3053918" cy="644338"/>
          </a:xfrm>
          <a:prstGeom prst="ellipse">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a:extLst>
              <a:ext uri="{FF2B5EF4-FFF2-40B4-BE49-F238E27FC236}">
                <a16:creationId xmlns:a16="http://schemas.microsoft.com/office/drawing/2014/main" xmlns="" id="{C9B70760-E46B-4BFB-A91E-FA9CE059B2B8}"/>
              </a:ext>
            </a:extLst>
          </p:cNvPr>
          <p:cNvSpPr/>
          <p:nvPr/>
        </p:nvSpPr>
        <p:spPr>
          <a:xfrm>
            <a:off x="1384917" y="5264458"/>
            <a:ext cx="914400" cy="248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a:extLst>
              <a:ext uri="{FF2B5EF4-FFF2-40B4-BE49-F238E27FC236}">
                <a16:creationId xmlns:a16="http://schemas.microsoft.com/office/drawing/2014/main" xmlns="" id="{B90F001B-EB53-4E74-B87C-BCFB010E10BE}"/>
              </a:ext>
            </a:extLst>
          </p:cNvPr>
          <p:cNvSpPr txBox="1"/>
          <p:nvPr/>
        </p:nvSpPr>
        <p:spPr>
          <a:xfrm>
            <a:off x="3240349" y="5273667"/>
            <a:ext cx="3142695" cy="954107"/>
          </a:xfrm>
          <a:prstGeom prst="rect">
            <a:avLst/>
          </a:prstGeom>
          <a:noFill/>
        </p:spPr>
        <p:txBody>
          <a:bodyPr wrap="square" rtlCol="0">
            <a:spAutoFit/>
          </a:bodyPr>
          <a:lstStyle/>
          <a:p>
            <a:r>
              <a:rPr lang="es-AR" sz="1400" dirty="0">
                <a:solidFill>
                  <a:srgbClr val="FF0000"/>
                </a:solidFill>
              </a:rPr>
              <a:t>En la declaración del vector si o si, debemos decir su tamaño, dicho tamaño podría elegirlo el usuario</a:t>
            </a:r>
          </a:p>
        </p:txBody>
      </p:sp>
      <p:sp>
        <p:nvSpPr>
          <p:cNvPr id="9" name="CuadroTexto 8">
            <a:extLst>
              <a:ext uri="{FF2B5EF4-FFF2-40B4-BE49-F238E27FC236}">
                <a16:creationId xmlns:a16="http://schemas.microsoft.com/office/drawing/2014/main" xmlns="" id="{509543B1-BA7F-456E-B094-96F8ADDB8866}"/>
              </a:ext>
            </a:extLst>
          </p:cNvPr>
          <p:cNvSpPr txBox="1"/>
          <p:nvPr/>
        </p:nvSpPr>
        <p:spPr>
          <a:xfrm>
            <a:off x="4271824" y="4157618"/>
            <a:ext cx="3861787" cy="707886"/>
          </a:xfrm>
          <a:prstGeom prst="rect">
            <a:avLst/>
          </a:prstGeom>
          <a:noFill/>
        </p:spPr>
        <p:txBody>
          <a:bodyPr wrap="square" rtlCol="0">
            <a:spAutoFit/>
          </a:bodyPr>
          <a:lstStyle/>
          <a:p>
            <a:r>
              <a:rPr lang="es-AR" sz="1000" dirty="0">
                <a:solidFill>
                  <a:srgbClr val="FF0000"/>
                </a:solidFill>
              </a:rPr>
              <a:t>Si queremos hacer una función genérica para cualquier tamaño de vector, tenemos que mandar como parámetro de entrada el tamaño por separado, y no definir el tamaño del vector</a:t>
            </a:r>
          </a:p>
        </p:txBody>
      </p:sp>
    </p:spTree>
    <p:extLst>
      <p:ext uri="{BB962C8B-B14F-4D97-AF65-F5344CB8AC3E}">
        <p14:creationId xmlns:p14="http://schemas.microsoft.com/office/powerpoint/2010/main" val="767748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4A592C1-8108-4E6F-8445-6D4D734D609A}"/>
              </a:ext>
            </a:extLst>
          </p:cNvPr>
          <p:cNvSpPr>
            <a:spLocks noGrp="1"/>
          </p:cNvSpPr>
          <p:nvPr>
            <p:ph type="title"/>
          </p:nvPr>
        </p:nvSpPr>
        <p:spPr/>
        <p:txBody>
          <a:bodyPr/>
          <a:lstStyle/>
          <a:p>
            <a:r>
              <a:rPr lang="es-AR" dirty="0"/>
              <a:t>U4:Arreglos</a:t>
            </a:r>
          </a:p>
        </p:txBody>
      </p:sp>
      <p:sp>
        <p:nvSpPr>
          <p:cNvPr id="3" name="Marcador de contenido 2">
            <a:extLst>
              <a:ext uri="{FF2B5EF4-FFF2-40B4-BE49-F238E27FC236}">
                <a16:creationId xmlns:a16="http://schemas.microsoft.com/office/drawing/2014/main" xmlns="" id="{9C041FB5-A12C-4029-A85E-F87FBC6402AB}"/>
              </a:ext>
            </a:extLst>
          </p:cNvPr>
          <p:cNvSpPr>
            <a:spLocks noGrp="1"/>
          </p:cNvSpPr>
          <p:nvPr>
            <p:ph idx="1"/>
          </p:nvPr>
        </p:nvSpPr>
        <p:spPr/>
        <p:txBody>
          <a:bodyPr/>
          <a:lstStyle/>
          <a:p>
            <a:pPr algn="just"/>
            <a:r>
              <a:rPr lang="es-AR" b="1" u="sng" dirty="0"/>
              <a:t>Ejercicio 3: </a:t>
            </a:r>
            <a:r>
              <a:rPr lang="es-AR" dirty="0"/>
              <a:t>Hacer un menú que permita, cargar un vector, mostrar el vector, cargar una matriz, mostrar una matriz, en todos los casos el usuario debe indicar de que dimensiones quiere al vector o la matriz. Con el cero se sale del menú. </a:t>
            </a:r>
          </a:p>
          <a:p>
            <a:pPr algn="just"/>
            <a:endParaRPr lang="es-AR" dirty="0"/>
          </a:p>
          <a:p>
            <a:pPr algn="just"/>
            <a:endParaRPr lang="es-AR" dirty="0"/>
          </a:p>
          <a:p>
            <a:pPr algn="just"/>
            <a:r>
              <a:rPr lang="es-AR" b="1" i="1" dirty="0"/>
              <a:t>Pueden consultar mas sobre arreglos numéricos bidimensionales en: </a:t>
            </a:r>
          </a:p>
          <a:p>
            <a:pPr algn="just"/>
            <a:endParaRPr lang="es-AR" dirty="0"/>
          </a:p>
          <a:p>
            <a:pPr algn="ctr"/>
            <a:r>
              <a:rPr lang="es-ES" dirty="0">
                <a:hlinkClick r:id="rId2"/>
              </a:rPr>
              <a:t>https://www.youtube.com/watch?v=NvyFD3o3-ZQ</a:t>
            </a:r>
            <a:endParaRPr lang="es-AR" dirty="0"/>
          </a:p>
        </p:txBody>
      </p:sp>
    </p:spTree>
    <p:extLst>
      <p:ext uri="{BB962C8B-B14F-4D97-AF65-F5344CB8AC3E}">
        <p14:creationId xmlns:p14="http://schemas.microsoft.com/office/powerpoint/2010/main" val="1610092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538442"/>
            <a:ext cx="5410200" cy="4024125"/>
          </a:xfrm>
        </p:spPr>
        <p:txBody>
          <a:bodyPr/>
          <a:lstStyle/>
          <a:p>
            <a:pPr marL="0" indent="0" algn="just">
              <a:buNone/>
            </a:pPr>
            <a:r>
              <a:rPr lang="es-AR" dirty="0"/>
              <a:t>Los arreglos son estructuras de datos consistentes en un conjunto de </a:t>
            </a:r>
            <a:r>
              <a:rPr lang="es-AR" b="1" u="sng" dirty="0"/>
              <a:t>datos del mismo tipo</a:t>
            </a:r>
            <a:r>
              <a:rPr lang="es-AR" dirty="0"/>
              <a:t>. Los arreglos tienen </a:t>
            </a:r>
            <a:r>
              <a:rPr lang="es-AR" b="1" u="sng" dirty="0"/>
              <a:t>un tamaño</a:t>
            </a:r>
            <a:r>
              <a:rPr lang="es-AR" dirty="0"/>
              <a:t> que es la cantidad de objetos del mismo tipo que pueden almacenar. </a:t>
            </a:r>
            <a:r>
              <a:rPr lang="es-AR" b="1" u="sng" dirty="0"/>
              <a:t>Los arreglos son entidades estáticas debido a que se declaran de un cierto tamaño y conservan este </a:t>
            </a:r>
            <a:r>
              <a:rPr lang="es-AR" dirty="0"/>
              <a:t>todo a lo largo de la ejecución del programa en el cual fue declarado.</a:t>
            </a:r>
          </a:p>
        </p:txBody>
      </p:sp>
      <p:sp>
        <p:nvSpPr>
          <p:cNvPr id="4" name="CuadroTexto 3">
            <a:extLst>
              <a:ext uri="{FF2B5EF4-FFF2-40B4-BE49-F238E27FC236}">
                <a16:creationId xmlns:a16="http://schemas.microsoft.com/office/drawing/2014/main" xmlns="" id="{A5273FBB-2E8C-45BD-9560-590B7B01C51D}"/>
              </a:ext>
            </a:extLst>
          </p:cNvPr>
          <p:cNvSpPr txBox="1"/>
          <p:nvPr/>
        </p:nvSpPr>
        <p:spPr>
          <a:xfrm>
            <a:off x="6400801" y="2538442"/>
            <a:ext cx="5370990" cy="4247317"/>
          </a:xfrm>
          <a:prstGeom prst="rect">
            <a:avLst/>
          </a:prstGeom>
          <a:noFill/>
        </p:spPr>
        <p:txBody>
          <a:bodyPr wrap="square" rtlCol="0">
            <a:spAutoFit/>
          </a:bodyPr>
          <a:lstStyle/>
          <a:p>
            <a:r>
              <a:rPr lang="es-AR" dirty="0"/>
              <a:t>#</a:t>
            </a:r>
            <a:r>
              <a:rPr lang="es-AR" dirty="0" err="1"/>
              <a:t>include</a:t>
            </a:r>
            <a:r>
              <a:rPr lang="es-AR" dirty="0"/>
              <a:t> &lt;</a:t>
            </a:r>
            <a:r>
              <a:rPr lang="es-AR" dirty="0" err="1"/>
              <a:t>stdio.h</a:t>
            </a:r>
            <a:r>
              <a:rPr lang="es-AR" dirty="0"/>
              <a:t>&gt;</a:t>
            </a:r>
          </a:p>
          <a:p>
            <a:r>
              <a:rPr lang="es-AR" dirty="0"/>
              <a:t>#</a:t>
            </a:r>
            <a:r>
              <a:rPr lang="es-AR" dirty="0" err="1"/>
              <a:t>include</a:t>
            </a:r>
            <a:r>
              <a:rPr lang="es-AR" dirty="0"/>
              <a:t> &lt;</a:t>
            </a:r>
            <a:r>
              <a:rPr lang="es-AR" dirty="0" err="1"/>
              <a:t>stdlib.h</a:t>
            </a:r>
            <a:r>
              <a:rPr lang="es-AR" dirty="0"/>
              <a:t>&gt;</a:t>
            </a:r>
          </a:p>
          <a:p>
            <a:endParaRPr lang="es-AR" dirty="0"/>
          </a:p>
          <a:p>
            <a:r>
              <a:rPr lang="es-AR" dirty="0" err="1"/>
              <a:t>int</a:t>
            </a:r>
            <a:r>
              <a:rPr lang="es-AR" dirty="0"/>
              <a:t> </a:t>
            </a:r>
            <a:r>
              <a:rPr lang="es-AR" dirty="0" err="1"/>
              <a:t>main</a:t>
            </a:r>
            <a:r>
              <a:rPr lang="es-AR" dirty="0"/>
              <a:t>()</a:t>
            </a:r>
          </a:p>
          <a:p>
            <a:r>
              <a:rPr lang="es-AR" dirty="0"/>
              <a:t>{</a:t>
            </a:r>
          </a:p>
          <a:p>
            <a:r>
              <a:rPr lang="es-AR" dirty="0"/>
              <a:t>    </a:t>
            </a:r>
            <a:r>
              <a:rPr lang="es-AR" dirty="0" err="1"/>
              <a:t>int</a:t>
            </a:r>
            <a:r>
              <a:rPr lang="es-AR" dirty="0"/>
              <a:t> vector[5];</a:t>
            </a:r>
          </a:p>
          <a:p>
            <a:r>
              <a:rPr lang="es-AR" dirty="0"/>
              <a:t>    </a:t>
            </a:r>
            <a:r>
              <a:rPr lang="es-AR" dirty="0" err="1"/>
              <a:t>float</a:t>
            </a:r>
            <a:r>
              <a:rPr lang="es-AR" dirty="0"/>
              <a:t>  vector2[3];</a:t>
            </a:r>
          </a:p>
          <a:p>
            <a:r>
              <a:rPr lang="es-AR" dirty="0"/>
              <a:t>    </a:t>
            </a:r>
            <a:r>
              <a:rPr lang="es-AR" dirty="0" err="1"/>
              <a:t>double</a:t>
            </a:r>
            <a:r>
              <a:rPr lang="es-AR" dirty="0"/>
              <a:t> vector3[11];</a:t>
            </a:r>
          </a:p>
          <a:p>
            <a:r>
              <a:rPr lang="es-AR" dirty="0"/>
              <a:t>    </a:t>
            </a:r>
            <a:r>
              <a:rPr lang="es-AR" dirty="0" err="1"/>
              <a:t>char</a:t>
            </a:r>
            <a:r>
              <a:rPr lang="es-AR" dirty="0"/>
              <a:t> cadena[20]; //Notar que ya lo </a:t>
            </a:r>
            <a:r>
              <a:rPr lang="es-AR" dirty="0" err="1"/>
              <a:t>usabamos</a:t>
            </a:r>
            <a:endParaRPr lang="es-AR" dirty="0"/>
          </a:p>
          <a:p>
            <a:endParaRPr lang="es-AR" dirty="0"/>
          </a:p>
          <a:p>
            <a:r>
              <a:rPr lang="es-AR" dirty="0"/>
              <a:t>    </a:t>
            </a:r>
          </a:p>
          <a:p>
            <a:r>
              <a:rPr lang="es-AR" dirty="0"/>
              <a:t>    </a:t>
            </a:r>
            <a:r>
              <a:rPr lang="es-AR" dirty="0" err="1"/>
              <a:t>return</a:t>
            </a:r>
            <a:r>
              <a:rPr lang="es-AR" dirty="0"/>
              <a:t> 0;</a:t>
            </a:r>
          </a:p>
          <a:p>
            <a:r>
              <a:rPr lang="es-AR" dirty="0"/>
              <a:t>}</a:t>
            </a:r>
          </a:p>
          <a:p>
            <a:endParaRPr lang="es-AR"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763110" y="1528480"/>
            <a:ext cx="11275381" cy="769441"/>
          </a:xfrm>
          <a:prstGeom prst="rect">
            <a:avLst/>
          </a:prstGeom>
          <a:noFill/>
        </p:spPr>
        <p:txBody>
          <a:bodyPr wrap="square" lIns="91440" tIns="45720" rIns="91440" bIns="45720">
            <a:spAutoFit/>
          </a:bodyPr>
          <a:lstStyle/>
          <a:p>
            <a:pPr algn="ctr"/>
            <a:r>
              <a:rPr lang="es-ES" sz="4400" b="0" cap="none" spc="0" dirty="0">
                <a:ln w="0"/>
                <a:solidFill>
                  <a:schemeClr val="accent1"/>
                </a:solidFill>
                <a:effectLst>
                  <a:outerShdw blurRad="38100" dist="25400" dir="5400000" algn="ctr" rotWithShape="0">
                    <a:srgbClr val="6E747A">
                      <a:alpha val="43000"/>
                    </a:srgbClr>
                  </a:outerShdw>
                </a:effectLst>
              </a:rPr>
              <a:t>¿Qué son?             ¿Cómo se </a:t>
            </a:r>
            <a:r>
              <a:rPr lang="es-ES" sz="4400" b="0" cap="none" spc="0" dirty="0" err="1">
                <a:ln w="0"/>
                <a:solidFill>
                  <a:schemeClr val="accent1"/>
                </a:solidFill>
                <a:effectLst>
                  <a:outerShdw blurRad="38100" dist="25400" dir="5400000" algn="ctr" rotWithShape="0">
                    <a:srgbClr val="6E747A">
                      <a:alpha val="43000"/>
                    </a:srgbClr>
                  </a:outerShdw>
                </a:effectLst>
              </a:rPr>
              <a:t>declarán</a:t>
            </a:r>
            <a:r>
              <a:rPr lang="es-ES" sz="4400" b="0" cap="none" spc="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133507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3" name="Marcador de contenido 2">
            <a:extLst>
              <a:ext uri="{FF2B5EF4-FFF2-40B4-BE49-F238E27FC236}">
                <a16:creationId xmlns:a16="http://schemas.microsoft.com/office/drawing/2014/main" xmlns="" id="{CDA24AE8-D4DB-4CBC-B055-9027C40A91BE}"/>
              </a:ext>
            </a:extLst>
          </p:cNvPr>
          <p:cNvSpPr>
            <a:spLocks noGrp="1"/>
          </p:cNvSpPr>
          <p:nvPr>
            <p:ph idx="1"/>
          </p:nvPr>
        </p:nvSpPr>
        <p:spPr>
          <a:xfrm>
            <a:off x="685800" y="2538442"/>
            <a:ext cx="5410200" cy="4024125"/>
          </a:xfrm>
        </p:spPr>
        <p:txBody>
          <a:bodyPr/>
          <a:lstStyle/>
          <a:p>
            <a:pPr marL="0" indent="0" algn="just">
              <a:buNone/>
            </a:pPr>
            <a:r>
              <a:rPr lang="es-AR" dirty="0"/>
              <a:t>Cuando el tipo de dato con el que crearemos un arreglos, es numérico, es decir </a:t>
            </a:r>
            <a:r>
              <a:rPr lang="es-AR" dirty="0" err="1"/>
              <a:t>int</a:t>
            </a:r>
            <a:r>
              <a:rPr lang="es-AR" dirty="0"/>
              <a:t>, </a:t>
            </a:r>
            <a:r>
              <a:rPr lang="es-AR" dirty="0" err="1"/>
              <a:t>double</a:t>
            </a:r>
            <a:r>
              <a:rPr lang="es-AR" dirty="0"/>
              <a:t> o </a:t>
            </a:r>
            <a:r>
              <a:rPr lang="es-AR" dirty="0" err="1"/>
              <a:t>float</a:t>
            </a:r>
            <a:r>
              <a:rPr lang="es-AR" dirty="0"/>
              <a:t>; al arreglo se lo puede denominar vector. </a:t>
            </a:r>
          </a:p>
        </p:txBody>
      </p:sp>
      <p:sp>
        <p:nvSpPr>
          <p:cNvPr id="4" name="CuadroTexto 3">
            <a:extLst>
              <a:ext uri="{FF2B5EF4-FFF2-40B4-BE49-F238E27FC236}">
                <a16:creationId xmlns:a16="http://schemas.microsoft.com/office/drawing/2014/main" xmlns="" id="{A5273FBB-2E8C-45BD-9560-590B7B01C51D}"/>
              </a:ext>
            </a:extLst>
          </p:cNvPr>
          <p:cNvSpPr txBox="1"/>
          <p:nvPr/>
        </p:nvSpPr>
        <p:spPr>
          <a:xfrm>
            <a:off x="6400801" y="2538442"/>
            <a:ext cx="5370990" cy="4616648"/>
          </a:xfrm>
          <a:prstGeom prst="rect">
            <a:avLst/>
          </a:prstGeom>
          <a:noFill/>
        </p:spPr>
        <p:txBody>
          <a:bodyPr wrap="square" rtlCol="0">
            <a:spAutoFit/>
          </a:bodyPr>
          <a:lstStyle/>
          <a:p>
            <a:r>
              <a:rPr lang="es-AR" sz="1200" b="1" dirty="0"/>
              <a:t>#</a:t>
            </a:r>
            <a:r>
              <a:rPr lang="es-AR" sz="1200" b="1" dirty="0" err="1"/>
              <a:t>include</a:t>
            </a:r>
            <a:r>
              <a:rPr lang="es-AR" sz="1200" b="1" dirty="0"/>
              <a:t> &lt;</a:t>
            </a:r>
            <a:r>
              <a:rPr lang="es-AR" sz="1200" b="1" dirty="0" err="1"/>
              <a:t>stdio.h</a:t>
            </a:r>
            <a:r>
              <a:rPr lang="es-AR" sz="1200" b="1" dirty="0"/>
              <a:t>&gt;</a:t>
            </a:r>
          </a:p>
          <a:p>
            <a:r>
              <a:rPr lang="es-AR" sz="1200" b="1" dirty="0"/>
              <a:t>#</a:t>
            </a:r>
            <a:r>
              <a:rPr lang="es-AR" sz="1200" b="1" dirty="0" err="1"/>
              <a:t>include</a:t>
            </a:r>
            <a:r>
              <a:rPr lang="es-AR" sz="1200" b="1" dirty="0"/>
              <a:t> &lt;</a:t>
            </a:r>
            <a:r>
              <a:rPr lang="es-AR" sz="1200" b="1" dirty="0" err="1"/>
              <a:t>stdlib.h</a:t>
            </a:r>
            <a:r>
              <a:rPr lang="es-AR" sz="1200" b="1" dirty="0"/>
              <a:t>&gt;</a:t>
            </a:r>
          </a:p>
          <a:p>
            <a:endParaRPr lang="es-AR" sz="1200" b="1" dirty="0"/>
          </a:p>
          <a:p>
            <a:r>
              <a:rPr lang="es-AR" sz="1200" b="1" dirty="0" err="1"/>
              <a:t>int</a:t>
            </a:r>
            <a:r>
              <a:rPr lang="es-AR" sz="1200" b="1" dirty="0"/>
              <a:t> </a:t>
            </a:r>
            <a:r>
              <a:rPr lang="es-AR" sz="1200" b="1" dirty="0" err="1"/>
              <a:t>main</a:t>
            </a:r>
            <a:r>
              <a:rPr lang="es-AR" sz="1200" b="1" dirty="0"/>
              <a:t>()</a:t>
            </a:r>
          </a:p>
          <a:p>
            <a:r>
              <a:rPr lang="es-AR" sz="1200" b="1" dirty="0"/>
              <a:t>{</a:t>
            </a:r>
          </a:p>
          <a:p>
            <a:r>
              <a:rPr lang="es-AR" sz="1200" dirty="0"/>
              <a:t>         //creo el vector c, que tiene 8 elementos,  además le asigno los 	//valores</a:t>
            </a:r>
          </a:p>
          <a:p>
            <a:r>
              <a:rPr lang="es-AR" sz="1200" dirty="0"/>
              <a:t>	</a:t>
            </a:r>
            <a:r>
              <a:rPr lang="es-AR" sz="1200" b="1" dirty="0" err="1"/>
              <a:t>int</a:t>
            </a:r>
            <a:r>
              <a:rPr lang="es-AR" sz="1200" b="1" dirty="0"/>
              <a:t> c[8] = {12,3,27,16,4,51,8,40};</a:t>
            </a:r>
          </a:p>
          <a:p>
            <a:r>
              <a:rPr lang="es-AR" sz="1200" dirty="0"/>
              <a:t>          //La primer posición se obtiene usando  c[0], mientras que la      	//ultima c[7], pasando     por todas las intermedias.</a:t>
            </a:r>
          </a:p>
          <a:p>
            <a:endParaRPr lang="es-AR" sz="1200" dirty="0"/>
          </a:p>
          <a:p>
            <a:endParaRPr lang="es-AR" sz="1200" dirty="0"/>
          </a:p>
          <a:p>
            <a:r>
              <a:rPr lang="es-AR" sz="1200" dirty="0"/>
              <a:t>	//de manera que para mostrar todos los números 	almacenados podríamos hacer:</a:t>
            </a:r>
          </a:p>
          <a:p>
            <a:endParaRPr lang="es-AR" sz="1200" dirty="0"/>
          </a:p>
          <a:p>
            <a:r>
              <a:rPr lang="es-AR" sz="1200" b="1" dirty="0"/>
              <a:t>	</a:t>
            </a:r>
            <a:r>
              <a:rPr lang="es-AR" sz="1200" b="1" dirty="0" err="1"/>
              <a:t>for</a:t>
            </a:r>
            <a:r>
              <a:rPr lang="es-AR" sz="1200" b="1" dirty="0"/>
              <a:t> () </a:t>
            </a:r>
            <a:r>
              <a:rPr lang="es-AR" sz="1200" b="1" dirty="0" err="1"/>
              <a:t>int</a:t>
            </a:r>
            <a:r>
              <a:rPr lang="es-AR" sz="1200" b="1" dirty="0"/>
              <a:t> i = 0; i &lt;8; i++){</a:t>
            </a:r>
          </a:p>
          <a:p>
            <a:endParaRPr lang="es-AR" sz="1200" dirty="0"/>
          </a:p>
          <a:p>
            <a:r>
              <a:rPr lang="es-AR" sz="1200" b="1" dirty="0"/>
              <a:t>	</a:t>
            </a:r>
            <a:r>
              <a:rPr lang="es-AR" sz="1200" b="1" dirty="0" err="1"/>
              <a:t>printf</a:t>
            </a:r>
            <a:r>
              <a:rPr lang="es-AR" sz="1200" b="1" dirty="0"/>
              <a:t>(“La posición %d, tiene guardado el valor %d\n”, i, c[i]);</a:t>
            </a:r>
          </a:p>
          <a:p>
            <a:r>
              <a:rPr lang="es-AR" sz="1200" b="1" dirty="0"/>
              <a:t>	}</a:t>
            </a:r>
          </a:p>
          <a:p>
            <a:endParaRPr lang="es-AR" sz="1200" b="1" dirty="0"/>
          </a:p>
          <a:p>
            <a:r>
              <a:rPr lang="es-AR" sz="1200" b="1" dirty="0"/>
              <a:t>    </a:t>
            </a:r>
          </a:p>
          <a:p>
            <a:r>
              <a:rPr lang="es-AR" sz="1200" b="1" dirty="0"/>
              <a:t>    </a:t>
            </a:r>
            <a:r>
              <a:rPr lang="es-AR" sz="1200" b="1" dirty="0" err="1"/>
              <a:t>return</a:t>
            </a:r>
            <a:r>
              <a:rPr lang="es-AR" sz="1200" b="1" dirty="0"/>
              <a:t> 0;</a:t>
            </a:r>
          </a:p>
          <a:p>
            <a:r>
              <a:rPr lang="es-AR" sz="1200" b="1" dirty="0"/>
              <a:t>}</a:t>
            </a:r>
          </a:p>
          <a:p>
            <a:endParaRPr lang="es-AR" dirty="0"/>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Arreglos numéricos    Mostrar datos</a:t>
            </a:r>
          </a:p>
        </p:txBody>
      </p:sp>
      <p:pic>
        <p:nvPicPr>
          <p:cNvPr id="6" name="Imagen 5">
            <a:extLst>
              <a:ext uri="{FF2B5EF4-FFF2-40B4-BE49-F238E27FC236}">
                <a16:creationId xmlns:a16="http://schemas.microsoft.com/office/drawing/2014/main" xmlns="" id="{4D629AA3-DEB1-4F4A-B059-85C91D6A25F5}"/>
              </a:ext>
            </a:extLst>
          </p:cNvPr>
          <p:cNvPicPr>
            <a:picLocks noChangeAspect="1"/>
          </p:cNvPicPr>
          <p:nvPr/>
        </p:nvPicPr>
        <p:blipFill>
          <a:blip r:embed="rId2"/>
          <a:stretch>
            <a:fillRect/>
          </a:stretch>
        </p:blipFill>
        <p:spPr>
          <a:xfrm>
            <a:off x="420209" y="4083729"/>
            <a:ext cx="5675791" cy="2702030"/>
          </a:xfrm>
          <a:prstGeom prst="rect">
            <a:avLst/>
          </a:prstGeom>
        </p:spPr>
      </p:pic>
    </p:spTree>
    <p:extLst>
      <p:ext uri="{BB962C8B-B14F-4D97-AF65-F5344CB8AC3E}">
        <p14:creationId xmlns:p14="http://schemas.microsoft.com/office/powerpoint/2010/main" val="1018635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xmlns="" id="{35A4D58F-F8E9-4429-9AC5-4C94FD754DBF}"/>
              </a:ext>
            </a:extLst>
          </p:cNvPr>
          <p:cNvSpPr txBox="1"/>
          <p:nvPr/>
        </p:nvSpPr>
        <p:spPr>
          <a:xfrm>
            <a:off x="355107" y="1882066"/>
            <a:ext cx="11151093" cy="646331"/>
          </a:xfrm>
          <a:prstGeom prst="rect">
            <a:avLst/>
          </a:prstGeom>
          <a:noFill/>
        </p:spPr>
        <p:txBody>
          <a:bodyPr wrap="square" rtlCol="0">
            <a:spAutoFit/>
          </a:bodyPr>
          <a:lstStyle/>
          <a:p>
            <a:r>
              <a:rPr lang="es-AR" b="1" dirty="0"/>
              <a:t>Ejemplo 1: </a:t>
            </a:r>
            <a:r>
              <a:rPr lang="es-AR" dirty="0"/>
              <a:t>Crear un vector de 20 números enteros, los 20 números son ingresados por el usuario. </a:t>
            </a:r>
          </a:p>
          <a:p>
            <a:r>
              <a:rPr lang="es-AR" dirty="0"/>
              <a:t>Mostrar por pantalla el máximo de esos 20 números.</a:t>
            </a:r>
          </a:p>
        </p:txBody>
      </p:sp>
      <p:pic>
        <p:nvPicPr>
          <p:cNvPr id="8" name="Imagen 7">
            <a:extLst>
              <a:ext uri="{FF2B5EF4-FFF2-40B4-BE49-F238E27FC236}">
                <a16:creationId xmlns:a16="http://schemas.microsoft.com/office/drawing/2014/main" xmlns="" id="{DD8EC82C-EA87-4C3B-91AD-643EA4326E3A}"/>
              </a:ext>
            </a:extLst>
          </p:cNvPr>
          <p:cNvPicPr>
            <a:picLocks noChangeAspect="1"/>
          </p:cNvPicPr>
          <p:nvPr/>
        </p:nvPicPr>
        <p:blipFill>
          <a:blip r:embed="rId2"/>
          <a:stretch>
            <a:fillRect/>
          </a:stretch>
        </p:blipFill>
        <p:spPr>
          <a:xfrm>
            <a:off x="581025" y="2528397"/>
            <a:ext cx="10315575" cy="4329603"/>
          </a:xfrm>
          <a:prstGeom prst="rect">
            <a:avLst/>
          </a:prstGeom>
        </p:spPr>
      </p:pic>
    </p:spTree>
    <p:extLst>
      <p:ext uri="{BB962C8B-B14F-4D97-AF65-F5344CB8AC3E}">
        <p14:creationId xmlns:p14="http://schemas.microsoft.com/office/powerpoint/2010/main" val="1752028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xmlns="" id="{35A4D58F-F8E9-4429-9AC5-4C94FD754DBF}"/>
              </a:ext>
            </a:extLst>
          </p:cNvPr>
          <p:cNvSpPr txBox="1"/>
          <p:nvPr/>
        </p:nvSpPr>
        <p:spPr>
          <a:xfrm>
            <a:off x="628277" y="1867689"/>
            <a:ext cx="11151093" cy="4801314"/>
          </a:xfrm>
          <a:prstGeom prst="rect">
            <a:avLst/>
          </a:prstGeom>
          <a:noFill/>
        </p:spPr>
        <p:txBody>
          <a:bodyPr wrap="square" rtlCol="0">
            <a:spAutoFit/>
          </a:bodyPr>
          <a:lstStyle/>
          <a:p>
            <a:pPr algn="just"/>
            <a:r>
              <a:rPr lang="es-AR" b="1" dirty="0"/>
              <a:t>Ejercicio 1: </a:t>
            </a:r>
            <a:r>
              <a:rPr lang="es-AR" dirty="0"/>
              <a:t>Crear un programa semejante al ejemplo 1, donde nos muestre el máximo, el mínimo y nos muestre todo el vector pero de atrás para adelante, es decir de la posición 19 a la 0. </a:t>
            </a:r>
          </a:p>
          <a:p>
            <a:pPr algn="just"/>
            <a:endParaRPr lang="es-AR" dirty="0"/>
          </a:p>
          <a:p>
            <a:pPr algn="just"/>
            <a:r>
              <a:rPr lang="es-AR" b="1" dirty="0"/>
              <a:t>Ejercicio 2: </a:t>
            </a:r>
            <a:r>
              <a:rPr lang="es-AR" dirty="0"/>
              <a:t>Crear un arreglo que ingresa 10 alturas. Una vez ingresadas las alturas, mostrar la mínima, la máxima, el promedio y las alturas en las posiciones pares, es decir vector[0], vector[2], </a:t>
            </a:r>
            <a:r>
              <a:rPr lang="es-AR" dirty="0" err="1"/>
              <a:t>etc</a:t>
            </a:r>
            <a:r>
              <a:rPr lang="es-AR" dirty="0"/>
              <a:t> etc.</a:t>
            </a:r>
          </a:p>
          <a:p>
            <a:pPr algn="just"/>
            <a:endParaRPr lang="es-AR" dirty="0"/>
          </a:p>
          <a:p>
            <a:pPr algn="just"/>
            <a:r>
              <a:rPr lang="es-AR" b="1" dirty="0"/>
              <a:t>Ejercicio 3: </a:t>
            </a:r>
            <a:r>
              <a:rPr lang="es-AR" dirty="0"/>
              <a:t>El usuario elije cuantas posiciones tiene el vector. Una vez definido el tamaño del vector (por el usuario), el usuario tipea tantos números enteros como sean necesarios para completar el array. Una vez completo el array, mostrar la suma de los números pares, el promedio de los impares, el máximo valor y la posición donde estaba el máximo, el mínimo y su posición. Mostrar el arreglo de derecha a izquierda y de izquierda a derecha. </a:t>
            </a:r>
          </a:p>
          <a:p>
            <a:pPr algn="just"/>
            <a:endParaRPr lang="es-AR" dirty="0"/>
          </a:p>
          <a:p>
            <a:pPr algn="just"/>
            <a:r>
              <a:rPr lang="es-AR" b="1" dirty="0"/>
              <a:t>Ejercicio 4: </a:t>
            </a:r>
            <a:r>
              <a:rPr lang="es-AR" dirty="0"/>
              <a:t>Crear un vector de 30 números enteros aleatorios. </a:t>
            </a:r>
          </a:p>
          <a:p>
            <a:pPr algn="just"/>
            <a:r>
              <a:rPr lang="es-AR" dirty="0"/>
              <a:t>Para eso agregar la librería </a:t>
            </a:r>
            <a:r>
              <a:rPr lang="es-AR" dirty="0">
                <a:solidFill>
                  <a:srgbClr val="FF0000"/>
                </a:solidFill>
              </a:rPr>
              <a:t>#</a:t>
            </a:r>
            <a:r>
              <a:rPr lang="es-AR" dirty="0" err="1">
                <a:solidFill>
                  <a:srgbClr val="FF0000"/>
                </a:solidFill>
              </a:rPr>
              <a:t>include</a:t>
            </a:r>
            <a:r>
              <a:rPr lang="es-AR" dirty="0">
                <a:solidFill>
                  <a:srgbClr val="FF0000"/>
                </a:solidFill>
              </a:rPr>
              <a:t> &lt;</a:t>
            </a:r>
            <a:r>
              <a:rPr lang="es-AR" dirty="0" err="1">
                <a:solidFill>
                  <a:srgbClr val="FF0000"/>
                </a:solidFill>
              </a:rPr>
              <a:t>time.h</a:t>
            </a:r>
            <a:r>
              <a:rPr lang="es-AR" dirty="0">
                <a:solidFill>
                  <a:srgbClr val="FF0000"/>
                </a:solidFill>
              </a:rPr>
              <a:t>&gt; </a:t>
            </a:r>
            <a:r>
              <a:rPr lang="es-AR" dirty="0"/>
              <a:t>y utilizar los comandos:</a:t>
            </a:r>
          </a:p>
          <a:p>
            <a:pPr algn="just"/>
            <a:r>
              <a:rPr lang="es-AR" dirty="0" err="1">
                <a:solidFill>
                  <a:srgbClr val="FF0000"/>
                </a:solidFill>
              </a:rPr>
              <a:t>srand</a:t>
            </a:r>
            <a:r>
              <a:rPr lang="es-AR" dirty="0">
                <a:solidFill>
                  <a:srgbClr val="FF0000"/>
                </a:solidFill>
              </a:rPr>
              <a:t>(time(NULL)); </a:t>
            </a:r>
          </a:p>
          <a:p>
            <a:pPr algn="just"/>
            <a:r>
              <a:rPr lang="es-AR" dirty="0" err="1">
                <a:solidFill>
                  <a:srgbClr val="FF0000"/>
                </a:solidFill>
              </a:rPr>
              <a:t>int</a:t>
            </a:r>
            <a:r>
              <a:rPr lang="es-AR" dirty="0">
                <a:solidFill>
                  <a:srgbClr val="FF0000"/>
                </a:solidFill>
              </a:rPr>
              <a:t> </a:t>
            </a:r>
            <a:r>
              <a:rPr lang="es-AR" dirty="0" err="1">
                <a:solidFill>
                  <a:srgbClr val="FF0000"/>
                </a:solidFill>
              </a:rPr>
              <a:t>numeroAleatorio</a:t>
            </a:r>
            <a:r>
              <a:rPr lang="es-AR" dirty="0">
                <a:solidFill>
                  <a:srgbClr val="FF0000"/>
                </a:solidFill>
              </a:rPr>
              <a:t> = rand();</a:t>
            </a:r>
          </a:p>
        </p:txBody>
      </p:sp>
    </p:spTree>
    <p:extLst>
      <p:ext uri="{BB962C8B-B14F-4D97-AF65-F5344CB8AC3E}">
        <p14:creationId xmlns:p14="http://schemas.microsoft.com/office/powerpoint/2010/main" val="27078664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xmlns="" id="{35A4D58F-F8E9-4429-9AC5-4C94FD754DBF}"/>
              </a:ext>
            </a:extLst>
          </p:cNvPr>
          <p:cNvSpPr txBox="1"/>
          <p:nvPr/>
        </p:nvSpPr>
        <p:spPr>
          <a:xfrm>
            <a:off x="355107" y="1882066"/>
            <a:ext cx="11151093" cy="1692771"/>
          </a:xfrm>
          <a:prstGeom prst="rect">
            <a:avLst/>
          </a:prstGeom>
          <a:noFill/>
        </p:spPr>
        <p:txBody>
          <a:bodyPr wrap="square" rtlCol="0">
            <a:spAutoFit/>
          </a:bodyPr>
          <a:lstStyle/>
          <a:p>
            <a:pPr algn="just"/>
            <a:r>
              <a:rPr lang="es-AR" b="1" dirty="0">
                <a:solidFill>
                  <a:srgbClr val="FF0000"/>
                </a:solidFill>
              </a:rPr>
              <a:t>Ejercicio 5: </a:t>
            </a:r>
            <a:r>
              <a:rPr lang="es-AR" dirty="0">
                <a:solidFill>
                  <a:srgbClr val="FF0000"/>
                </a:solidFill>
              </a:rPr>
              <a:t>Crear un vector de 30 números enteros aleatorios, entre 0 y 50.  Mostrar el arreglo. Calcular la frecuencia de cada numero del arreglo, y guardar todas las frecuencias en un nuevo vector. Calcular la moda del vector. Calcular el promedio del vector. Calcular el desvió estándar de los números del vector. </a:t>
            </a:r>
          </a:p>
          <a:p>
            <a:pPr algn="just"/>
            <a:endParaRPr lang="es-AR" dirty="0">
              <a:solidFill>
                <a:srgbClr val="FF0000"/>
              </a:solidFill>
            </a:endParaRPr>
          </a:p>
          <a:p>
            <a:pPr algn="just"/>
            <a:endParaRPr lang="es-AR" sz="1400" dirty="0"/>
          </a:p>
        </p:txBody>
      </p:sp>
      <p:sp>
        <p:nvSpPr>
          <p:cNvPr id="9" name="CuadroTexto 8">
            <a:extLst>
              <a:ext uri="{FF2B5EF4-FFF2-40B4-BE49-F238E27FC236}">
                <a16:creationId xmlns:a16="http://schemas.microsoft.com/office/drawing/2014/main" xmlns="" id="{D94EF3D0-E649-4D0C-A5EC-8D08390A96F5}"/>
              </a:ext>
            </a:extLst>
          </p:cNvPr>
          <p:cNvSpPr txBox="1"/>
          <p:nvPr/>
        </p:nvSpPr>
        <p:spPr>
          <a:xfrm>
            <a:off x="435006" y="3240350"/>
            <a:ext cx="5660994" cy="3323987"/>
          </a:xfrm>
          <a:prstGeom prst="rect">
            <a:avLst/>
          </a:prstGeom>
          <a:noFill/>
        </p:spPr>
        <p:txBody>
          <a:bodyPr wrap="square" rtlCol="0">
            <a:spAutoFit/>
          </a:bodyPr>
          <a:lstStyle/>
          <a:p>
            <a:pPr algn="just"/>
            <a:r>
              <a:rPr lang="es-AR" sz="1400" b="1" dirty="0"/>
              <a:t>Ayudas: </a:t>
            </a:r>
          </a:p>
          <a:p>
            <a:pPr algn="just"/>
            <a:r>
              <a:rPr lang="es-AR" sz="1400" dirty="0"/>
              <a:t>Frecuencia: Es la cantidad de veces que aparece un numero, sobre el total de los números.</a:t>
            </a:r>
          </a:p>
          <a:p>
            <a:pPr algn="just"/>
            <a:r>
              <a:rPr lang="es-AR" sz="1400" dirty="0"/>
              <a:t>Moda: Es el numero que mas veces aparece, es decir el numero de mayor frecuencia.</a:t>
            </a:r>
          </a:p>
          <a:p>
            <a:pPr algn="just"/>
            <a:r>
              <a:rPr lang="es-AR" sz="1400" dirty="0"/>
              <a:t>Desvió estándar: Es la raíz cuadrada de; cada valor menos el promedio todo esto al cuadrado.</a:t>
            </a:r>
          </a:p>
          <a:p>
            <a:pPr algn="just"/>
            <a:endParaRPr lang="es-AR" sz="1400" dirty="0"/>
          </a:p>
          <a:p>
            <a:pPr algn="just"/>
            <a:r>
              <a:rPr lang="es-AR" sz="1400" b="1" dirty="0"/>
              <a:t>Ejemplo: </a:t>
            </a:r>
          </a:p>
          <a:p>
            <a:pPr algn="just"/>
            <a:r>
              <a:rPr lang="es-AR" sz="1400" dirty="0"/>
              <a:t>Vector = (1,4,-3,1,0)</a:t>
            </a:r>
          </a:p>
          <a:p>
            <a:pPr algn="just"/>
            <a:r>
              <a:rPr lang="es-AR" sz="1400" dirty="0"/>
              <a:t>Frecuencia del 1 es 2/5</a:t>
            </a:r>
          </a:p>
          <a:p>
            <a:pPr algn="just"/>
            <a:r>
              <a:rPr lang="es-AR" sz="1400" dirty="0"/>
              <a:t>Frecuencia del 4 es 1 /5</a:t>
            </a:r>
          </a:p>
          <a:p>
            <a:pPr algn="just"/>
            <a:r>
              <a:rPr lang="es-AR" sz="1400" dirty="0"/>
              <a:t>Frecuencia del 11 es 0 /5</a:t>
            </a:r>
          </a:p>
          <a:p>
            <a:pPr algn="just"/>
            <a:r>
              <a:rPr lang="es-AR" sz="1400" dirty="0"/>
              <a:t>Moda del Vector es 1</a:t>
            </a:r>
          </a:p>
          <a:p>
            <a:pPr algn="just"/>
            <a:r>
              <a:rPr lang="es-AR" sz="1400" dirty="0"/>
              <a:t>Media del vector (</a:t>
            </a:r>
            <a:r>
              <a:rPr lang="es-AR" sz="1400" dirty="0" err="1"/>
              <a:t>Mv</a:t>
            </a:r>
            <a:r>
              <a:rPr lang="es-AR" sz="1400" dirty="0"/>
              <a:t>) es (1+4-3+1+0)/5</a:t>
            </a:r>
            <a:endParaRPr lang="es-AR" dirty="0"/>
          </a:p>
        </p:txBody>
      </p:sp>
      <mc:AlternateContent xmlns:mc="http://schemas.openxmlformats.org/markup-compatibility/2006" xmlns:a14="http://schemas.microsoft.com/office/drawing/2010/main">
        <mc:Choice Requires="a14">
          <p:sp>
            <p:nvSpPr>
              <p:cNvPr id="13" name="Rectángulo 12">
                <a:extLst>
                  <a:ext uri="{FF2B5EF4-FFF2-40B4-BE49-F238E27FC236}">
                    <a16:creationId xmlns:a16="http://schemas.microsoft.com/office/drawing/2014/main" xmlns="" id="{64A065F5-7C5A-499F-8131-FDF81E981E5D}"/>
                  </a:ext>
                </a:extLst>
              </p:cNvPr>
              <p:cNvSpPr/>
              <p:nvPr/>
            </p:nvSpPr>
            <p:spPr>
              <a:xfrm>
                <a:off x="6096000" y="2821508"/>
                <a:ext cx="5490099" cy="3769558"/>
              </a:xfrm>
              <a:prstGeom prst="rect">
                <a:avLst/>
              </a:prstGeom>
            </p:spPr>
            <p:txBody>
              <a:bodyPr wrap="square">
                <a:spAutoFit/>
              </a:bodyPr>
              <a:lstStyle/>
              <a:p>
                <a:endParaRPr lang="es-AR" dirty="0"/>
              </a:p>
              <a:p>
                <a:r>
                  <a:rPr lang="es-AR" dirty="0"/>
                  <a:t>Desvió estándar:</a:t>
                </a:r>
              </a:p>
              <a:p>
                <a:r>
                  <a:rPr lang="es-AR" sz="1400" dirty="0"/>
                  <a:t>1/5 </a:t>
                </a:r>
                <a14:m>
                  <m:oMath xmlns:m="http://schemas.openxmlformats.org/officeDocument/2006/math">
                    <m:rad>
                      <m:radPr>
                        <m:degHide m:val="on"/>
                        <m:ctrlPr>
                          <a:rPr lang="es-AR" sz="1400" i="1" smtClean="0">
                            <a:latin typeface="Cambria Math" panose="02040503050406030204" pitchFamily="18" charset="0"/>
                          </a:rPr>
                        </m:ctrlPr>
                      </m:radPr>
                      <m:deg/>
                      <m:e>
                        <m:sSup>
                          <m:sSupPr>
                            <m:ctrlPr>
                              <a:rPr lang="es-AR" sz="1400" i="1" smtClean="0">
                                <a:latin typeface="Cambria Math" panose="02040503050406030204" pitchFamily="18" charset="0"/>
                              </a:rPr>
                            </m:ctrlPr>
                          </m:sSupPr>
                          <m:e>
                            <m:r>
                              <a:rPr lang="es-AR" sz="1400" b="0" i="1" smtClean="0">
                                <a:latin typeface="Cambria Math" panose="02040503050406030204" pitchFamily="18" charset="0"/>
                              </a:rPr>
                              <m:t>(1−</m:t>
                            </m:r>
                            <m:r>
                              <a:rPr lang="es-AR" sz="1400" b="0" i="1" smtClean="0">
                                <a:latin typeface="Cambria Math" panose="02040503050406030204" pitchFamily="18" charset="0"/>
                              </a:rPr>
                              <m:t>𝑀𝑣</m:t>
                            </m:r>
                            <m:r>
                              <a:rPr lang="es-AR" sz="1400" b="0" i="1" smtClean="0">
                                <a:latin typeface="Cambria Math" panose="02040503050406030204" pitchFamily="18" charset="0"/>
                              </a:rPr>
                              <m:t>)</m:t>
                            </m:r>
                          </m:e>
                          <m:sup>
                            <m:r>
                              <a:rPr lang="es-AR" sz="1400" i="1" smtClean="0">
                                <a:latin typeface="Cambria Math" panose="02040503050406030204" pitchFamily="18" charset="0"/>
                              </a:rPr>
                              <m:t>2</m:t>
                            </m:r>
                          </m:sup>
                        </m:sSup>
                        <m:r>
                          <a:rPr lang="es-AR" sz="1400" i="1" smtClean="0">
                            <a:latin typeface="Cambria Math" panose="02040503050406030204" pitchFamily="18" charset="0"/>
                          </a:rPr>
                          <m:t>+</m:t>
                        </m:r>
                        <m:sSup>
                          <m:sSupPr>
                            <m:ctrlPr>
                              <a:rPr lang="es-AR" sz="1400" i="1" smtClean="0">
                                <a:latin typeface="Cambria Math" panose="02040503050406030204" pitchFamily="18" charset="0"/>
                              </a:rPr>
                            </m:ctrlPr>
                          </m:sSupPr>
                          <m:e>
                            <m:r>
                              <a:rPr lang="es-AR" sz="1400" b="0" i="1" smtClean="0">
                                <a:latin typeface="Cambria Math" panose="02040503050406030204" pitchFamily="18" charset="0"/>
                              </a:rPr>
                              <m:t>(4−</m:t>
                            </m:r>
                            <m:r>
                              <a:rPr lang="es-AR" sz="1400" b="0" i="1" smtClean="0">
                                <a:latin typeface="Cambria Math" panose="02040503050406030204" pitchFamily="18" charset="0"/>
                              </a:rPr>
                              <m:t>𝑀𝑣</m:t>
                            </m:r>
                            <m:r>
                              <a:rPr lang="es-AR" sz="1400" b="0" i="1" smtClean="0">
                                <a:latin typeface="Cambria Math" panose="02040503050406030204" pitchFamily="18" charset="0"/>
                              </a:rPr>
                              <m:t>)</m:t>
                            </m:r>
                          </m:e>
                          <m:sup>
                            <m:r>
                              <a:rPr lang="es-AR" sz="1400" i="1" smtClean="0">
                                <a:latin typeface="Cambria Math" panose="02040503050406030204" pitchFamily="18" charset="0"/>
                              </a:rPr>
                              <m:t>2</m:t>
                            </m:r>
                          </m:sup>
                        </m:sSup>
                        <m:r>
                          <a:rPr lang="es-AR" sz="1400" b="0" i="1" smtClean="0">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−3</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r>
                          <a:rPr lang="es-AR" sz="1400" i="1">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1</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r>
                          <a:rPr lang="es-AR" sz="1400" b="0" i="1" smtClean="0">
                            <a:latin typeface="Cambria Math" panose="02040503050406030204" pitchFamily="18" charset="0"/>
                          </a:rPr>
                          <m:t>+</m:t>
                        </m:r>
                        <m:sSup>
                          <m:sSupPr>
                            <m:ctrlPr>
                              <a:rPr lang="es-AR" sz="1400" i="1">
                                <a:latin typeface="Cambria Math" panose="02040503050406030204" pitchFamily="18" charset="0"/>
                              </a:rPr>
                            </m:ctrlPr>
                          </m:sSupPr>
                          <m:e>
                            <m:r>
                              <a:rPr lang="es-AR" sz="1400" i="1">
                                <a:latin typeface="Cambria Math" panose="02040503050406030204" pitchFamily="18" charset="0"/>
                              </a:rPr>
                              <m:t>(</m:t>
                            </m:r>
                            <m:r>
                              <a:rPr lang="es-AR" sz="1400" b="0" i="1" smtClean="0">
                                <a:latin typeface="Cambria Math" panose="02040503050406030204" pitchFamily="18" charset="0"/>
                              </a:rPr>
                              <m:t>0</m:t>
                            </m:r>
                            <m:r>
                              <a:rPr lang="es-AR" sz="1400" i="1">
                                <a:latin typeface="Cambria Math" panose="02040503050406030204" pitchFamily="18" charset="0"/>
                              </a:rPr>
                              <m:t>−</m:t>
                            </m:r>
                            <m:r>
                              <a:rPr lang="es-AR" sz="1400" i="1">
                                <a:latin typeface="Cambria Math" panose="02040503050406030204" pitchFamily="18" charset="0"/>
                              </a:rPr>
                              <m:t>𝑀𝑣</m:t>
                            </m:r>
                            <m:r>
                              <a:rPr lang="es-AR" sz="1400" i="1">
                                <a:latin typeface="Cambria Math" panose="02040503050406030204" pitchFamily="18" charset="0"/>
                              </a:rPr>
                              <m:t>)</m:t>
                            </m:r>
                          </m:e>
                          <m:sup>
                            <m:r>
                              <a:rPr lang="es-AR" sz="1400" i="1">
                                <a:latin typeface="Cambria Math" panose="02040503050406030204" pitchFamily="18" charset="0"/>
                              </a:rPr>
                              <m:t>2</m:t>
                            </m:r>
                          </m:sup>
                        </m:sSup>
                      </m:e>
                    </m:rad>
                  </m:oMath>
                </a14:m>
                <a:endParaRPr lang="es-AR" sz="1400" dirty="0"/>
              </a:p>
              <a:p>
                <a:endParaRPr lang="es-AR" dirty="0"/>
              </a:p>
              <a:p>
                <a:r>
                  <a:rPr lang="es-AR" sz="1200" b="1" dirty="0"/>
                  <a:t>Elevar en C: </a:t>
                </a:r>
              </a:p>
              <a:p>
                <a:r>
                  <a:rPr lang="es-AR" sz="1200" dirty="0"/>
                  <a:t>#</a:t>
                </a:r>
                <a:r>
                  <a:rPr lang="es-AR" sz="1200" dirty="0" err="1"/>
                  <a:t>include</a:t>
                </a:r>
                <a:r>
                  <a:rPr lang="es-AR" sz="1200" dirty="0"/>
                  <a:t> &lt;</a:t>
                </a:r>
                <a:r>
                  <a:rPr lang="es-AR" sz="1200" dirty="0" err="1"/>
                  <a:t>stdio.h</a:t>
                </a:r>
                <a:r>
                  <a:rPr lang="es-AR" sz="1200" dirty="0"/>
                  <a:t>&gt;</a:t>
                </a:r>
              </a:p>
              <a:p>
                <a:r>
                  <a:rPr lang="es-AR" sz="1200" dirty="0">
                    <a:solidFill>
                      <a:schemeClr val="accent1"/>
                    </a:solidFill>
                  </a:rPr>
                  <a:t>#</a:t>
                </a:r>
                <a:r>
                  <a:rPr lang="es-AR" sz="1200" dirty="0" err="1">
                    <a:solidFill>
                      <a:schemeClr val="accent1"/>
                    </a:solidFill>
                  </a:rPr>
                  <a:t>include</a:t>
                </a:r>
                <a:r>
                  <a:rPr lang="es-AR" sz="1200" dirty="0">
                    <a:solidFill>
                      <a:schemeClr val="accent1"/>
                    </a:solidFill>
                  </a:rPr>
                  <a:t> &lt;</a:t>
                </a:r>
                <a:r>
                  <a:rPr lang="es-AR" sz="1200" dirty="0" err="1">
                    <a:solidFill>
                      <a:schemeClr val="accent1"/>
                    </a:solidFill>
                  </a:rPr>
                  <a:t>math.h</a:t>
                </a:r>
                <a:r>
                  <a:rPr lang="es-AR" sz="1200" dirty="0">
                    <a:solidFill>
                      <a:schemeClr val="accent1"/>
                    </a:solidFill>
                  </a:rPr>
                  <a:t>&gt;</a:t>
                </a:r>
              </a:p>
              <a:p>
                <a:r>
                  <a:rPr lang="es-AR" sz="1200" dirty="0"/>
                  <a:t> </a:t>
                </a:r>
              </a:p>
              <a:p>
                <a:r>
                  <a:rPr lang="es-AR" sz="1200" dirty="0" err="1"/>
                  <a:t>int</a:t>
                </a:r>
                <a:r>
                  <a:rPr lang="es-AR" sz="1200" dirty="0"/>
                  <a:t> </a:t>
                </a:r>
                <a:r>
                  <a:rPr lang="es-AR" sz="1200" dirty="0" err="1"/>
                  <a:t>main</a:t>
                </a:r>
                <a:r>
                  <a:rPr lang="es-AR" sz="1200" dirty="0"/>
                  <a:t> ()</a:t>
                </a:r>
              </a:p>
              <a:p>
                <a:r>
                  <a:rPr lang="es-AR" sz="1200" dirty="0"/>
                  <a:t>{</a:t>
                </a:r>
              </a:p>
              <a:p>
                <a:r>
                  <a:rPr lang="es-AR" sz="1200" dirty="0"/>
                  <a:t>  </a:t>
                </a:r>
                <a:r>
                  <a:rPr lang="es-AR" sz="1200" dirty="0" err="1"/>
                  <a:t>printf</a:t>
                </a:r>
                <a:r>
                  <a:rPr lang="es-AR" sz="1200" dirty="0"/>
                  <a:t>("9 elevado a 15 es %</a:t>
                </a:r>
                <a:r>
                  <a:rPr lang="es-AR" sz="1200" dirty="0" err="1"/>
                  <a:t>lf</a:t>
                </a:r>
                <a:r>
                  <a:rPr lang="es-AR" sz="1200" dirty="0"/>
                  <a:t>\n", </a:t>
                </a:r>
                <a:r>
                  <a:rPr lang="es-AR" sz="1200" dirty="0" err="1">
                    <a:solidFill>
                      <a:schemeClr val="accent1"/>
                    </a:solidFill>
                  </a:rPr>
                  <a:t>pow</a:t>
                </a:r>
                <a:r>
                  <a:rPr lang="es-AR" sz="1200" dirty="0">
                    <a:solidFill>
                      <a:schemeClr val="accent1"/>
                    </a:solidFill>
                  </a:rPr>
                  <a:t> (9, 15));</a:t>
                </a:r>
              </a:p>
              <a:p>
                <a:r>
                  <a:rPr lang="es-AR" sz="1200" dirty="0"/>
                  <a:t>  </a:t>
                </a:r>
                <a:r>
                  <a:rPr lang="es-AR" sz="1200" dirty="0" err="1"/>
                  <a:t>return</a:t>
                </a:r>
                <a:r>
                  <a:rPr lang="es-AR" sz="1200" dirty="0"/>
                  <a:t> 0;</a:t>
                </a:r>
              </a:p>
              <a:p>
                <a:r>
                  <a:rPr lang="es-AR" sz="1200" dirty="0"/>
                  <a:t>}</a:t>
                </a:r>
              </a:p>
              <a:p>
                <a:endParaRPr lang="es-AR" sz="1200" dirty="0"/>
              </a:p>
              <a:p>
                <a:r>
                  <a:rPr lang="es-AR" sz="1600" b="1" i="1" dirty="0">
                    <a:solidFill>
                      <a:srgbClr val="FF0000"/>
                    </a:solidFill>
                  </a:rPr>
                  <a:t>Enviar antes del 23 a las 00hs. </a:t>
                </a:r>
                <a:r>
                  <a:rPr lang="es-AR" sz="1600" b="1" i="1" dirty="0">
                    <a:solidFill>
                      <a:srgbClr val="FF0000"/>
                    </a:solidFill>
                    <a:hlinkClick r:id="rId2">
                      <a:extLst>
                        <a:ext uri="{A12FA001-AC4F-418D-AE19-62706E023703}">
                          <ahyp:hlinkClr xmlns:ahyp="http://schemas.microsoft.com/office/drawing/2018/hyperlinkcolor" xmlns="" val="tx"/>
                        </a:ext>
                      </a:extLst>
                    </a:hlinkClick>
                  </a:rPr>
                  <a:t>Programacion.sistemas.unla@Gmail.com</a:t>
                </a:r>
                <a:endParaRPr lang="es-AR" sz="1600" b="1" i="1" dirty="0">
                  <a:solidFill>
                    <a:srgbClr val="FF0000"/>
                  </a:solidFill>
                </a:endParaRPr>
              </a:p>
              <a:p>
                <a:r>
                  <a:rPr lang="es-AR" sz="1600" b="1" i="1" dirty="0" err="1">
                    <a:solidFill>
                      <a:srgbClr val="FF0000"/>
                    </a:solidFill>
                  </a:rPr>
                  <a:t>DNI_nombre_apellido_LN</a:t>
                </a:r>
                <a:endParaRPr lang="es-AR" sz="1600" b="1" i="1" dirty="0">
                  <a:solidFill>
                    <a:srgbClr val="FF0000"/>
                  </a:solidFill>
                </a:endParaRPr>
              </a:p>
            </p:txBody>
          </p:sp>
        </mc:Choice>
        <mc:Fallback xmlns="">
          <p:sp>
            <p:nvSpPr>
              <p:cNvPr id="13" name="Rectángulo 12">
                <a:extLst>
                  <a:ext uri="{FF2B5EF4-FFF2-40B4-BE49-F238E27FC236}">
                    <a16:creationId xmlns:a16="http://schemas.microsoft.com/office/drawing/2014/main" id="{64A065F5-7C5A-499F-8131-FDF81E981E5D}"/>
                  </a:ext>
                </a:extLst>
              </p:cNvPr>
              <p:cNvSpPr>
                <a:spLocks noRot="1" noChangeAspect="1" noMove="1" noResize="1" noEditPoints="1" noAdjustHandles="1" noChangeArrowheads="1" noChangeShapeType="1" noTextEdit="1"/>
              </p:cNvSpPr>
              <p:nvPr/>
            </p:nvSpPr>
            <p:spPr>
              <a:xfrm>
                <a:off x="6096000" y="2821508"/>
                <a:ext cx="5490099" cy="3769558"/>
              </a:xfrm>
              <a:prstGeom prst="rect">
                <a:avLst/>
              </a:prstGeom>
              <a:blipFill>
                <a:blip r:embed="rId3"/>
                <a:stretch>
                  <a:fillRect l="-888" b="-1133"/>
                </a:stretch>
              </a:blipFill>
            </p:spPr>
            <p:txBody>
              <a:bodyPr/>
              <a:lstStyle/>
              <a:p>
                <a:r>
                  <a:rPr lang="es-AR">
                    <a:noFill/>
                  </a:rPr>
                  <a:t> </a:t>
                </a:r>
              </a:p>
            </p:txBody>
          </p:sp>
        </mc:Fallback>
      </mc:AlternateContent>
    </p:spTree>
    <p:extLst>
      <p:ext uri="{BB962C8B-B14F-4D97-AF65-F5344CB8AC3E}">
        <p14:creationId xmlns:p14="http://schemas.microsoft.com/office/powerpoint/2010/main" val="3051141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xmlns="" id="{35A4D58F-F8E9-4429-9AC5-4C94FD754DBF}"/>
              </a:ext>
            </a:extLst>
          </p:cNvPr>
          <p:cNvSpPr txBox="1"/>
          <p:nvPr/>
        </p:nvSpPr>
        <p:spPr>
          <a:xfrm>
            <a:off x="355107" y="1882066"/>
            <a:ext cx="11151093" cy="1692771"/>
          </a:xfrm>
          <a:prstGeom prst="rect">
            <a:avLst/>
          </a:prstGeom>
          <a:noFill/>
        </p:spPr>
        <p:txBody>
          <a:bodyPr wrap="square" rtlCol="0">
            <a:spAutoFit/>
          </a:bodyPr>
          <a:lstStyle/>
          <a:p>
            <a:pPr algn="just"/>
            <a:r>
              <a:rPr lang="es-AR" b="1" dirty="0"/>
              <a:t>Ejercicio 5: </a:t>
            </a:r>
            <a:r>
              <a:rPr lang="es-AR" dirty="0"/>
              <a:t>Crear un vector de 30 números enteros aleatorios, entre 0 y 50.  Mostrar el arreglo. Calcular la frecuencia de cada numero del arreglo, y guardar todas las frecuencias en un nuevo vector. Calcular la moda del vector. Calcular el promedio del vector. Calcular el desvió estándar de los números del vector. </a:t>
            </a:r>
          </a:p>
          <a:p>
            <a:pPr algn="just"/>
            <a:endParaRPr lang="es-AR" dirty="0">
              <a:solidFill>
                <a:srgbClr val="FF0000"/>
              </a:solidFill>
            </a:endParaRPr>
          </a:p>
          <a:p>
            <a:pPr algn="just"/>
            <a:endParaRPr lang="es-AR" sz="1400" dirty="0"/>
          </a:p>
        </p:txBody>
      </p:sp>
      <p:sp>
        <p:nvSpPr>
          <p:cNvPr id="9" name="CuadroTexto 8">
            <a:extLst>
              <a:ext uri="{FF2B5EF4-FFF2-40B4-BE49-F238E27FC236}">
                <a16:creationId xmlns:a16="http://schemas.microsoft.com/office/drawing/2014/main" xmlns="" id="{D94EF3D0-E649-4D0C-A5EC-8D08390A96F5}"/>
              </a:ext>
            </a:extLst>
          </p:cNvPr>
          <p:cNvSpPr txBox="1"/>
          <p:nvPr/>
        </p:nvSpPr>
        <p:spPr>
          <a:xfrm>
            <a:off x="435006" y="3240350"/>
            <a:ext cx="5660994" cy="307777"/>
          </a:xfrm>
          <a:prstGeom prst="rect">
            <a:avLst/>
          </a:prstGeom>
          <a:noFill/>
        </p:spPr>
        <p:txBody>
          <a:bodyPr wrap="square" rtlCol="0">
            <a:spAutoFit/>
          </a:bodyPr>
          <a:lstStyle/>
          <a:p>
            <a:pPr algn="just"/>
            <a:r>
              <a:rPr lang="es-AR" sz="1400" b="1" dirty="0"/>
              <a:t>Ayuda aleatorios:</a:t>
            </a:r>
          </a:p>
        </p:txBody>
      </p:sp>
      <p:pic>
        <p:nvPicPr>
          <p:cNvPr id="3" name="Imagen 2">
            <a:extLst>
              <a:ext uri="{FF2B5EF4-FFF2-40B4-BE49-F238E27FC236}">
                <a16:creationId xmlns:a16="http://schemas.microsoft.com/office/drawing/2014/main" xmlns="" id="{858F31E6-5B2F-4F88-AD6F-C398D5A4D002}"/>
              </a:ext>
            </a:extLst>
          </p:cNvPr>
          <p:cNvPicPr>
            <a:picLocks noChangeAspect="1"/>
          </p:cNvPicPr>
          <p:nvPr/>
        </p:nvPicPr>
        <p:blipFill>
          <a:blip r:embed="rId2"/>
          <a:stretch>
            <a:fillRect/>
          </a:stretch>
        </p:blipFill>
        <p:spPr>
          <a:xfrm>
            <a:off x="435006" y="3548127"/>
            <a:ext cx="10777491" cy="3388591"/>
          </a:xfrm>
          <a:prstGeom prst="rect">
            <a:avLst/>
          </a:prstGeom>
        </p:spPr>
      </p:pic>
    </p:spTree>
    <p:extLst>
      <p:ext uri="{BB962C8B-B14F-4D97-AF65-F5344CB8AC3E}">
        <p14:creationId xmlns:p14="http://schemas.microsoft.com/office/powerpoint/2010/main" val="1657590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xmlns="" id="{35A4D58F-F8E9-4429-9AC5-4C94FD754DBF}"/>
              </a:ext>
            </a:extLst>
          </p:cNvPr>
          <p:cNvSpPr txBox="1"/>
          <p:nvPr/>
        </p:nvSpPr>
        <p:spPr>
          <a:xfrm>
            <a:off x="355107" y="1882066"/>
            <a:ext cx="11151093" cy="4154984"/>
          </a:xfrm>
          <a:prstGeom prst="rect">
            <a:avLst/>
          </a:prstGeom>
          <a:noFill/>
        </p:spPr>
        <p:txBody>
          <a:bodyPr wrap="square" rtlCol="0">
            <a:spAutoFit/>
          </a:bodyPr>
          <a:lstStyle/>
          <a:p>
            <a:pPr algn="just"/>
            <a:r>
              <a:rPr lang="es-AR" b="1" dirty="0"/>
              <a:t>Ejercicio 6: </a:t>
            </a:r>
            <a:r>
              <a:rPr lang="es-AR" dirty="0"/>
              <a:t>Definir dos vectores de 3 elementos flotantes. Los números son ingresados por el usuario en ambos vectores. Una vez creado los dos vectores mostrarlos y realizar:</a:t>
            </a:r>
          </a:p>
          <a:p>
            <a:pPr algn="just"/>
            <a:endParaRPr lang="es-AR" dirty="0"/>
          </a:p>
          <a:p>
            <a:pPr algn="just"/>
            <a:r>
              <a:rPr lang="es-AR" dirty="0"/>
              <a:t>A:   V1 + V2   Suma de vectores</a:t>
            </a:r>
          </a:p>
          <a:p>
            <a:pPr algn="just"/>
            <a:r>
              <a:rPr lang="es-AR" dirty="0"/>
              <a:t>B:    V1 – V2   Resta de vectores</a:t>
            </a:r>
          </a:p>
          <a:p>
            <a:pPr algn="just"/>
            <a:r>
              <a:rPr lang="es-AR" dirty="0"/>
              <a:t>C:   V1.V2      Producto escalar de vectores</a:t>
            </a:r>
          </a:p>
          <a:p>
            <a:pPr algn="just"/>
            <a:r>
              <a:rPr lang="es-AR" dirty="0"/>
              <a:t>D:    3.V1       Producto por un escalar de vectores</a:t>
            </a:r>
          </a:p>
          <a:p>
            <a:pPr algn="just"/>
            <a:endParaRPr lang="es-AR" dirty="0"/>
          </a:p>
          <a:p>
            <a:pPr algn="just"/>
            <a:r>
              <a:rPr lang="es-AR" dirty="0"/>
              <a:t>Mostrar por consola todos los resultados. </a:t>
            </a:r>
          </a:p>
          <a:p>
            <a:pPr algn="just"/>
            <a:endParaRPr lang="es-AR" dirty="0">
              <a:solidFill>
                <a:srgbClr val="FF0000"/>
              </a:solidFill>
            </a:endParaRPr>
          </a:p>
          <a:p>
            <a:pPr algn="just"/>
            <a:r>
              <a:rPr lang="es-AR" sz="1400" b="1" dirty="0"/>
              <a:t>Ejemplos:</a:t>
            </a:r>
          </a:p>
          <a:p>
            <a:pPr algn="just"/>
            <a:r>
              <a:rPr lang="es-AR" sz="1400" dirty="0"/>
              <a:t>(1,2,6) + (2,2,0) = (1+2, 2+2, 6+0) Da como resultado un nuevo vector</a:t>
            </a:r>
          </a:p>
          <a:p>
            <a:pPr algn="just"/>
            <a:r>
              <a:rPr lang="es-AR" sz="1400" dirty="0"/>
              <a:t>(1,2,6) - (2,2,0) = (1-2, 2-2, 6-0) Da como resultado un nuevo vector</a:t>
            </a:r>
          </a:p>
          <a:p>
            <a:pPr algn="just"/>
            <a:r>
              <a:rPr lang="es-AR" sz="1400" dirty="0"/>
              <a:t>(1,2,6) . (2,2,0) = (1.2 + 2.2+ 6.0) Da como resultado un numero. Si el numero es CERO, se dice que los vectores son perpendiculares, es decir forman un ángulo de 90°.</a:t>
            </a:r>
          </a:p>
          <a:p>
            <a:pPr algn="just"/>
            <a:r>
              <a:rPr lang="es-AR" sz="1400" dirty="0"/>
              <a:t>5.(1,2,6) = (5.1, 5.2, 5.6) Da como resultado un nuevo vector. </a:t>
            </a:r>
          </a:p>
        </p:txBody>
      </p:sp>
      <p:pic>
        <p:nvPicPr>
          <p:cNvPr id="3" name="Imagen 2">
            <a:extLst>
              <a:ext uri="{FF2B5EF4-FFF2-40B4-BE49-F238E27FC236}">
                <a16:creationId xmlns:a16="http://schemas.microsoft.com/office/drawing/2014/main" xmlns="" id="{DCAAF7C9-B48F-433B-BC1C-AB3E6D866665}"/>
              </a:ext>
            </a:extLst>
          </p:cNvPr>
          <p:cNvPicPr>
            <a:picLocks noChangeAspect="1"/>
          </p:cNvPicPr>
          <p:nvPr/>
        </p:nvPicPr>
        <p:blipFill>
          <a:blip r:embed="rId2"/>
          <a:stretch>
            <a:fillRect/>
          </a:stretch>
        </p:blipFill>
        <p:spPr>
          <a:xfrm>
            <a:off x="6573359" y="2651507"/>
            <a:ext cx="4762500" cy="1981200"/>
          </a:xfrm>
          <a:prstGeom prst="rect">
            <a:avLst/>
          </a:prstGeom>
        </p:spPr>
      </p:pic>
    </p:spTree>
    <p:extLst>
      <p:ext uri="{BB962C8B-B14F-4D97-AF65-F5344CB8AC3E}">
        <p14:creationId xmlns:p14="http://schemas.microsoft.com/office/powerpoint/2010/main" val="1432148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EB5CC9-446C-40EC-BDFE-F373751E8410}"/>
              </a:ext>
            </a:extLst>
          </p:cNvPr>
          <p:cNvSpPr>
            <a:spLocks noGrp="1"/>
          </p:cNvSpPr>
          <p:nvPr>
            <p:ph type="title"/>
          </p:nvPr>
        </p:nvSpPr>
        <p:spPr>
          <a:xfrm>
            <a:off x="2895600" y="764373"/>
            <a:ext cx="8610600" cy="1293028"/>
          </a:xfrm>
        </p:spPr>
        <p:txBody>
          <a:bodyPr/>
          <a:lstStyle/>
          <a:p>
            <a:r>
              <a:rPr lang="es-AR" dirty="0"/>
              <a:t>U4:Arreglos</a:t>
            </a:r>
          </a:p>
        </p:txBody>
      </p:sp>
      <p:sp>
        <p:nvSpPr>
          <p:cNvPr id="5" name="Rectángulo 4">
            <a:extLst>
              <a:ext uri="{FF2B5EF4-FFF2-40B4-BE49-F238E27FC236}">
                <a16:creationId xmlns:a16="http://schemas.microsoft.com/office/drawing/2014/main" xmlns="" id="{B92B4FEC-AD65-4D3A-9E0A-A7DBE0D5FB95}"/>
              </a:ext>
            </a:extLst>
          </p:cNvPr>
          <p:cNvSpPr/>
          <p:nvPr/>
        </p:nvSpPr>
        <p:spPr>
          <a:xfrm>
            <a:off x="0" y="1528480"/>
            <a:ext cx="12038491" cy="769441"/>
          </a:xfrm>
          <a:prstGeom prst="rect">
            <a:avLst/>
          </a:prstGeom>
          <a:noFill/>
        </p:spPr>
        <p:txBody>
          <a:bodyPr wrap="square" lIns="91440" tIns="45720" rIns="91440" bIns="45720">
            <a:spAutoFit/>
          </a:bodyPr>
          <a:lstStyle/>
          <a:p>
            <a:r>
              <a:rPr lang="es-ES" sz="4400" b="0" cap="none" spc="0" dirty="0">
                <a:ln w="0"/>
                <a:solidFill>
                  <a:schemeClr val="accent1"/>
                </a:solidFill>
                <a:effectLst>
                  <a:outerShdw blurRad="38100" dist="25400" dir="5400000" algn="ctr" rotWithShape="0">
                    <a:srgbClr val="6E747A">
                      <a:alpha val="43000"/>
                    </a:srgbClr>
                  </a:outerShdw>
                </a:effectLst>
              </a:rPr>
              <a:t>    </a:t>
            </a:r>
          </a:p>
        </p:txBody>
      </p:sp>
      <p:sp>
        <p:nvSpPr>
          <p:cNvPr id="7" name="CuadroTexto 6">
            <a:extLst>
              <a:ext uri="{FF2B5EF4-FFF2-40B4-BE49-F238E27FC236}">
                <a16:creationId xmlns:a16="http://schemas.microsoft.com/office/drawing/2014/main" xmlns="" id="{35A4D58F-F8E9-4429-9AC5-4C94FD754DBF}"/>
              </a:ext>
            </a:extLst>
          </p:cNvPr>
          <p:cNvSpPr txBox="1"/>
          <p:nvPr/>
        </p:nvSpPr>
        <p:spPr>
          <a:xfrm>
            <a:off x="355107" y="1882066"/>
            <a:ext cx="11151093" cy="1508105"/>
          </a:xfrm>
          <a:prstGeom prst="rect">
            <a:avLst/>
          </a:prstGeom>
          <a:noFill/>
        </p:spPr>
        <p:txBody>
          <a:bodyPr wrap="square" rtlCol="0">
            <a:spAutoFit/>
          </a:bodyPr>
          <a:lstStyle/>
          <a:p>
            <a:pPr algn="just"/>
            <a:r>
              <a:rPr lang="es-AR" b="1" dirty="0"/>
              <a:t>Pueden consultar mas sobre arreglos unidimensionales en las grabaciones de la catedra: </a:t>
            </a:r>
          </a:p>
          <a:p>
            <a:pPr algn="just"/>
            <a:endParaRPr lang="es-AR" sz="1400" b="1" dirty="0"/>
          </a:p>
          <a:p>
            <a:pPr algn="ctr"/>
            <a:r>
              <a:rPr lang="es-ES" dirty="0">
                <a:hlinkClick r:id="rId2"/>
              </a:rPr>
              <a:t>https://www.youtube.com/watch?v=_WoNYkB20QI&amp;t=381s</a:t>
            </a:r>
            <a:endParaRPr lang="es-ES" dirty="0"/>
          </a:p>
          <a:p>
            <a:pPr algn="just"/>
            <a:endParaRPr lang="es-ES" sz="1400" dirty="0"/>
          </a:p>
          <a:p>
            <a:pPr algn="just"/>
            <a:endParaRPr lang="es-ES" sz="1400" dirty="0"/>
          </a:p>
          <a:p>
            <a:pPr algn="just"/>
            <a:endParaRPr lang="es-AR" sz="1400" dirty="0"/>
          </a:p>
        </p:txBody>
      </p:sp>
    </p:spTree>
    <p:extLst>
      <p:ext uri="{BB962C8B-B14F-4D97-AF65-F5344CB8AC3E}">
        <p14:creationId xmlns:p14="http://schemas.microsoft.com/office/powerpoint/2010/main" val="17939213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607</TotalTime>
  <Words>1612</Words>
  <Application>Microsoft Office PowerPoint</Application>
  <PresentationFormat>Panorámica</PresentationFormat>
  <Paragraphs>175</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-apple-system</vt:lpstr>
      <vt:lpstr>Arial</vt:lpstr>
      <vt:lpstr>Cambria Math</vt:lpstr>
      <vt:lpstr>Century Gothic</vt:lpstr>
      <vt:lpstr>Times New Roman</vt:lpstr>
      <vt:lpstr>Estela de condensación</vt:lpstr>
      <vt:lpstr>Programación  Avanzada</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lpstr>U4:Arreglos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de computadoras</dc:title>
  <dc:creator>Nicolas Perez</dc:creator>
  <cp:lastModifiedBy>Nicolas Perez</cp:lastModifiedBy>
  <cp:revision>56</cp:revision>
  <dcterms:created xsi:type="dcterms:W3CDTF">2019-02-17T22:54:54Z</dcterms:created>
  <dcterms:modified xsi:type="dcterms:W3CDTF">2025-08-27T17:03:22Z</dcterms:modified>
</cp:coreProperties>
</file>