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945C2-51AD-4E54-9562-825F9D51128F}" v="12" dt="2024-08-12T13:57:4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coperez@uade.edu.ar" TargetMode="External"/><Relationship Id="rId2" Type="http://schemas.openxmlformats.org/officeDocument/2006/relationships/hyperlink" Target="https://github.com/NicolasPerezUNLaSMN/PROG_AVANZADA_UADE_C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b/s!AgB0dw0E7wKakMwjjYVrhhhkwm13V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85" y="226488"/>
            <a:ext cx="11516040" cy="1825096"/>
          </a:xfrm>
        </p:spPr>
        <p:txBody>
          <a:bodyPr/>
          <a:lstStyle/>
          <a:p>
            <a:pPr algn="ctr"/>
            <a:r>
              <a:rPr lang="es-AR" dirty="0"/>
              <a:t>Programación </a:t>
            </a:r>
            <a:br>
              <a:rPr lang="es-AR" dirty="0"/>
            </a:br>
            <a:r>
              <a:rPr lang="es-AR" dirty="0"/>
              <a:t>Avanzada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650" y="2054544"/>
            <a:ext cx="11288597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AR" dirty="0">
                <a:hlinkClick r:id="rId2"/>
              </a:rPr>
              <a:t>https://github.com/NicolasPerezUNLaSMN/PROG_AVANZADA_UADE_C</a:t>
            </a:r>
            <a:endParaRPr lang="es-AR" dirty="0"/>
          </a:p>
          <a:p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F9076307-E8AE-4674-8A55-C8188A698BD4}"/>
              </a:ext>
            </a:extLst>
          </p:cNvPr>
          <p:cNvSpPr/>
          <p:nvPr/>
        </p:nvSpPr>
        <p:spPr>
          <a:xfrm>
            <a:off x="239184" y="2397444"/>
            <a:ext cx="1170981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s-AR" b="1" dirty="0">
              <a:solidFill>
                <a:srgbClr val="000000"/>
              </a:solidFill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35E4519-ACBA-B8BB-619F-368B9B717AAE}"/>
              </a:ext>
            </a:extLst>
          </p:cNvPr>
          <p:cNvSpPr txBox="1"/>
          <p:nvPr/>
        </p:nvSpPr>
        <p:spPr>
          <a:xfrm>
            <a:off x="541441" y="3044784"/>
            <a:ext cx="1108180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-apple-system"/>
              </a:rPr>
              <a:t>Facultad:</a:t>
            </a:r>
            <a:r>
              <a:rPr lang="es-MX" b="0" i="0" dirty="0">
                <a:effectLst/>
                <a:latin typeface="-apple-system"/>
              </a:rPr>
              <a:t> Ingeniería y Ciencias Exactas</a:t>
            </a:r>
          </a:p>
          <a:p>
            <a:pPr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-apple-system"/>
              </a:rPr>
              <a:t>Universidad:</a:t>
            </a:r>
            <a:r>
              <a:rPr lang="es-MX" b="0" i="0" dirty="0">
                <a:effectLst/>
                <a:latin typeface="-apple-system"/>
              </a:rPr>
              <a:t> Universidad Argentina de la Empresa (UADE)</a:t>
            </a:r>
          </a:p>
          <a:p>
            <a:pPr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-apple-system"/>
              </a:rPr>
              <a:t>Materia:</a:t>
            </a:r>
            <a:r>
              <a:rPr lang="es-MX" b="0" i="0" dirty="0">
                <a:effectLst/>
                <a:latin typeface="-apple-system"/>
              </a:rPr>
              <a:t> Programación Avanzada</a:t>
            </a:r>
          </a:p>
          <a:p>
            <a:pPr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-apple-system"/>
              </a:rPr>
              <a:t>Docente:</a:t>
            </a:r>
            <a:r>
              <a:rPr lang="es-MX" b="0" i="0" dirty="0">
                <a:effectLst/>
                <a:latin typeface="-apple-system"/>
              </a:rPr>
              <a:t> Esp. Lic. Nicolás Ignacio Pérez</a:t>
            </a:r>
          </a:p>
          <a:p>
            <a:pPr 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-apple-system"/>
              </a:rPr>
              <a:t>E-mail de contacto:</a:t>
            </a:r>
            <a:r>
              <a:rPr lang="es-MX" b="0" i="0" dirty="0">
                <a:effectLst/>
                <a:latin typeface="-apple-system"/>
              </a:rPr>
              <a:t> </a:t>
            </a:r>
            <a:r>
              <a:rPr lang="es-MX" b="0" i="0" u="sng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nicoperez@uade.edu.ar</a:t>
            </a:r>
            <a:endParaRPr lang="es-MX" b="0" i="0" dirty="0">
              <a:effectLst/>
              <a:latin typeface="-apple-system"/>
            </a:endParaRPr>
          </a:p>
        </p:txBody>
      </p:sp>
      <p:pic>
        <p:nvPicPr>
          <p:cNvPr id="1026" name="Picture 2" descr="UADE">
            <a:extLst>
              <a:ext uri="{FF2B5EF4-FFF2-40B4-BE49-F238E27FC236}">
                <a16:creationId xmlns="" xmlns:a16="http://schemas.microsoft.com/office/drawing/2014/main" id="{6F628D4F-53B9-80D6-5524-EBFD4235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91" y="5271965"/>
            <a:ext cx="1359547" cy="13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235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 algn="just">
              <a:buNone/>
            </a:pPr>
            <a:r>
              <a:rPr lang="es-AR" dirty="0"/>
              <a:t>Primero hemos trabajado con un único dato de un único tipo, por ejemplo </a:t>
            </a:r>
            <a:r>
              <a:rPr lang="es-AR" dirty="0" err="1"/>
              <a:t>int</a:t>
            </a:r>
            <a:r>
              <a:rPr lang="es-AR" dirty="0"/>
              <a:t>, </a:t>
            </a:r>
            <a:r>
              <a:rPr lang="es-AR" dirty="0" err="1"/>
              <a:t>float</a:t>
            </a:r>
            <a:r>
              <a:rPr lang="es-AR" dirty="0"/>
              <a:t>, doble, </a:t>
            </a:r>
            <a:r>
              <a:rPr lang="es-AR" dirty="0" err="1"/>
              <a:t>char</a:t>
            </a:r>
            <a:r>
              <a:rPr lang="es-AR" dirty="0"/>
              <a:t>. </a:t>
            </a:r>
          </a:p>
          <a:p>
            <a:pPr marL="0" indent="0" algn="just">
              <a:buNone/>
            </a:pPr>
            <a:r>
              <a:rPr lang="es-AR" dirty="0"/>
              <a:t>Luego trabajamos con varios datos de un mismo tipo, es decir arreglos, </a:t>
            </a:r>
            <a:r>
              <a:rPr lang="es-AR" dirty="0" err="1"/>
              <a:t>char</a:t>
            </a:r>
            <a:r>
              <a:rPr lang="es-AR" dirty="0"/>
              <a:t>[], </a:t>
            </a:r>
            <a:r>
              <a:rPr lang="es-AR" dirty="0" err="1"/>
              <a:t>int</a:t>
            </a:r>
            <a:r>
              <a:rPr lang="es-AR" dirty="0"/>
              <a:t>[], etc.</a:t>
            </a:r>
          </a:p>
          <a:p>
            <a:pPr marL="0" indent="0" algn="just">
              <a:buNone/>
            </a:pPr>
            <a:r>
              <a:rPr lang="es-AR" dirty="0"/>
              <a:t>Ahora trabajaremos con varios datos de varios tipos, eso se define como Estructura, en C </a:t>
            </a:r>
            <a:r>
              <a:rPr lang="es-AR" dirty="0" err="1"/>
              <a:t>struct</a:t>
            </a:r>
            <a:r>
              <a:rPr lang="es-AR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A5273FBB-2E8C-45BD-9560-590B7B01C51D}"/>
              </a:ext>
            </a:extLst>
          </p:cNvPr>
          <p:cNvSpPr txBox="1"/>
          <p:nvPr/>
        </p:nvSpPr>
        <p:spPr>
          <a:xfrm>
            <a:off x="6400801" y="2538442"/>
            <a:ext cx="53709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El formato de la </a:t>
            </a:r>
            <a:r>
              <a:rPr lang="es-AR" dirty="0" err="1"/>
              <a:t>declaracion</a:t>
            </a:r>
            <a:r>
              <a:rPr lang="es-AR" dirty="0"/>
              <a:t> es: </a:t>
            </a:r>
          </a:p>
          <a:p>
            <a:endParaRPr lang="es-AR" dirty="0"/>
          </a:p>
          <a:p>
            <a:r>
              <a:rPr lang="es-AR" dirty="0"/>
              <a:t>//Se lo debe declarar de forma global. 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struct</a:t>
            </a:r>
            <a:r>
              <a:rPr lang="es-AR" dirty="0"/>
              <a:t> &lt;</a:t>
            </a:r>
            <a:r>
              <a:rPr lang="es-AR" dirty="0" err="1"/>
              <a:t>nombre_de_la_estructura</a:t>
            </a:r>
            <a:r>
              <a:rPr lang="es-AR" dirty="0"/>
              <a:t>&gt; </a:t>
            </a:r>
          </a:p>
          <a:p>
            <a:r>
              <a:rPr lang="es-AR" dirty="0"/>
              <a:t>{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... </a:t>
            </a:r>
          </a:p>
          <a:p>
            <a:r>
              <a:rPr lang="es-AR" dirty="0"/>
              <a:t>&lt;</a:t>
            </a:r>
            <a:r>
              <a:rPr lang="es-AR" dirty="0" err="1"/>
              <a:t>tipo_variable</a:t>
            </a:r>
            <a:r>
              <a:rPr lang="es-AR" dirty="0"/>
              <a:t>&gt; &lt;</a:t>
            </a:r>
            <a:r>
              <a:rPr lang="es-AR" dirty="0" err="1"/>
              <a:t>nombre_variable</a:t>
            </a:r>
            <a:r>
              <a:rPr lang="es-AR" dirty="0"/>
              <a:t>&gt; ; </a:t>
            </a:r>
          </a:p>
          <a:p>
            <a:r>
              <a:rPr lang="es-AR" dirty="0"/>
              <a:t>};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son?             ¿Cómo se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declarán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50700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57719"/>
            <a:ext cx="5410200" cy="40241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&lt;…&gt;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//Global</a:t>
            </a:r>
          </a:p>
          <a:p>
            <a:pPr marL="0" indent="0" algn="just">
              <a:buNone/>
            </a:pPr>
            <a:r>
              <a:rPr lang="es-AR" dirty="0" err="1"/>
              <a:t>struct</a:t>
            </a:r>
            <a:r>
              <a:rPr lang="es-AR" dirty="0"/>
              <a:t>  Libro{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char</a:t>
            </a:r>
            <a:r>
              <a:rPr lang="es-AR" dirty="0"/>
              <a:t> nombre[100];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nroHojas</a:t>
            </a:r>
            <a:r>
              <a:rPr lang="es-AR" dirty="0"/>
              <a:t>;</a:t>
            </a:r>
          </a:p>
          <a:p>
            <a:pPr marL="0" indent="0" algn="just">
              <a:buNone/>
            </a:pPr>
            <a:r>
              <a:rPr lang="es-AR" dirty="0"/>
              <a:t>}</a:t>
            </a:r>
          </a:p>
          <a:p>
            <a:pPr marL="0" indent="0" algn="just">
              <a:buNone/>
            </a:pP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Libro libro1;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 err="1"/>
              <a:t>strcpy</a:t>
            </a:r>
            <a:r>
              <a:rPr lang="es-AR" dirty="0"/>
              <a:t>(libro1.nombre, “Las 1001 noches”);</a:t>
            </a:r>
          </a:p>
          <a:p>
            <a:pPr marL="0" indent="0" algn="just">
              <a:buNone/>
            </a:pPr>
            <a:r>
              <a:rPr lang="es-AR" dirty="0"/>
              <a:t>	libro1.nroHojas = 200;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return</a:t>
            </a:r>
            <a:r>
              <a:rPr lang="es-AR" dirty="0"/>
              <a:t> o;}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¿Cómo es un ejemplo simple?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C360CD48-E26A-46DB-B2A5-5EADDABFB24F}"/>
              </a:ext>
            </a:extLst>
          </p:cNvPr>
          <p:cNvSpPr/>
          <p:nvPr/>
        </p:nvSpPr>
        <p:spPr>
          <a:xfrm>
            <a:off x="6013142" y="245771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&lt;…&gt;</a:t>
            </a:r>
          </a:p>
          <a:p>
            <a:endParaRPr lang="es-AR" dirty="0"/>
          </a:p>
          <a:p>
            <a:r>
              <a:rPr lang="es-AR" dirty="0"/>
              <a:t>//Global</a:t>
            </a:r>
          </a:p>
          <a:p>
            <a:r>
              <a:rPr lang="es-AR" dirty="0" err="1"/>
              <a:t>struct</a:t>
            </a:r>
            <a:r>
              <a:rPr lang="es-AR" dirty="0"/>
              <a:t>  Libro{</a:t>
            </a:r>
          </a:p>
          <a:p>
            <a:r>
              <a:rPr lang="es-AR" dirty="0"/>
              <a:t>	</a:t>
            </a:r>
            <a:r>
              <a:rPr lang="es-AR" dirty="0" err="1"/>
              <a:t>char</a:t>
            </a:r>
            <a:r>
              <a:rPr lang="es-AR" dirty="0"/>
              <a:t> nombre[100];</a:t>
            </a:r>
          </a:p>
          <a:p>
            <a:r>
              <a:rPr lang="es-AR" dirty="0"/>
              <a:t>	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nroHojas</a:t>
            </a:r>
            <a:r>
              <a:rPr lang="es-AR" dirty="0"/>
              <a:t>;</a:t>
            </a:r>
          </a:p>
          <a:p>
            <a:r>
              <a:rPr lang="es-AR" dirty="0"/>
              <a:t>}</a:t>
            </a:r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(){ //Muchos libros, array</a:t>
            </a:r>
          </a:p>
          <a:p>
            <a:endParaRPr lang="es-AR" dirty="0"/>
          </a:p>
          <a:p>
            <a:r>
              <a:rPr lang="es-AR" dirty="0"/>
              <a:t>	</a:t>
            </a:r>
            <a:r>
              <a:rPr lang="es-AR" dirty="0" err="1"/>
              <a:t>struct</a:t>
            </a:r>
            <a:r>
              <a:rPr lang="es-AR" dirty="0"/>
              <a:t> Libro libros[3];</a:t>
            </a:r>
          </a:p>
          <a:p>
            <a:r>
              <a:rPr lang="es-AR" dirty="0"/>
              <a:t>	</a:t>
            </a:r>
            <a:r>
              <a:rPr lang="es-AR" dirty="0" err="1"/>
              <a:t>for</a:t>
            </a:r>
            <a:r>
              <a:rPr lang="es-AR" dirty="0"/>
              <a:t>(</a:t>
            </a:r>
            <a:r>
              <a:rPr lang="es-AR" dirty="0" err="1"/>
              <a:t>int</a:t>
            </a:r>
            <a:r>
              <a:rPr lang="es-AR" dirty="0"/>
              <a:t> i = 0; i&lt;3; i++){</a:t>
            </a:r>
          </a:p>
          <a:p>
            <a:r>
              <a:rPr lang="es-AR" dirty="0"/>
              <a:t>	//</a:t>
            </a:r>
            <a:r>
              <a:rPr lang="es-AR" dirty="0" err="1"/>
              <a:t>printf</a:t>
            </a:r>
            <a:r>
              <a:rPr lang="es-AR" dirty="0"/>
              <a:t>, </a:t>
            </a:r>
            <a:r>
              <a:rPr lang="es-AR" dirty="0" err="1"/>
              <a:t>gets</a:t>
            </a:r>
            <a:r>
              <a:rPr lang="es-AR" dirty="0"/>
              <a:t>, </a:t>
            </a:r>
            <a:r>
              <a:rPr lang="es-AR" dirty="0" err="1"/>
              <a:t>aux</a:t>
            </a:r>
            <a:r>
              <a:rPr lang="es-AR" dirty="0"/>
              <a:t> de cada variable.</a:t>
            </a:r>
          </a:p>
          <a:p>
            <a:r>
              <a:rPr lang="es-AR" dirty="0"/>
              <a:t>	}</a:t>
            </a:r>
          </a:p>
          <a:p>
            <a:r>
              <a:rPr lang="es-AR" dirty="0" err="1"/>
              <a:t>return</a:t>
            </a:r>
            <a:r>
              <a:rPr lang="es-AR" dirty="0"/>
              <a:t> o;}</a:t>
            </a:r>
          </a:p>
        </p:txBody>
      </p:sp>
    </p:spTree>
    <p:extLst>
      <p:ext uri="{BB962C8B-B14F-4D97-AF65-F5344CB8AC3E}">
        <p14:creationId xmlns:p14="http://schemas.microsoft.com/office/powerpoint/2010/main" val="122521439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Funciones con vectores de estructuras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C6050D2C-3FF6-4488-A221-1F62E48CA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5" t="18900" r="49028" b="6278"/>
          <a:stretch/>
        </p:blipFill>
        <p:spPr>
          <a:xfrm>
            <a:off x="348818" y="2401271"/>
            <a:ext cx="4820575" cy="43176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9D550C4C-3A32-460E-A1AB-87933B7AA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8" t="27702" r="50000" b="28673"/>
          <a:stretch/>
        </p:blipFill>
        <p:spPr>
          <a:xfrm>
            <a:off x="7985541" y="2297921"/>
            <a:ext cx="3443349" cy="27179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09BD1AF-623B-4BFE-9DB8-77C0A26A9E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1" t="37014" r="38107" b="13786"/>
          <a:stretch/>
        </p:blipFill>
        <p:spPr>
          <a:xfrm>
            <a:off x="5280810" y="4313959"/>
            <a:ext cx="4190260" cy="2544041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86FC0987-0D1B-463E-855F-2FFB5035586E}"/>
              </a:ext>
            </a:extLst>
          </p:cNvPr>
          <p:cNvCxnSpPr>
            <a:cxnSpLocks/>
          </p:cNvCxnSpPr>
          <p:nvPr/>
        </p:nvCxnSpPr>
        <p:spPr>
          <a:xfrm flipV="1">
            <a:off x="3915052" y="2707690"/>
            <a:ext cx="3897298" cy="136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DE44DAF7-048F-4EBF-8E86-9510C1F8AFA4}"/>
              </a:ext>
            </a:extLst>
          </p:cNvPr>
          <p:cNvCxnSpPr/>
          <p:nvPr/>
        </p:nvCxnSpPr>
        <p:spPr>
          <a:xfrm flipV="1">
            <a:off x="3959441" y="4313959"/>
            <a:ext cx="1209952" cy="8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9970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1 –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Arrays</a:t>
            </a:r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de Estructuras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A- Crear 5 vehículos, donde cada vehículo posee patente, año, color y precio. </a:t>
            </a:r>
          </a:p>
          <a:p>
            <a:r>
              <a:rPr lang="es-AR" dirty="0"/>
              <a:t>B- La carga de los vehículos debe ser por medio de un procedimiento.</a:t>
            </a:r>
          </a:p>
          <a:p>
            <a:r>
              <a:rPr lang="es-AR" dirty="0"/>
              <a:t>C- Crear un procedimiento para mostrar los vehículos.</a:t>
            </a:r>
          </a:p>
          <a:p>
            <a:r>
              <a:rPr lang="es-AR" dirty="0"/>
              <a:t>D- </a:t>
            </a:r>
            <a:r>
              <a:rPr lang="es-AR" dirty="0">
                <a:solidFill>
                  <a:srgbClr val="FF0000"/>
                </a:solidFill>
              </a:rPr>
              <a:t>Ordenar los vehículos por patente. </a:t>
            </a:r>
          </a:p>
          <a:p>
            <a:r>
              <a:rPr lang="es-AR" dirty="0"/>
              <a:t>E- Crear una función que valide las patentes, deben ser NNNLLL o LLNNNLL donde las L son letras y N números.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305947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2 – Estructuras anidadas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00B050"/>
                </a:solidFill>
              </a:rPr>
              <a:t>Se tiene la estructura Empresa, Empleado y Fecha, las 3 anidadas. </a:t>
            </a:r>
          </a:p>
          <a:p>
            <a:r>
              <a:rPr lang="es-AR" dirty="0">
                <a:solidFill>
                  <a:srgbClr val="00B050"/>
                </a:solidFill>
              </a:rPr>
              <a:t>Se propone trabajar primero con Empleado y Fecha. Cada empleado posee 2 fechas, una de nacimiento y otra de ingreso a la empresa. </a:t>
            </a:r>
          </a:p>
          <a:p>
            <a:r>
              <a:rPr lang="es-AR" dirty="0">
                <a:solidFill>
                  <a:srgbClr val="00B050"/>
                </a:solidFill>
              </a:rPr>
              <a:t>Se pide cargar empleados en un vector. Mostrar los empleados. </a:t>
            </a:r>
            <a:r>
              <a:rPr lang="es-AR" dirty="0">
                <a:solidFill>
                  <a:srgbClr val="FF0000"/>
                </a:solidFill>
              </a:rPr>
              <a:t>Ordenarlos por sueldo</a:t>
            </a:r>
            <a:r>
              <a:rPr lang="es-AR" dirty="0"/>
              <a:t>. Ordenarlos por nombre. Validad su CUIT. Una vez terminado todo esto se pide crear un vector de empresas y generar los procedimientos cargar, mostrar y ordenar. </a:t>
            </a:r>
          </a:p>
          <a:p>
            <a:endParaRPr lang="es-AR" dirty="0"/>
          </a:p>
          <a:p>
            <a:r>
              <a:rPr lang="es-AR" dirty="0"/>
              <a:t>Se propone que sigan la estructura brindada en el PDF dado a continuación:</a:t>
            </a:r>
          </a:p>
          <a:p>
            <a:endParaRPr lang="es-AR" dirty="0"/>
          </a:p>
          <a:p>
            <a:pPr algn="ctr"/>
            <a:r>
              <a:rPr lang="es-AR" dirty="0"/>
              <a:t> </a:t>
            </a:r>
            <a:r>
              <a:rPr lang="es-AR" dirty="0">
                <a:hlinkClick r:id="rId2"/>
              </a:rPr>
              <a:t>https://1drv.ms/b/s!AgB0dw0E7wKakMwjjYVrhhhkwm13VQ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277028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es-AR" dirty="0"/>
              <a:t>U5:Estructuras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B92B4FEC-AD65-4D3A-9E0A-A7DBE0D5FB95}"/>
              </a:ext>
            </a:extLst>
          </p:cNvPr>
          <p:cNvSpPr/>
          <p:nvPr/>
        </p:nvSpPr>
        <p:spPr>
          <a:xfrm>
            <a:off x="763110" y="1528480"/>
            <a:ext cx="1127538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 2 – Ayuda </a:t>
            </a:r>
            <a:r>
              <a:rPr lang="es-ES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atoi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E38135D8-D025-42DE-944F-7A5148B10129}"/>
              </a:ext>
            </a:extLst>
          </p:cNvPr>
          <p:cNvSpPr txBox="1"/>
          <p:nvPr/>
        </p:nvSpPr>
        <p:spPr>
          <a:xfrm>
            <a:off x="647701" y="2821508"/>
            <a:ext cx="1015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4" t="19391" r="34519" b="19070"/>
          <a:stretch/>
        </p:blipFill>
        <p:spPr bwMode="auto">
          <a:xfrm>
            <a:off x="647701" y="2391705"/>
            <a:ext cx="5287107" cy="3726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4" t="19824" r="41154" b="18670"/>
          <a:stretch/>
        </p:blipFill>
        <p:spPr bwMode="auto">
          <a:xfrm>
            <a:off x="6962399" y="2625969"/>
            <a:ext cx="5076092" cy="3774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87961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642</TotalTime>
  <Words>344</Words>
  <Application>Microsoft Office PowerPoint</Application>
  <PresentationFormat>Panorámica</PresentationFormat>
  <Paragraphs>75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Century Gothic</vt:lpstr>
      <vt:lpstr>Times New Roman</vt:lpstr>
      <vt:lpstr>Estela de condensación</vt:lpstr>
      <vt:lpstr>Programación  Avanzada</vt:lpstr>
      <vt:lpstr>U5:Estructuras</vt:lpstr>
      <vt:lpstr>U5:Estructuras</vt:lpstr>
      <vt:lpstr>U5:Estructuras</vt:lpstr>
      <vt:lpstr>U5:Estructuras</vt:lpstr>
      <vt:lpstr>U5:Estructuras</vt:lpstr>
      <vt:lpstr>U5:Estructuras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computadoras</dc:title>
  <dc:creator>Nicolas Perez</dc:creator>
  <cp:lastModifiedBy>Nicolas Perez</cp:lastModifiedBy>
  <cp:revision>54</cp:revision>
  <dcterms:created xsi:type="dcterms:W3CDTF">2019-02-17T22:54:54Z</dcterms:created>
  <dcterms:modified xsi:type="dcterms:W3CDTF">2025-08-27T17:07:23Z</dcterms:modified>
</cp:coreProperties>
</file>