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48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da5f4f7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3da5f4f7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3da5f4f7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3da5f4f7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3e14ee9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3e14ee91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3e14ee91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3e14ee91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3e14ee91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3e14ee91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3e14ee91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3e14ee91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3e14ee91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3e14ee91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3e14ee91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3e14ee91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3e14ee91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3e14ee91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3e14ee91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3e14ee91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f961836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f961836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3e14ee91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3e14ee91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3e14ee91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3e14ee91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3e14ee91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3e14ee91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e14ee91a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e14ee91a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3e14ee91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3e14ee91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3e14ee91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3e14ee91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3e14ee91a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3e14ee91a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f3e14ee91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f3e14ee91a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3e14ee91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3e14ee91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f3e14ee91a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f3e14ee91a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3da5f4f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3da5f4f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3e14ee91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3e14ee91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3e14ee91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3e14ee91a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3e14ee91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3e14ee91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f3e14ee91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f3e14ee91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f3e14ee91a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f3e14ee91a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f3e14ee91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f3e14ee91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f3e14ee91a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f3e14ee91a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f3e14ee91a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f3e14ee91a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c27fc4ace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c27fc4ace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c27fc4ace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c27fc4ace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3da5f4f7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3da5f4f7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c27fc4ac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c27fc4ac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c27fc4ac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c27fc4ac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c27fc4ace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c27fc4ace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c27fc4ace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c27fc4ace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3da5f4f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3da5f4f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3da5f4f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3da5f4f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da5f4f7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3da5f4f7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3da5f4f7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3da5f4f7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3da5f4f7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3da5f4f7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PerezUNLaSMN/PROG_II_UADE_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s://es.lipsum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Introducción a GIT y JAVA 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53125"/>
            <a:ext cx="8520600" cy="10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400" b="1" dirty="0">
                <a:solidFill>
                  <a:schemeClr val="tx1"/>
                </a:solidFill>
              </a:rPr>
              <a:t>Programación II – Algoritmos y Estructuras de Datos II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lang="es-AR" sz="1400" b="1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400" b="1" dirty="0">
                <a:solidFill>
                  <a:schemeClr val="tx1"/>
                </a:solidFill>
              </a:rPr>
              <a:t>📚 Información General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400" b="1" dirty="0">
                <a:solidFill>
                  <a:schemeClr val="tx1"/>
                </a:solidFill>
              </a:rPr>
              <a:t>Facultad: </a:t>
            </a:r>
            <a:r>
              <a:rPr lang="es-AR" sz="1400" dirty="0">
                <a:solidFill>
                  <a:schemeClr val="tx1"/>
                </a:solidFill>
              </a:rPr>
              <a:t>Ingeniería y Ciencias Exactas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400" b="1" dirty="0">
                <a:solidFill>
                  <a:schemeClr val="tx1"/>
                </a:solidFill>
              </a:rPr>
              <a:t>Universidad: </a:t>
            </a:r>
            <a:r>
              <a:rPr lang="es-AR" sz="1400" dirty="0">
                <a:solidFill>
                  <a:schemeClr val="tx1"/>
                </a:solidFill>
              </a:rPr>
              <a:t>Universidad Argentina de la Empresa (UADE)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400" b="1" dirty="0">
                <a:solidFill>
                  <a:schemeClr val="tx1"/>
                </a:solidFill>
              </a:rPr>
              <a:t>Docente: </a:t>
            </a:r>
            <a:r>
              <a:rPr lang="es-AR" sz="1400" dirty="0">
                <a:solidFill>
                  <a:schemeClr val="tx1"/>
                </a:solidFill>
              </a:rPr>
              <a:t>Esp. Lic. Nicolás Ignacio Pérez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400" b="1" dirty="0">
                <a:solidFill>
                  <a:schemeClr val="tx1"/>
                </a:solidFill>
              </a:rPr>
              <a:t>E-mail de contacto: </a:t>
            </a:r>
            <a:r>
              <a:rPr lang="es-AR" sz="1400" dirty="0">
                <a:solidFill>
                  <a:schemeClr val="tx1"/>
                </a:solidFill>
              </a:rPr>
              <a:t>nicoperez@uade.edu.ar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400" b="1" dirty="0">
                <a:hlinkClick r:id="rId3"/>
              </a:rPr>
              <a:t>https://github.com/NicolasPerezUNLaSMN/PROG_II_UADE_JAVA</a:t>
            </a:r>
            <a:endParaRPr lang="es-AR" sz="1400" b="1" dirty="0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400" b="1" dirty="0"/>
              <a:t> </a:t>
            </a: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3651413" y="4270250"/>
            <a:ext cx="1841176" cy="65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608100" y="40089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Acceder a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una cuenta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repositorio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Instalar git en la máquina local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Configurar </a:t>
            </a:r>
            <a:r>
              <a:rPr lang="es" i="1"/>
              <a:t>git</a:t>
            </a:r>
            <a:r>
              <a:rPr lang="es"/>
              <a:t> con el comando </a:t>
            </a:r>
            <a:r>
              <a:rPr lang="es" i="1"/>
              <a:t>git config</a:t>
            </a:r>
            <a:endParaRPr i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$ git config --global user.name "John Doe"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$ git config --global user.email johndoe@example.com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375" y="3196400"/>
            <a:ext cx="1200925" cy="13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5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3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5" name="Google Shape;1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Secciones principales de un proyecto Git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Carpeta .git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Directorio de trabajo (</a:t>
            </a:r>
            <a:r>
              <a:rPr lang="es" i="1"/>
              <a:t>Working Area</a:t>
            </a:r>
            <a:r>
              <a:rPr lang="es"/>
              <a:t>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Área de </a:t>
            </a:r>
            <a:r>
              <a:rPr lang="es" i="1"/>
              <a:t>preparación</a:t>
            </a:r>
            <a:r>
              <a:rPr lang="es"/>
              <a:t> (</a:t>
            </a:r>
            <a:r>
              <a:rPr lang="es" i="1"/>
              <a:t>stagging area</a:t>
            </a:r>
            <a:r>
              <a:rPr lang="es"/>
              <a:t>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Contiene lo que va en el siguiente </a:t>
            </a:r>
            <a:r>
              <a:rPr lang="es" i="1"/>
              <a:t>confirm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Estados de un archivo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Committed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Stagged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Modified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i="1"/>
              <a:t>untracked</a:t>
            </a:r>
            <a:endParaRPr i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i="1"/>
              <a:t>traked</a:t>
            </a:r>
            <a:endParaRPr i="1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525" y="1328200"/>
            <a:ext cx="6461999" cy="355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init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clone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status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commit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push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pull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2952075" y="2096475"/>
            <a:ext cx="47565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s" sz="2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&lt;comando&gt; [opciones]</a:t>
            </a:r>
            <a:endParaRPr sz="2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Acceder a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archivo REAME.txt, editar y agregar texto (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https://es.lipsum.com/</a:t>
            </a:r>
            <a:r>
              <a:rPr lang="es"/>
              <a:t>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Preparar el archivo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archivo index.html, editar y agregar texto HTML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Verificar el estado del repositorio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Preparar el archivo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Confirmar con un mensaje “Primer commit”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Enviar al repositorio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Verificar en la web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1375" y="3196400"/>
            <a:ext cx="1200925" cy="13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6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8" name="Google Shape;17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- Potencial para grupos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Detecta</a:t>
            </a:r>
            <a:r>
              <a:rPr lang="es"/>
              <a:t> conflictos !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 se pueden prevenir, pero al menos nos avisa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2725" y="3523394"/>
            <a:ext cx="1212075" cy="10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- Potencial para grupos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Detecta</a:t>
            </a:r>
            <a:r>
              <a:rPr lang="es"/>
              <a:t> conflictos !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se pueden prevenir, pero al menos nos avisa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9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2725" y="3523394"/>
            <a:ext cx="1212075" cy="10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0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2725" y="3523394"/>
            <a:ext cx="1212075" cy="10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2700" y="58200"/>
            <a:ext cx="28512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875" y="1123950"/>
            <a:ext cx="15811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3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3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</a:t>
            </a: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 es introducir el concepto de tipos de datos abstractos (</a:t>
            </a:r>
            <a:r>
              <a:rPr lang="es" b="1"/>
              <a:t>TDA</a:t>
            </a:r>
            <a:r>
              <a:rPr lang="es"/>
              <a:t>), sus especificaciones, implementaciones y aplicaciones.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utilizará </a:t>
            </a:r>
            <a:r>
              <a:rPr lang="es" b="1"/>
              <a:t>Java</a:t>
            </a:r>
            <a:r>
              <a:rPr lang="es"/>
              <a:t> como lenguaje de soporte, es un medio para aplicar los contenidos.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Control de versiones</a:t>
            </a:r>
            <a:endParaRPr b="1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863" y="1408600"/>
            <a:ext cx="4039175" cy="25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</a:t>
            </a:r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Nada que ver con </a:t>
            </a:r>
            <a:r>
              <a:rPr lang="es" i="1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lenguaje que se compila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Fuertemente tipado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Requiere un intérprete de </a:t>
            </a:r>
            <a:r>
              <a:rPr lang="es" i="1"/>
              <a:t>bytecode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javac programa.java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java programa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3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Primer ejemplo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 i="1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 HelloWorld {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b="1" i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b="1" i="1">
                <a:latin typeface="Courier New"/>
                <a:ea typeface="Courier New"/>
                <a:cs typeface="Courier New"/>
                <a:sym typeface="Courier New"/>
              </a:rPr>
              <a:t>static void</a:t>
            </a: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        System.out.println("Hello World!"); 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        // Hello World!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javac helloworld.java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>
                <a:latin typeface="Courier New"/>
                <a:ea typeface="Courier New"/>
                <a:cs typeface="Courier New"/>
                <a:sym typeface="Courier New"/>
              </a:rPr>
              <a:t>java HelloWorld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Tarea</a:t>
            </a:r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Instalar el plugin de 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Verificar la existencia de </a:t>
            </a:r>
            <a:r>
              <a:rPr lang="es" i="1"/>
              <a:t>javac </a:t>
            </a:r>
            <a:r>
              <a:rPr lang="es"/>
              <a:t>y </a:t>
            </a:r>
            <a:r>
              <a:rPr lang="es" i="1"/>
              <a:t>java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 i="1"/>
              <a:t>Si no existen instalarlos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el primer ejemplo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Compilar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Ejecutar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1375" y="3196400"/>
            <a:ext cx="1200925" cy="13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primitivos</a:t>
            </a:r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boolean</a:t>
            </a:r>
            <a:r>
              <a:rPr lang="es"/>
              <a:t>: los valores posibles que pueden tomar las variables de este tipo son true o false únicamente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int</a:t>
            </a:r>
            <a:r>
              <a:rPr lang="es"/>
              <a:t>: valores enteros que tienen un tamaño de 32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short</a:t>
            </a:r>
            <a:r>
              <a:rPr lang="es"/>
              <a:t>: valores enteros que tienen un tamaño de 16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/>
              <a:t>char</a:t>
            </a:r>
            <a:r>
              <a:rPr lang="es"/>
              <a:t>: representa a un carácter, y tiene un tamaño de 16 bits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9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primitivos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byte</a:t>
            </a:r>
            <a:r>
              <a:rPr lang="es"/>
              <a:t>: representa a 8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float</a:t>
            </a:r>
            <a:r>
              <a:rPr lang="es"/>
              <a:t>: es un valor numérico con decimales con un tamaño de 32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long</a:t>
            </a:r>
            <a:r>
              <a:rPr lang="es"/>
              <a:t>: es un valor numérico con decimales con un tamaño de 64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double</a:t>
            </a:r>
            <a:r>
              <a:rPr lang="es"/>
              <a:t>: es un valor numérico con decimales con un tamaño de 64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0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declaración de una variable sola: &lt;tipo&gt; &lt;nombre_variable&gt; 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 cantidad;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declaración de más de una variable del mismo tipo: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 cantidad, contador, resultado;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declaración y asignación de valor a una variable: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 contador = 0;</a:t>
            </a: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el caso de variables del tipo char se debe usar para el valor entre ‘’: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char c =‘f’;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1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41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:: Aritméticos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Indica que un número es negativo (por ejemplo -5). Este mismo símbolo es utilizado también para la operación de resta (por ejemplo x =x - 8;).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+: operador de suma.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*: operador de multiplicación.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/: operador de división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2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42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:: Aritméticos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%: operador de resto ó módulo, es decir, devuelve el resto de una división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 resto = x % 2;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resultado de esta operación es 1 si el número es impar y 0 si el número par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++: operador de incremento en uno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 x = 2; x++;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--: operador de decremento en uno (por ejemplo si tenemos ,entonces el valor que toma x es 1).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 x = 2; x--;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3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43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:: Relacionales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&lt; operador menor, es decir, si tenemos x &lt; z, la comparación devolverá true si x tiene un valor menor que el de z, y false en caso contrario.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&gt; operador mayor, es decir, si tenemos x &gt; z, la comparación devolverá true si x tiene un valor mayor que el de z, y false en caso contrario.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&lt;= operador menor o igual, es decir, si tenemos x &lt;= z, la comparación devolverá true si x tiene un valor menor o igual que el de z, y false en caso contrario.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4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:: Relacionales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&gt;= operador mayor o igual, es decir, si tenemos x &gt;= z, la comparación devolverá true si x tiene un valor mayor o igual que el de z, y false en caso contrario.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==1 operador de igualdad, es decir, si tenemos x == z, la comparación devolverá true si x tiene un valor igual que el de z, y false en caso contrario.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!= operador distinto, es decir, si tenemos x != z, la comparación devolverá true si x tiene un valor distinto que el de z, y false en caso contrario.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Sistema de control de versiones</a:t>
            </a:r>
            <a:endParaRPr b="1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Registra cambios realizados a uno o varios archivos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Permite volver a versiones anteriores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Registra quién, qué y cuándo se modificó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Permite dejar un texto de ayuda en la modificación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Anula el comentar código 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Funciona como backup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Fundamental para trabajo en grupo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4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:: Lógicos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! operador de negación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!valor2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comparación devolverá true si el valor que tiene valores falso, y false en caso contrario.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|| operador O lógico.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&amp;&amp; operador Y lógico.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6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4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control :: Bloques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bloques de sentencias se delimitan con llaves ({ y }).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comienza un bloque con una llave de apertura y se finaliza con una llave de cierre.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el bloque contiene una única sentencia, se pueden omitir las llaves, aunque se recomienda utilizarlas siempre.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indentación es recomendada, el compilador lo ignora totalmente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7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4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control :: Condicional Simple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575" y="1157275"/>
            <a:ext cx="338137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7"/>
          <p:cNvSpPr txBox="1"/>
          <p:nvPr/>
        </p:nvSpPr>
        <p:spPr>
          <a:xfrm>
            <a:off x="4402425" y="1940700"/>
            <a:ext cx="3946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condicional es opcional.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caso de no utilizar las llaves para armar 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 de instrucciones, la primera instrucción será la que forme parte del if ó else y las siguientes quedan fuera del condicional.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0" y="1077600"/>
            <a:ext cx="279516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 rotWithShape="1">
          <a:blip r:embed="rId5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4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control :: Condicional múltiple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8"/>
          <p:cNvSpPr txBox="1"/>
          <p:nvPr/>
        </p:nvSpPr>
        <p:spPr>
          <a:xfrm>
            <a:off x="3893000" y="1731775"/>
            <a:ext cx="3215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En cada </a:t>
            </a:r>
            <a:r>
              <a:rPr lang="es" sz="1600" i="1">
                <a:solidFill>
                  <a:schemeClr val="dk2"/>
                </a:solidFill>
              </a:rPr>
              <a:t>case</a:t>
            </a:r>
            <a:r>
              <a:rPr lang="es" sz="1600">
                <a:solidFill>
                  <a:schemeClr val="dk2"/>
                </a:solidFill>
              </a:rPr>
              <a:t> es aconsejable colocar un </a:t>
            </a:r>
            <a:r>
              <a:rPr lang="es" sz="1600" i="1">
                <a:solidFill>
                  <a:schemeClr val="dk2"/>
                </a:solidFill>
              </a:rPr>
              <a:t>break</a:t>
            </a:r>
            <a:endParaRPr sz="1600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9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49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control :: Ciclos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" name="Google Shape;38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100" y="1298950"/>
            <a:ext cx="39243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0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50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control :: Ciclos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" name="Google Shape;38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100" y="1333425"/>
            <a:ext cx="75057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1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51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7" name="Google Shape;39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control :: Ciclos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8" name="Google Shape;39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100" y="1200150"/>
            <a:ext cx="38766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2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2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Arreglos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Declaración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int[] valores;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Dimensionamiento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valores = new int[100];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for (int i = 0; i &lt; 100;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valores[i] = i +2;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int[] valores = {5,8,15,20};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3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53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Paquetes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la forma de incorporar funcionalidades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java.io.BufferedReader;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java.io.InputStreamReader;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java.io.IOException;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4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5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Salida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 n = 3;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char c = ‘f’;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System.out.println(n);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System.out.println(c);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System.out.println(“Hola : “+c);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097"/>
            <a:ext cx="9143999" cy="495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5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5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3" name="Google Shape;43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poco más complejo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 	BufferedReader </a:t>
            </a:r>
            <a:r>
              <a:rPr lang="es" b="1"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new BufferedReader(new InputStreamReader(System.in));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 	System.out.print("Por favor, ingresa un texto: 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 	String </a:t>
            </a:r>
            <a:r>
              <a:rPr lang="es" b="1"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b="1"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b="1"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 	System.out.println("Ingresaste: " + texto);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   	reader.close();}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6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5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las operaciones se llevan a cabo a través de métodos (similar a funciones y procedimientos de los lenguajes estructurados)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&lt;tipo_retorno&gt; &lt;nombre_metodo&gt; (&lt;lista_parametros&gt;)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&lt;lista_instrucciones&gt;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int sumar(int x, int y)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int resultado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resultado = x+y;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return resultado;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56"/>
          <p:cNvSpPr txBox="1"/>
          <p:nvPr/>
        </p:nvSpPr>
        <p:spPr>
          <a:xfrm>
            <a:off x="3768650" y="2763875"/>
            <a:ext cx="42882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c;</a:t>
            </a:r>
            <a:endParaRPr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 = sumar(5, 10);</a:t>
            </a:r>
            <a:endParaRPr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System.out.println(c);</a:t>
            </a:r>
            <a:endParaRPr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5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Tarea</a:t>
            </a:r>
            <a:endParaRPr/>
          </a:p>
        </p:txBody>
      </p:sp>
      <p:sp>
        <p:nvSpPr>
          <p:cNvPr id="453" name="Google Shape;453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Realice un programa que intercambie los valores de dos variables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/>
              <a:t>Ejemplo si A=5 y B=6, luego A=6, B=5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Realice un programa que calcule la superficie de un triángulo, dados base y altura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/>
              <a:t>Ejemplo BASE=10, ALTURA = 2 , entonces RESULTADO = 10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Realice un programa que haga la conversión de metros a pies, dado que 1 metro son 3,28 pies. Esto es, dada una cantidad en metros que el sistema muestre la cantidad de pies.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/>
              <a:t>Ejemplo, dado METROS=2 , RESULTADO=6,56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Realice un programa que implemente la formula resolvente o de Bhaskara, Debe poder obtener los dos valores posibles de x, para la raiz positiva y para la raiz negativa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54" name="Google Shape;45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925" y="4079125"/>
            <a:ext cx="829750" cy="9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7"/>
          <p:cNvPicPr preferRelativeResize="0"/>
          <p:nvPr/>
        </p:nvPicPr>
        <p:blipFill rotWithShape="1">
          <a:blip r:embed="rId6">
            <a:alphaModFix/>
          </a:blip>
          <a:srcRect t="29182" b="34610"/>
          <a:stretch/>
        </p:blipFill>
        <p:spPr>
          <a:xfrm>
            <a:off x="1932425" y="3749375"/>
            <a:ext cx="2467284" cy="7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0" y="188200"/>
            <a:ext cx="584925" cy="1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8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5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Tarea</a:t>
            </a:r>
            <a:endParaRPr/>
          </a:p>
        </p:txBody>
      </p:sp>
      <p:sp>
        <p:nvSpPr>
          <p:cNvPr id="464" name="Google Shape;46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Calcular el promedio de cuatro valores y mostrarlo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6. Mostrar por pantalla los 10 primeros números enteros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7. Mostrar por pantalla los 10 primeros números pares incluido el cero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8. Mostrar por pantalla los 5 primeros números impares incluido el cero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9. Mostrar por pantalla los 10 primeros números enteros en orden inverso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65" name="Google Shape;46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7825" y="3585200"/>
            <a:ext cx="829750" cy="9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Evolución</a:t>
            </a:r>
            <a:endParaRPr b="1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Copias locales, indicando fecha y hora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CVS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Centralizado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Requiere red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CVS Distribuido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Descentralizado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b="1"/>
              <a:t>Git</a:t>
            </a:r>
            <a:r>
              <a:rPr lang="es"/>
              <a:t>, Mercurial, Bazzar, Darcs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Git</a:t>
            </a:r>
            <a:endParaRPr b="1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Hay un servidor central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descarga sobre servidor local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Maneja instantáneas completas de los archivos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cae el principal, cualquier copia local sirve para restaurar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mayor parte del procesamiento es local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Git</a:t>
            </a:r>
            <a:endParaRPr b="1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 normal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trabajo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(individual)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225" y="452438"/>
            <a:ext cx="3562350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Git</a:t>
            </a:r>
            <a:endParaRPr b="1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 normal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trabajo (otra opción)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452438"/>
            <a:ext cx="3562350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3225" y="452438"/>
            <a:ext cx="3562350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línea de comandos para git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gráfica de Usuario (GUI) o línea de comandos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Todas las operaciones están en línea de comandos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Algunas operaciones son más fácil en GUI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aprendo línea de comandos es más fácil usar GUI, al reves no.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517" y="2825330"/>
            <a:ext cx="4520975" cy="19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1648" y="337075"/>
            <a:ext cx="680650" cy="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D62A5450ECBA4BB1580F3E8BC7C801" ma:contentTypeVersion="13" ma:contentTypeDescription="Crear nuevo documento." ma:contentTypeScope="" ma:versionID="39b786a10e2cb7dfb38d1966537b2e3c">
  <xsd:schema xmlns:xsd="http://www.w3.org/2001/XMLSchema" xmlns:xs="http://www.w3.org/2001/XMLSchema" xmlns:p="http://schemas.microsoft.com/office/2006/metadata/properties" xmlns:ns2="9c67501a-3611-4fa5-9019-4ad452d2b50f" xmlns:ns3="0c2f789d-87d1-4dc9-9a51-1fd80dd83c97" targetNamespace="http://schemas.microsoft.com/office/2006/metadata/properties" ma:root="true" ma:fieldsID="0025d69433153cf112f46e079023a290" ns2:_="" ns3:_="">
    <xsd:import namespace="9c67501a-3611-4fa5-9019-4ad452d2b50f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7501a-3611-4fa5-9019-4ad452d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281ac7e-2b93-47a6-95c2-3b6dc9011c7f}" ma:internalName="TaxCatchAll" ma:showField="CatchAllData" ma:web="0c2f789d-87d1-4dc9-9a51-1fd80dd83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f789d-87d1-4dc9-9a51-1fd80dd83c97" xsi:nil="true"/>
    <lcf76f155ced4ddcb4097134ff3c332f xmlns="9c67501a-3611-4fa5-9019-4ad452d2b50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475694-AFD2-40F7-AFC0-39C39D4F1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7501a-3611-4fa5-9019-4ad452d2b50f"/>
    <ds:schemaRef ds:uri="0c2f789d-87d1-4dc9-9a51-1fd80dd83c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720172-7725-4219-8C0C-EEF123208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DB2B62-9A30-43EF-BAF6-325A492E97EB}">
  <ds:schemaRefs>
    <ds:schemaRef ds:uri="http://schemas.microsoft.com/office/2006/metadata/properties"/>
    <ds:schemaRef ds:uri="http://schemas.microsoft.com/office/infopath/2007/PartnerControls"/>
    <ds:schemaRef ds:uri="0c2f789d-87d1-4dc9-9a51-1fd80dd83c97"/>
    <ds:schemaRef ds:uri="9c67501a-3611-4fa5-9019-4ad452d2b50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1762</Words>
  <Application>Microsoft Office PowerPoint</Application>
  <PresentationFormat>Presentación en pantalla (16:9)</PresentationFormat>
  <Paragraphs>305</Paragraphs>
  <Slides>43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6" baseType="lpstr">
      <vt:lpstr>Arial</vt:lpstr>
      <vt:lpstr>Courier New</vt:lpstr>
      <vt:lpstr>Simple Light</vt:lpstr>
      <vt:lpstr>Introducción a GIT y JAVA </vt:lpstr>
      <vt:lpstr>Control de versiones</vt:lpstr>
      <vt:lpstr>Sistema de control de versiones</vt:lpstr>
      <vt:lpstr>Presentación de PowerPoint</vt:lpstr>
      <vt:lpstr>Evolución</vt:lpstr>
      <vt:lpstr>Git</vt:lpstr>
      <vt:lpstr>Git</vt:lpstr>
      <vt:lpstr>Git</vt:lpstr>
      <vt:lpstr>La línea de comandos para git</vt:lpstr>
      <vt:lpstr>Tarea</vt:lpstr>
      <vt:lpstr>Secciones principales de un proyecto Git</vt:lpstr>
      <vt:lpstr>Estados de un archivo</vt:lpstr>
      <vt:lpstr>Comandos</vt:lpstr>
      <vt:lpstr>Tarea</vt:lpstr>
      <vt:lpstr>Git - Potencial para grupos</vt:lpstr>
      <vt:lpstr>Git - Potencial para grupos</vt:lpstr>
      <vt:lpstr>Presentación de PowerPoint</vt:lpstr>
      <vt:lpstr>Presentación de PowerPoint</vt:lpstr>
      <vt:lpstr>Java</vt:lpstr>
      <vt:lpstr>Java</vt:lpstr>
      <vt:lpstr>Java</vt:lpstr>
      <vt:lpstr>Tarea</vt:lpstr>
      <vt:lpstr>Tipos de datos primitivos</vt:lpstr>
      <vt:lpstr>Tipos de datos primitivos</vt:lpstr>
      <vt:lpstr>Variables  </vt:lpstr>
      <vt:lpstr>Operadores :: Aritméticos    </vt:lpstr>
      <vt:lpstr>Operadores :: Aritméticos    </vt:lpstr>
      <vt:lpstr>Operadores :: Relacionales      </vt:lpstr>
      <vt:lpstr>Operadores :: Relacionales      </vt:lpstr>
      <vt:lpstr>Operadores :: Lógicos        </vt:lpstr>
      <vt:lpstr>Estructuras de control :: Bloques       </vt:lpstr>
      <vt:lpstr>Estructuras de control :: Condicional Simple       </vt:lpstr>
      <vt:lpstr>Estructuras de control :: Condicional múltiple        </vt:lpstr>
      <vt:lpstr>Estructuras de control :: Ciclos        </vt:lpstr>
      <vt:lpstr>Estructuras de control :: Ciclos        </vt:lpstr>
      <vt:lpstr>Estructuras de control :: Ciclos        </vt:lpstr>
      <vt:lpstr>Arreglos       </vt:lpstr>
      <vt:lpstr>Paquetes </vt:lpstr>
      <vt:lpstr>Salida       </vt:lpstr>
      <vt:lpstr>Entrada       </vt:lpstr>
      <vt:lpstr>Métodos       </vt:lpstr>
      <vt:lpstr>Tarea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PEREZ NICOLAS IGNACIO</cp:lastModifiedBy>
  <cp:revision>2</cp:revision>
  <dcterms:modified xsi:type="dcterms:W3CDTF">2025-05-29T12:21:55Z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0x01010068D62A5450ECBA4BB1580F3E8BC7C801</vt:lpwstr>
  </property>
</Properties>
</file>