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Lst>
  <p:sldSz cx="9144000" cy="6858000" type="screen4x3"/>
  <p:notesSz cx="6858000" cy="9144000"/>
  <p:embeddedFontLst>
    <p:embeddedFont>
      <p:font typeface="Constantia" panose="02030602050306030303" pitchFamily="18"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wgARjPC6QHRbbaRWQiZp0Tnw/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6B16A-572D-4260-AD4E-F54E7671806A}" v="104" dt="2025-05-29T12:04:09.937"/>
  </p1510:revLst>
</p1510:revInfo>
</file>

<file path=ppt/tableStyles.xml><?xml version="1.0" encoding="utf-8"?>
<a:tblStyleLst xmlns:a="http://schemas.openxmlformats.org/drawingml/2006/main" def="{C3C8AB6F-7A11-4FA0-BFB5-5D343970D30B}">
  <a:tblStyle styleId="{C3C8AB6F-7A11-4FA0-BFB5-5D343970D3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6.xml"/><Relationship Id="rId51"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7d0b50373_4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87d0b50373_4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d0b50373_4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87d0b50373_4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7d0b50373_4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87d0b50373_4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7d0b50373_4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g87d0b50373_4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402f13d0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ga402f13d0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7d0b50373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87d0b50373_4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7d0b50373_4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02f13d0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a402f13d0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d0b50373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87d0b50373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d0b50373_4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87d0b50373_4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d0b50373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87d0b50373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7d0b50373_4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87d0b50373_4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d0b50373_4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87d0b50373_4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87d0b50373_4_3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g87d0b50373_4_3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4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4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83"/>
        <p:cNvGrpSpPr/>
        <p:nvPr/>
      </p:nvGrpSpPr>
      <p:grpSpPr>
        <a:xfrm>
          <a:off x="0" y="0"/>
          <a:ext cx="0" cy="0"/>
          <a:chOff x="0" y="0"/>
          <a:chExt cx="0" cy="0"/>
        </a:xfrm>
      </p:grpSpPr>
      <p:sp>
        <p:nvSpPr>
          <p:cNvPr id="84" name="Google Shape;84;p54"/>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5" name="Google Shape;85;p54"/>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6" name="Google Shape;86;p54"/>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4"/>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4"/>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
        <p:nvSpPr>
          <p:cNvPr id="91" name="Google Shape;91;p54"/>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5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93" name="Google Shape;93;p5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4"/>
        <p:cNvGrpSpPr/>
        <p:nvPr/>
      </p:nvGrpSpPr>
      <p:grpSpPr>
        <a:xfrm>
          <a:off x="0" y="0"/>
          <a:ext cx="0" cy="0"/>
          <a:chOff x="0" y="0"/>
          <a:chExt cx="0" cy="0"/>
        </a:xfrm>
      </p:grpSpPr>
      <p:sp>
        <p:nvSpPr>
          <p:cNvPr id="95" name="Google Shape;95;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5"/>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6"/>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3" name="Google Shape;1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4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4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48"/>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8"/>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4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9"/>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9"/>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4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5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5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5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5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5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53"/>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3"/>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53"/>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5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4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 name="Google Shape;7;p4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 name="Google Shape;8;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grpSp>
        <p:nvGrpSpPr>
          <p:cNvPr id="13" name="Google Shape;13;p44"/>
          <p:cNvGrpSpPr/>
          <p:nvPr/>
        </p:nvGrpSpPr>
        <p:grpSpPr>
          <a:xfrm>
            <a:off x="-29294" y="-16113"/>
            <a:ext cx="9198255" cy="1086266"/>
            <a:chOff x="-29322" y="-1971"/>
            <a:chExt cx="9198255" cy="1086266"/>
          </a:xfrm>
        </p:grpSpPr>
        <p:sp>
          <p:nvSpPr>
            <p:cNvPr id="14" name="Google Shape;14;p4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5" name="Google Shape;15;p4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4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4" name="Google Shape;24;p4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5" name="Google Shape;25;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a:t>
            </a:fld>
            <a:endParaRPr/>
          </a:p>
        </p:txBody>
      </p:sp>
      <p:grpSp>
        <p:nvGrpSpPr>
          <p:cNvPr id="30" name="Google Shape;30;p43"/>
          <p:cNvGrpSpPr/>
          <p:nvPr/>
        </p:nvGrpSpPr>
        <p:grpSpPr>
          <a:xfrm>
            <a:off x="-29294" y="-16113"/>
            <a:ext cx="9198255" cy="1086266"/>
            <a:chOff x="-29322" y="-1971"/>
            <a:chExt cx="9198255" cy="1086266"/>
          </a:xfrm>
        </p:grpSpPr>
        <p:sp>
          <p:nvSpPr>
            <p:cNvPr id="31" name="Google Shape;31;p4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2" name="Google Shape;32;p4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perez@uade.edu.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icolasPerezUNLaSMN/PROG_II_UADE_JAV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networkofthrones.wordpres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rgbClr val="4CE0EA"/>
              </a:buClr>
              <a:buSzPts val="5600"/>
              <a:buFont typeface="Calibri"/>
              <a:buNone/>
            </a:pPr>
            <a:r>
              <a:rPr lang="es-ES"/>
              <a:t>Teoría de Grafos</a:t>
            </a:r>
            <a:endParaRPr/>
          </a:p>
        </p:txBody>
      </p:sp>
      <p:sp>
        <p:nvSpPr>
          <p:cNvPr id="111" name="Google Shape;111;p1"/>
          <p:cNvSpPr txBox="1">
            <a:spLocks noGrp="1"/>
          </p:cNvSpPr>
          <p:nvPr>
            <p:ph type="subTitle" idx="1"/>
          </p:nvPr>
        </p:nvSpPr>
        <p:spPr>
          <a:xfrm>
            <a:off x="-570947" y="3427320"/>
            <a:ext cx="8947999" cy="1774686"/>
          </a:xfrm>
          <a:prstGeom prst="rect">
            <a:avLst/>
          </a:prstGeom>
          <a:noFill/>
          <a:ln>
            <a:noFill/>
          </a:ln>
        </p:spPr>
        <p:txBody>
          <a:bodyPr spcFirstLastPara="1" wrap="square" lIns="0" tIns="45700" rIns="18275" bIns="45700" anchor="t" anchorCtr="0">
            <a:normAutofit fontScale="77500" lnSpcReduction="20000"/>
          </a:bodyPr>
          <a:lstStyle/>
          <a:p>
            <a:r>
              <a:rPr lang="es-ES" b="1" dirty="0">
                <a:solidFill>
                  <a:srgbClr val="F0F6FC"/>
                </a:solidFill>
              </a:rPr>
              <a:t>Programación II – Algoritmos y Estructuras de Datos II</a:t>
            </a:r>
            <a:endParaRPr lang="es-ES" dirty="0"/>
          </a:p>
          <a:p>
            <a:pPr marL="285750" indent="-285750">
              <a:buFont typeface="Arial"/>
              <a:buChar char="•"/>
            </a:pPr>
            <a:r>
              <a:rPr lang="es-ES" sz="1600" b="1">
                <a:solidFill>
                  <a:srgbClr val="F0F6FC"/>
                </a:solidFill>
              </a:rPr>
              <a:t>Facultad:</a:t>
            </a:r>
            <a:r>
              <a:rPr lang="es-ES" sz="1600">
                <a:solidFill>
                  <a:srgbClr val="F0F6FC"/>
                </a:solidFill>
              </a:rPr>
              <a:t> Ingeniería y Ciencias Exactas</a:t>
            </a:r>
            <a:endParaRPr lang="es-ES" sz="1600"/>
          </a:p>
          <a:p>
            <a:pPr marL="285750" indent="-285750">
              <a:buFont typeface="Arial"/>
              <a:buChar char="•"/>
            </a:pPr>
            <a:r>
              <a:rPr lang="es-ES" sz="1600" b="1">
                <a:solidFill>
                  <a:srgbClr val="F0F6FC"/>
                </a:solidFill>
              </a:rPr>
              <a:t>Universidad:</a:t>
            </a:r>
            <a:r>
              <a:rPr lang="es-ES" sz="1600">
                <a:solidFill>
                  <a:srgbClr val="F0F6FC"/>
                </a:solidFill>
              </a:rPr>
              <a:t> Universidad Argentina de la Empresa (UADE)</a:t>
            </a:r>
            <a:endParaRPr lang="es-ES" sz="1600"/>
          </a:p>
          <a:p>
            <a:pPr marL="285750" indent="-285750">
              <a:buFont typeface="Arial"/>
              <a:buChar char="•"/>
            </a:pPr>
            <a:r>
              <a:rPr lang="es-ES" sz="1600" b="1">
                <a:solidFill>
                  <a:srgbClr val="F0F6FC"/>
                </a:solidFill>
              </a:rPr>
              <a:t>Materia:</a:t>
            </a:r>
            <a:r>
              <a:rPr lang="es-ES" sz="1600">
                <a:solidFill>
                  <a:srgbClr val="F0F6FC"/>
                </a:solidFill>
              </a:rPr>
              <a:t> Programación II – Algoritmos y Estructuras de Datos II</a:t>
            </a:r>
            <a:endParaRPr lang="es-ES" sz="1600"/>
          </a:p>
          <a:p>
            <a:pPr marL="285750" indent="-285750">
              <a:buFont typeface="Arial"/>
              <a:buChar char="•"/>
            </a:pPr>
            <a:r>
              <a:rPr lang="es-ES" sz="1600" b="1">
                <a:solidFill>
                  <a:srgbClr val="F0F6FC"/>
                </a:solidFill>
              </a:rPr>
              <a:t>Docente:</a:t>
            </a:r>
            <a:r>
              <a:rPr lang="es-ES" sz="1600">
                <a:solidFill>
                  <a:srgbClr val="F0F6FC"/>
                </a:solidFill>
              </a:rPr>
              <a:t> Esp. Lic. Nicolás Ignacio Pérez</a:t>
            </a:r>
            <a:endParaRPr lang="es-ES" sz="1600"/>
          </a:p>
          <a:p>
            <a:pPr marL="285750" indent="-285750">
              <a:buFont typeface="Arial"/>
              <a:buChar char="•"/>
            </a:pPr>
            <a:r>
              <a:rPr lang="es-ES" sz="1600" b="1">
                <a:solidFill>
                  <a:srgbClr val="F0F6FC"/>
                </a:solidFill>
              </a:rPr>
              <a:t>E-mail de contacto:</a:t>
            </a:r>
            <a:r>
              <a:rPr lang="es-ES" sz="1600" dirty="0">
                <a:solidFill>
                  <a:srgbClr val="F0F6FC"/>
                </a:solidFill>
              </a:rPr>
              <a:t> </a:t>
            </a:r>
            <a:r>
              <a:rPr lang="es-ES" sz="1600" u="sng" dirty="0">
                <a:solidFill>
                  <a:srgbClr val="4493F8"/>
                </a:solidFill>
                <a:hlinkClick r:id="rId3"/>
              </a:rPr>
              <a:t>nicoperez@uade.edu.ar</a:t>
            </a:r>
            <a:endParaRPr lang="es-ES" sz="1600"/>
          </a:p>
          <a:p>
            <a:pPr marL="285750" indent="-285750">
              <a:buFont typeface="Arial"/>
              <a:buChar char="•"/>
            </a:pPr>
            <a:r>
              <a:rPr lang="es-ES" sz="1600" b="1">
                <a:solidFill>
                  <a:srgbClr val="F0F6FC"/>
                </a:solidFill>
              </a:rPr>
              <a:t>Repositorio oficial:</a:t>
            </a:r>
            <a:r>
              <a:rPr lang="es-ES" sz="1600" dirty="0">
                <a:solidFill>
                  <a:srgbClr val="F0F6FC"/>
                </a:solidFill>
              </a:rPr>
              <a:t> </a:t>
            </a:r>
            <a:r>
              <a:rPr lang="es-ES" sz="1600" u="sng" dirty="0">
                <a:solidFill>
                  <a:srgbClr val="4493F8"/>
                </a:solidFill>
                <a:hlinkClick r:id="rId4"/>
              </a:rPr>
              <a:t>PROG_II_UADE_JAVA</a:t>
            </a:r>
            <a:endParaRPr lang="es-ES" sz="1600"/>
          </a:p>
          <a:p>
            <a:pPr lvl="0" algn="r">
              <a:spcAft>
                <a:spcPts val="0"/>
              </a:spcAft>
              <a:buNone/>
            </a:pPr>
            <a:endParaRPr lang="es-ES" b="1" dirty="0">
              <a:solidFill>
                <a:srgbClr val="F0F6FC"/>
              </a:solidFill>
            </a:endParaRPr>
          </a:p>
          <a:p>
            <a:pPr marL="0" marR="0" lvl="0" indent="0" algn="r" rtl="0">
              <a:lnSpc>
                <a:spcPct val="90000"/>
              </a:lnSpc>
              <a:spcBef>
                <a:spcPts val="0"/>
              </a:spcBef>
              <a:spcAft>
                <a:spcPts val="0"/>
              </a:spcAft>
              <a:buSzPts val="2285"/>
              <a:buNone/>
            </a:pPr>
            <a:endParaRPr lang="es-ES" sz="2400" dirty="0"/>
          </a:p>
          <a:p>
            <a:pPr marL="0" indent="0">
              <a:lnSpc>
                <a:spcPct val="90000"/>
              </a:lnSpc>
              <a:spcBef>
                <a:spcPts val="481"/>
              </a:spcBef>
              <a:buSzPts val="2285"/>
            </a:pPr>
            <a:endParaRPr lang="es-ES" sz="2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87d0b50373_4_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Grafos Dirigidos</a:t>
            </a:r>
            <a:endParaRPr/>
          </a:p>
        </p:txBody>
      </p:sp>
      <p:sp>
        <p:nvSpPr>
          <p:cNvPr id="198" name="Google Shape;198;g87d0b50373_4_27"/>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261620" algn="just" rtl="0">
              <a:lnSpc>
                <a:spcPct val="100000"/>
              </a:lnSpc>
              <a:spcBef>
                <a:spcPts val="481"/>
              </a:spcBef>
              <a:spcAft>
                <a:spcPts val="0"/>
              </a:spcAft>
              <a:buSzPts val="2080"/>
              <a:buChar char="⚫"/>
            </a:pPr>
            <a:r>
              <a:rPr lang="es-ES" sz="2205" i="1"/>
              <a:t>Un </a:t>
            </a:r>
            <a:r>
              <a:rPr lang="es-ES" sz="2205" b="1" i="1"/>
              <a:t>Grafo Dirigido es un tipo especial de grafo, </a:t>
            </a:r>
            <a:r>
              <a:rPr lang="es-ES" sz="2205" i="1"/>
              <a:t>este G</a:t>
            </a:r>
            <a:r>
              <a:rPr lang="es-ES" sz="2205"/>
              <a:t> es un par (V, E), donde V es un conjunto finito, no vacío y E es una relación binaria en V, es decir, un conjunto de pares </a:t>
            </a:r>
            <a:r>
              <a:rPr lang="es-ES" sz="2205" b="1"/>
              <a:t>ordenados </a:t>
            </a:r>
            <a:r>
              <a:rPr lang="es-ES" sz="2205"/>
              <a:t>de elementos de V. </a:t>
            </a:r>
            <a:endParaRPr sz="2205"/>
          </a:p>
          <a:p>
            <a:pPr marL="914400" lvl="0" indent="-368617" algn="just" rtl="0">
              <a:lnSpc>
                <a:spcPct val="100000"/>
              </a:lnSpc>
              <a:spcBef>
                <a:spcPts val="0"/>
              </a:spcBef>
              <a:spcAft>
                <a:spcPts val="0"/>
              </a:spcAft>
              <a:buClr>
                <a:srgbClr val="4A86E8"/>
              </a:buClr>
              <a:buSzPts val="2205"/>
              <a:buChar char="❏"/>
            </a:pPr>
            <a:r>
              <a:rPr lang="es-ES" sz="2205"/>
              <a:t>Nos interesa la dirección (el sentido) de sus Aristas.</a:t>
            </a:r>
            <a:endParaRPr sz="2205" i="1"/>
          </a:p>
        </p:txBody>
      </p:sp>
      <p:sp>
        <p:nvSpPr>
          <p:cNvPr id="199" name="Google Shape;199;g87d0b50373_4_27"/>
          <p:cNvSpPr/>
          <p:nvPr/>
        </p:nvSpPr>
        <p:spPr>
          <a:xfrm>
            <a:off x="6111625" y="49960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0" name="Google Shape;200;g87d0b50373_4_27"/>
          <p:cNvSpPr/>
          <p:nvPr/>
        </p:nvSpPr>
        <p:spPr>
          <a:xfrm>
            <a:off x="7664450" y="4431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01" name="Google Shape;201;g87d0b50373_4_27"/>
          <p:cNvSpPr/>
          <p:nvPr/>
        </p:nvSpPr>
        <p:spPr>
          <a:xfrm>
            <a:off x="7172150" y="5801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202" name="Google Shape;202;g87d0b50373_4_27"/>
          <p:cNvCxnSpPr>
            <a:stCxn id="199" idx="6"/>
            <a:endCxn id="200" idx="3"/>
          </p:cNvCxnSpPr>
          <p:nvPr/>
        </p:nvCxnSpPr>
        <p:spPr>
          <a:xfrm rot="10800000" flipH="1">
            <a:off x="6603925" y="4913275"/>
            <a:ext cx="1132500" cy="365100"/>
          </a:xfrm>
          <a:prstGeom prst="straightConnector1">
            <a:avLst/>
          </a:prstGeom>
          <a:noFill/>
          <a:ln w="9525" cap="flat" cmpd="sng">
            <a:solidFill>
              <a:schemeClr val="dk2"/>
            </a:solidFill>
            <a:prstDash val="solid"/>
            <a:round/>
            <a:headEnd type="none" w="sm" len="sm"/>
            <a:tailEnd type="triangle" w="med" len="med"/>
          </a:ln>
        </p:spPr>
      </p:cxnSp>
      <p:cxnSp>
        <p:nvCxnSpPr>
          <p:cNvPr id="203" name="Google Shape;203;g87d0b50373_4_27"/>
          <p:cNvCxnSpPr>
            <a:stCxn id="201" idx="1"/>
            <a:endCxn id="199" idx="5"/>
          </p:cNvCxnSpPr>
          <p:nvPr/>
        </p:nvCxnSpPr>
        <p:spPr>
          <a:xfrm rot="10800000">
            <a:off x="6531746" y="5478059"/>
            <a:ext cx="712500" cy="405900"/>
          </a:xfrm>
          <a:prstGeom prst="straightConnector1">
            <a:avLst/>
          </a:prstGeom>
          <a:noFill/>
          <a:ln w="9525" cap="flat" cmpd="sng">
            <a:solidFill>
              <a:schemeClr val="dk2"/>
            </a:solidFill>
            <a:prstDash val="solid"/>
            <a:round/>
            <a:headEnd type="none" w="sm" len="sm"/>
            <a:tailEnd type="triangle" w="med" len="med"/>
          </a:ln>
        </p:spPr>
      </p:cxnSp>
      <p:cxnSp>
        <p:nvCxnSpPr>
          <p:cNvPr id="204" name="Google Shape;204;g87d0b50373_4_27"/>
          <p:cNvCxnSpPr>
            <a:stCxn id="200" idx="4"/>
            <a:endCxn id="201" idx="7"/>
          </p:cNvCxnSpPr>
          <p:nvPr/>
        </p:nvCxnSpPr>
        <p:spPr>
          <a:xfrm flipH="1">
            <a:off x="7592300" y="4996075"/>
            <a:ext cx="318300" cy="8880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g87d0b50373_4_27"/>
          <p:cNvSpPr/>
          <p:nvPr/>
        </p:nvSpPr>
        <p:spPr>
          <a:xfrm>
            <a:off x="1241400" y="49960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206" name="Google Shape;206;g87d0b50373_4_27"/>
          <p:cNvSpPr/>
          <p:nvPr/>
        </p:nvSpPr>
        <p:spPr>
          <a:xfrm>
            <a:off x="2418275" y="40425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7" name="Google Shape;207;g87d0b50373_4_27"/>
          <p:cNvSpPr/>
          <p:nvPr/>
        </p:nvSpPr>
        <p:spPr>
          <a:xfrm>
            <a:off x="4079700" y="60535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208" name="Google Shape;208;g87d0b50373_4_27"/>
          <p:cNvSpPr/>
          <p:nvPr/>
        </p:nvSpPr>
        <p:spPr>
          <a:xfrm>
            <a:off x="2418275" y="60535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09" name="Google Shape;209;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none" w="sm" len="sm"/>
          </a:ln>
        </p:spPr>
      </p:cxnSp>
      <p:cxnSp>
        <p:nvCxnSpPr>
          <p:cNvPr id="210" name="Google Shape;210;g87d0b50373_4_27"/>
          <p:cNvCxnSpPr>
            <a:stCxn id="205" idx="0"/>
            <a:endCxn id="205" idx="2"/>
          </p:cNvCxnSpPr>
          <p:nvPr/>
        </p:nvCxnSpPr>
        <p:spPr>
          <a:xfrm rot="5400000">
            <a:off x="1223250" y="5014038"/>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cxnSp>
        <p:nvCxnSpPr>
          <p:cNvPr id="211" name="Google Shape;211;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g87d0b50373_4_27"/>
          <p:cNvCxnSpPr>
            <a:stCxn id="206" idx="4"/>
            <a:endCxn id="208" idx="0"/>
          </p:cNvCxnSpPr>
          <p:nvPr/>
        </p:nvCxnSpPr>
        <p:spPr>
          <a:xfrm>
            <a:off x="2664425" y="4607125"/>
            <a:ext cx="0" cy="1446300"/>
          </a:xfrm>
          <a:prstGeom prst="straightConnector1">
            <a:avLst/>
          </a:prstGeom>
          <a:noFill/>
          <a:ln w="9525" cap="flat" cmpd="sng">
            <a:solidFill>
              <a:schemeClr val="dk2"/>
            </a:solidFill>
            <a:prstDash val="solid"/>
            <a:round/>
            <a:headEnd type="none" w="sm" len="sm"/>
            <a:tailEnd type="triangle" w="med" len="med"/>
          </a:ln>
        </p:spPr>
      </p:cxnSp>
      <p:cxnSp>
        <p:nvCxnSpPr>
          <p:cNvPr id="213" name="Google Shape;213;g87d0b50373_4_27"/>
          <p:cNvCxnSpPr>
            <a:stCxn id="207" idx="1"/>
            <a:endCxn id="206" idx="5"/>
          </p:cNvCxnSpPr>
          <p:nvPr/>
        </p:nvCxnSpPr>
        <p:spPr>
          <a:xfrm rot="10800000">
            <a:off x="2838396" y="4524297"/>
            <a:ext cx="1313400" cy="1611900"/>
          </a:xfrm>
          <a:prstGeom prst="straightConnector1">
            <a:avLst/>
          </a:prstGeom>
          <a:noFill/>
          <a:ln w="9525" cap="flat" cmpd="sng">
            <a:solidFill>
              <a:schemeClr val="dk2"/>
            </a:solidFill>
            <a:prstDash val="solid"/>
            <a:round/>
            <a:headEnd type="none" w="sm" len="sm"/>
            <a:tailEnd type="triangle" w="med" len="med"/>
          </a:ln>
        </p:spPr>
      </p:cxnSp>
      <p:cxnSp>
        <p:nvCxnSpPr>
          <p:cNvPr id="214" name="Google Shape;214;g87d0b50373_4_27"/>
          <p:cNvCxnSpPr>
            <a:stCxn id="208" idx="6"/>
            <a:endCxn id="207" idx="2"/>
          </p:cNvCxnSpPr>
          <p:nvPr/>
        </p:nvCxnSpPr>
        <p:spPr>
          <a:xfrm>
            <a:off x="2910575" y="6335838"/>
            <a:ext cx="1169100" cy="0"/>
          </a:xfrm>
          <a:prstGeom prst="straightConnector1">
            <a:avLst/>
          </a:prstGeom>
          <a:noFill/>
          <a:ln w="9525" cap="flat" cmpd="sng">
            <a:solidFill>
              <a:schemeClr val="dk2"/>
            </a:solidFill>
            <a:prstDash val="solid"/>
            <a:round/>
            <a:headEnd type="none" w="sm" len="sm"/>
            <a:tailEnd type="triangle" w="med" len="med"/>
          </a:ln>
        </p:spPr>
      </p:cxnSp>
      <p:cxnSp>
        <p:nvCxnSpPr>
          <p:cNvPr id="215" name="Google Shape;215;g87d0b50373_4_27"/>
          <p:cNvCxnSpPr>
            <a:stCxn id="208" idx="1"/>
            <a:endCxn id="205" idx="5"/>
          </p:cNvCxnSpPr>
          <p:nvPr/>
        </p:nvCxnSpPr>
        <p:spPr>
          <a:xfrm rot="10800000">
            <a:off x="1661471" y="5478022"/>
            <a:ext cx="828900" cy="658200"/>
          </a:xfrm>
          <a:prstGeom prst="straightConnector1">
            <a:avLst/>
          </a:prstGeom>
          <a:noFill/>
          <a:ln w="9525" cap="flat" cmpd="sng">
            <a:solidFill>
              <a:schemeClr val="dk2"/>
            </a:solidFill>
            <a:prstDash val="solid"/>
            <a:round/>
            <a:headEnd type="none" w="sm" len="sm"/>
            <a:tailEnd type="triangle" w="med" len="med"/>
          </a:ln>
        </p:spPr>
      </p:cxnSp>
      <p:cxnSp>
        <p:nvCxnSpPr>
          <p:cNvPr id="216" name="Google Shape;216;g87d0b50373_4_27"/>
          <p:cNvCxnSpPr/>
          <p:nvPr/>
        </p:nvCxnSpPr>
        <p:spPr>
          <a:xfrm>
            <a:off x="1465650" y="4907150"/>
            <a:ext cx="26100" cy="97200"/>
          </a:xfrm>
          <a:prstGeom prst="straightConnector1">
            <a:avLst/>
          </a:prstGeom>
          <a:noFill/>
          <a:ln w="9525" cap="flat" cmpd="sng">
            <a:solidFill>
              <a:schemeClr val="dk2"/>
            </a:solidFill>
            <a:prstDash val="solid"/>
            <a:round/>
            <a:headEnd type="none" w="sm" len="sm"/>
            <a:tailEnd type="triangle" w="med" len="med"/>
          </a:ln>
        </p:spPr>
      </p:cxnSp>
      <p:cxnSp>
        <p:nvCxnSpPr>
          <p:cNvPr id="217" name="Google Shape;217;g87d0b50373_4_27"/>
          <p:cNvCxnSpPr>
            <a:stCxn id="200" idx="2"/>
            <a:endCxn id="199" idx="7"/>
          </p:cNvCxnSpPr>
          <p:nvPr/>
        </p:nvCxnSpPr>
        <p:spPr>
          <a:xfrm flipH="1">
            <a:off x="6531950" y="4713775"/>
            <a:ext cx="1132500" cy="3651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xEl>
                                              <p:pRg st="1" end="1"/>
                                            </p:txEl>
                                          </p:spTgt>
                                        </p:tgtEl>
                                        <p:attrNameLst>
                                          <p:attrName>style.visibility</p:attrName>
                                        </p:attrNameLst>
                                      </p:cBhvr>
                                      <p:to>
                                        <p:strVal val="visible"/>
                                      </p:to>
                                    </p:set>
                                    <p:animEffect transition="in" filter="fade">
                                      <p:cBhvr>
                                        <p:cTn id="12" dur="500"/>
                                        <p:tgtEl>
                                          <p:spTgt spid="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7d0b50373_4_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Representaciones</a:t>
            </a:r>
            <a:endParaRPr/>
          </a:p>
        </p:txBody>
      </p:sp>
      <p:sp>
        <p:nvSpPr>
          <p:cNvPr id="223" name="Google Shape;223;g87d0b50373_4_6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0" algn="just" rtl="0">
              <a:lnSpc>
                <a:spcPct val="100000"/>
              </a:lnSpc>
              <a:spcBef>
                <a:spcPts val="481"/>
              </a:spcBef>
              <a:spcAft>
                <a:spcPts val="0"/>
              </a:spcAft>
              <a:buSzPts val="1710"/>
              <a:buNone/>
            </a:pPr>
            <a:r>
              <a:rPr lang="es-ES" sz="2405"/>
              <a:t>Para representar a esta estructura de datos de manera computacional y que sea sencillo de recorrerlas. Existen dos formas </a:t>
            </a:r>
            <a:r>
              <a:rPr lang="es-ES" sz="2405" i="1"/>
              <a:t>standard </a:t>
            </a:r>
            <a:r>
              <a:rPr lang="es-ES" sz="2405"/>
              <a:t>de representación, ambas se pueden utilizar de manera independiente para los dos tipos de grafos:</a:t>
            </a:r>
            <a:endParaRPr sz="2405"/>
          </a:p>
          <a:p>
            <a:pPr marL="274320" lvl="0" indent="0" algn="just" rtl="0">
              <a:lnSpc>
                <a:spcPct val="100000"/>
              </a:lnSpc>
              <a:spcBef>
                <a:spcPts val="481"/>
              </a:spcBef>
              <a:spcAft>
                <a:spcPts val="0"/>
              </a:spcAft>
              <a:buSzPts val="1710"/>
              <a:buNone/>
            </a:pPr>
            <a:endParaRPr sz="2405" b="1" i="1"/>
          </a:p>
          <a:p>
            <a:pPr marL="731520" lvl="0" indent="-304164" algn="just" rtl="0">
              <a:lnSpc>
                <a:spcPct val="100000"/>
              </a:lnSpc>
              <a:spcBef>
                <a:spcPts val="481"/>
              </a:spcBef>
              <a:spcAft>
                <a:spcPts val="0"/>
              </a:spcAft>
              <a:buSzPts val="2180"/>
              <a:buChar char="⚫"/>
            </a:pPr>
            <a:r>
              <a:rPr lang="es-ES" sz="2305" b="1" i="1"/>
              <a:t>Listas de Adyacencia:</a:t>
            </a:r>
            <a:r>
              <a:rPr lang="es-ES" sz="2305"/>
              <a:t> son útiles cuando el número de (V) son muy superior al número de (E).</a:t>
            </a:r>
            <a:endParaRPr sz="2500"/>
          </a:p>
          <a:p>
            <a:pPr marL="274320" lvl="0" indent="0" algn="just" rtl="0">
              <a:lnSpc>
                <a:spcPct val="100000"/>
              </a:lnSpc>
              <a:spcBef>
                <a:spcPts val="481"/>
              </a:spcBef>
              <a:spcAft>
                <a:spcPts val="0"/>
              </a:spcAft>
              <a:buSzPts val="1710"/>
              <a:buNone/>
            </a:pPr>
            <a:endParaRPr/>
          </a:p>
          <a:p>
            <a:pPr marL="731520" lvl="0" indent="-304164" algn="just" rtl="0">
              <a:lnSpc>
                <a:spcPct val="100000"/>
              </a:lnSpc>
              <a:spcBef>
                <a:spcPts val="0"/>
              </a:spcBef>
              <a:spcAft>
                <a:spcPts val="0"/>
              </a:spcAft>
              <a:buSzPts val="2180"/>
              <a:buChar char="⚫"/>
            </a:pPr>
            <a:r>
              <a:rPr lang="es-ES" sz="2305" b="1" i="1"/>
              <a:t>Matriz de Adyacencia: </a:t>
            </a:r>
            <a:r>
              <a:rPr lang="es-ES" sz="2305"/>
              <a:t>van bien cuando buscamos conectividad rápida entre dos nodos.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5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5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87d0b50373_4_66"/>
          <p:cNvSpPr txBox="1">
            <a:spLocks noGrp="1"/>
          </p:cNvSpPr>
          <p:nvPr>
            <p:ph type="body" idx="1"/>
          </p:nvPr>
        </p:nvSpPr>
        <p:spPr>
          <a:xfrm>
            <a:off x="457200" y="1843111"/>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Las </a:t>
            </a:r>
            <a:r>
              <a:rPr lang="es-ES" sz="2400" b="1" i="1" dirty="0"/>
              <a:t>Listas de Adyacencia: </a:t>
            </a:r>
            <a:endParaRPr sz="2400" b="1" i="1" dirty="0"/>
          </a:p>
          <a:p>
            <a:pPr marL="274320" lvl="0" indent="-274320" algn="just" rtl="0">
              <a:lnSpc>
                <a:spcPct val="100000"/>
              </a:lnSpc>
              <a:spcBef>
                <a:spcPts val="481"/>
              </a:spcBef>
              <a:spcAft>
                <a:spcPts val="0"/>
              </a:spcAft>
              <a:buSzPts val="2285"/>
              <a:buFont typeface="Constantia"/>
              <a:buNone/>
            </a:pPr>
            <a:endParaRPr sz="2405" b="1" i="1"/>
          </a:p>
          <a:p>
            <a:pPr marL="3657600" lvl="0" indent="-355600" algn="just" rtl="0">
              <a:lnSpc>
                <a:spcPct val="100000"/>
              </a:lnSpc>
              <a:spcBef>
                <a:spcPts val="481"/>
              </a:spcBef>
              <a:spcAft>
                <a:spcPts val="0"/>
              </a:spcAft>
              <a:buClr>
                <a:srgbClr val="A4C2F4"/>
              </a:buClr>
              <a:buSzPts val="2005"/>
              <a:buChar char="➔"/>
            </a:pPr>
            <a:endParaRPr lang="es-ES" sz="2200" b="1" i="1" dirty="0"/>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229" name="Google Shape;229;g87d0b50373_4_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30" name="Google Shape;230;g87d0b50373_4_66"/>
          <p:cNvSpPr/>
          <p:nvPr/>
        </p:nvSpPr>
        <p:spPr>
          <a:xfrm>
            <a:off x="56727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31" name="Google Shape;231;g87d0b50373_4_66"/>
          <p:cNvSpPr/>
          <p:nvPr/>
        </p:nvSpPr>
        <p:spPr>
          <a:xfrm>
            <a:off x="209650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32" name="Google Shape;232;g87d0b50373_4_66"/>
          <p:cNvSpPr/>
          <p:nvPr/>
        </p:nvSpPr>
        <p:spPr>
          <a:xfrm>
            <a:off x="56727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33" name="Google Shape;233;g87d0b50373_4_66"/>
          <p:cNvCxnSpPr>
            <a:stCxn id="232" idx="7"/>
            <a:endCxn id="234" idx="3"/>
          </p:cNvCxnSpPr>
          <p:nvPr/>
        </p:nvCxnSpPr>
        <p:spPr>
          <a:xfrm rot="10800000" flipH="1">
            <a:off x="95393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35" name="Google Shape;235;g87d0b50373_4_66"/>
          <p:cNvCxnSpPr>
            <a:stCxn id="232" idx="6"/>
            <a:endCxn id="231" idx="2"/>
          </p:cNvCxnSpPr>
          <p:nvPr/>
        </p:nvCxnSpPr>
        <p:spPr>
          <a:xfrm>
            <a:off x="102027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36" name="Google Shape;236;g87d0b50373_4_66"/>
          <p:cNvCxnSpPr>
            <a:stCxn id="232" idx="0"/>
            <a:endCxn id="230" idx="4"/>
          </p:cNvCxnSpPr>
          <p:nvPr/>
        </p:nvCxnSpPr>
        <p:spPr>
          <a:xfrm rot="10800000">
            <a:off x="79377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34" name="Google Shape;234;g87d0b50373_4_66"/>
          <p:cNvSpPr/>
          <p:nvPr/>
        </p:nvSpPr>
        <p:spPr>
          <a:xfrm>
            <a:off x="209650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37" name="Google Shape;237;g87d0b50373_4_66"/>
          <p:cNvCxnSpPr>
            <a:stCxn id="234" idx="4"/>
            <a:endCxn id="231" idx="0"/>
          </p:cNvCxnSpPr>
          <p:nvPr/>
        </p:nvCxnSpPr>
        <p:spPr>
          <a:xfrm>
            <a:off x="232300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38" name="Google Shape;238;g87d0b50373_4_66"/>
          <p:cNvSpPr/>
          <p:nvPr/>
        </p:nvSpPr>
        <p:spPr>
          <a:xfrm>
            <a:off x="310252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39" name="Google Shape;239;g87d0b50373_4_66"/>
          <p:cNvCxnSpPr>
            <a:stCxn id="238" idx="1"/>
            <a:endCxn id="234" idx="6"/>
          </p:cNvCxnSpPr>
          <p:nvPr/>
        </p:nvCxnSpPr>
        <p:spPr>
          <a:xfrm rot="10800000">
            <a:off x="254936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0" name="Google Shape;240;g87d0b50373_4_66"/>
          <p:cNvCxnSpPr>
            <a:stCxn id="238" idx="3"/>
            <a:endCxn id="231" idx="6"/>
          </p:cNvCxnSpPr>
          <p:nvPr/>
        </p:nvCxnSpPr>
        <p:spPr>
          <a:xfrm flipH="1">
            <a:off x="254936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1" name="Google Shape;241;g87d0b50373_4_66"/>
          <p:cNvCxnSpPr>
            <a:stCxn id="230" idx="6"/>
            <a:endCxn id="234" idx="2"/>
          </p:cNvCxnSpPr>
          <p:nvPr/>
        </p:nvCxnSpPr>
        <p:spPr>
          <a:xfrm>
            <a:off x="102027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42" name="Google Shape;242;g87d0b50373_4_66"/>
          <p:cNvGraphicFramePr/>
          <p:nvPr/>
        </p:nvGraphicFramePr>
        <p:xfrm>
          <a:off x="385365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3" name="Google Shape;243;g87d0b50373_4_66"/>
          <p:cNvGraphicFramePr/>
          <p:nvPr/>
        </p:nvGraphicFramePr>
        <p:xfrm>
          <a:off x="4843175"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4" name="Google Shape;244;g87d0b50373_4_66"/>
          <p:cNvGraphicFramePr/>
          <p:nvPr/>
        </p:nvGraphicFramePr>
        <p:xfrm>
          <a:off x="583270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5" name="Google Shape;245;g87d0b50373_4_66"/>
          <p:cNvGraphicFramePr/>
          <p:nvPr/>
        </p:nvGraphicFramePr>
        <p:xfrm>
          <a:off x="6822225" y="5500825"/>
          <a:ext cx="453000" cy="846050"/>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46" name="Google Shape;246;g87d0b50373_4_66"/>
          <p:cNvGraphicFramePr/>
          <p:nvPr/>
        </p:nvGraphicFramePr>
        <p:xfrm>
          <a:off x="6822225"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47" name="Google Shape;247;g87d0b50373_4_66"/>
          <p:cNvGraphicFramePr/>
          <p:nvPr/>
        </p:nvGraphicFramePr>
        <p:xfrm>
          <a:off x="7811750"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cxnSp>
        <p:nvCxnSpPr>
          <p:cNvPr id="248" name="Google Shape;248;g87d0b50373_4_66"/>
          <p:cNvCxnSpPr/>
          <p:nvPr/>
        </p:nvCxnSpPr>
        <p:spPr>
          <a:xfrm flipH="1">
            <a:off x="3362350" y="4242013"/>
            <a:ext cx="18600" cy="2097000"/>
          </a:xfrm>
          <a:prstGeom prst="straightConnector1">
            <a:avLst/>
          </a:prstGeom>
          <a:noFill/>
          <a:ln w="9525" cap="flat" cmpd="sng">
            <a:solidFill>
              <a:schemeClr val="dk2"/>
            </a:solidFill>
            <a:prstDash val="solid"/>
            <a:round/>
            <a:headEnd type="none" w="sm" len="sm"/>
            <a:tailEnd type="triangle" w="med" len="med"/>
          </a:ln>
        </p:spPr>
      </p:cxnSp>
      <p:cxnSp>
        <p:nvCxnSpPr>
          <p:cNvPr id="249" name="Google Shape;249;g87d0b50373_4_66"/>
          <p:cNvCxnSpPr/>
          <p:nvPr/>
        </p:nvCxnSpPr>
        <p:spPr>
          <a:xfrm rot="10800000" flipH="1">
            <a:off x="3376625" y="4231875"/>
            <a:ext cx="4200" cy="635400"/>
          </a:xfrm>
          <a:prstGeom prst="straightConnector1">
            <a:avLst/>
          </a:prstGeom>
          <a:noFill/>
          <a:ln w="9525" cap="flat" cmpd="sng">
            <a:solidFill>
              <a:schemeClr val="dk2"/>
            </a:solidFill>
            <a:prstDash val="solid"/>
            <a:round/>
            <a:headEnd type="none" w="sm" len="sm"/>
            <a:tailEnd type="triangle" w="med" len="med"/>
          </a:ln>
        </p:spPr>
      </p:cxnSp>
      <p:cxnSp>
        <p:nvCxnSpPr>
          <p:cNvPr id="250" name="Google Shape;250;g87d0b50373_4_66"/>
          <p:cNvCxnSpPr/>
          <p:nvPr/>
        </p:nvCxnSpPr>
        <p:spPr>
          <a:xfrm>
            <a:off x="4219575"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1" name="Google Shape;251;g87d0b50373_4_66"/>
          <p:cNvCxnSpPr/>
          <p:nvPr/>
        </p:nvCxnSpPr>
        <p:spPr>
          <a:xfrm>
            <a:off x="4237613"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g87d0b50373_4_66"/>
          <p:cNvCxnSpPr/>
          <p:nvPr/>
        </p:nvCxnSpPr>
        <p:spPr>
          <a:xfrm>
            <a:off x="4237675"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g87d0b50373_4_66"/>
          <p:cNvCxnSpPr/>
          <p:nvPr/>
        </p:nvCxnSpPr>
        <p:spPr>
          <a:xfrm>
            <a:off x="4219575"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4" name="Google Shape;254;g87d0b50373_4_66"/>
          <p:cNvCxnSpPr/>
          <p:nvPr/>
        </p:nvCxnSpPr>
        <p:spPr>
          <a:xfrm>
            <a:off x="4237675"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5" name="Google Shape;255;g87d0b50373_4_66"/>
          <p:cNvCxnSpPr/>
          <p:nvPr/>
        </p:nvCxnSpPr>
        <p:spPr>
          <a:xfrm>
            <a:off x="5238750"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6" name="Google Shape;256;g87d0b50373_4_66"/>
          <p:cNvCxnSpPr/>
          <p:nvPr/>
        </p:nvCxnSpPr>
        <p:spPr>
          <a:xfrm>
            <a:off x="5238738"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g87d0b50373_4_66"/>
          <p:cNvCxnSpPr/>
          <p:nvPr/>
        </p:nvCxnSpPr>
        <p:spPr>
          <a:xfrm>
            <a:off x="5238750"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g87d0b50373_4_66"/>
          <p:cNvCxnSpPr/>
          <p:nvPr/>
        </p:nvCxnSpPr>
        <p:spPr>
          <a:xfrm>
            <a:off x="523875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g87d0b50373_4_66"/>
          <p:cNvCxnSpPr/>
          <p:nvPr/>
        </p:nvCxnSpPr>
        <p:spPr>
          <a:xfrm>
            <a:off x="523875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g87d0b50373_4_66"/>
          <p:cNvCxnSpPr/>
          <p:nvPr/>
        </p:nvCxnSpPr>
        <p:spPr>
          <a:xfrm>
            <a:off x="6224600"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g87d0b50373_4_66"/>
          <p:cNvCxnSpPr/>
          <p:nvPr/>
        </p:nvCxnSpPr>
        <p:spPr>
          <a:xfrm>
            <a:off x="622460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g87d0b50373_4_66"/>
          <p:cNvCxnSpPr/>
          <p:nvPr/>
        </p:nvCxnSpPr>
        <p:spPr>
          <a:xfrm>
            <a:off x="622460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3" name="Google Shape;263;g87d0b50373_4_66"/>
          <p:cNvCxnSpPr/>
          <p:nvPr/>
        </p:nvCxnSpPr>
        <p:spPr>
          <a:xfrm>
            <a:off x="7210450" y="4866275"/>
            <a:ext cx="738300"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87d0b50373_4_71"/>
          <p:cNvSpPr txBox="1">
            <a:spLocks noGrp="1"/>
          </p:cNvSpPr>
          <p:nvPr>
            <p:ph type="body" idx="1"/>
          </p:nvPr>
        </p:nvSpPr>
        <p:spPr>
          <a:xfrm>
            <a:off x="457200" y="1935475"/>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Una </a:t>
            </a:r>
            <a:r>
              <a:rPr lang="es-ES" sz="2400" b="1" i="1" dirty="0"/>
              <a:t>Matriz de Adyacencia:</a:t>
            </a:r>
            <a:endParaRPr sz="2400" b="1" i="1" dirty="0"/>
          </a:p>
          <a:p>
            <a:pPr marL="4572000" lvl="0" indent="-368300" algn="just" rtl="0">
              <a:lnSpc>
                <a:spcPct val="100000"/>
              </a:lnSpc>
              <a:spcBef>
                <a:spcPts val="481"/>
              </a:spcBef>
              <a:spcAft>
                <a:spcPts val="0"/>
              </a:spcAft>
              <a:buClr>
                <a:srgbClr val="A4C2F4"/>
              </a:buClr>
              <a:buSzPts val="2200"/>
              <a:buChar char="➔"/>
            </a:pPr>
            <a:r>
              <a:rPr lang="es-ES" sz="2200" dirty="0"/>
              <a:t>0 si </a:t>
            </a:r>
            <a:r>
              <a:rPr lang="es-ES" sz="3000" dirty="0"/>
              <a:t>∄</a:t>
            </a:r>
            <a:r>
              <a:rPr lang="es-ES" sz="2200" dirty="0"/>
              <a:t> V</a:t>
            </a:r>
            <a:r>
              <a:rPr lang="es-ES" sz="1600" dirty="0"/>
              <a:t>(</a:t>
            </a:r>
            <a:r>
              <a:rPr lang="es-ES" sz="1600" dirty="0" err="1"/>
              <a:t>i,j</a:t>
            </a:r>
            <a:r>
              <a:rPr lang="es-ES" sz="1600" dirty="0"/>
              <a:t>)</a:t>
            </a:r>
            <a:endParaRPr sz="1600" dirty="0"/>
          </a:p>
          <a:p>
            <a:pPr marL="4572000" lvl="0" indent="-368300" algn="just" rtl="0">
              <a:lnSpc>
                <a:spcPct val="100000"/>
              </a:lnSpc>
              <a:spcBef>
                <a:spcPts val="0"/>
              </a:spcBef>
              <a:spcAft>
                <a:spcPts val="0"/>
              </a:spcAft>
              <a:buClr>
                <a:srgbClr val="A4C2F4"/>
              </a:buClr>
              <a:buSzPts val="2200"/>
              <a:buChar char="➔"/>
            </a:pPr>
            <a:r>
              <a:rPr lang="es-ES" sz="2200" dirty="0"/>
              <a:t>1  si ∃ V</a:t>
            </a:r>
            <a:r>
              <a:rPr lang="es-ES" sz="1600" dirty="0"/>
              <a:t>(i, j)</a:t>
            </a:r>
            <a:endParaRPr sz="1600" dirty="0"/>
          </a:p>
          <a:p>
            <a:pPr marL="274320" lvl="0" indent="-274320" algn="just" rtl="0">
              <a:lnSpc>
                <a:spcPct val="100000"/>
              </a:lnSpc>
              <a:spcBef>
                <a:spcPts val="481"/>
              </a:spcBef>
              <a:spcAft>
                <a:spcPts val="0"/>
              </a:spcAft>
              <a:buSzPts val="2285"/>
              <a:buFont typeface="Constantia"/>
              <a:buNone/>
            </a:pPr>
            <a:r>
              <a:rPr lang="es-ES" sz="2400" dirty="0"/>
              <a:t> </a:t>
            </a:r>
            <a:endParaRPr sz="2400" dirty="0"/>
          </a:p>
          <a:p>
            <a:pPr marL="274320" lvl="0" indent="-274320" algn="just" rtl="0">
              <a:lnSpc>
                <a:spcPct val="100000"/>
              </a:lnSpc>
              <a:spcBef>
                <a:spcPts val="481"/>
              </a:spcBef>
              <a:spcAft>
                <a:spcPts val="0"/>
              </a:spcAft>
              <a:buSzPts val="2285"/>
              <a:buFont typeface="Constantia"/>
              <a:buNone/>
            </a:pPr>
            <a:endParaRPr sz="24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a:p>
            <a:pPr marL="0" lvl="0" indent="0" algn="l" rtl="0">
              <a:lnSpc>
                <a:spcPct val="100000"/>
              </a:lnSpc>
              <a:spcBef>
                <a:spcPts val="481"/>
              </a:spcBef>
              <a:spcAft>
                <a:spcPts val="0"/>
              </a:spcAft>
              <a:buSzPts val="2285"/>
              <a:buNone/>
            </a:pPr>
            <a:endParaRPr sz="2405"/>
          </a:p>
          <a:p>
            <a:pPr marL="457200" lvl="0" indent="-368300" algn="l" rtl="0">
              <a:lnSpc>
                <a:spcPct val="100000"/>
              </a:lnSpc>
              <a:spcBef>
                <a:spcPts val="481"/>
              </a:spcBef>
              <a:spcAft>
                <a:spcPts val="0"/>
              </a:spcAft>
              <a:buClr>
                <a:srgbClr val="6D9EEB"/>
              </a:buClr>
              <a:buSzPts val="2205"/>
              <a:buChar char="-"/>
            </a:pPr>
            <a:endParaRPr lang="es-ES" sz="2200" b="1" dirty="0"/>
          </a:p>
        </p:txBody>
      </p:sp>
      <p:sp>
        <p:nvSpPr>
          <p:cNvPr id="269" name="Google Shape;269;g87d0b50373_4_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70" name="Google Shape;270;g87d0b50373_4_71"/>
          <p:cNvSpPr/>
          <p:nvPr/>
        </p:nvSpPr>
        <p:spPr>
          <a:xfrm>
            <a:off x="58342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71" name="Google Shape;271;g87d0b50373_4_71"/>
          <p:cNvSpPr/>
          <p:nvPr/>
        </p:nvSpPr>
        <p:spPr>
          <a:xfrm>
            <a:off x="211265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72" name="Google Shape;272;g87d0b50373_4_71"/>
          <p:cNvSpPr/>
          <p:nvPr/>
        </p:nvSpPr>
        <p:spPr>
          <a:xfrm>
            <a:off x="58342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73" name="Google Shape;273;g87d0b50373_4_71"/>
          <p:cNvCxnSpPr>
            <a:stCxn id="272" idx="7"/>
            <a:endCxn id="274" idx="3"/>
          </p:cNvCxnSpPr>
          <p:nvPr/>
        </p:nvCxnSpPr>
        <p:spPr>
          <a:xfrm rot="10800000" flipH="1">
            <a:off x="97008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75" name="Google Shape;275;g87d0b50373_4_71"/>
          <p:cNvCxnSpPr>
            <a:stCxn id="272" idx="6"/>
            <a:endCxn id="271" idx="2"/>
          </p:cNvCxnSpPr>
          <p:nvPr/>
        </p:nvCxnSpPr>
        <p:spPr>
          <a:xfrm>
            <a:off x="103642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g87d0b50373_4_71"/>
          <p:cNvCxnSpPr>
            <a:stCxn id="272" idx="0"/>
            <a:endCxn id="270" idx="4"/>
          </p:cNvCxnSpPr>
          <p:nvPr/>
        </p:nvCxnSpPr>
        <p:spPr>
          <a:xfrm rot="10800000">
            <a:off x="80992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74" name="Google Shape;274;g87d0b50373_4_71"/>
          <p:cNvSpPr/>
          <p:nvPr/>
        </p:nvSpPr>
        <p:spPr>
          <a:xfrm>
            <a:off x="211265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77" name="Google Shape;277;g87d0b50373_4_71"/>
          <p:cNvCxnSpPr>
            <a:stCxn id="274" idx="4"/>
            <a:endCxn id="271" idx="0"/>
          </p:cNvCxnSpPr>
          <p:nvPr/>
        </p:nvCxnSpPr>
        <p:spPr>
          <a:xfrm>
            <a:off x="233915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78" name="Google Shape;278;g87d0b50373_4_71"/>
          <p:cNvSpPr/>
          <p:nvPr/>
        </p:nvSpPr>
        <p:spPr>
          <a:xfrm>
            <a:off x="311867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9" name="Google Shape;279;g87d0b50373_4_71"/>
          <p:cNvCxnSpPr>
            <a:stCxn id="278" idx="1"/>
            <a:endCxn id="274" idx="6"/>
          </p:cNvCxnSpPr>
          <p:nvPr/>
        </p:nvCxnSpPr>
        <p:spPr>
          <a:xfrm rot="10800000">
            <a:off x="256551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0" name="Google Shape;280;g87d0b50373_4_71"/>
          <p:cNvCxnSpPr>
            <a:stCxn id="278" idx="3"/>
            <a:endCxn id="271" idx="6"/>
          </p:cNvCxnSpPr>
          <p:nvPr/>
        </p:nvCxnSpPr>
        <p:spPr>
          <a:xfrm flipH="1">
            <a:off x="256551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1" name="Google Shape;281;g87d0b50373_4_71"/>
          <p:cNvCxnSpPr>
            <a:stCxn id="270" idx="6"/>
            <a:endCxn id="274" idx="2"/>
          </p:cNvCxnSpPr>
          <p:nvPr/>
        </p:nvCxnSpPr>
        <p:spPr>
          <a:xfrm>
            <a:off x="103642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82" name="Google Shape;282;g87d0b50373_4_71"/>
          <p:cNvGraphicFramePr/>
          <p:nvPr/>
        </p:nvGraphicFramePr>
        <p:xfrm>
          <a:off x="3853050" y="3887700"/>
          <a:ext cx="4833750" cy="2792400"/>
        </p:xfrm>
        <a:graphic>
          <a:graphicData uri="http://schemas.openxmlformats.org/drawingml/2006/table">
            <a:tbl>
              <a:tblPr>
                <a:noFill/>
                <a:tableStyleId>{C3C8AB6F-7A11-4FA0-BFB5-5D343970D30B}</a:tableStyleId>
              </a:tblPr>
              <a:tblGrid>
                <a:gridCol w="805625">
                  <a:extLst>
                    <a:ext uri="{9D8B030D-6E8A-4147-A177-3AD203B41FA5}">
                      <a16:colId xmlns:a16="http://schemas.microsoft.com/office/drawing/2014/main" val="20000"/>
                    </a:ext>
                  </a:extLst>
                </a:gridCol>
                <a:gridCol w="805625">
                  <a:extLst>
                    <a:ext uri="{9D8B030D-6E8A-4147-A177-3AD203B41FA5}">
                      <a16:colId xmlns:a16="http://schemas.microsoft.com/office/drawing/2014/main" val="20001"/>
                    </a:ext>
                  </a:extLst>
                </a:gridCol>
                <a:gridCol w="805625">
                  <a:extLst>
                    <a:ext uri="{9D8B030D-6E8A-4147-A177-3AD203B41FA5}">
                      <a16:colId xmlns:a16="http://schemas.microsoft.com/office/drawing/2014/main" val="20002"/>
                    </a:ext>
                  </a:extLst>
                </a:gridCol>
                <a:gridCol w="805625">
                  <a:extLst>
                    <a:ext uri="{9D8B030D-6E8A-4147-A177-3AD203B41FA5}">
                      <a16:colId xmlns:a16="http://schemas.microsoft.com/office/drawing/2014/main" val="20003"/>
                    </a:ext>
                  </a:extLst>
                </a:gridCol>
                <a:gridCol w="805625">
                  <a:extLst>
                    <a:ext uri="{9D8B030D-6E8A-4147-A177-3AD203B41FA5}">
                      <a16:colId xmlns:a16="http://schemas.microsoft.com/office/drawing/2014/main" val="20004"/>
                    </a:ext>
                  </a:extLst>
                </a:gridCol>
                <a:gridCol w="805625">
                  <a:extLst>
                    <a:ext uri="{9D8B030D-6E8A-4147-A177-3AD203B41FA5}">
                      <a16:colId xmlns:a16="http://schemas.microsoft.com/office/drawing/2014/main" val="20005"/>
                    </a:ext>
                  </a:extLst>
                </a:gridCol>
              </a:tblGrid>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1"/>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2"/>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3"/>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4"/>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a402f13d07_0_13"/>
          <p:cNvSpPr txBox="1">
            <a:spLocks noGrp="1"/>
          </p:cNvSpPr>
          <p:nvPr>
            <p:ph type="body" idx="1"/>
          </p:nvPr>
        </p:nvSpPr>
        <p:spPr>
          <a:xfrm>
            <a:off x="490375" y="1847096"/>
            <a:ext cx="8229600" cy="4151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205"/>
              <a:t>La operación de recorrer una estructura de datos consiste en visitar (procesar) cada uno de los nodos a partir de uno dado. Así, para recorrer un árbol se parte del nodo raíz y según el orden se visitan todos los nodos. De igual forma, recorrer un grafo consiste en visitar todos los vértices alcanzables a partir de uno dado. </a:t>
            </a:r>
            <a:endParaRPr sz="2205"/>
          </a:p>
          <a:p>
            <a:pPr marL="0" lvl="0" indent="0" algn="just" rtl="0">
              <a:lnSpc>
                <a:spcPct val="100000"/>
              </a:lnSpc>
              <a:spcBef>
                <a:spcPts val="481"/>
              </a:spcBef>
              <a:spcAft>
                <a:spcPts val="0"/>
              </a:spcAft>
              <a:buSzPts val="1710"/>
              <a:buNone/>
            </a:pPr>
            <a:endParaRPr sz="2205"/>
          </a:p>
          <a:p>
            <a:pPr marL="0" lvl="0" indent="0" algn="just" rtl="0">
              <a:lnSpc>
                <a:spcPct val="100000"/>
              </a:lnSpc>
              <a:spcBef>
                <a:spcPts val="481"/>
              </a:spcBef>
              <a:spcAft>
                <a:spcPts val="0"/>
              </a:spcAft>
              <a:buSzPts val="1710"/>
              <a:buNone/>
            </a:pPr>
            <a:r>
              <a:rPr lang="es-ES" sz="2205"/>
              <a:t>Los recorridos de grafos se pueden realizar por:</a:t>
            </a:r>
            <a:endParaRPr sz="2205"/>
          </a:p>
          <a:p>
            <a:pPr marL="914400" lvl="0" indent="-368617" algn="just" rtl="0">
              <a:lnSpc>
                <a:spcPct val="100000"/>
              </a:lnSpc>
              <a:spcBef>
                <a:spcPts val="481"/>
              </a:spcBef>
              <a:spcAft>
                <a:spcPts val="0"/>
              </a:spcAft>
              <a:buSzPts val="2205"/>
              <a:buChar char="⚫"/>
            </a:pPr>
            <a:r>
              <a:rPr lang="es-ES" sz="2205" b="1" i="1"/>
              <a:t>Recorrido en Anchura (BFS - Breadth First Search)</a:t>
            </a:r>
            <a:endParaRPr sz="2205" b="1" i="1"/>
          </a:p>
          <a:p>
            <a:pPr marL="914400" lvl="0" indent="-368617" algn="just" rtl="0">
              <a:lnSpc>
                <a:spcPct val="100000"/>
              </a:lnSpc>
              <a:spcBef>
                <a:spcPts val="0"/>
              </a:spcBef>
              <a:spcAft>
                <a:spcPts val="0"/>
              </a:spcAft>
              <a:buSzPts val="2205"/>
              <a:buChar char="⚫"/>
            </a:pPr>
            <a:r>
              <a:rPr lang="es-ES" sz="2205" b="1" i="1"/>
              <a:t>Recorrido en Profundidad (DFS - Depth First Search)</a:t>
            </a:r>
            <a:endParaRPr sz="2205" b="1"/>
          </a:p>
          <a:p>
            <a:pPr marL="457200" lvl="0" indent="0" algn="l" rtl="0">
              <a:lnSpc>
                <a:spcPct val="100000"/>
              </a:lnSpc>
              <a:spcBef>
                <a:spcPts val="0"/>
              </a:spcBef>
              <a:spcAft>
                <a:spcPts val="0"/>
              </a:spcAft>
              <a:buSzPts val="1710"/>
              <a:buNone/>
            </a:pPr>
            <a:endParaRPr sz="1800"/>
          </a:p>
        </p:txBody>
      </p:sp>
      <p:sp>
        <p:nvSpPr>
          <p:cNvPr id="288" name="Google Shape;288;ga402f13d07_0_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Recorridos básicos de Grafos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87d0b50373_4_41"/>
          <p:cNvSpPr txBox="1">
            <a:spLocks noGrp="1"/>
          </p:cNvSpPr>
          <p:nvPr>
            <p:ph type="body" idx="1"/>
          </p:nvPr>
        </p:nvSpPr>
        <p:spPr>
          <a:xfrm>
            <a:off x="457200" y="1935478"/>
            <a:ext cx="8229600" cy="17337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dirty="0"/>
              <a:t>Comienza la búsqueda con los nodos adyacentes o los vecinos directos, adhiriéndolos en una cola de Vértices pendientes de visitar.</a:t>
            </a:r>
            <a:endParaRPr lang="es-ES" sz="1800"/>
          </a:p>
          <a:p>
            <a:pPr indent="-342900">
              <a:spcBef>
                <a:spcPts val="0"/>
              </a:spcBef>
              <a:buClr>
                <a:srgbClr val="4A86E8"/>
              </a:buClr>
              <a:buSzPts val="1800"/>
              <a:buChar char="❏"/>
            </a:pPr>
            <a:r>
              <a:rPr lang="es-ES" sz="1800" dirty="0"/>
              <a:t>Es simple y es una de las bases en las que se basa el algoritmo de Prim (para encontrar el árbol mínimo) y Dijkstra (para encontrar los caminos mínimos en un grafo dirigido ponderado – </a:t>
            </a:r>
            <a:r>
              <a:rPr lang="es-ES" sz="1800" b="1" u="sng" dirty="0"/>
              <a:t>Próxima clase</a:t>
            </a:r>
            <a:r>
              <a:rPr lang="es-ES" sz="1800" dirty="0"/>
              <a:t>).</a:t>
            </a:r>
            <a:endParaRPr sz="1800" dirty="0"/>
          </a:p>
        </p:txBody>
      </p:sp>
      <p:sp>
        <p:nvSpPr>
          <p:cNvPr id="294" name="Google Shape;294;g87d0b50373_4_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Anchura(BFS)</a:t>
            </a:r>
            <a:endParaRPr sz="4000"/>
          </a:p>
        </p:txBody>
      </p:sp>
      <p:sp>
        <p:nvSpPr>
          <p:cNvPr id="295" name="Google Shape;295;g87d0b50373_4_41"/>
          <p:cNvSpPr/>
          <p:nvPr/>
        </p:nvSpPr>
        <p:spPr>
          <a:xfrm>
            <a:off x="1572150" y="515963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96" name="Google Shape;296;g87d0b50373_4_41"/>
          <p:cNvSpPr/>
          <p:nvPr/>
        </p:nvSpPr>
        <p:spPr>
          <a:xfrm>
            <a:off x="4411911" y="608480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297" name="Google Shape;297;g87d0b50373_4_41"/>
          <p:cNvSpPr/>
          <p:nvPr/>
        </p:nvSpPr>
        <p:spPr>
          <a:xfrm>
            <a:off x="2762101"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98" name="Google Shape;298;g87d0b50373_4_41"/>
          <p:cNvCxnSpPr>
            <a:stCxn id="297" idx="6"/>
            <a:endCxn id="296" idx="2"/>
          </p:cNvCxnSpPr>
          <p:nvPr/>
        </p:nvCxnSpPr>
        <p:spPr>
          <a:xfrm>
            <a:off x="3215101" y="6313870"/>
            <a:ext cx="1196700" cy="0"/>
          </a:xfrm>
          <a:prstGeom prst="straightConnector1">
            <a:avLst/>
          </a:prstGeom>
          <a:noFill/>
          <a:ln w="9525" cap="flat" cmpd="sng">
            <a:solidFill>
              <a:schemeClr val="dk2"/>
            </a:solidFill>
            <a:prstDash val="solid"/>
            <a:round/>
            <a:headEnd type="none" w="sm" len="sm"/>
            <a:tailEnd type="none" w="sm" len="sm"/>
          </a:ln>
        </p:spPr>
      </p:cxnSp>
      <p:cxnSp>
        <p:nvCxnSpPr>
          <p:cNvPr id="299" name="Google Shape;299;g87d0b50373_4_41"/>
          <p:cNvCxnSpPr>
            <a:stCxn id="297" idx="2"/>
            <a:endCxn id="295" idx="5"/>
          </p:cNvCxnSpPr>
          <p:nvPr/>
        </p:nvCxnSpPr>
        <p:spPr>
          <a:xfrm rot="10800000">
            <a:off x="1958701" y="5550670"/>
            <a:ext cx="803400" cy="763200"/>
          </a:xfrm>
          <a:prstGeom prst="straightConnector1">
            <a:avLst/>
          </a:prstGeom>
          <a:noFill/>
          <a:ln w="9525" cap="flat" cmpd="sng">
            <a:solidFill>
              <a:schemeClr val="dk2"/>
            </a:solidFill>
            <a:prstDash val="solid"/>
            <a:round/>
            <a:headEnd type="none" w="sm" len="sm"/>
            <a:tailEnd type="none" w="sm" len="sm"/>
          </a:ln>
        </p:spPr>
      </p:cxnSp>
      <p:sp>
        <p:nvSpPr>
          <p:cNvPr id="300" name="Google Shape;300;g87d0b50373_4_41"/>
          <p:cNvSpPr/>
          <p:nvPr/>
        </p:nvSpPr>
        <p:spPr>
          <a:xfrm>
            <a:off x="3151710" y="489982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01" name="Google Shape;301;g87d0b50373_4_41"/>
          <p:cNvCxnSpPr>
            <a:stCxn id="300" idx="5"/>
            <a:endCxn id="296" idx="1"/>
          </p:cNvCxnSpPr>
          <p:nvPr/>
        </p:nvCxnSpPr>
        <p:spPr>
          <a:xfrm>
            <a:off x="3538370" y="5290834"/>
            <a:ext cx="939900" cy="861000"/>
          </a:xfrm>
          <a:prstGeom prst="straightConnector1">
            <a:avLst/>
          </a:prstGeom>
          <a:noFill/>
          <a:ln w="9525" cap="flat" cmpd="sng">
            <a:solidFill>
              <a:schemeClr val="dk2"/>
            </a:solidFill>
            <a:prstDash val="solid"/>
            <a:round/>
            <a:headEnd type="none" w="sm" len="sm"/>
            <a:tailEnd type="none" w="sm" len="sm"/>
          </a:ln>
        </p:spPr>
      </p:cxnSp>
      <p:sp>
        <p:nvSpPr>
          <p:cNvPr id="302" name="Google Shape;302;g87d0b50373_4_41"/>
          <p:cNvSpPr/>
          <p:nvPr/>
        </p:nvSpPr>
        <p:spPr>
          <a:xfrm>
            <a:off x="5728499" y="5492287"/>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cxnSp>
        <p:nvCxnSpPr>
          <p:cNvPr id="303" name="Google Shape;303;g87d0b50373_4_41"/>
          <p:cNvCxnSpPr>
            <a:stCxn id="302" idx="3"/>
            <a:endCxn id="296" idx="6"/>
          </p:cNvCxnSpPr>
          <p:nvPr/>
        </p:nvCxnSpPr>
        <p:spPr>
          <a:xfrm flipH="1">
            <a:off x="4864839" y="5883300"/>
            <a:ext cx="930000" cy="430500"/>
          </a:xfrm>
          <a:prstGeom prst="straightConnector1">
            <a:avLst/>
          </a:prstGeom>
          <a:noFill/>
          <a:ln w="9525" cap="flat" cmpd="sng">
            <a:solidFill>
              <a:schemeClr val="dk2"/>
            </a:solidFill>
            <a:prstDash val="solid"/>
            <a:round/>
            <a:headEnd type="none" w="sm" len="sm"/>
            <a:tailEnd type="none" w="sm" len="sm"/>
          </a:ln>
        </p:spPr>
      </p:cxnSp>
      <p:cxnSp>
        <p:nvCxnSpPr>
          <p:cNvPr id="304" name="Google Shape;304;g87d0b50373_4_41"/>
          <p:cNvCxnSpPr>
            <a:stCxn id="295" idx="6"/>
            <a:endCxn id="300" idx="2"/>
          </p:cNvCxnSpPr>
          <p:nvPr/>
        </p:nvCxnSpPr>
        <p:spPr>
          <a:xfrm rot="10800000" flipH="1">
            <a:off x="2025150" y="5128881"/>
            <a:ext cx="1126500" cy="259800"/>
          </a:xfrm>
          <a:prstGeom prst="straightConnector1">
            <a:avLst/>
          </a:prstGeom>
          <a:noFill/>
          <a:ln w="9525" cap="flat" cmpd="sng">
            <a:solidFill>
              <a:schemeClr val="dk2"/>
            </a:solidFill>
            <a:prstDash val="solid"/>
            <a:round/>
            <a:headEnd type="none" w="sm" len="sm"/>
            <a:tailEnd type="none" w="sm" len="sm"/>
          </a:ln>
        </p:spPr>
      </p:cxnSp>
      <p:sp>
        <p:nvSpPr>
          <p:cNvPr id="305" name="Google Shape;305;g87d0b50373_4_41"/>
          <p:cNvSpPr/>
          <p:nvPr/>
        </p:nvSpPr>
        <p:spPr>
          <a:xfrm>
            <a:off x="3586951" y="3577475"/>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06" name="Google Shape;306;g87d0b50373_4_41"/>
          <p:cNvSpPr/>
          <p:nvPr/>
        </p:nvSpPr>
        <p:spPr>
          <a:xfrm>
            <a:off x="2242751" y="4234452"/>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07" name="Google Shape;307;g87d0b50373_4_41"/>
          <p:cNvCxnSpPr>
            <a:stCxn id="306" idx="6"/>
            <a:endCxn id="308" idx="2"/>
          </p:cNvCxnSpPr>
          <p:nvPr/>
        </p:nvCxnSpPr>
        <p:spPr>
          <a:xfrm>
            <a:off x="2695751" y="4463502"/>
            <a:ext cx="2035500" cy="487500"/>
          </a:xfrm>
          <a:prstGeom prst="straightConnector1">
            <a:avLst/>
          </a:prstGeom>
          <a:noFill/>
          <a:ln w="9525" cap="flat" cmpd="sng">
            <a:solidFill>
              <a:schemeClr val="dk2"/>
            </a:solidFill>
            <a:prstDash val="solid"/>
            <a:round/>
            <a:headEnd type="none" w="sm" len="sm"/>
            <a:tailEnd type="none" w="sm" len="sm"/>
          </a:ln>
        </p:spPr>
      </p:cxnSp>
      <p:cxnSp>
        <p:nvCxnSpPr>
          <p:cNvPr id="309" name="Google Shape;309;g87d0b50373_4_41"/>
          <p:cNvCxnSpPr>
            <a:stCxn id="306" idx="7"/>
            <a:endCxn id="305" idx="2"/>
          </p:cNvCxnSpPr>
          <p:nvPr/>
        </p:nvCxnSpPr>
        <p:spPr>
          <a:xfrm rot="10800000" flipH="1">
            <a:off x="2629411" y="3806539"/>
            <a:ext cx="957600" cy="495000"/>
          </a:xfrm>
          <a:prstGeom prst="straightConnector1">
            <a:avLst/>
          </a:prstGeom>
          <a:noFill/>
          <a:ln w="9525" cap="flat" cmpd="sng">
            <a:solidFill>
              <a:schemeClr val="dk2"/>
            </a:solidFill>
            <a:prstDash val="solid"/>
            <a:round/>
            <a:headEnd type="none" w="sm" len="sm"/>
            <a:tailEnd type="none" w="sm" len="sm"/>
          </a:ln>
        </p:spPr>
      </p:cxnSp>
      <p:sp>
        <p:nvSpPr>
          <p:cNvPr id="308" name="Google Shape;308;g87d0b50373_4_41"/>
          <p:cNvSpPr/>
          <p:nvPr/>
        </p:nvSpPr>
        <p:spPr>
          <a:xfrm>
            <a:off x="4731261" y="4721979"/>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0" name="Google Shape;310;g87d0b50373_4_41"/>
          <p:cNvSpPr/>
          <p:nvPr/>
        </p:nvSpPr>
        <p:spPr>
          <a:xfrm>
            <a:off x="5728499" y="3669183"/>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cxnSp>
        <p:nvCxnSpPr>
          <p:cNvPr id="311" name="Google Shape;311;g87d0b50373_4_41"/>
          <p:cNvCxnSpPr>
            <a:stCxn id="310" idx="3"/>
            <a:endCxn id="308" idx="6"/>
          </p:cNvCxnSpPr>
          <p:nvPr/>
        </p:nvCxnSpPr>
        <p:spPr>
          <a:xfrm flipH="1">
            <a:off x="5184339" y="4060196"/>
            <a:ext cx="610500" cy="890700"/>
          </a:xfrm>
          <a:prstGeom prst="straightConnector1">
            <a:avLst/>
          </a:prstGeom>
          <a:noFill/>
          <a:ln w="9525" cap="flat" cmpd="sng">
            <a:solidFill>
              <a:schemeClr val="dk2"/>
            </a:solidFill>
            <a:prstDash val="solid"/>
            <a:round/>
            <a:headEnd type="none" w="sm" len="sm"/>
            <a:tailEnd type="none" w="sm" len="sm"/>
          </a:ln>
        </p:spPr>
      </p:cxnSp>
      <p:cxnSp>
        <p:nvCxnSpPr>
          <p:cNvPr id="312" name="Google Shape;312;g87d0b50373_4_41"/>
          <p:cNvCxnSpPr>
            <a:stCxn id="305" idx="6"/>
            <a:endCxn id="310" idx="2"/>
          </p:cNvCxnSpPr>
          <p:nvPr/>
        </p:nvCxnSpPr>
        <p:spPr>
          <a:xfrm>
            <a:off x="4039951" y="3806525"/>
            <a:ext cx="1688400" cy="91800"/>
          </a:xfrm>
          <a:prstGeom prst="straightConnector1">
            <a:avLst/>
          </a:prstGeom>
          <a:noFill/>
          <a:ln w="9525" cap="flat" cmpd="sng">
            <a:solidFill>
              <a:schemeClr val="dk2"/>
            </a:solidFill>
            <a:prstDash val="solid"/>
            <a:round/>
            <a:headEnd type="none" w="sm" len="sm"/>
            <a:tailEnd type="none" w="sm" len="sm"/>
          </a:ln>
        </p:spPr>
      </p:cxnSp>
      <p:cxnSp>
        <p:nvCxnSpPr>
          <p:cNvPr id="313" name="Google Shape;313;g87d0b50373_4_41"/>
          <p:cNvCxnSpPr>
            <a:stCxn id="306" idx="3"/>
            <a:endCxn id="295" idx="7"/>
          </p:cNvCxnSpPr>
          <p:nvPr/>
        </p:nvCxnSpPr>
        <p:spPr>
          <a:xfrm flipH="1">
            <a:off x="1958691" y="4625465"/>
            <a:ext cx="350400" cy="601200"/>
          </a:xfrm>
          <a:prstGeom prst="straightConnector1">
            <a:avLst/>
          </a:prstGeom>
          <a:noFill/>
          <a:ln w="9525" cap="flat" cmpd="sng">
            <a:solidFill>
              <a:schemeClr val="dk2"/>
            </a:solidFill>
            <a:prstDash val="solid"/>
            <a:round/>
            <a:headEnd type="none" w="sm" len="sm"/>
            <a:tailEnd type="none" w="sm" len="sm"/>
          </a:ln>
        </p:spPr>
      </p:cxnSp>
      <p:sp>
        <p:nvSpPr>
          <p:cNvPr id="314" name="Google Shape;314;g87d0b50373_4_41"/>
          <p:cNvSpPr/>
          <p:nvPr/>
        </p:nvSpPr>
        <p:spPr>
          <a:xfrm>
            <a:off x="7280700" y="4301554"/>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315" name="Google Shape;315;g87d0b50373_4_41"/>
          <p:cNvCxnSpPr>
            <a:stCxn id="302" idx="6"/>
            <a:endCxn id="314" idx="3"/>
          </p:cNvCxnSpPr>
          <p:nvPr/>
        </p:nvCxnSpPr>
        <p:spPr>
          <a:xfrm rot="10800000" flipH="1">
            <a:off x="6181499" y="4692637"/>
            <a:ext cx="1165500" cy="10287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7d0b50373_4_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Profundidad (DFS)</a:t>
            </a:r>
            <a:endParaRPr sz="4000"/>
          </a:p>
        </p:txBody>
      </p:sp>
      <p:sp>
        <p:nvSpPr>
          <p:cNvPr id="327" name="Google Shape;327;g87d0b50373_4_76"/>
          <p:cNvSpPr txBox="1">
            <a:spLocks noGrp="1"/>
          </p:cNvSpPr>
          <p:nvPr>
            <p:ph type="body" idx="1"/>
          </p:nvPr>
        </p:nvSpPr>
        <p:spPr>
          <a:xfrm>
            <a:off x="457200" y="1935478"/>
            <a:ext cx="8229600" cy="1410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a:t>Admite formularse recursivamente, visitando todos los nodos hasta llegar a un callejón sin salida y, reiniciar el proceso de búsqueda.</a:t>
            </a:r>
            <a:endParaRPr sz="1800"/>
          </a:p>
          <a:p>
            <a:pPr marL="457200" marR="0" lvl="0" indent="-342900" algn="l" rtl="0">
              <a:lnSpc>
                <a:spcPct val="100000"/>
              </a:lnSpc>
              <a:spcBef>
                <a:spcPts val="520"/>
              </a:spcBef>
              <a:spcAft>
                <a:spcPts val="0"/>
              </a:spcAft>
              <a:buClr>
                <a:srgbClr val="4A86E8"/>
              </a:buClr>
              <a:buSzPts val="1800"/>
              <a:buChar char="❏"/>
            </a:pPr>
            <a:r>
              <a:rPr lang="es-ES" sz="1800"/>
              <a:t>Es importante marcar como los nodos como visitados  en el orden que se visitan, y luego continuar con la recursividad de los nodos adyacentes.</a:t>
            </a:r>
            <a:endParaRPr sz="1800"/>
          </a:p>
        </p:txBody>
      </p:sp>
      <p:sp>
        <p:nvSpPr>
          <p:cNvPr id="328" name="Google Shape;328;g87d0b50373_4_76"/>
          <p:cNvSpPr/>
          <p:nvPr/>
        </p:nvSpPr>
        <p:spPr>
          <a:xfrm>
            <a:off x="1378400" y="61213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29" name="Google Shape;329;g87d0b50373_4_76"/>
          <p:cNvSpPr/>
          <p:nvPr/>
        </p:nvSpPr>
        <p:spPr>
          <a:xfrm>
            <a:off x="4345508" y="6121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0" name="Google Shape;330;g87d0b50373_4_76"/>
          <p:cNvSpPr/>
          <p:nvPr/>
        </p:nvSpPr>
        <p:spPr>
          <a:xfrm>
            <a:off x="2911150" y="612138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1" name="Google Shape;331;g87d0b50373_4_76"/>
          <p:cNvSpPr/>
          <p:nvPr/>
        </p:nvSpPr>
        <p:spPr>
          <a:xfrm>
            <a:off x="4345508" y="5037635"/>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32" name="Google Shape;332;g87d0b50373_4_76"/>
          <p:cNvSpPr/>
          <p:nvPr/>
        </p:nvSpPr>
        <p:spPr>
          <a:xfrm>
            <a:off x="7312595"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33" name="Google Shape;333;g87d0b50373_4_76"/>
          <p:cNvSpPr/>
          <p:nvPr/>
        </p:nvSpPr>
        <p:spPr>
          <a:xfrm>
            <a:off x="4357650" y="39538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34" name="Google Shape;334;g87d0b50373_4_76"/>
          <p:cNvSpPr/>
          <p:nvPr/>
        </p:nvSpPr>
        <p:spPr>
          <a:xfrm>
            <a:off x="2111900" y="498420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35" name="Google Shape;335;g87d0b50373_4_76"/>
          <p:cNvCxnSpPr>
            <a:stCxn id="334" idx="7"/>
            <a:endCxn id="333" idx="2"/>
          </p:cNvCxnSpPr>
          <p:nvPr/>
        </p:nvCxnSpPr>
        <p:spPr>
          <a:xfrm rot="10800000" flipH="1">
            <a:off x="2498560" y="4170405"/>
            <a:ext cx="1859100" cy="877200"/>
          </a:xfrm>
          <a:prstGeom prst="straightConnector1">
            <a:avLst/>
          </a:prstGeom>
          <a:noFill/>
          <a:ln w="9525" cap="flat" cmpd="sng">
            <a:solidFill>
              <a:schemeClr val="dk2"/>
            </a:solidFill>
            <a:prstDash val="solid"/>
            <a:round/>
            <a:headEnd type="none" w="sm" len="sm"/>
            <a:tailEnd type="none" w="sm" len="sm"/>
          </a:ln>
        </p:spPr>
      </p:cxnSp>
      <p:sp>
        <p:nvSpPr>
          <p:cNvPr id="336" name="Google Shape;336;g87d0b50373_4_76"/>
          <p:cNvSpPr/>
          <p:nvPr/>
        </p:nvSpPr>
        <p:spPr>
          <a:xfrm>
            <a:off x="6428833" y="49841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337" name="Google Shape;337;g87d0b50373_4_76"/>
          <p:cNvSpPr/>
          <p:nvPr/>
        </p:nvSpPr>
        <p:spPr>
          <a:xfrm>
            <a:off x="5580420"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338" name="Google Shape;338;g87d0b50373_4_76"/>
          <p:cNvCxnSpPr>
            <a:stCxn id="337" idx="7"/>
            <a:endCxn id="336" idx="3"/>
          </p:cNvCxnSpPr>
          <p:nvPr/>
        </p:nvCxnSpPr>
        <p:spPr>
          <a:xfrm rot="10800000" flipH="1">
            <a:off x="5967080" y="5353763"/>
            <a:ext cx="528000" cy="8310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g87d0b50373_4_76"/>
          <p:cNvCxnSpPr>
            <a:stCxn id="333" idx="6"/>
            <a:endCxn id="336" idx="1"/>
          </p:cNvCxnSpPr>
          <p:nvPr/>
        </p:nvCxnSpPr>
        <p:spPr>
          <a:xfrm>
            <a:off x="4810650" y="4170347"/>
            <a:ext cx="1684500" cy="877200"/>
          </a:xfrm>
          <a:prstGeom prst="straightConnector1">
            <a:avLst/>
          </a:prstGeom>
          <a:noFill/>
          <a:ln w="9525" cap="flat" cmpd="sng">
            <a:solidFill>
              <a:schemeClr val="dk2"/>
            </a:solidFill>
            <a:prstDash val="solid"/>
            <a:round/>
            <a:headEnd type="none" w="sm" len="sm"/>
            <a:tailEnd type="none" w="sm" len="sm"/>
          </a:ln>
        </p:spPr>
      </p:cxnSp>
      <p:cxnSp>
        <p:nvCxnSpPr>
          <p:cNvPr id="340" name="Google Shape;340;g87d0b50373_4_76"/>
          <p:cNvCxnSpPr>
            <a:stCxn id="332" idx="1"/>
            <a:endCxn id="336" idx="5"/>
          </p:cNvCxnSpPr>
          <p:nvPr/>
        </p:nvCxnSpPr>
        <p:spPr>
          <a:xfrm rot="10800000">
            <a:off x="6815536" y="5353763"/>
            <a:ext cx="563400" cy="831000"/>
          </a:xfrm>
          <a:prstGeom prst="straightConnector1">
            <a:avLst/>
          </a:prstGeom>
          <a:noFill/>
          <a:ln w="9525" cap="flat" cmpd="sng">
            <a:solidFill>
              <a:schemeClr val="dk2"/>
            </a:solidFill>
            <a:prstDash val="solid"/>
            <a:round/>
            <a:headEnd type="none" w="sm" len="sm"/>
            <a:tailEnd type="none" w="sm" len="sm"/>
          </a:ln>
        </p:spPr>
      </p:cxnSp>
      <p:cxnSp>
        <p:nvCxnSpPr>
          <p:cNvPr id="341" name="Google Shape;341;g87d0b50373_4_76"/>
          <p:cNvCxnSpPr/>
          <p:nvPr/>
        </p:nvCxnSpPr>
        <p:spPr>
          <a:xfrm>
            <a:off x="4572000" y="4360147"/>
            <a:ext cx="0" cy="650700"/>
          </a:xfrm>
          <a:prstGeom prst="straightConnector1">
            <a:avLst/>
          </a:prstGeom>
          <a:noFill/>
          <a:ln w="9525" cap="flat" cmpd="sng">
            <a:solidFill>
              <a:schemeClr val="dk2"/>
            </a:solidFill>
            <a:prstDash val="solid"/>
            <a:round/>
            <a:headEnd type="none" w="sm" len="sm"/>
            <a:tailEnd type="none" w="sm" len="sm"/>
          </a:ln>
        </p:spPr>
      </p:cxnSp>
      <p:cxnSp>
        <p:nvCxnSpPr>
          <p:cNvPr id="342" name="Google Shape;342;g87d0b50373_4_76"/>
          <p:cNvCxnSpPr>
            <a:stCxn id="331" idx="4"/>
            <a:endCxn id="329" idx="0"/>
          </p:cNvCxnSpPr>
          <p:nvPr/>
        </p:nvCxnSpPr>
        <p:spPr>
          <a:xfrm>
            <a:off x="4572008" y="5470535"/>
            <a:ext cx="0" cy="650700"/>
          </a:xfrm>
          <a:prstGeom prst="straightConnector1">
            <a:avLst/>
          </a:prstGeom>
          <a:noFill/>
          <a:ln w="9525" cap="flat" cmpd="sng">
            <a:solidFill>
              <a:schemeClr val="dk2"/>
            </a:solidFill>
            <a:prstDash val="solid"/>
            <a:round/>
            <a:headEnd type="none" w="sm" len="sm"/>
            <a:tailEnd type="none" w="sm" len="sm"/>
          </a:ln>
        </p:spPr>
      </p:cxnSp>
      <p:cxnSp>
        <p:nvCxnSpPr>
          <p:cNvPr id="343" name="Google Shape;343;g87d0b50373_4_76"/>
          <p:cNvCxnSpPr>
            <a:stCxn id="334" idx="3"/>
            <a:endCxn id="328" idx="7"/>
          </p:cNvCxnSpPr>
          <p:nvPr/>
        </p:nvCxnSpPr>
        <p:spPr>
          <a:xfrm flipH="1">
            <a:off x="1765140" y="5353711"/>
            <a:ext cx="413100" cy="831000"/>
          </a:xfrm>
          <a:prstGeom prst="straightConnector1">
            <a:avLst/>
          </a:prstGeom>
          <a:noFill/>
          <a:ln w="9525" cap="flat" cmpd="sng">
            <a:solidFill>
              <a:schemeClr val="dk2"/>
            </a:solidFill>
            <a:prstDash val="solid"/>
            <a:round/>
            <a:headEnd type="none" w="sm" len="sm"/>
            <a:tailEnd type="none" w="sm" len="sm"/>
          </a:ln>
        </p:spPr>
      </p:cxnSp>
      <p:cxnSp>
        <p:nvCxnSpPr>
          <p:cNvPr id="344" name="Google Shape;344;g87d0b50373_4_76"/>
          <p:cNvCxnSpPr>
            <a:stCxn id="334" idx="5"/>
            <a:endCxn id="330" idx="1"/>
          </p:cNvCxnSpPr>
          <p:nvPr/>
        </p:nvCxnSpPr>
        <p:spPr>
          <a:xfrm>
            <a:off x="2498560" y="5353711"/>
            <a:ext cx="478800" cy="8310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402f13d07_1_0"/>
          <p:cNvSpPr txBox="1">
            <a:spLocks noGrp="1"/>
          </p:cNvSpPr>
          <p:nvPr>
            <p:ph type="ctrTitle"/>
          </p:nvPr>
        </p:nvSpPr>
        <p:spPr>
          <a:xfrm>
            <a:off x="533400" y="1371600"/>
            <a:ext cx="7851600" cy="809400"/>
          </a:xfrm>
          <a:prstGeom prst="rect">
            <a:avLst/>
          </a:prstGeom>
          <a:noFill/>
          <a:ln>
            <a:noFill/>
          </a:ln>
        </p:spPr>
        <p:txBody>
          <a:bodyPr spcFirstLastPara="1" wrap="square" lIns="0" tIns="0" rIns="18275" bIns="0" anchor="b" anchorCtr="0">
            <a:noAutofit/>
          </a:bodyPr>
          <a:lstStyle/>
          <a:p>
            <a:pPr marL="0" lvl="0" indent="0" algn="l" rtl="0">
              <a:lnSpc>
                <a:spcPct val="100000"/>
              </a:lnSpc>
              <a:spcBef>
                <a:spcPts val="0"/>
              </a:spcBef>
              <a:spcAft>
                <a:spcPts val="0"/>
              </a:spcAft>
              <a:buClr>
                <a:srgbClr val="4CE0EA"/>
              </a:buClr>
              <a:buSzPts val="5600"/>
              <a:buFont typeface="Calibri"/>
              <a:buNone/>
            </a:pPr>
            <a:r>
              <a:rPr lang="es-ES"/>
              <a:t>Contenido</a:t>
            </a:r>
            <a:endParaRPr/>
          </a:p>
        </p:txBody>
      </p:sp>
      <p:sp>
        <p:nvSpPr>
          <p:cNvPr id="117" name="Google Shape;117;ga402f13d07_1_0"/>
          <p:cNvSpPr txBox="1">
            <a:spLocks noGrp="1"/>
          </p:cNvSpPr>
          <p:nvPr>
            <p:ph type="subTitle" idx="1"/>
          </p:nvPr>
        </p:nvSpPr>
        <p:spPr>
          <a:xfrm>
            <a:off x="273650" y="2181000"/>
            <a:ext cx="8114400" cy="4063500"/>
          </a:xfrm>
          <a:prstGeom prst="rect">
            <a:avLst/>
          </a:prstGeom>
          <a:noFill/>
          <a:ln>
            <a:noFill/>
          </a:ln>
        </p:spPr>
        <p:txBody>
          <a:bodyPr spcFirstLastPara="1" wrap="square" lIns="0" tIns="45700" rIns="18275" bIns="45700" anchor="t" anchorCtr="0">
            <a:noAutofit/>
          </a:bodyPr>
          <a:lstStyle/>
          <a:p>
            <a:pPr marL="0" marR="0" lvl="0" indent="0" algn="l" rtl="0">
              <a:lnSpc>
                <a:spcPct val="90000"/>
              </a:lnSpc>
              <a:spcBef>
                <a:spcPts val="0"/>
              </a:spcBef>
              <a:spcAft>
                <a:spcPts val="0"/>
              </a:spcAft>
              <a:buSzPts val="2285"/>
              <a:buNone/>
            </a:pPr>
            <a:endParaRPr sz="2205"/>
          </a:p>
          <a:p>
            <a:pPr marL="457200" marR="0" lvl="0" indent="-368300" algn="l" rtl="0">
              <a:lnSpc>
                <a:spcPct val="115000"/>
              </a:lnSpc>
              <a:spcBef>
                <a:spcPts val="0"/>
              </a:spcBef>
              <a:spcAft>
                <a:spcPts val="0"/>
              </a:spcAft>
              <a:buSzPts val="2205"/>
              <a:buChar char="★"/>
            </a:pPr>
            <a:r>
              <a:rPr lang="es-ES" sz="2200" dirty="0"/>
              <a:t>Teoría de grafos, definiciones, conceptos y ejemplos generales</a:t>
            </a:r>
            <a:endParaRPr sz="2200" dirty="0"/>
          </a:p>
          <a:p>
            <a:pPr marL="457200" marR="0" lvl="0" indent="-368300" algn="l" rtl="0">
              <a:lnSpc>
                <a:spcPct val="115000"/>
              </a:lnSpc>
              <a:spcBef>
                <a:spcPts val="0"/>
              </a:spcBef>
              <a:spcAft>
                <a:spcPts val="0"/>
              </a:spcAft>
              <a:buSzPts val="2205"/>
              <a:buChar char="★"/>
            </a:pPr>
            <a:r>
              <a:rPr lang="es-ES" sz="2350" dirty="0"/>
              <a:t>Aclaraciones puntuales sobre grafos</a:t>
            </a:r>
            <a:endParaRPr sz="2350" dirty="0"/>
          </a:p>
          <a:p>
            <a:pPr marL="457200" marR="0" lvl="0" indent="-368300" algn="l" rtl="0">
              <a:lnSpc>
                <a:spcPct val="115000"/>
              </a:lnSpc>
              <a:spcBef>
                <a:spcPts val="0"/>
              </a:spcBef>
              <a:spcAft>
                <a:spcPts val="0"/>
              </a:spcAft>
              <a:buSzPts val="2205"/>
              <a:buChar char="★"/>
            </a:pPr>
            <a:r>
              <a:rPr lang="es-ES" sz="2400" dirty="0"/>
              <a:t>Tipos de grafos, de representaciones y sus definiciones</a:t>
            </a:r>
            <a:endParaRPr sz="2400" dirty="0"/>
          </a:p>
          <a:p>
            <a:pPr marL="457200" marR="0" lvl="0" indent="-379095" algn="l" rtl="0">
              <a:lnSpc>
                <a:spcPct val="115000"/>
              </a:lnSpc>
              <a:spcBef>
                <a:spcPts val="0"/>
              </a:spcBef>
              <a:spcAft>
                <a:spcPts val="0"/>
              </a:spcAft>
              <a:buSzPts val="2370"/>
              <a:buChar char="★"/>
            </a:pPr>
            <a:r>
              <a:rPr lang="es-ES" sz="2500" dirty="0"/>
              <a:t>Recorridos básicos de grafos (BFS y DFS)</a:t>
            </a:r>
            <a:endParaRPr sz="2500" dirty="0"/>
          </a:p>
          <a:p>
            <a:pPr marR="0" indent="-379095" algn="l">
              <a:lnSpc>
                <a:spcPct val="115000"/>
              </a:lnSpc>
              <a:spcBef>
                <a:spcPts val="0"/>
              </a:spcBef>
              <a:buSzPts val="2370"/>
              <a:buChar char="★"/>
            </a:pPr>
            <a:r>
              <a:rPr lang="es-ES" sz="2500"/>
              <a:t>Análisis de la complejidad algorítmica</a:t>
            </a:r>
          </a:p>
          <a:p>
            <a:pPr marR="0" indent="-387350" algn="l">
              <a:lnSpc>
                <a:spcPct val="114999"/>
              </a:lnSpc>
              <a:spcBef>
                <a:spcPts val="0"/>
              </a:spcBef>
              <a:buSzPts val="2500"/>
              <a:buChar char="★"/>
            </a:pPr>
            <a:r>
              <a:rPr lang="es-ES" sz="2500"/>
              <a:t>BigO notation &amp; ejercicios explicativos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5000"/>
              <a:buFont typeface="Calibri"/>
              <a:buNone/>
            </a:pPr>
            <a:r>
              <a:rPr lang="es-ES"/>
              <a:t>Grafos</a:t>
            </a:r>
            <a:endParaRPr/>
          </a:p>
        </p:txBody>
      </p:sp>
      <p:sp>
        <p:nvSpPr>
          <p:cNvPr id="123" name="Google Shape;123;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280"/>
              <a:buChar char="⚫"/>
            </a:pPr>
            <a:r>
              <a:rPr lang="es-ES" sz="2400"/>
              <a:t>Un </a:t>
            </a:r>
            <a:r>
              <a:rPr lang="es-ES" sz="2400" b="1"/>
              <a:t>grafo</a:t>
            </a:r>
            <a:r>
              <a:rPr lang="es-ES" sz="2400"/>
              <a:t> (</a:t>
            </a:r>
            <a:r>
              <a:rPr lang="es-ES" sz="2400" i="1" u="sng"/>
              <a:t>graph</a:t>
            </a:r>
            <a:r>
              <a:rPr lang="es-ES" sz="2400"/>
              <a:t>) es una estructura de datos que consta de un conjunto finito de nodos “</a:t>
            </a:r>
            <a:r>
              <a:rPr lang="es-ES" sz="2400" i="1"/>
              <a:t>V” (</a:t>
            </a:r>
            <a:r>
              <a:rPr lang="es-ES" sz="2400" i="1" u="sng"/>
              <a:t>vertex</a:t>
            </a:r>
            <a:r>
              <a:rPr lang="es-ES" sz="2400" i="1"/>
              <a:t>)</a:t>
            </a:r>
            <a:r>
              <a:rPr lang="es-ES" sz="2400"/>
              <a:t> y unas relaciones “</a:t>
            </a:r>
            <a:r>
              <a:rPr lang="es-ES" sz="2400" i="1"/>
              <a:t>E” </a:t>
            </a:r>
            <a:r>
              <a:rPr lang="es-ES" sz="2400"/>
              <a:t>(</a:t>
            </a:r>
            <a:r>
              <a:rPr lang="es-ES" sz="2400" i="1" u="sng"/>
              <a:t>edge</a:t>
            </a:r>
            <a:r>
              <a:rPr lang="es-ES" sz="2400"/>
              <a:t>) entre los nodos que lo componen.</a:t>
            </a:r>
            <a:br>
              <a:rPr lang="es-ES" sz="2400"/>
            </a:br>
            <a:endParaRPr sz="2400"/>
          </a:p>
          <a:p>
            <a:pPr marL="640080" lvl="1" indent="-246888" algn="l" rtl="0">
              <a:lnSpc>
                <a:spcPct val="90000"/>
              </a:lnSpc>
              <a:spcBef>
                <a:spcPts val="480"/>
              </a:spcBef>
              <a:spcAft>
                <a:spcPts val="0"/>
              </a:spcAft>
              <a:buSzPts val="2040"/>
              <a:buChar char="⚫"/>
            </a:pPr>
            <a:r>
              <a:rPr lang="es-ES"/>
              <a:t>Sirven para estudiar tanto la estructura de Internet, como una red de autopistas, la red de amigos en Facebook o hasta como interactúan las partículas elementales.</a:t>
            </a:r>
            <a:endParaRPr/>
          </a:p>
          <a:p>
            <a:pPr marL="640080" lvl="1" indent="-214503" algn="l" rtl="0">
              <a:lnSpc>
                <a:spcPct val="90000"/>
              </a:lnSpc>
              <a:spcBef>
                <a:spcPts val="480"/>
              </a:spcBef>
              <a:spcAft>
                <a:spcPts val="0"/>
              </a:spcAft>
              <a:buSzPts val="1530"/>
              <a:buChar char="⚫"/>
            </a:pPr>
            <a:r>
              <a:rPr lang="es-ES"/>
              <a:t>Creado por Euler, para solucionar </a:t>
            </a:r>
            <a:br>
              <a:rPr lang="es-ES"/>
            </a:br>
            <a:r>
              <a:rPr lang="es-ES"/>
              <a:t>un problema de interconexión de </a:t>
            </a:r>
            <a:br>
              <a:rPr lang="es-ES"/>
            </a:br>
            <a:r>
              <a:rPr lang="es-ES"/>
              <a:t>Puentes en Köenigsberg.</a:t>
            </a:r>
            <a:endParaRPr/>
          </a:p>
        </p:txBody>
      </p:sp>
      <p:pic>
        <p:nvPicPr>
          <p:cNvPr id="124" name="Google Shape;124;p4"/>
          <p:cNvPicPr preferRelativeResize="0"/>
          <p:nvPr/>
        </p:nvPicPr>
        <p:blipFill rotWithShape="1">
          <a:blip r:embed="rId3">
            <a:alphaModFix/>
          </a:blip>
          <a:srcRect l="-8650" r="8650"/>
          <a:stretch/>
        </p:blipFill>
        <p:spPr>
          <a:xfrm>
            <a:off x="6387019" y="4726525"/>
            <a:ext cx="2299775" cy="1598075"/>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7d0b50373_4_15"/>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A nivel matemático se puede definir a un </a:t>
            </a:r>
            <a:r>
              <a:rPr lang="es-ES" sz="2405" b="1" i="1"/>
              <a:t>Grafo</a:t>
            </a:r>
            <a:r>
              <a:rPr lang="es-ES" sz="2405" i="1"/>
              <a:t> (G) como un conjunto finito y no vacío de elementos llamados </a:t>
            </a:r>
            <a:r>
              <a:rPr lang="es-ES" sz="2405" b="1" i="1"/>
              <a:t>Vértices</a:t>
            </a:r>
            <a:r>
              <a:rPr lang="es-ES" sz="2405" i="1"/>
              <a:t> (V) y pares ordenados o desordenados de elementos llamados </a:t>
            </a:r>
            <a:r>
              <a:rPr lang="es-ES" sz="2405" b="1" i="1"/>
              <a:t>Aristas</a:t>
            </a:r>
            <a:r>
              <a:rPr lang="es-ES" sz="2405" i="1"/>
              <a:t> (E)</a:t>
            </a:r>
            <a:r>
              <a:rPr lang="es-ES" sz="2405"/>
              <a:t>.</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Es decir: </a:t>
            </a:r>
            <a:endParaRPr sz="2405"/>
          </a:p>
          <a:p>
            <a:pPr marL="457200" lvl="0" indent="-381317" algn="just" rtl="0">
              <a:lnSpc>
                <a:spcPct val="100000"/>
              </a:lnSpc>
              <a:spcBef>
                <a:spcPts val="481"/>
              </a:spcBef>
              <a:spcAft>
                <a:spcPts val="0"/>
              </a:spcAft>
              <a:buClr>
                <a:srgbClr val="4A86E8"/>
              </a:buClr>
              <a:buSzPts val="2405"/>
              <a:buChar char="❏"/>
            </a:pPr>
            <a:r>
              <a:rPr lang="es-ES" sz="2405"/>
              <a:t>Donde e ∈ E tiene forma {u, v}, donde u, v ∈ V y u ≠ v ≠ ∅</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Entonces nuestro grafo representa la forma en que se relacionan binariamente entre sí los elementos dentro de él:</a:t>
            </a:r>
            <a:endParaRPr sz="2405"/>
          </a:p>
          <a:p>
            <a:pPr marL="457200" lvl="0" indent="-381317" algn="just" rtl="0">
              <a:lnSpc>
                <a:spcPct val="100000"/>
              </a:lnSpc>
              <a:spcBef>
                <a:spcPts val="481"/>
              </a:spcBef>
              <a:spcAft>
                <a:spcPts val="0"/>
              </a:spcAft>
              <a:buClr>
                <a:srgbClr val="4A86E8"/>
              </a:buClr>
              <a:buSzPts val="2405"/>
              <a:buChar char="❏"/>
            </a:pPr>
            <a:r>
              <a:rPr lang="es-ES" sz="2405"/>
              <a:t>G = (V, E)</a:t>
            </a:r>
            <a:endParaRPr sz="2405"/>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130" name="Google Shape;130;g87d0b50373_4_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7d0b50373_4_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36" name="Google Shape;136;g87d0b50373_4_21"/>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400" dirty="0"/>
              <a:t>Entonces si G = (V, E):</a:t>
            </a:r>
            <a:endParaRPr sz="2400" dirty="0"/>
          </a:p>
          <a:p>
            <a:pPr marL="914400" lvl="0" indent="-355600" algn="just" rtl="0">
              <a:lnSpc>
                <a:spcPct val="100000"/>
              </a:lnSpc>
              <a:spcBef>
                <a:spcPts val="481"/>
              </a:spcBef>
              <a:spcAft>
                <a:spcPts val="0"/>
              </a:spcAft>
              <a:buClr>
                <a:srgbClr val="4A86E8"/>
              </a:buClr>
              <a:buSzPts val="2000"/>
              <a:buChar char="➔"/>
            </a:pPr>
            <a:r>
              <a:rPr lang="es-ES" sz="2000" dirty="0"/>
              <a:t>V = 4</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5</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 </a:t>
            </a:r>
            <a:r>
              <a:rPr lang="es-ES" sz="2000" i="1" dirty="0"/>
              <a:t>A, B, C, D </a:t>
            </a:r>
            <a:r>
              <a:rPr lang="es-ES" sz="2000" dirty="0"/>
              <a:t>}</a:t>
            </a:r>
            <a:endParaRPr sz="2000" dirty="0"/>
          </a:p>
          <a:p>
            <a:pPr marL="914400" indent="-355600" algn="just">
              <a:spcBef>
                <a:spcPts val="0"/>
              </a:spcBef>
              <a:buClr>
                <a:srgbClr val="4A86E8"/>
              </a:buClr>
              <a:buSzPts val="2000"/>
              <a:buChar char="-"/>
            </a:pPr>
            <a:r>
              <a:rPr lang="es-ES" sz="2000" dirty="0"/>
              <a:t>E =  Escribir los pares ordenados</a:t>
            </a:r>
          </a:p>
          <a:p>
            <a:pPr marL="914400" indent="-355600" algn="just">
              <a:spcBef>
                <a:spcPts val="0"/>
              </a:spcBef>
              <a:buClr>
                <a:srgbClr val="4A86E8"/>
              </a:buClr>
              <a:buSzPts val="2000"/>
              <a:buChar char="-"/>
            </a:pPr>
            <a:r>
              <a:rPr lang="es-ES" sz="2000" dirty="0"/>
              <a:t>{ (B,A), (A,C)… </a:t>
            </a:r>
            <a:r>
              <a:rPr lang="es-ES" sz="2000" dirty="0" err="1"/>
              <a:t>etc</a:t>
            </a:r>
            <a:r>
              <a:rPr lang="es-ES" sz="2000" dirty="0"/>
              <a:t>}</a:t>
            </a:r>
          </a:p>
          <a:p>
            <a:pPr marL="0" lvl="0" indent="0" algn="just" rtl="0">
              <a:lnSpc>
                <a:spcPct val="100000"/>
              </a:lnSpc>
              <a:spcBef>
                <a:spcPts val="481"/>
              </a:spcBef>
              <a:spcAft>
                <a:spcPts val="0"/>
              </a:spcAft>
              <a:buSzPts val="1710"/>
              <a:buNone/>
            </a:pPr>
            <a:endParaRPr sz="2004"/>
          </a:p>
          <a:p>
            <a:pPr marL="0" indent="0" algn="just">
              <a:spcBef>
                <a:spcPts val="481"/>
              </a:spcBef>
              <a:buClr>
                <a:srgbClr val="0BD0D9"/>
              </a:buClr>
              <a:buNone/>
            </a:pPr>
            <a:endParaRPr lang="es-ES" sz="2004"/>
          </a:p>
          <a:p>
            <a:pPr marL="914400" lvl="0" indent="-355600" algn="just" rtl="0">
              <a:lnSpc>
                <a:spcPct val="100000"/>
              </a:lnSpc>
              <a:spcBef>
                <a:spcPts val="481"/>
              </a:spcBef>
              <a:spcAft>
                <a:spcPts val="0"/>
              </a:spcAft>
              <a:buClr>
                <a:srgbClr val="4A86E8"/>
              </a:buClr>
              <a:buSzPts val="2000"/>
              <a:buChar char="➔"/>
            </a:pPr>
            <a:r>
              <a:rPr lang="es-ES" sz="2000" dirty="0"/>
              <a:t>V = 3</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2</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a:t>
            </a:r>
            <a:r>
              <a:rPr lang="es-ES" sz="2000" i="1" dirty="0"/>
              <a:t> A, B, C</a:t>
            </a:r>
            <a:r>
              <a:rPr lang="es-ES" sz="2000" dirty="0"/>
              <a:t> }</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 </a:t>
            </a:r>
            <a:r>
              <a:rPr lang="es-ES" sz="2000" i="1" dirty="0"/>
              <a:t>(A, B), (B, C) </a:t>
            </a:r>
            <a:r>
              <a:rPr lang="es-ES" sz="2000" dirty="0"/>
              <a:t>}</a:t>
            </a:r>
            <a:endParaRPr sz="2000" dirty="0"/>
          </a:p>
        </p:txBody>
      </p:sp>
      <p:sp>
        <p:nvSpPr>
          <p:cNvPr id="137" name="Google Shape;137;g87d0b50373_4_21"/>
          <p:cNvSpPr/>
          <p:nvPr/>
        </p:nvSpPr>
        <p:spPr>
          <a:xfrm>
            <a:off x="523015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38" name="Google Shape;138;g87d0b50373_4_21"/>
          <p:cNvSpPr/>
          <p:nvPr/>
        </p:nvSpPr>
        <p:spPr>
          <a:xfrm>
            <a:off x="6431075" y="1935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39" name="Google Shape;139;g87d0b50373_4_21"/>
          <p:cNvSpPr/>
          <p:nvPr/>
        </p:nvSpPr>
        <p:spPr>
          <a:xfrm>
            <a:off x="763200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0" name="Google Shape;140;g87d0b50373_4_21"/>
          <p:cNvSpPr/>
          <p:nvPr/>
        </p:nvSpPr>
        <p:spPr>
          <a:xfrm>
            <a:off x="6431075" y="3706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141" name="Google Shape;141;g87d0b50373_4_21"/>
          <p:cNvCxnSpPr>
            <a:stCxn id="137" idx="7"/>
            <a:endCxn id="138" idx="3"/>
          </p:cNvCxnSpPr>
          <p:nvPr/>
        </p:nvCxnSpPr>
        <p:spPr>
          <a:xfrm rot="10800000" flipH="1">
            <a:off x="5650354"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2" name="Google Shape;142;g87d0b50373_4_21"/>
          <p:cNvCxnSpPr>
            <a:stCxn id="137" idx="5"/>
            <a:endCxn id="140" idx="1"/>
          </p:cNvCxnSpPr>
          <p:nvPr/>
        </p:nvCxnSpPr>
        <p:spPr>
          <a:xfrm>
            <a:off x="5650354" y="3251291"/>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3" name="Google Shape;143;g87d0b50373_4_21"/>
          <p:cNvCxnSpPr>
            <a:stCxn id="139" idx="1"/>
            <a:endCxn id="138" idx="5"/>
          </p:cNvCxnSpPr>
          <p:nvPr/>
        </p:nvCxnSpPr>
        <p:spPr>
          <a:xfrm rot="10800000">
            <a:off x="6851196"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4" name="Google Shape;144;g87d0b50373_4_21"/>
          <p:cNvCxnSpPr>
            <a:stCxn id="140" idx="7"/>
            <a:endCxn id="139" idx="3"/>
          </p:cNvCxnSpPr>
          <p:nvPr/>
        </p:nvCxnSpPr>
        <p:spPr>
          <a:xfrm rot="10800000" flipH="1">
            <a:off x="6851279" y="3251359"/>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5" name="Google Shape;145;g87d0b50373_4_21"/>
          <p:cNvCxnSpPr>
            <a:stCxn id="140" idx="0"/>
            <a:endCxn id="138" idx="4"/>
          </p:cNvCxnSpPr>
          <p:nvPr/>
        </p:nvCxnSpPr>
        <p:spPr>
          <a:xfrm rot="10800000">
            <a:off x="6677225" y="2499975"/>
            <a:ext cx="0" cy="1206300"/>
          </a:xfrm>
          <a:prstGeom prst="straightConnector1">
            <a:avLst/>
          </a:prstGeom>
          <a:noFill/>
          <a:ln w="9525" cap="flat" cmpd="sng">
            <a:solidFill>
              <a:schemeClr val="dk2"/>
            </a:solidFill>
            <a:prstDash val="solid"/>
            <a:round/>
            <a:headEnd type="none" w="sm" len="sm"/>
            <a:tailEnd type="none" w="sm" len="sm"/>
          </a:ln>
        </p:spPr>
      </p:cxnSp>
      <p:sp>
        <p:nvSpPr>
          <p:cNvPr id="146" name="Google Shape;146;g87d0b50373_4_21"/>
          <p:cNvSpPr/>
          <p:nvPr/>
        </p:nvSpPr>
        <p:spPr>
          <a:xfrm>
            <a:off x="5370550" y="52758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47" name="Google Shape;147;g87d0b50373_4_21"/>
          <p:cNvSpPr/>
          <p:nvPr/>
        </p:nvSpPr>
        <p:spPr>
          <a:xfrm>
            <a:off x="7031500" y="47112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8" name="Google Shape;148;g87d0b50373_4_21"/>
          <p:cNvSpPr/>
          <p:nvPr/>
        </p:nvSpPr>
        <p:spPr>
          <a:xfrm>
            <a:off x="6431075" y="60810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49" name="Google Shape;149;g87d0b50373_4_21"/>
          <p:cNvCxnSpPr>
            <a:stCxn id="146" idx="5"/>
            <a:endCxn id="148" idx="1"/>
          </p:cNvCxnSpPr>
          <p:nvPr/>
        </p:nvCxnSpPr>
        <p:spPr>
          <a:xfrm>
            <a:off x="5790754" y="5757741"/>
            <a:ext cx="712500" cy="4059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g87d0b50373_4_21"/>
          <p:cNvCxnSpPr>
            <a:stCxn id="146" idx="7"/>
            <a:endCxn id="147" idx="2"/>
          </p:cNvCxnSpPr>
          <p:nvPr/>
        </p:nvCxnSpPr>
        <p:spPr>
          <a:xfrm rot="10800000" flipH="1">
            <a:off x="5790754" y="4993409"/>
            <a:ext cx="1240800" cy="3651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7d0b50373_4_86"/>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indent="0" algn="just">
              <a:spcBef>
                <a:spcPts val="481"/>
              </a:spcBef>
              <a:buNone/>
            </a:pPr>
            <a:r>
              <a:rPr lang="es-ES" sz="2000"/>
              <a:t>Sea un Grafo (G), se llama:</a:t>
            </a:r>
            <a:endParaRPr lang="es-ES" sz="2000" dirty="0"/>
          </a:p>
          <a:p>
            <a:pPr marL="0" lvl="0" indent="0" algn="just">
              <a:lnSpc>
                <a:spcPct val="100000"/>
              </a:lnSpc>
              <a:spcBef>
                <a:spcPts val="480"/>
              </a:spcBef>
              <a:spcAft>
                <a:spcPts val="0"/>
              </a:spcAft>
              <a:buSzPts val="1710"/>
              <a:buNone/>
            </a:pPr>
            <a:br>
              <a:rPr lang="es-ES" sz="2400" dirty="0"/>
            </a:br>
            <a:endParaRPr sz="1100"/>
          </a:p>
          <a:p>
            <a:pPr marL="457200" lvl="0" indent="-381000" algn="just" rtl="0">
              <a:lnSpc>
                <a:spcPct val="100000"/>
              </a:lnSpc>
              <a:spcBef>
                <a:spcPts val="481"/>
              </a:spcBef>
              <a:spcAft>
                <a:spcPts val="0"/>
              </a:spcAft>
              <a:buClr>
                <a:srgbClr val="4A86E8"/>
              </a:buClr>
              <a:buSzPts val="2405"/>
              <a:buChar char="❖"/>
            </a:pPr>
            <a:r>
              <a:rPr lang="es-ES" sz="2000" b="1" i="1" dirty="0"/>
              <a:t>Grado de un Nodo: </a:t>
            </a:r>
            <a:r>
              <a:rPr lang="es-ES" sz="2000" i="1" dirty="0"/>
              <a:t>Número de conexiones/relaciones que posee un nodo.</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a:t>
            </a:r>
            <a:r>
              <a:rPr lang="es-ES" sz="2000" i="1" dirty="0"/>
              <a:t>a toda sucesión finita alterna de Vértices (V) y Aristas (E).</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Cerrada:</a:t>
            </a:r>
            <a:r>
              <a:rPr lang="es-ES" sz="2000" i="1" dirty="0"/>
              <a:t> cadena en la que (V) inicial y final coinciden.</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Camino:</a:t>
            </a:r>
            <a:r>
              <a:rPr lang="es-ES" sz="2000" i="1" dirty="0"/>
              <a:t> cadena en la que no se repiten ni sus (V) ni sus (E)</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i="1" dirty="0"/>
              <a:t>Ciclo</a:t>
            </a:r>
            <a:r>
              <a:rPr lang="es-ES" sz="2000" i="1" dirty="0"/>
              <a:t>: cadena en la que no se repiten ni sus (V) ni sus (E), a excepción del (V) inicial y final</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dirty="0"/>
              <a:t>Longitud de la Cadena:</a:t>
            </a:r>
            <a:r>
              <a:rPr lang="es-ES" sz="2000" dirty="0"/>
              <a:t> Número de Aristas (E) que forman una cadena.</a:t>
            </a:r>
            <a:endParaRPr sz="2000" dirty="0"/>
          </a:p>
        </p:txBody>
      </p:sp>
      <p:sp>
        <p:nvSpPr>
          <p:cNvPr id="156" name="Google Shape;156;g87d0b50373_4_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Conceptos Generales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7d0b50373_4_91"/>
          <p:cNvSpPr txBox="1">
            <a:spLocks noGrp="1"/>
          </p:cNvSpPr>
          <p:nvPr>
            <p:ph type="body" idx="1"/>
          </p:nvPr>
        </p:nvSpPr>
        <p:spPr>
          <a:xfrm>
            <a:off x="457200" y="1843113"/>
            <a:ext cx="4647826" cy="4773581"/>
          </a:xfrm>
          <a:prstGeom prst="rect">
            <a:avLst/>
          </a:prstGeom>
          <a:noFill/>
          <a:ln>
            <a:noFill/>
          </a:ln>
        </p:spPr>
        <p:txBody>
          <a:bodyPr spcFirstLastPara="1" wrap="square" lIns="91425" tIns="45700" rIns="91425" bIns="45700" anchor="t" anchorCtr="0">
            <a:noAutofit/>
          </a:bodyPr>
          <a:lstStyle/>
          <a:p>
            <a:pPr marL="457200" lvl="0" indent="-355917" algn="just" rtl="0">
              <a:lnSpc>
                <a:spcPct val="100000"/>
              </a:lnSpc>
              <a:spcBef>
                <a:spcPts val="481"/>
              </a:spcBef>
              <a:spcAft>
                <a:spcPts val="0"/>
              </a:spcAft>
              <a:buClr>
                <a:srgbClr val="4A86E8"/>
              </a:buClr>
              <a:buSzPts val="2005"/>
              <a:buChar char="❖"/>
            </a:pPr>
            <a:r>
              <a:rPr lang="es-ES" sz="2004" b="1" i="1"/>
              <a:t>Grado de un Nodo: </a:t>
            </a:r>
            <a:endParaRPr sz="2004" b="1" i="1"/>
          </a:p>
          <a:p>
            <a:pPr marL="914400" lvl="1" indent="-355917" algn="just" rtl="0">
              <a:lnSpc>
                <a:spcPct val="100000"/>
              </a:lnSpc>
              <a:spcBef>
                <a:spcPts val="0"/>
              </a:spcBef>
              <a:spcAft>
                <a:spcPts val="0"/>
              </a:spcAft>
              <a:buSzPts val="2005"/>
              <a:buChar char="➢"/>
            </a:pPr>
            <a:r>
              <a:rPr lang="es-ES" sz="2004" i="1"/>
              <a:t>A: 3</a:t>
            </a:r>
            <a:endParaRPr sz="2004" i="1"/>
          </a:p>
          <a:p>
            <a:pPr marL="914400" lvl="1" indent="-355917" algn="just" rtl="0">
              <a:lnSpc>
                <a:spcPct val="100000"/>
              </a:lnSpc>
              <a:spcBef>
                <a:spcPts val="0"/>
              </a:spcBef>
              <a:spcAft>
                <a:spcPts val="0"/>
              </a:spcAft>
              <a:buSzPts val="2005"/>
              <a:buChar char="➢"/>
            </a:pPr>
            <a:r>
              <a:rPr lang="es-ES" sz="2004" i="1"/>
              <a:t>B: 4</a:t>
            </a:r>
            <a:endParaRPr sz="2004" i="1"/>
          </a:p>
          <a:p>
            <a:pPr marL="914400" lvl="1" indent="-355917" algn="just" rtl="0">
              <a:lnSpc>
                <a:spcPct val="100000"/>
              </a:lnSpc>
              <a:spcBef>
                <a:spcPts val="0"/>
              </a:spcBef>
              <a:spcAft>
                <a:spcPts val="0"/>
              </a:spcAft>
              <a:buSzPts val="2005"/>
              <a:buChar char="➢"/>
            </a:pPr>
            <a:r>
              <a:rPr lang="es-ES" sz="2004" i="1"/>
              <a:t>D:3</a:t>
            </a:r>
            <a:endParaRPr sz="2004" i="1"/>
          </a:p>
          <a:p>
            <a:pPr marL="457200" lvl="0" indent="-355917" algn="just" rtl="0">
              <a:lnSpc>
                <a:spcPct val="100000"/>
              </a:lnSpc>
              <a:spcBef>
                <a:spcPts val="0"/>
              </a:spcBef>
              <a:spcAft>
                <a:spcPts val="0"/>
              </a:spcAft>
              <a:buClr>
                <a:srgbClr val="4A86E8"/>
              </a:buClr>
              <a:buSzPts val="2005"/>
              <a:buChar char="❖"/>
            </a:pPr>
            <a:r>
              <a:rPr lang="es-ES" sz="2004" b="1" i="1" dirty="0"/>
              <a:t>Cadena “C</a:t>
            </a:r>
            <a:r>
              <a:rPr lang="es-ES" sz="1504" b="1" i="1" dirty="0"/>
              <a:t>1</a:t>
            </a:r>
            <a:r>
              <a:rPr lang="es-ES" sz="2004" b="1" i="1" dirty="0"/>
              <a:t>”: </a:t>
            </a:r>
            <a:r>
              <a:rPr lang="es-ES" sz="2004" i="1" dirty="0"/>
              <a:t>{ (A, B), (B, C), (C, D), (D, B), (B,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dirty="0"/>
              <a:t>Cadena Cerrada “C</a:t>
            </a:r>
            <a:r>
              <a:rPr lang="es-ES" sz="1504" b="1" i="1" dirty="0"/>
              <a:t>2</a:t>
            </a:r>
            <a:r>
              <a:rPr lang="es-ES" sz="2004" b="1" i="1" dirty="0"/>
              <a:t>”:</a:t>
            </a:r>
            <a:r>
              <a:rPr lang="es-ES" sz="2004" i="1" dirty="0"/>
              <a:t> { (F, B), (B, C), (C, A), (A, A),</a:t>
            </a:r>
            <a:br>
              <a:rPr lang="es-ES" sz="2004" i="1"/>
            </a:br>
            <a:r>
              <a:rPr lang="es-ES" sz="2004" i="1" dirty="0"/>
              <a:t>				      (A, B), (B, D), (D, E), (E,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a:t>Camino:</a:t>
            </a:r>
            <a:r>
              <a:rPr lang="es-ES" sz="2004" i="1"/>
              <a:t> </a:t>
            </a:r>
            <a:r>
              <a:rPr lang="es-ES" sz="2004"/>
              <a:t>{ </a:t>
            </a:r>
            <a:r>
              <a:rPr lang="es-ES" sz="2004" i="1"/>
              <a:t>(A, C), (C, D), (D, E)</a:t>
            </a:r>
            <a:r>
              <a:rPr lang="es-ES" sz="2004"/>
              <a:t> }</a:t>
            </a:r>
            <a:endParaRPr sz="2004"/>
          </a:p>
          <a:p>
            <a:pPr marL="457200" lvl="0" indent="-355917" algn="just" rtl="0">
              <a:lnSpc>
                <a:spcPct val="100000"/>
              </a:lnSpc>
              <a:spcBef>
                <a:spcPts val="0"/>
              </a:spcBef>
              <a:spcAft>
                <a:spcPts val="0"/>
              </a:spcAft>
              <a:buClr>
                <a:srgbClr val="4A86E8"/>
              </a:buClr>
              <a:buSzPts val="2005"/>
              <a:buChar char="❖"/>
            </a:pPr>
            <a:r>
              <a:rPr lang="es-ES" sz="2004" b="1" i="1" dirty="0"/>
              <a:t>Ciclo</a:t>
            </a:r>
            <a:r>
              <a:rPr lang="es-ES" sz="2004" i="1" dirty="0"/>
              <a:t>: { (A, B), (B, D), (D, C), (C, A) }</a:t>
            </a:r>
            <a:endParaRPr sz="2004" i="1" dirty="0"/>
          </a:p>
          <a:p>
            <a:pPr marL="457200" lvl="0" indent="-355917" algn="just" rtl="0">
              <a:lnSpc>
                <a:spcPct val="100000"/>
              </a:lnSpc>
              <a:spcBef>
                <a:spcPts val="0"/>
              </a:spcBef>
              <a:spcAft>
                <a:spcPts val="0"/>
              </a:spcAft>
              <a:buClr>
                <a:srgbClr val="4A86E8"/>
              </a:buClr>
              <a:buSzPts val="2005"/>
              <a:buChar char="❖"/>
            </a:pPr>
            <a:r>
              <a:rPr lang="es-ES" sz="2004" b="1" dirty="0"/>
              <a:t>Longitud de la Cadena:</a:t>
            </a:r>
            <a:r>
              <a:rPr lang="es-ES" sz="2004" dirty="0"/>
              <a:t> </a:t>
            </a:r>
            <a:r>
              <a:rPr lang="es-ES" sz="2004" b="1" i="1" dirty="0"/>
              <a:t>“C</a:t>
            </a:r>
            <a:r>
              <a:rPr lang="es-ES" sz="1504" b="1" i="1" dirty="0"/>
              <a:t>1</a:t>
            </a:r>
            <a:r>
              <a:rPr lang="es-ES" sz="2004" b="1" i="1" dirty="0"/>
              <a:t>” = </a:t>
            </a:r>
            <a:r>
              <a:rPr lang="es-ES" sz="2004" dirty="0"/>
              <a:t>5</a:t>
            </a:r>
            <a:endParaRPr sz="2004" dirty="0"/>
          </a:p>
        </p:txBody>
      </p:sp>
      <p:sp>
        <p:nvSpPr>
          <p:cNvPr id="162" name="Google Shape;162;g87d0b50373_4_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63" name="Google Shape;163;g87d0b50373_4_91"/>
          <p:cNvSpPr/>
          <p:nvPr/>
        </p:nvSpPr>
        <p:spPr>
          <a:xfrm>
            <a:off x="5356200" y="49908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64" name="Google Shape;164;g87d0b50373_4_91"/>
          <p:cNvSpPr/>
          <p:nvPr/>
        </p:nvSpPr>
        <p:spPr>
          <a:xfrm>
            <a:off x="6533075" y="39334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65" name="Google Shape;165;g87d0b50373_4_91"/>
          <p:cNvSpPr/>
          <p:nvPr/>
        </p:nvSpPr>
        <p:spPr>
          <a:xfrm>
            <a:off x="8194500" y="60483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66" name="Google Shape;166;g87d0b50373_4_91"/>
          <p:cNvSpPr/>
          <p:nvPr/>
        </p:nvSpPr>
        <p:spPr>
          <a:xfrm>
            <a:off x="6533075" y="6048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67" name="Google Shape;167;g87d0b50373_4_91"/>
          <p:cNvCxnSpPr>
            <a:stCxn id="163" idx="7"/>
            <a:endCxn id="164" idx="3"/>
          </p:cNvCxnSpPr>
          <p:nvPr/>
        </p:nvCxnSpPr>
        <p:spPr>
          <a:xfrm rot="10800000" flipH="1">
            <a:off x="5776404" y="4415359"/>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8" name="Google Shape;168;g87d0b50373_4_91"/>
          <p:cNvCxnSpPr>
            <a:stCxn id="163" idx="5"/>
            <a:endCxn id="166" idx="1"/>
          </p:cNvCxnSpPr>
          <p:nvPr/>
        </p:nvCxnSpPr>
        <p:spPr>
          <a:xfrm>
            <a:off x="5776404" y="5472791"/>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9" name="Google Shape;169;g87d0b50373_4_91"/>
          <p:cNvCxnSpPr>
            <a:stCxn id="165" idx="1"/>
            <a:endCxn id="164" idx="5"/>
          </p:cNvCxnSpPr>
          <p:nvPr/>
        </p:nvCxnSpPr>
        <p:spPr>
          <a:xfrm rot="10800000">
            <a:off x="6953196" y="4415334"/>
            <a:ext cx="1313400" cy="1715700"/>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g87d0b50373_4_91"/>
          <p:cNvCxnSpPr>
            <a:stCxn id="166" idx="6"/>
            <a:endCxn id="165" idx="2"/>
          </p:cNvCxnSpPr>
          <p:nvPr/>
        </p:nvCxnSpPr>
        <p:spPr>
          <a:xfrm>
            <a:off x="7025375" y="6330675"/>
            <a:ext cx="1169100" cy="0"/>
          </a:xfrm>
          <a:prstGeom prst="straightConnector1">
            <a:avLst/>
          </a:prstGeom>
          <a:noFill/>
          <a:ln w="9525" cap="flat" cmpd="sng">
            <a:solidFill>
              <a:schemeClr val="dk2"/>
            </a:solidFill>
            <a:prstDash val="solid"/>
            <a:round/>
            <a:headEnd type="none" w="sm" len="sm"/>
            <a:tailEnd type="none" w="sm" len="sm"/>
          </a:ln>
        </p:spPr>
      </p:cxnSp>
      <p:cxnSp>
        <p:nvCxnSpPr>
          <p:cNvPr id="171" name="Google Shape;171;g87d0b50373_4_91"/>
          <p:cNvCxnSpPr>
            <a:stCxn id="166" idx="0"/>
            <a:endCxn id="164" idx="4"/>
          </p:cNvCxnSpPr>
          <p:nvPr/>
        </p:nvCxnSpPr>
        <p:spPr>
          <a:xfrm rot="10800000">
            <a:off x="6779225" y="4497975"/>
            <a:ext cx="0" cy="1550400"/>
          </a:xfrm>
          <a:prstGeom prst="straightConnector1">
            <a:avLst/>
          </a:prstGeom>
          <a:noFill/>
          <a:ln w="9525" cap="flat" cmpd="sng">
            <a:solidFill>
              <a:schemeClr val="dk2"/>
            </a:solidFill>
            <a:prstDash val="solid"/>
            <a:round/>
            <a:headEnd type="none" w="sm" len="sm"/>
            <a:tailEnd type="none" w="sm" len="sm"/>
          </a:ln>
        </p:spPr>
      </p:cxnSp>
      <p:sp>
        <p:nvSpPr>
          <p:cNvPr id="172" name="Google Shape;172;g87d0b50373_4_91"/>
          <p:cNvSpPr/>
          <p:nvPr/>
        </p:nvSpPr>
        <p:spPr>
          <a:xfrm>
            <a:off x="8194500" y="38507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73" name="Google Shape;173;g87d0b50373_4_91"/>
          <p:cNvSpPr/>
          <p:nvPr/>
        </p:nvSpPr>
        <p:spPr>
          <a:xfrm>
            <a:off x="7499875" y="21036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cxnSp>
        <p:nvCxnSpPr>
          <p:cNvPr id="174" name="Google Shape;174;g87d0b50373_4_91"/>
          <p:cNvCxnSpPr>
            <a:stCxn id="172" idx="4"/>
            <a:endCxn id="165" idx="0"/>
          </p:cNvCxnSpPr>
          <p:nvPr/>
        </p:nvCxnSpPr>
        <p:spPr>
          <a:xfrm>
            <a:off x="8440650" y="4415313"/>
            <a:ext cx="0" cy="1632900"/>
          </a:xfrm>
          <a:prstGeom prst="straightConnector1">
            <a:avLst/>
          </a:prstGeom>
          <a:noFill/>
          <a:ln w="9525" cap="flat" cmpd="sng">
            <a:solidFill>
              <a:schemeClr val="dk2"/>
            </a:solidFill>
            <a:prstDash val="solid"/>
            <a:round/>
            <a:headEnd type="none" w="sm" len="sm"/>
            <a:tailEnd type="none" w="sm" len="sm"/>
          </a:ln>
        </p:spPr>
      </p:cxnSp>
      <p:cxnSp>
        <p:nvCxnSpPr>
          <p:cNvPr id="175" name="Google Shape;175;g87d0b50373_4_91"/>
          <p:cNvCxnSpPr>
            <a:stCxn id="172" idx="0"/>
            <a:endCxn id="173" idx="5"/>
          </p:cNvCxnSpPr>
          <p:nvPr/>
        </p:nvCxnSpPr>
        <p:spPr>
          <a:xfrm rot="10800000">
            <a:off x="7920150" y="2585613"/>
            <a:ext cx="520500" cy="1265100"/>
          </a:xfrm>
          <a:prstGeom prst="straightConnector1">
            <a:avLst/>
          </a:prstGeom>
          <a:noFill/>
          <a:ln w="9525" cap="flat" cmpd="sng">
            <a:solidFill>
              <a:schemeClr val="dk2"/>
            </a:solidFill>
            <a:prstDash val="solid"/>
            <a:round/>
            <a:headEnd type="none" w="sm" len="sm"/>
            <a:tailEnd type="none" w="sm" len="sm"/>
          </a:ln>
        </p:spPr>
      </p:cxnSp>
      <p:cxnSp>
        <p:nvCxnSpPr>
          <p:cNvPr id="176" name="Google Shape;176;g87d0b50373_4_91"/>
          <p:cNvCxnSpPr>
            <a:stCxn id="164" idx="7"/>
            <a:endCxn id="173" idx="3"/>
          </p:cNvCxnSpPr>
          <p:nvPr/>
        </p:nvCxnSpPr>
        <p:spPr>
          <a:xfrm rot="10800000" flipH="1">
            <a:off x="6953279" y="2585422"/>
            <a:ext cx="618600" cy="1430700"/>
          </a:xfrm>
          <a:prstGeom prst="straightConnector1">
            <a:avLst/>
          </a:prstGeom>
          <a:noFill/>
          <a:ln w="9525" cap="flat" cmpd="sng">
            <a:solidFill>
              <a:schemeClr val="dk2"/>
            </a:solidFill>
            <a:prstDash val="solid"/>
            <a:round/>
            <a:headEnd type="none" w="sm" len="sm"/>
            <a:tailEnd type="none" w="sm" len="sm"/>
          </a:ln>
        </p:spPr>
      </p:cxnSp>
      <p:cxnSp>
        <p:nvCxnSpPr>
          <p:cNvPr id="177" name="Google Shape;177;g87d0b50373_4_91"/>
          <p:cNvCxnSpPr>
            <a:stCxn id="163" idx="0"/>
            <a:endCxn id="163" idx="2"/>
          </p:cNvCxnSpPr>
          <p:nvPr/>
        </p:nvCxnSpPr>
        <p:spPr>
          <a:xfrm rot="5400000">
            <a:off x="5338050" y="5008875"/>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87d0b50373_4_56"/>
          <p:cNvSpPr txBox="1">
            <a:spLocks noGrp="1"/>
          </p:cNvSpPr>
          <p:nvPr>
            <p:ph type="body" idx="1"/>
          </p:nvPr>
        </p:nvSpPr>
        <p:spPr>
          <a:xfrm>
            <a:off x="457200" y="1675200"/>
            <a:ext cx="8229600" cy="4649400"/>
          </a:xfrm>
          <a:prstGeom prst="rect">
            <a:avLst/>
          </a:prstGeom>
          <a:noFill/>
          <a:ln>
            <a:noFill/>
          </a:ln>
        </p:spPr>
        <p:txBody>
          <a:bodyPr spcFirstLastPara="1" wrap="square" lIns="91425" tIns="45700" rIns="91425" bIns="45700" anchor="t" anchorCtr="0">
            <a:noAutofit/>
          </a:bodyPr>
          <a:lstStyle/>
          <a:p>
            <a:pPr marL="208724" lvl="1" indent="0" algn="just" rtl="0">
              <a:lnSpc>
                <a:spcPct val="110000"/>
              </a:lnSpc>
              <a:spcBef>
                <a:spcPts val="0"/>
              </a:spcBef>
              <a:spcAft>
                <a:spcPts val="0"/>
              </a:spcAft>
              <a:buSzPts val="1700"/>
              <a:buNone/>
            </a:pPr>
            <a:r>
              <a:rPr lang="es-ES" sz="1900"/>
              <a:t>Con un Grafo se pueden estudiar miles de cosas, tienen millones de aplicaciones. Ejemplo, podemos saber cual es el nodo más importante de una red, si la red se puede recorrer visitando todos sus nodos, si se puede recorrer sin repetir ninguno o si hay pequeños grupos conectados entre sí.</a:t>
            </a:r>
            <a:endParaRPr sz="1900"/>
          </a:p>
          <a:p>
            <a:pPr marL="274320" lvl="0" indent="-117475" algn="l" rtl="0">
              <a:lnSpc>
                <a:spcPct val="100000"/>
              </a:lnSpc>
              <a:spcBef>
                <a:spcPts val="520"/>
              </a:spcBef>
              <a:spcAft>
                <a:spcPts val="0"/>
              </a:spcAft>
              <a:buSzPts val="2470"/>
              <a:buNone/>
            </a:pPr>
            <a:endParaRPr/>
          </a:p>
        </p:txBody>
      </p:sp>
      <p:sp>
        <p:nvSpPr>
          <p:cNvPr id="183" name="Google Shape;183;g87d0b50373_4_56"/>
          <p:cNvSpPr txBox="1">
            <a:spLocks noGrp="1"/>
          </p:cNvSpPr>
          <p:nvPr>
            <p:ph type="title"/>
          </p:nvPr>
        </p:nvSpPr>
        <p:spPr>
          <a:xfrm>
            <a:off x="457200" y="704098"/>
            <a:ext cx="8229600" cy="971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84" name="Google Shape;184;g87d0b50373_4_56"/>
          <p:cNvPicPr preferRelativeResize="0"/>
          <p:nvPr/>
        </p:nvPicPr>
        <p:blipFill rotWithShape="1">
          <a:blip r:embed="rId3">
            <a:alphaModFix/>
          </a:blip>
          <a:srcRect/>
          <a:stretch/>
        </p:blipFill>
        <p:spPr>
          <a:xfrm>
            <a:off x="457200" y="3085525"/>
            <a:ext cx="4461932" cy="3520950"/>
          </a:xfrm>
          <a:prstGeom prst="rect">
            <a:avLst/>
          </a:prstGeom>
          <a:noFill/>
          <a:ln>
            <a:noFill/>
          </a:ln>
        </p:spPr>
      </p:pic>
      <p:pic>
        <p:nvPicPr>
          <p:cNvPr id="185" name="Google Shape;185;g87d0b50373_4_56"/>
          <p:cNvPicPr preferRelativeResize="0"/>
          <p:nvPr/>
        </p:nvPicPr>
        <p:blipFill rotWithShape="1">
          <a:blip r:embed="rId4">
            <a:alphaModFix/>
          </a:blip>
          <a:srcRect/>
          <a:stretch/>
        </p:blipFill>
        <p:spPr>
          <a:xfrm>
            <a:off x="5473525" y="3207125"/>
            <a:ext cx="3213275" cy="339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87d0b50373_4_355"/>
          <p:cNvSpPr txBox="1">
            <a:spLocks noGrp="1"/>
          </p:cNvSpPr>
          <p:nvPr>
            <p:ph type="title"/>
          </p:nvPr>
        </p:nvSpPr>
        <p:spPr>
          <a:xfrm>
            <a:off x="457200" y="704099"/>
            <a:ext cx="8229600" cy="10455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91" name="Google Shape;191;g87d0b50373_4_355"/>
          <p:cNvPicPr preferRelativeResize="0"/>
          <p:nvPr/>
        </p:nvPicPr>
        <p:blipFill rotWithShape="1">
          <a:blip r:embed="rId3">
            <a:alphaModFix/>
          </a:blip>
          <a:srcRect/>
          <a:stretch/>
        </p:blipFill>
        <p:spPr>
          <a:xfrm>
            <a:off x="3571350" y="1749600"/>
            <a:ext cx="5115451" cy="5115451"/>
          </a:xfrm>
          <a:prstGeom prst="rect">
            <a:avLst/>
          </a:prstGeom>
          <a:noFill/>
          <a:ln>
            <a:noFill/>
          </a:ln>
        </p:spPr>
      </p:pic>
      <p:sp>
        <p:nvSpPr>
          <p:cNvPr id="192" name="Google Shape;192;g87d0b50373_4_355"/>
          <p:cNvSpPr txBox="1">
            <a:spLocks noGrp="1"/>
          </p:cNvSpPr>
          <p:nvPr>
            <p:ph type="body" idx="1"/>
          </p:nvPr>
        </p:nvSpPr>
        <p:spPr>
          <a:xfrm>
            <a:off x="457200" y="1923900"/>
            <a:ext cx="3114000" cy="4818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1800"/>
              </a:spcBef>
              <a:spcAft>
                <a:spcPts val="0"/>
              </a:spcAft>
              <a:buSzPts val="1710"/>
              <a:buNone/>
            </a:pPr>
            <a:r>
              <a:rPr lang="es-ES" sz="1800"/>
              <a:t>Andrew</a:t>
            </a:r>
            <a:r>
              <a:rPr lang="es-ES" sz="1800">
                <a:solidFill>
                  <a:srgbClr val="555555"/>
                </a:solidFill>
                <a:highlight>
                  <a:srgbClr val="FFFFFF"/>
                </a:highlight>
                <a:latin typeface="Roboto"/>
                <a:ea typeface="Roboto"/>
                <a:cs typeface="Roboto"/>
                <a:sym typeface="Roboto"/>
              </a:rPr>
              <a:t> </a:t>
            </a:r>
            <a:r>
              <a:rPr lang="es-ES" sz="1800"/>
              <a:t>J. Beveridge y Jis Shan crearon una red social para determinar, con ciencia exacta, quién es el líder real en la historia.</a:t>
            </a:r>
            <a:br>
              <a:rPr lang="es-ES" sz="1800"/>
            </a:br>
            <a:r>
              <a:rPr lang="es-ES" sz="1800"/>
              <a:t>El tamaño de cada punto corresponde al nivel de conexiones que el personaje tiene con otros individuos relevantes. El grosor de la línea muestra qué tan frecuente es la interacción entre ellos.</a:t>
            </a:r>
            <a:endParaRPr sz="1800"/>
          </a:p>
          <a:p>
            <a:pPr marL="0" lvl="1" indent="0" algn="just" rtl="0">
              <a:lnSpc>
                <a:spcPct val="110000"/>
              </a:lnSpc>
              <a:spcBef>
                <a:spcPts val="400"/>
              </a:spcBef>
              <a:spcAft>
                <a:spcPts val="0"/>
              </a:spcAft>
              <a:buSzPts val="1700"/>
              <a:buNone/>
            </a:pPr>
            <a:endParaRPr sz="1800"/>
          </a:p>
          <a:p>
            <a:pPr marL="0" lvl="1" indent="0" algn="just" rtl="0">
              <a:lnSpc>
                <a:spcPct val="110000"/>
              </a:lnSpc>
              <a:spcBef>
                <a:spcPts val="0"/>
              </a:spcBef>
              <a:spcAft>
                <a:spcPts val="0"/>
              </a:spcAft>
              <a:buSzPts val="1700"/>
              <a:buNone/>
            </a:pPr>
            <a:br>
              <a:rPr lang="es-ES" sz="1800"/>
            </a:br>
            <a:r>
              <a:rPr lang="es-ES" sz="1100" u="sng">
                <a:solidFill>
                  <a:srgbClr val="4A86E8"/>
                </a:solidFill>
                <a:hlinkClick r:id="rId4">
                  <a:extLst>
                    <a:ext uri="{A12FA001-AC4F-418D-AE19-62706E023703}">
                      <ahyp:hlinkClr xmlns:ahyp="http://schemas.microsoft.com/office/drawing/2018/hyperlinkcolor" val="tx"/>
                    </a:ext>
                  </a:extLst>
                </a:hlinkClick>
              </a:rPr>
              <a:t>https://networkofthrones.wordpress.com/</a:t>
            </a:r>
            <a:endParaRPr/>
          </a:p>
        </p:txBody>
      </p:sp>
    </p:spTree>
  </p:cSld>
  <p:clrMapOvr>
    <a:masterClrMapping/>
  </p:clrMapOvr>
</p:sld>
</file>

<file path=ppt/theme/theme1.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16</Slides>
  <Notes>16</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Flujo</vt:lpstr>
      <vt:lpstr>Flujo</vt:lpstr>
      <vt:lpstr>Teoría de Grafos</vt:lpstr>
      <vt:lpstr>Contenido</vt:lpstr>
      <vt:lpstr>Grafos</vt:lpstr>
      <vt:lpstr>Definiciones</vt:lpstr>
      <vt:lpstr>Ejemplos</vt:lpstr>
      <vt:lpstr>Conceptos Generales</vt:lpstr>
      <vt:lpstr>Ejemplos</vt:lpstr>
      <vt:lpstr>Aclaraciones</vt:lpstr>
      <vt:lpstr>Aclaraciones</vt:lpstr>
      <vt:lpstr>Grafos Dirigidos</vt:lpstr>
      <vt:lpstr>Representaciones</vt:lpstr>
      <vt:lpstr>Definiciones</vt:lpstr>
      <vt:lpstr>Definiciones</vt:lpstr>
      <vt:lpstr>Recorridos básicos de Grafos</vt:lpstr>
      <vt:lpstr>Recorrido en Anchura(BFS)</vt:lpstr>
      <vt:lpstr>Recorrido en Profundidad (DFS)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Grafos</dc:title>
  <dc:creator>Damian</dc:creator>
  <cp:revision>44</cp:revision>
  <dcterms:created xsi:type="dcterms:W3CDTF">2012-06-20T12:33:21Z</dcterms:created>
  <dcterms:modified xsi:type="dcterms:W3CDTF">2025-05-29T12:04:34Z</dcterms:modified>
</cp:coreProperties>
</file>