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4A2D57-3B32-4B6C-8853-FBBA997B7A0B}">
  <a:tblStyle styleId="{FA4A2D57-3B32-4B6C-8853-FBBA997B7A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e0ef8249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e0ef8249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e0bd2ff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e0bd2ff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0e0bd2ffd0_0_3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0e0bd2ffd0_0_3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0e0ef822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0e0ef822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71fe7ce0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71fe7ce0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0e0bd2ffd0_0_4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0e0bd2ffd0_0_4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0bd2f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0bd2f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961836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961836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0ef8249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e0ef8249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0ef82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e0ef82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e0ef8249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e0ef8249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e0ef8249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e0ef8249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e0ef8249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e0ef8249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e0ef8249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e0ef8249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PerezUNLaSMN/PROG_II_UADE_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Grafo - Floyd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Facultad: </a:t>
            </a:r>
            <a:r>
              <a:rPr lang="es-AR" sz="1840" dirty="0">
                <a:solidFill>
                  <a:schemeClr val="tx1"/>
                </a:solidFill>
              </a:rPr>
              <a:t>Ingeniería y Ciencias Exactas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Universidad: </a:t>
            </a:r>
            <a:r>
              <a:rPr lang="es-AR" sz="1840" dirty="0">
                <a:solidFill>
                  <a:schemeClr val="tx1"/>
                </a:solidFill>
              </a:rPr>
              <a:t>Universidad Argentina de la Empresa (UADE)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Materia: </a:t>
            </a:r>
            <a:r>
              <a:rPr lang="es-AR" sz="1840" dirty="0">
                <a:solidFill>
                  <a:schemeClr val="tx1"/>
                </a:solidFill>
              </a:rPr>
              <a:t>Programación II – Algoritmos y Estructuras de Datos II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Docente: </a:t>
            </a:r>
            <a:r>
              <a:rPr lang="es-AR" sz="1840" dirty="0">
                <a:solidFill>
                  <a:schemeClr val="tx1"/>
                </a:solidFill>
              </a:rPr>
              <a:t>Esp. Lic. Nicolás Ignacio Pérez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E-mail de contacto: </a:t>
            </a:r>
            <a:r>
              <a:rPr lang="es-AR" sz="1840" dirty="0">
                <a:solidFill>
                  <a:schemeClr val="tx1"/>
                </a:solidFill>
              </a:rPr>
              <a:t>nicoperez@uade.edu.ar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600" b="1" dirty="0">
                <a:solidFill>
                  <a:schemeClr val="tx1"/>
                </a:solidFill>
              </a:rPr>
              <a:t>Repo: </a:t>
            </a:r>
            <a:r>
              <a:rPr lang="es-AR" sz="1600" b="1" dirty="0">
                <a:solidFill>
                  <a:schemeClr val="tx1"/>
                </a:solidFill>
                <a:hlinkClick r:id="rId3"/>
              </a:rPr>
              <a:t>https://github.com/NicolasPerezUNLaSMN/PROG_II_UADE_JAVA</a:t>
            </a:r>
            <a:endParaRPr lang="es-AR" sz="16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 b="1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3651413" y="4270250"/>
            <a:ext cx="1841176" cy="65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608100" y="40089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 formalmente se puede decir que se tiene un grafo con V vértices numerados del 1 al N, y existe una función: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/>
              <a:t>caminoMinimo (i, j, k)</a:t>
            </a:r>
            <a:r>
              <a:rPr lang="es"/>
              <a:t> que devuelve el camino mínimo de i a j, pasando por los vértices de 1 a k, como puntos intermedios del camino.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Dada esta función, la idea es encontrar </a:t>
            </a:r>
            <a:r>
              <a:rPr lang="es" i="1"/>
              <a:t>caminoMinimo(i, j, k+1) </a:t>
            </a:r>
            <a:r>
              <a:rPr lang="es"/>
              <a:t>. Su valor podrá ser: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caminoMinimo(i, j, k) . Es decir el que ya existía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caminoMinimo(i, k+1, k+1) + caminoMinimo(k+1, j, k+1). Es decir, pasando por otro vértice . </a:t>
            </a:r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431" name="Google Shape;431;p22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2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3" name="Google Shape;433;p22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34" name="Google Shape;434;p22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40" name="Google Shape;440;p22"/>
              <p:cNvCxnSpPr>
                <a:stCxn id="435" idx="6"/>
                <a:endCxn id="43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22"/>
              <p:cNvCxnSpPr>
                <a:stCxn id="436" idx="6"/>
                <a:endCxn id="43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22"/>
              <p:cNvCxnSpPr>
                <a:stCxn id="438" idx="6"/>
                <a:endCxn id="43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22"/>
              <p:cNvCxnSpPr>
                <a:stCxn id="437" idx="6"/>
                <a:endCxn id="43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22"/>
              <p:cNvCxnSpPr>
                <a:stCxn id="437" idx="7"/>
                <a:endCxn id="43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22"/>
              <p:cNvCxnSpPr>
                <a:stCxn id="435" idx="5"/>
                <a:endCxn id="43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6" name="Google Shape;446;p22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447" name="Google Shape;447;p22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52" name="Google Shape;452;p22"/>
              <p:cNvCxnSpPr>
                <a:stCxn id="447" idx="6"/>
                <a:endCxn id="44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22"/>
              <p:cNvCxnSpPr>
                <a:stCxn id="448" idx="6"/>
                <a:endCxn id="45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22"/>
              <p:cNvCxnSpPr>
                <a:stCxn id="450" idx="6"/>
                <a:endCxn id="45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22"/>
              <p:cNvCxnSpPr>
                <a:stCxn id="449" idx="6"/>
                <a:endCxn id="45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22"/>
              <p:cNvCxnSpPr>
                <a:stCxn id="449" idx="7"/>
                <a:endCxn id="44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22"/>
              <p:cNvCxnSpPr>
                <a:stCxn id="447" idx="5"/>
                <a:endCxn id="45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Por lo tanto, el caminoMinimo (i, j, k) se define como: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caminoMinimo(i, j, k) = min( caminoMinimo(i, j, k-1) , caminoMinimo(i, k, k-1) +</a:t>
            </a:r>
            <a:endParaRPr sz="1600"/>
          </a:p>
          <a:p>
            <a:pPr marL="3200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 caminoMinimo(k, j, k-1) ) 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caminoMinimo(i, j, 0) = pesoArista(i, j)</a:t>
            </a:r>
            <a:endParaRPr sz="1600"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464" name="Google Shape;464;p23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23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67" name="Google Shape;467;p23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73" name="Google Shape;473;p23"/>
              <p:cNvCxnSpPr>
                <a:stCxn id="468" idx="6"/>
                <a:endCxn id="469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23"/>
              <p:cNvCxnSpPr>
                <a:stCxn id="469" idx="6"/>
                <a:endCxn id="472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23"/>
              <p:cNvCxnSpPr>
                <a:stCxn id="471" idx="6"/>
                <a:endCxn id="472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23"/>
              <p:cNvCxnSpPr>
                <a:stCxn id="470" idx="6"/>
                <a:endCxn id="471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23"/>
              <p:cNvCxnSpPr>
                <a:stCxn id="470" idx="7"/>
                <a:endCxn id="469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23"/>
              <p:cNvCxnSpPr>
                <a:stCxn id="468" idx="5"/>
                <a:endCxn id="471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9" name="Google Shape;479;p23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480" name="Google Shape;480;p23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85" name="Google Shape;485;p23"/>
              <p:cNvCxnSpPr>
                <a:stCxn id="480" idx="6"/>
                <a:endCxn id="481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3"/>
              <p:cNvCxnSpPr>
                <a:stCxn id="481" idx="6"/>
                <a:endCxn id="484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23"/>
              <p:cNvCxnSpPr>
                <a:stCxn id="483" idx="6"/>
                <a:endCxn id="484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23"/>
              <p:cNvCxnSpPr>
                <a:stCxn id="482" idx="6"/>
                <a:endCxn id="483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23"/>
              <p:cNvCxnSpPr>
                <a:stCxn id="482" idx="7"/>
                <a:endCxn id="481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23"/>
              <p:cNvCxnSpPr>
                <a:stCxn id="480" idx="5"/>
                <a:endCxn id="483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496" name="Google Shape;496;p2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2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8" name="Google Shape;498;p24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99" name="Google Shape;499;p2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500" name="Google Shape;500;p2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505" name="Google Shape;505;p24"/>
              <p:cNvCxnSpPr>
                <a:stCxn id="500" idx="6"/>
                <a:endCxn id="50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24"/>
              <p:cNvCxnSpPr>
                <a:stCxn id="501" idx="6"/>
                <a:endCxn id="50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24"/>
              <p:cNvCxnSpPr>
                <a:stCxn id="503" idx="6"/>
                <a:endCxn id="50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24"/>
              <p:cNvCxnSpPr>
                <a:stCxn id="502" idx="6"/>
                <a:endCxn id="50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24"/>
              <p:cNvCxnSpPr>
                <a:stCxn id="502" idx="7"/>
                <a:endCxn id="50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24"/>
              <p:cNvCxnSpPr>
                <a:stCxn id="500" idx="5"/>
                <a:endCxn id="50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1" name="Google Shape;511;p2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517" name="Google Shape;517;p24"/>
              <p:cNvCxnSpPr>
                <a:stCxn id="512" idx="6"/>
                <a:endCxn id="51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24"/>
              <p:cNvCxnSpPr>
                <a:stCxn id="513" idx="6"/>
                <a:endCxn id="51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24"/>
              <p:cNvCxnSpPr>
                <a:stCxn id="515" idx="6"/>
                <a:endCxn id="51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4"/>
              <p:cNvCxnSpPr>
                <a:stCxn id="514" idx="6"/>
                <a:endCxn id="51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24"/>
              <p:cNvCxnSpPr>
                <a:stCxn id="514" idx="7"/>
                <a:endCxn id="51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24"/>
              <p:cNvCxnSpPr>
                <a:stCxn id="512" idx="5"/>
                <a:endCxn id="51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3" name="Google Shape;523;p24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533" name="Google Shape;533;p24"/>
          <p:cNvCxnSpPr>
            <a:stCxn id="523" idx="4"/>
            <a:endCxn id="524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24"/>
          <p:cNvCxnSpPr>
            <a:stCxn id="523" idx="5"/>
            <a:endCxn id="525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24"/>
          <p:cNvCxnSpPr>
            <a:stCxn id="523" idx="3"/>
            <a:endCxn id="526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24"/>
          <p:cNvCxnSpPr>
            <a:stCxn id="526" idx="6"/>
            <a:endCxn id="524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24"/>
          <p:cNvCxnSpPr>
            <a:stCxn id="524" idx="6"/>
            <a:endCxn id="525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24"/>
          <p:cNvCxnSpPr>
            <a:stCxn id="524" idx="4"/>
            <a:endCxn id="529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4"/>
          <p:cNvCxnSpPr>
            <a:stCxn id="525" idx="3"/>
            <a:endCxn id="529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24"/>
          <p:cNvCxnSpPr>
            <a:stCxn id="526" idx="4"/>
            <a:endCxn id="528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24"/>
          <p:cNvCxnSpPr>
            <a:stCxn id="526" idx="5"/>
            <a:endCxn id="529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24"/>
          <p:cNvCxnSpPr>
            <a:stCxn id="526" idx="3"/>
            <a:endCxn id="532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24"/>
          <p:cNvCxnSpPr>
            <a:stCxn id="528" idx="6"/>
            <a:endCxn id="529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4"/>
          <p:cNvCxnSpPr>
            <a:stCxn id="532" idx="5"/>
            <a:endCxn id="527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4"/>
          <p:cNvCxnSpPr>
            <a:stCxn id="532" idx="6"/>
            <a:endCxn id="528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4"/>
          <p:cNvCxnSpPr>
            <a:stCxn id="527" idx="7"/>
            <a:endCxn id="529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4"/>
          <p:cNvCxnSpPr>
            <a:stCxn id="532" idx="4"/>
            <a:endCxn id="530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4"/>
          <p:cNvCxnSpPr>
            <a:stCxn id="530" idx="6"/>
            <a:endCxn id="531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24"/>
          <p:cNvCxnSpPr>
            <a:stCxn id="527" idx="6"/>
            <a:endCxn id="531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24"/>
          <p:cNvCxnSpPr>
            <a:stCxn id="529" idx="4"/>
            <a:endCxn id="531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4"/>
          <p:cNvCxnSpPr>
            <a:stCxn id="531" idx="7"/>
            <a:endCxn id="525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24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4" name="Google Shape;554;p24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5" name="Google Shape;555;p24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6" name="Google Shape;556;p24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7" name="Google Shape;557;p24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59" name="Google Shape;559;p24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0" name="Google Shape;560;p24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1" name="Google Shape;561;p24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2" name="Google Shape;562;p24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3" name="Google Shape;563;p24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5" name="Google Shape;565;p24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7" name="Google Shape;567;p24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8" name="Google Shape;568;p24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69" name="Google Shape;569;p24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0" name="Google Shape;570;p24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571" name="Google Shape;571;p24"/>
          <p:cNvCxnSpPr>
            <a:stCxn id="530" idx="7"/>
            <a:endCxn id="527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2" name="Google Shape;572;p24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3" name="Google Shape;573;p24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75" name="Google Shape;575;p24"/>
          <p:cNvCxnSpPr>
            <a:endCxn id="574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24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79" name="Google Shape;579;p24"/>
          <p:cNvCxnSpPr>
            <a:endCxn id="578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0" name="Google Shape;580;p24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1" name="Google Shape;581;p24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583" name="Google Shape;583;p24"/>
          <p:cNvCxnSpPr>
            <a:endCxn id="582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24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587" name="Google Shape;587;p24"/>
          <p:cNvCxnSpPr>
            <a:endCxn id="586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24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591" name="Google Shape;591;p24"/>
          <p:cNvCxnSpPr>
            <a:endCxn id="590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24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95" name="Google Shape;595;p24"/>
          <p:cNvCxnSpPr>
            <a:endCxn id="594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24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99" name="Google Shape;599;p24"/>
          <p:cNvCxnSpPr>
            <a:endCxn id="598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24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603" name="Google Shape;603;p24"/>
          <p:cNvCxnSpPr>
            <a:endCxn id="602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24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05" name="Google Shape;605;p24"/>
          <p:cNvCxnSpPr>
            <a:stCxn id="528" idx="4"/>
            <a:endCxn id="527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24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607" name="Google Shape;607;p24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608" name="Google Shape;608;p24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618" name="Google Shape;618;p24"/>
          <p:cNvCxnSpPr>
            <a:stCxn id="608" idx="4"/>
            <a:endCxn id="609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4"/>
          <p:cNvCxnSpPr>
            <a:stCxn id="608" idx="5"/>
            <a:endCxn id="610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24"/>
          <p:cNvCxnSpPr>
            <a:stCxn id="608" idx="3"/>
            <a:endCxn id="611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4"/>
          <p:cNvCxnSpPr>
            <a:stCxn id="611" idx="6"/>
            <a:endCxn id="609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4"/>
          <p:cNvCxnSpPr>
            <a:stCxn id="609" idx="6"/>
            <a:endCxn id="610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24"/>
          <p:cNvCxnSpPr>
            <a:stCxn id="609" idx="4"/>
            <a:endCxn id="614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24"/>
          <p:cNvCxnSpPr>
            <a:stCxn id="610" idx="3"/>
            <a:endCxn id="614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24"/>
          <p:cNvCxnSpPr>
            <a:stCxn id="611" idx="4"/>
            <a:endCxn id="613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24"/>
          <p:cNvCxnSpPr>
            <a:stCxn id="611" idx="5"/>
            <a:endCxn id="614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4"/>
          <p:cNvCxnSpPr>
            <a:stCxn id="611" idx="3"/>
            <a:endCxn id="617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4"/>
          <p:cNvCxnSpPr>
            <a:stCxn id="613" idx="6"/>
            <a:endCxn id="614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4"/>
          <p:cNvCxnSpPr>
            <a:stCxn id="617" idx="5"/>
            <a:endCxn id="612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24"/>
          <p:cNvCxnSpPr>
            <a:stCxn id="617" idx="6"/>
            <a:endCxn id="613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4"/>
          <p:cNvCxnSpPr>
            <a:stCxn id="612" idx="7"/>
            <a:endCxn id="614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24"/>
          <p:cNvCxnSpPr>
            <a:stCxn id="617" idx="4"/>
            <a:endCxn id="615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24"/>
          <p:cNvCxnSpPr>
            <a:stCxn id="615" idx="6"/>
            <a:endCxn id="616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24"/>
          <p:cNvCxnSpPr>
            <a:stCxn id="612" idx="6"/>
            <a:endCxn id="616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24"/>
          <p:cNvCxnSpPr>
            <a:stCxn id="614" idx="4"/>
            <a:endCxn id="616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24"/>
          <p:cNvCxnSpPr>
            <a:stCxn id="616" idx="7"/>
            <a:endCxn id="610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" name="Google Shape;637;p24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43" name="Google Shape;643;p24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51" name="Google Shape;651;p24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52" name="Google Shape;652;p24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55" name="Google Shape;655;p24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656" name="Google Shape;656;p24"/>
          <p:cNvCxnSpPr>
            <a:stCxn id="615" idx="7"/>
            <a:endCxn id="612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24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658" name="Google Shape;658;p24"/>
          <p:cNvCxnSpPr>
            <a:stCxn id="613" idx="4"/>
            <a:endCxn id="612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24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60" name="Google Shape;660;p24"/>
          <p:cNvSpPr txBox="1"/>
          <p:nvPr/>
        </p:nvSpPr>
        <p:spPr>
          <a:xfrm>
            <a:off x="5607925" y="1977700"/>
            <a:ext cx="2431200" cy="9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#Vertices-1 = #Arcos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10 -1=9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MST = 38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</a:t>
            </a:r>
            <a:endParaRPr/>
          </a:p>
        </p:txBody>
      </p:sp>
      <p:pic>
        <p:nvPicPr>
          <p:cNvPr id="666" name="Google Shape;666;p2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7" name="Google Shape;667;p2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25"/>
          <p:cNvSpPr txBox="1">
            <a:spLocks noGrp="1"/>
          </p:cNvSpPr>
          <p:nvPr>
            <p:ph type="body" idx="1"/>
          </p:nvPr>
        </p:nvSpPr>
        <p:spPr>
          <a:xfrm>
            <a:off x="311700" y="1287713"/>
            <a:ext cx="73890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complejidad temporal del algoritmo de Floyd- para encontrar todos los caminos más cortos entre todos los pares de vértices en un grafo ponderado dirigido o no dirigido es de O(V</a:t>
            </a:r>
            <a:r>
              <a:rPr lang="es" baseline="30000"/>
              <a:t>3</a:t>
            </a:r>
            <a:r>
              <a:rPr lang="es"/>
              <a:t>), donde V es el número de vértices en el grafo.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se debe a que el algoritmo realiza tres bucles anidados para actualizar todas las distancias entre pares de vértices. Cada iteración de estos bucles requiere un tiempo constante para actualizar las distancias, y hay V² pares de vértices en total.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lo tanto, la complejidad total es O(V³)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pic>
        <p:nvPicPr>
          <p:cNvPr id="674" name="Google Shape;674;p2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2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2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73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Aplique el algoritmo de Floyd a los siguientes grafos</a:t>
            </a:r>
            <a:endParaRPr/>
          </a:p>
        </p:txBody>
      </p:sp>
      <p:pic>
        <p:nvPicPr>
          <p:cNvPr id="677" name="Google Shape;6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6"/>
          <p:cNvSpPr/>
          <p:nvPr/>
        </p:nvSpPr>
        <p:spPr>
          <a:xfrm>
            <a:off x="2019600" y="20317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>
            <a:off x="2336950" y="16021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680" name="Google Shape;680;p26"/>
          <p:cNvSpPr/>
          <p:nvPr/>
        </p:nvSpPr>
        <p:spPr>
          <a:xfrm>
            <a:off x="2642300" y="20761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681" name="Google Shape;681;p26"/>
          <p:cNvSpPr/>
          <p:nvPr/>
        </p:nvSpPr>
        <p:spPr>
          <a:xfrm>
            <a:off x="3022750" y="16021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2394100" y="2647588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3708550" y="1754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684" name="Google Shape;684;p26"/>
          <p:cNvCxnSpPr>
            <a:stCxn id="678" idx="7"/>
            <a:endCxn id="679" idx="2"/>
          </p:cNvCxnSpPr>
          <p:nvPr/>
        </p:nvCxnSpPr>
        <p:spPr>
          <a:xfrm rot="10800000" flipH="1">
            <a:off x="2310747" y="1772653"/>
            <a:ext cx="26100" cy="3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26"/>
          <p:cNvCxnSpPr>
            <a:stCxn id="679" idx="6"/>
            <a:endCxn id="681" idx="2"/>
          </p:cNvCxnSpPr>
          <p:nvPr/>
        </p:nvCxnSpPr>
        <p:spPr>
          <a:xfrm>
            <a:off x="2678050" y="1772725"/>
            <a:ext cx="34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26"/>
          <p:cNvCxnSpPr>
            <a:stCxn id="681" idx="6"/>
            <a:endCxn id="683" idx="2"/>
          </p:cNvCxnSpPr>
          <p:nvPr/>
        </p:nvCxnSpPr>
        <p:spPr>
          <a:xfrm>
            <a:off x="3363850" y="1772725"/>
            <a:ext cx="3447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26"/>
          <p:cNvCxnSpPr>
            <a:stCxn id="683" idx="3"/>
            <a:endCxn id="680" idx="6"/>
          </p:cNvCxnSpPr>
          <p:nvPr/>
        </p:nvCxnSpPr>
        <p:spPr>
          <a:xfrm flipH="1">
            <a:off x="2983303" y="2045722"/>
            <a:ext cx="7752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26"/>
          <p:cNvCxnSpPr>
            <a:stCxn id="680" idx="4"/>
            <a:endCxn id="682" idx="7"/>
          </p:cNvCxnSpPr>
          <p:nvPr/>
        </p:nvCxnSpPr>
        <p:spPr>
          <a:xfrm flipH="1">
            <a:off x="2685350" y="2417263"/>
            <a:ext cx="12750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6"/>
          <p:cNvCxnSpPr>
            <a:stCxn id="679" idx="5"/>
            <a:endCxn id="680" idx="0"/>
          </p:cNvCxnSpPr>
          <p:nvPr/>
        </p:nvCxnSpPr>
        <p:spPr>
          <a:xfrm>
            <a:off x="2628097" y="1893322"/>
            <a:ext cx="184800" cy="1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26"/>
          <p:cNvSpPr txBox="1"/>
          <p:nvPr/>
        </p:nvSpPr>
        <p:spPr>
          <a:xfrm>
            <a:off x="2110125" y="17481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91" name="Google Shape;691;p26"/>
          <p:cNvSpPr txBox="1"/>
          <p:nvPr/>
        </p:nvSpPr>
        <p:spPr>
          <a:xfrm>
            <a:off x="2707150" y="14918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92" name="Google Shape;692;p26"/>
          <p:cNvSpPr txBox="1"/>
          <p:nvPr/>
        </p:nvSpPr>
        <p:spPr>
          <a:xfrm>
            <a:off x="3469150" y="14918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93" name="Google Shape;693;p26"/>
          <p:cNvSpPr txBox="1"/>
          <p:nvPr/>
        </p:nvSpPr>
        <p:spPr>
          <a:xfrm>
            <a:off x="2707150" y="17966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3428750" y="35833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3885950" y="31261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3885950" y="4040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4647950" y="31261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4647950" y="4040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699" name="Google Shape;699;p26"/>
          <p:cNvCxnSpPr>
            <a:stCxn id="694" idx="7"/>
            <a:endCxn id="695" idx="3"/>
          </p:cNvCxnSpPr>
          <p:nvPr/>
        </p:nvCxnSpPr>
        <p:spPr>
          <a:xfrm rot="10800000" flipH="1">
            <a:off x="3719897" y="3417328"/>
            <a:ext cx="216000" cy="2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26"/>
          <p:cNvCxnSpPr>
            <a:stCxn id="694" idx="5"/>
            <a:endCxn id="696" idx="1"/>
          </p:cNvCxnSpPr>
          <p:nvPr/>
        </p:nvCxnSpPr>
        <p:spPr>
          <a:xfrm>
            <a:off x="3719897" y="3874522"/>
            <a:ext cx="216000" cy="2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26"/>
          <p:cNvCxnSpPr>
            <a:stCxn id="697" idx="3"/>
            <a:endCxn id="694" idx="6"/>
          </p:cNvCxnSpPr>
          <p:nvPr/>
        </p:nvCxnSpPr>
        <p:spPr>
          <a:xfrm flipH="1">
            <a:off x="3769703" y="3417322"/>
            <a:ext cx="92820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26"/>
          <p:cNvCxnSpPr>
            <a:stCxn id="695" idx="6"/>
            <a:endCxn id="697" idx="2"/>
          </p:cNvCxnSpPr>
          <p:nvPr/>
        </p:nvCxnSpPr>
        <p:spPr>
          <a:xfrm>
            <a:off x="4227050" y="329672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26"/>
          <p:cNvCxnSpPr>
            <a:stCxn id="696" idx="6"/>
            <a:endCxn id="698" idx="2"/>
          </p:cNvCxnSpPr>
          <p:nvPr/>
        </p:nvCxnSpPr>
        <p:spPr>
          <a:xfrm>
            <a:off x="4227050" y="421112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26"/>
          <p:cNvCxnSpPr>
            <a:stCxn id="697" idx="4"/>
            <a:endCxn id="698" idx="0"/>
          </p:cNvCxnSpPr>
          <p:nvPr/>
        </p:nvCxnSpPr>
        <p:spPr>
          <a:xfrm>
            <a:off x="4818500" y="3467275"/>
            <a:ext cx="0" cy="5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5" name="Google Shape;705;p26"/>
          <p:cNvSpPr txBox="1"/>
          <p:nvPr/>
        </p:nvSpPr>
        <p:spPr>
          <a:xfrm>
            <a:off x="3621550" y="3255638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3621550" y="38540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7" name="Google Shape;707;p26"/>
          <p:cNvSpPr txBox="1"/>
          <p:nvPr/>
        </p:nvSpPr>
        <p:spPr>
          <a:xfrm>
            <a:off x="4063250" y="3528213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8" name="Google Shape;708;p26"/>
          <p:cNvSpPr txBox="1"/>
          <p:nvPr/>
        </p:nvSpPr>
        <p:spPr>
          <a:xfrm>
            <a:off x="4231150" y="30158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9" name="Google Shape;709;p26"/>
          <p:cNvSpPr txBox="1"/>
          <p:nvPr/>
        </p:nvSpPr>
        <p:spPr>
          <a:xfrm>
            <a:off x="4307350" y="41588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0" name="Google Shape;710;p26"/>
          <p:cNvSpPr txBox="1"/>
          <p:nvPr/>
        </p:nvSpPr>
        <p:spPr>
          <a:xfrm>
            <a:off x="4764550" y="36254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863600" y="19558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26"/>
          <p:cNvSpPr txBox="1"/>
          <p:nvPr/>
        </p:nvSpPr>
        <p:spPr>
          <a:xfrm>
            <a:off x="3073400" y="34036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13" name="Google Shape;713;p26"/>
          <p:cNvCxnSpPr>
            <a:stCxn id="678" idx="5"/>
            <a:endCxn id="682" idx="2"/>
          </p:cNvCxnSpPr>
          <p:nvPr/>
        </p:nvCxnSpPr>
        <p:spPr>
          <a:xfrm>
            <a:off x="2310747" y="2322847"/>
            <a:ext cx="83400" cy="4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26"/>
          <p:cNvSpPr txBox="1"/>
          <p:nvPr/>
        </p:nvSpPr>
        <p:spPr>
          <a:xfrm>
            <a:off x="3200350" y="2102988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5" name="Google Shape;715;p26"/>
          <p:cNvSpPr txBox="1"/>
          <p:nvPr/>
        </p:nvSpPr>
        <p:spPr>
          <a:xfrm>
            <a:off x="2740900" y="2447713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6" name="Google Shape;716;p26"/>
          <p:cNvSpPr txBox="1"/>
          <p:nvPr/>
        </p:nvSpPr>
        <p:spPr>
          <a:xfrm>
            <a:off x="2019600" y="2461213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6154550" y="24403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6611750" y="19831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6611750" y="2897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7373750" y="19831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7373750" y="2897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722" name="Google Shape;722;p26"/>
          <p:cNvCxnSpPr>
            <a:stCxn id="717" idx="7"/>
            <a:endCxn id="718" idx="3"/>
          </p:cNvCxnSpPr>
          <p:nvPr/>
        </p:nvCxnSpPr>
        <p:spPr>
          <a:xfrm rot="10800000" flipH="1">
            <a:off x="6445697" y="2274328"/>
            <a:ext cx="216000" cy="2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26"/>
          <p:cNvCxnSpPr>
            <a:stCxn id="717" idx="5"/>
            <a:endCxn id="719" idx="1"/>
          </p:cNvCxnSpPr>
          <p:nvPr/>
        </p:nvCxnSpPr>
        <p:spPr>
          <a:xfrm>
            <a:off x="6445697" y="2731522"/>
            <a:ext cx="216000" cy="2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26"/>
          <p:cNvCxnSpPr>
            <a:stCxn id="718" idx="4"/>
            <a:endCxn id="719" idx="0"/>
          </p:cNvCxnSpPr>
          <p:nvPr/>
        </p:nvCxnSpPr>
        <p:spPr>
          <a:xfrm>
            <a:off x="6782300" y="2324275"/>
            <a:ext cx="0" cy="5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26"/>
          <p:cNvCxnSpPr>
            <a:stCxn id="718" idx="6"/>
            <a:endCxn id="720" idx="2"/>
          </p:cNvCxnSpPr>
          <p:nvPr/>
        </p:nvCxnSpPr>
        <p:spPr>
          <a:xfrm>
            <a:off x="6952850" y="215372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26"/>
          <p:cNvCxnSpPr>
            <a:stCxn id="719" idx="6"/>
            <a:endCxn id="721" idx="2"/>
          </p:cNvCxnSpPr>
          <p:nvPr/>
        </p:nvCxnSpPr>
        <p:spPr>
          <a:xfrm>
            <a:off x="6952850" y="306812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26"/>
          <p:cNvCxnSpPr>
            <a:stCxn id="720" idx="4"/>
            <a:endCxn id="721" idx="0"/>
          </p:cNvCxnSpPr>
          <p:nvPr/>
        </p:nvCxnSpPr>
        <p:spPr>
          <a:xfrm>
            <a:off x="7544300" y="2324275"/>
            <a:ext cx="0" cy="5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26"/>
          <p:cNvCxnSpPr>
            <a:stCxn id="720" idx="3"/>
            <a:endCxn id="719" idx="7"/>
          </p:cNvCxnSpPr>
          <p:nvPr/>
        </p:nvCxnSpPr>
        <p:spPr>
          <a:xfrm flipH="1">
            <a:off x="6902903" y="2274322"/>
            <a:ext cx="520800" cy="6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29" name="Google Shape;729;p26"/>
          <p:cNvSpPr txBox="1"/>
          <p:nvPr/>
        </p:nvSpPr>
        <p:spPr>
          <a:xfrm>
            <a:off x="6271150" y="21776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0" name="Google Shape;730;p26"/>
          <p:cNvSpPr txBox="1"/>
          <p:nvPr/>
        </p:nvSpPr>
        <p:spPr>
          <a:xfrm>
            <a:off x="6346850" y="2717350"/>
            <a:ext cx="21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1" name="Google Shape;731;p26"/>
          <p:cNvSpPr txBox="1"/>
          <p:nvPr/>
        </p:nvSpPr>
        <p:spPr>
          <a:xfrm>
            <a:off x="6575950" y="24062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2" name="Google Shape;732;p26"/>
          <p:cNvSpPr txBox="1"/>
          <p:nvPr/>
        </p:nvSpPr>
        <p:spPr>
          <a:xfrm>
            <a:off x="6956950" y="18728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3" name="Google Shape;733;p26"/>
          <p:cNvSpPr txBox="1"/>
          <p:nvPr/>
        </p:nvSpPr>
        <p:spPr>
          <a:xfrm>
            <a:off x="7033150" y="30158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4" name="Google Shape;734;p26"/>
          <p:cNvSpPr txBox="1"/>
          <p:nvPr/>
        </p:nvSpPr>
        <p:spPr>
          <a:xfrm>
            <a:off x="7490350" y="24824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5" name="Google Shape;735;p26"/>
          <p:cNvSpPr txBox="1"/>
          <p:nvPr/>
        </p:nvSpPr>
        <p:spPr>
          <a:xfrm>
            <a:off x="6804550" y="24062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6" name="Google Shape;736;p26"/>
          <p:cNvSpPr txBox="1"/>
          <p:nvPr/>
        </p:nvSpPr>
        <p:spPr>
          <a:xfrm>
            <a:off x="5799200" y="22606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b)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37" name="Google Shape;737;p26"/>
          <p:cNvCxnSpPr>
            <a:endCxn id="718" idx="5"/>
          </p:cNvCxnSpPr>
          <p:nvPr/>
        </p:nvCxnSpPr>
        <p:spPr>
          <a:xfrm rot="10800000" flipH="1">
            <a:off x="6838097" y="2274322"/>
            <a:ext cx="64800" cy="6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8" name="Google Shape;738;p26"/>
          <p:cNvSpPr txBox="1"/>
          <p:nvPr/>
        </p:nvSpPr>
        <p:spPr>
          <a:xfrm>
            <a:off x="7160400" y="24443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39" name="Google Shape;739;p26"/>
          <p:cNvCxnSpPr>
            <a:stCxn id="721" idx="6"/>
            <a:endCxn id="720" idx="6"/>
          </p:cNvCxnSpPr>
          <p:nvPr/>
        </p:nvCxnSpPr>
        <p:spPr>
          <a:xfrm rot="10800000" flipH="1">
            <a:off x="7714850" y="2153725"/>
            <a:ext cx="600" cy="9144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0" name="Google Shape;740;p26"/>
          <p:cNvSpPr txBox="1"/>
          <p:nvPr/>
        </p:nvSpPr>
        <p:spPr>
          <a:xfrm>
            <a:off x="7898100" y="24062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41" name="Google Shape;741;p26"/>
          <p:cNvCxnSpPr>
            <a:stCxn id="721" idx="4"/>
            <a:endCxn id="717" idx="4"/>
          </p:cNvCxnSpPr>
          <p:nvPr/>
        </p:nvCxnSpPr>
        <p:spPr>
          <a:xfrm rot="5400000" flipH="1">
            <a:off x="6706100" y="2400475"/>
            <a:ext cx="457200" cy="1219200"/>
          </a:xfrm>
          <a:prstGeom prst="curvedConnector3">
            <a:avLst>
              <a:gd name="adj1" fmla="val -520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2" name="Google Shape;742;p26"/>
          <p:cNvSpPr txBox="1"/>
          <p:nvPr/>
        </p:nvSpPr>
        <p:spPr>
          <a:xfrm>
            <a:off x="6445700" y="3257050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pic>
        <p:nvPicPr>
          <p:cNvPr id="748" name="Google Shape;748;p2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2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0" name="Google Shape;7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73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2. Implemente el algoritmo de Floyd bajo el paradigma de TDA lo más generico posible y probarlo con algún grado que no sea de INT. (TP3)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Contenido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de Floyd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001" y="500798"/>
            <a:ext cx="1654800" cy="1654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3350963" y="2490900"/>
            <a:ext cx="2442079" cy="1381000"/>
            <a:chOff x="3350963" y="2490900"/>
            <a:chExt cx="2442079" cy="1381000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74" name="Google Shape;74;p14"/>
              <p:cNvCxnSpPr>
                <a:stCxn id="69" idx="6"/>
                <a:endCxn id="70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>
                <a:stCxn id="70" idx="6"/>
                <a:endCxn id="73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14"/>
              <p:cNvCxnSpPr>
                <a:stCxn id="72" idx="6"/>
                <a:endCxn id="73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4"/>
              <p:cNvCxnSpPr>
                <a:stCxn id="71" idx="6"/>
                <a:endCxn id="72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4"/>
              <p:cNvCxnSpPr>
                <a:stCxn id="71" idx="7"/>
                <a:endCxn id="70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14"/>
              <p:cNvCxnSpPr>
                <a:stCxn id="69" idx="5"/>
                <a:endCxn id="72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1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6" name="Google Shape;86;p14"/>
              <p:cNvCxnSpPr>
                <a:stCxn id="81" idx="6"/>
                <a:endCxn id="82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>
                <a:stCxn id="82" idx="6"/>
                <a:endCxn id="85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>
                <a:stCxn id="84" idx="6"/>
                <a:endCxn id="85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>
                <a:stCxn id="83" idx="6"/>
                <a:endCxn id="84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4"/>
              <p:cNvCxnSpPr>
                <a:stCxn id="83" idx="7"/>
                <a:endCxn id="82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14"/>
              <p:cNvCxnSpPr>
                <a:stCxn id="81" idx="5"/>
                <a:endCxn id="84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de Floyd-Warshall compara todos los posibles caminos a través del grafo entre cada par de vértices.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 hace, iterando sobre una matriz que representa las distancias entre cada par de vértices, verificando si pasando por otro vértice, la distancia se reduce.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" name="Google Shape;100;p1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7" name="Google Shape;107;p15"/>
              <p:cNvCxnSpPr>
                <a:stCxn id="102" idx="6"/>
                <a:endCxn id="10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>
                <a:stCxn id="103" idx="6"/>
                <a:endCxn id="10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>
                <a:stCxn id="105" idx="6"/>
                <a:endCxn id="10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15"/>
              <p:cNvCxnSpPr>
                <a:stCxn id="104" idx="6"/>
                <a:endCxn id="10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5"/>
              <p:cNvCxnSpPr>
                <a:stCxn id="104" idx="7"/>
                <a:endCxn id="10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5"/>
              <p:cNvCxnSpPr>
                <a:stCxn id="102" idx="5"/>
                <a:endCxn id="10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" name="Google Shape;113;p1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19" name="Google Shape;119;p15"/>
              <p:cNvCxnSpPr>
                <a:stCxn id="114" idx="6"/>
                <a:endCxn id="11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>
                <a:stCxn id="115" idx="6"/>
                <a:endCxn id="11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>
                <a:stCxn id="117" idx="6"/>
                <a:endCxn id="11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5"/>
              <p:cNvCxnSpPr>
                <a:stCxn id="116" idx="6"/>
                <a:endCxn id="11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5"/>
              <p:cNvCxnSpPr>
                <a:stCxn id="116" idx="7"/>
                <a:endCxn id="11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5"/>
              <p:cNvCxnSpPr>
                <a:stCxn id="114" idx="5"/>
                <a:endCxn id="11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Informalmente lo hace, iterando sobre una matriz que representa las distancias entre cada par de vértices. En cada iteración, se prueba si pasando por otro vértice, la distancia se reduce.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Inicialmente cada celda de la matriz representa: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 peso de la arista, si los nodos están conectados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Infinito, si no lo están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" name="Google Shape;133;p16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0" name="Google Shape;140;p16"/>
              <p:cNvCxnSpPr>
                <a:stCxn id="135" idx="6"/>
                <a:endCxn id="13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16"/>
              <p:cNvCxnSpPr>
                <a:stCxn id="136" idx="6"/>
                <a:endCxn id="13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6"/>
              <p:cNvCxnSpPr>
                <a:stCxn id="138" idx="6"/>
                <a:endCxn id="13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16"/>
              <p:cNvCxnSpPr>
                <a:stCxn id="137" idx="6"/>
                <a:endCxn id="13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6"/>
              <p:cNvCxnSpPr>
                <a:stCxn id="137" idx="7"/>
                <a:endCxn id="13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6"/>
              <p:cNvCxnSpPr>
                <a:stCxn id="135" idx="5"/>
                <a:endCxn id="13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6" name="Google Shape;146;p16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52" name="Google Shape;152;p16"/>
              <p:cNvCxnSpPr>
                <a:stCxn id="147" idx="6"/>
                <a:endCxn id="14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16"/>
              <p:cNvCxnSpPr>
                <a:stCxn id="148" idx="6"/>
                <a:endCxn id="15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6"/>
              <p:cNvCxnSpPr>
                <a:stCxn id="150" idx="6"/>
                <a:endCxn id="15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6"/>
              <p:cNvCxnSpPr>
                <a:stCxn id="149" idx="6"/>
                <a:endCxn id="15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>
                <a:stCxn id="149" idx="7"/>
                <a:endCxn id="14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6"/>
              <p:cNvCxnSpPr>
                <a:stCxn id="147" idx="5"/>
                <a:endCxn id="15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163" name="Google Shape;163;p17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" name="Google Shape;170;p17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71" name="Google Shape;171;p17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77" name="Google Shape;177;p17"/>
              <p:cNvCxnSpPr>
                <a:stCxn id="172" idx="6"/>
                <a:endCxn id="17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7"/>
              <p:cNvCxnSpPr>
                <a:stCxn id="173" idx="6"/>
                <a:endCxn id="17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7"/>
              <p:cNvCxnSpPr>
                <a:stCxn id="175" idx="6"/>
                <a:endCxn id="17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17"/>
              <p:cNvCxnSpPr>
                <a:stCxn id="174" idx="6"/>
                <a:endCxn id="17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7"/>
              <p:cNvCxnSpPr>
                <a:stCxn id="174" idx="7"/>
                <a:endCxn id="17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7"/>
              <p:cNvCxnSpPr>
                <a:stCxn id="172" idx="5"/>
                <a:endCxn id="17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" name="Google Shape;183;p17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9" name="Google Shape;189;p17"/>
              <p:cNvCxnSpPr>
                <a:stCxn id="184" idx="6"/>
                <a:endCxn id="18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7"/>
              <p:cNvCxnSpPr>
                <a:stCxn id="185" idx="6"/>
                <a:endCxn id="18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7"/>
              <p:cNvCxnSpPr>
                <a:stCxn id="187" idx="6"/>
                <a:endCxn id="18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7"/>
              <p:cNvCxnSpPr>
                <a:stCxn id="186" idx="6"/>
                <a:endCxn id="18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7"/>
              <p:cNvCxnSpPr>
                <a:stCxn id="186" idx="7"/>
                <a:endCxn id="18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7"/>
              <p:cNvCxnSpPr>
                <a:stCxn id="184" idx="5"/>
                <a:endCxn id="18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5" name="Google Shape;195;p17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196" name="Google Shape;196;p17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197" name="Google Shape;197;p17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198" name="Google Shape;198;p17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199" name="Google Shape;199;p17"/>
          <p:cNvCxnSpPr>
            <a:stCxn id="198" idx="0"/>
            <a:endCxn id="195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7"/>
          <p:cNvCxnSpPr>
            <a:stCxn id="195" idx="6"/>
            <a:endCxn id="196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7"/>
          <p:cNvCxnSpPr>
            <a:stCxn id="196" idx="4"/>
            <a:endCxn id="197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7"/>
          <p:cNvCxnSpPr>
            <a:stCxn id="198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7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2300700" y="2216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07" name="Google Shape;207;p17"/>
          <p:cNvGraphicFramePr/>
          <p:nvPr/>
        </p:nvGraphicFramePr>
        <p:xfrm>
          <a:off x="3832975" y="1436525"/>
          <a:ext cx="3665625" cy="216393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∞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Google Shape;208;p17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Situación inicial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214" name="Google Shape;214;p18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" name="Google Shape;221;p18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22" name="Google Shape;222;p18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8" name="Google Shape;228;p18"/>
              <p:cNvCxnSpPr>
                <a:stCxn id="223" idx="6"/>
                <a:endCxn id="224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18"/>
              <p:cNvCxnSpPr>
                <a:stCxn id="224" idx="6"/>
                <a:endCxn id="227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8"/>
              <p:cNvCxnSpPr>
                <a:stCxn id="226" idx="6"/>
                <a:endCxn id="227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8"/>
              <p:cNvCxnSpPr>
                <a:stCxn id="225" idx="6"/>
                <a:endCxn id="226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8"/>
              <p:cNvCxnSpPr>
                <a:stCxn id="225" idx="7"/>
                <a:endCxn id="224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8"/>
              <p:cNvCxnSpPr>
                <a:stCxn id="223" idx="5"/>
                <a:endCxn id="226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4" name="Google Shape;234;p18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40" name="Google Shape;240;p18"/>
              <p:cNvCxnSpPr>
                <a:stCxn id="235" idx="6"/>
                <a:endCxn id="236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18"/>
              <p:cNvCxnSpPr>
                <a:stCxn id="236" idx="6"/>
                <a:endCxn id="239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18"/>
              <p:cNvCxnSpPr>
                <a:stCxn id="238" idx="6"/>
                <a:endCxn id="239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8"/>
              <p:cNvCxnSpPr>
                <a:stCxn id="237" idx="6"/>
                <a:endCxn id="238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8"/>
              <p:cNvCxnSpPr>
                <a:stCxn id="237" idx="7"/>
                <a:endCxn id="236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18"/>
              <p:cNvCxnSpPr>
                <a:stCxn id="235" idx="5"/>
                <a:endCxn id="238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8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247" name="Google Shape;247;p18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248" name="Google Shape;248;p18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249" name="Google Shape;249;p18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250" name="Google Shape;250;p18"/>
          <p:cNvCxnSpPr>
            <a:stCxn id="249" idx="0"/>
            <a:endCxn id="246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8"/>
          <p:cNvCxnSpPr>
            <a:stCxn id="246" idx="6"/>
            <a:endCxn id="247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8"/>
          <p:cNvCxnSpPr>
            <a:stCxn id="247" idx="4"/>
            <a:endCxn id="248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8"/>
          <p:cNvCxnSpPr>
            <a:stCxn id="249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8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2300700" y="2216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3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58" name="Google Shape;258;p18"/>
          <p:cNvGraphicFramePr/>
          <p:nvPr/>
        </p:nvGraphicFramePr>
        <p:xfrm>
          <a:off x="3832975" y="1436525"/>
          <a:ext cx="3665625" cy="210297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∞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" name="Google Shape;259;p18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265" name="Google Shape;265;p19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19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79" name="Google Shape;279;p19"/>
              <p:cNvCxnSpPr>
                <a:stCxn id="274" idx="6"/>
                <a:endCxn id="27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19"/>
              <p:cNvCxnSpPr>
                <a:stCxn id="275" idx="6"/>
                <a:endCxn id="27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9"/>
              <p:cNvCxnSpPr>
                <a:stCxn id="277" idx="6"/>
                <a:endCxn id="27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9"/>
              <p:cNvCxnSpPr>
                <a:stCxn id="276" idx="6"/>
                <a:endCxn id="27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9"/>
              <p:cNvCxnSpPr>
                <a:stCxn id="276" idx="7"/>
                <a:endCxn id="27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9"/>
              <p:cNvCxnSpPr>
                <a:stCxn id="274" idx="5"/>
                <a:endCxn id="27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5" name="Google Shape;285;p19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86" name="Google Shape;286;p19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91" name="Google Shape;291;p19"/>
              <p:cNvCxnSpPr>
                <a:stCxn id="286" idx="6"/>
                <a:endCxn id="28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19"/>
              <p:cNvCxnSpPr>
                <a:stCxn id="287" idx="6"/>
                <a:endCxn id="29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19"/>
              <p:cNvCxnSpPr>
                <a:stCxn id="289" idx="6"/>
                <a:endCxn id="29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19"/>
              <p:cNvCxnSpPr>
                <a:stCxn id="288" idx="6"/>
                <a:endCxn id="28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19"/>
              <p:cNvCxnSpPr>
                <a:stCxn id="288" idx="7"/>
                <a:endCxn id="28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19"/>
              <p:cNvCxnSpPr>
                <a:stCxn id="286" idx="5"/>
                <a:endCxn id="28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7" name="Google Shape;297;p19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298" name="Google Shape;298;p19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299" name="Google Shape;299;p19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300" name="Google Shape;300;p19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301" name="Google Shape;301;p19"/>
          <p:cNvCxnSpPr>
            <a:stCxn id="300" idx="0"/>
            <a:endCxn id="297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9"/>
          <p:cNvCxnSpPr>
            <a:stCxn id="297" idx="6"/>
            <a:endCxn id="298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19"/>
          <p:cNvCxnSpPr>
            <a:stCxn id="298" idx="4"/>
            <a:endCxn id="299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9"/>
          <p:cNvCxnSpPr>
            <a:stCxn id="300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2453100" y="21399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B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10" name="Google Shape;310;p19"/>
          <p:cNvCxnSpPr>
            <a:endCxn id="299" idx="2"/>
          </p:cNvCxnSpPr>
          <p:nvPr/>
        </p:nvCxnSpPr>
        <p:spPr>
          <a:xfrm rot="-5400000" flipH="1">
            <a:off x="2041125" y="2318863"/>
            <a:ext cx="884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19"/>
          <p:cNvSpPr txBox="1"/>
          <p:nvPr/>
        </p:nvSpPr>
        <p:spPr>
          <a:xfrm>
            <a:off x="2453100" y="2978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5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312" name="Google Shape;312;p19"/>
          <p:cNvCxnSpPr>
            <a:stCxn id="300" idx="4"/>
            <a:endCxn id="299" idx="4"/>
          </p:cNvCxnSpPr>
          <p:nvPr/>
        </p:nvCxnSpPr>
        <p:spPr>
          <a:xfrm rot="-5400000" flipH="1">
            <a:off x="2514800" y="2766913"/>
            <a:ext cx="14400" cy="1160400"/>
          </a:xfrm>
          <a:prstGeom prst="curvedConnector3">
            <a:avLst>
              <a:gd name="adj1" fmla="val 43580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9"/>
          <p:cNvSpPr txBox="1"/>
          <p:nvPr/>
        </p:nvSpPr>
        <p:spPr>
          <a:xfrm>
            <a:off x="2300700" y="3587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7</a:t>
            </a:r>
            <a:endParaRPr sz="1800" b="1">
              <a:solidFill>
                <a:srgbClr val="FF0000"/>
              </a:solidFill>
            </a:endParaRPr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3832975" y="1436525"/>
          <a:ext cx="3665625" cy="210297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23" name="Google Shape;323;p20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24" name="Google Shape;324;p20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29" name="Google Shape;329;p20"/>
              <p:cNvCxnSpPr>
                <a:stCxn id="324" idx="6"/>
                <a:endCxn id="32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20"/>
              <p:cNvCxnSpPr>
                <a:stCxn id="325" idx="6"/>
                <a:endCxn id="32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20"/>
              <p:cNvCxnSpPr>
                <a:stCxn id="327" idx="6"/>
                <a:endCxn id="32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20"/>
              <p:cNvCxnSpPr>
                <a:stCxn id="326" idx="6"/>
                <a:endCxn id="32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20"/>
              <p:cNvCxnSpPr>
                <a:stCxn id="326" idx="7"/>
                <a:endCxn id="32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20"/>
              <p:cNvCxnSpPr>
                <a:stCxn id="324" idx="5"/>
                <a:endCxn id="32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20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41" name="Google Shape;341;p20"/>
              <p:cNvCxnSpPr>
                <a:stCxn id="336" idx="6"/>
                <a:endCxn id="33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20"/>
              <p:cNvCxnSpPr>
                <a:stCxn id="337" idx="6"/>
                <a:endCxn id="34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20"/>
              <p:cNvCxnSpPr>
                <a:stCxn id="339" idx="6"/>
                <a:endCxn id="34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20"/>
              <p:cNvCxnSpPr>
                <a:stCxn id="338" idx="6"/>
                <a:endCxn id="33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20"/>
              <p:cNvCxnSpPr>
                <a:stCxn id="338" idx="7"/>
                <a:endCxn id="33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20"/>
              <p:cNvCxnSpPr>
                <a:stCxn id="336" idx="5"/>
                <a:endCxn id="33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aphicFrame>
        <p:nvGraphicFramePr>
          <p:cNvPr id="347" name="Google Shape;347;p20"/>
          <p:cNvGraphicFramePr/>
          <p:nvPr/>
        </p:nvGraphicFramePr>
        <p:xfrm>
          <a:off x="3832975" y="1436525"/>
          <a:ext cx="3665625" cy="198105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" name="Google Shape;348;p20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C y D, no cambia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49" name="Google Shape;349;p20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350" name="Google Shape;350;p20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354" name="Google Shape;354;p20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355" name="Google Shape;355;p20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356" name="Google Shape;356;p20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357" name="Google Shape;357;p20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358" name="Google Shape;358;p20"/>
          <p:cNvCxnSpPr>
            <a:stCxn id="357" idx="0"/>
            <a:endCxn id="354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0"/>
          <p:cNvCxnSpPr>
            <a:stCxn id="354" idx="6"/>
            <a:endCxn id="355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20"/>
          <p:cNvCxnSpPr>
            <a:stCxn id="355" idx="4"/>
            <a:endCxn id="356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0"/>
          <p:cNvCxnSpPr>
            <a:stCxn id="357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0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2453100" y="21399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66" name="Google Shape;366;p20"/>
          <p:cNvCxnSpPr>
            <a:endCxn id="356" idx="2"/>
          </p:cNvCxnSpPr>
          <p:nvPr/>
        </p:nvCxnSpPr>
        <p:spPr>
          <a:xfrm rot="-5400000" flipH="1">
            <a:off x="2041125" y="2318863"/>
            <a:ext cx="884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20"/>
          <p:cNvSpPr txBox="1"/>
          <p:nvPr/>
        </p:nvSpPr>
        <p:spPr>
          <a:xfrm>
            <a:off x="2453100" y="2978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5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68" name="Google Shape;368;p20"/>
          <p:cNvCxnSpPr>
            <a:stCxn id="357" idx="4"/>
            <a:endCxn id="356" idx="4"/>
          </p:cNvCxnSpPr>
          <p:nvPr/>
        </p:nvCxnSpPr>
        <p:spPr>
          <a:xfrm rot="-5400000" flipH="1">
            <a:off x="2514800" y="2766913"/>
            <a:ext cx="14400" cy="1160400"/>
          </a:xfrm>
          <a:prstGeom prst="curvedConnector3">
            <a:avLst>
              <a:gd name="adj1" fmla="val 17526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20"/>
          <p:cNvSpPr txBox="1"/>
          <p:nvPr/>
        </p:nvSpPr>
        <p:spPr>
          <a:xfrm>
            <a:off x="2300700" y="3587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1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375" name="Google Shape;375;p21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379" name="Google Shape;37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380" name="Google Shape;380;p21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2" name="Google Shape;382;p21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83" name="Google Shape;383;p21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89" name="Google Shape;389;p21"/>
              <p:cNvCxnSpPr>
                <a:stCxn id="384" idx="6"/>
                <a:endCxn id="38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21"/>
              <p:cNvCxnSpPr>
                <a:stCxn id="385" idx="6"/>
                <a:endCxn id="38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21"/>
              <p:cNvCxnSpPr>
                <a:stCxn id="387" idx="6"/>
                <a:endCxn id="38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21"/>
              <p:cNvCxnSpPr>
                <a:stCxn id="386" idx="6"/>
                <a:endCxn id="38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1"/>
              <p:cNvCxnSpPr>
                <a:stCxn id="386" idx="7"/>
                <a:endCxn id="38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21"/>
              <p:cNvCxnSpPr>
                <a:stCxn id="384" idx="5"/>
                <a:endCxn id="38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5" name="Google Shape;395;p21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01" name="Google Shape;401;p21"/>
              <p:cNvCxnSpPr>
                <a:stCxn id="396" idx="6"/>
                <a:endCxn id="39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21"/>
              <p:cNvCxnSpPr>
                <a:stCxn id="397" idx="6"/>
                <a:endCxn id="40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21"/>
              <p:cNvCxnSpPr>
                <a:stCxn id="399" idx="6"/>
                <a:endCxn id="40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21"/>
              <p:cNvCxnSpPr>
                <a:stCxn id="398" idx="6"/>
                <a:endCxn id="39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21"/>
              <p:cNvCxnSpPr>
                <a:stCxn id="398" idx="7"/>
                <a:endCxn id="39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21"/>
              <p:cNvCxnSpPr>
                <a:stCxn id="396" idx="5"/>
                <a:endCxn id="39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7" name="Google Shape;407;p21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408" name="Google Shape;408;p21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409" name="Google Shape;409;p21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410" name="Google Shape;410;p21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411" name="Google Shape;411;p21"/>
          <p:cNvCxnSpPr>
            <a:stCxn id="410" idx="0"/>
            <a:endCxn id="407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1"/>
          <p:cNvCxnSpPr>
            <a:stCxn id="407" idx="6"/>
            <a:endCxn id="408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1"/>
          <p:cNvCxnSpPr>
            <a:stCxn id="408" idx="4"/>
            <a:endCxn id="409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1"/>
          <p:cNvCxnSpPr>
            <a:stCxn id="410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1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2453100" y="21399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8" name="Google Shape;418;p21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419" name="Google Shape;419;p21"/>
          <p:cNvGraphicFramePr/>
          <p:nvPr/>
        </p:nvGraphicFramePr>
        <p:xfrm>
          <a:off x="3832975" y="1436525"/>
          <a:ext cx="3665625" cy="198105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" name="Google Shape;420;p21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C y D, no cambia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21" name="Google Shape;421;p21"/>
          <p:cNvCxnSpPr>
            <a:endCxn id="409" idx="2"/>
          </p:cNvCxnSpPr>
          <p:nvPr/>
        </p:nvCxnSpPr>
        <p:spPr>
          <a:xfrm rot="-5400000" flipH="1">
            <a:off x="2041125" y="2318863"/>
            <a:ext cx="884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21"/>
          <p:cNvSpPr txBox="1"/>
          <p:nvPr/>
        </p:nvSpPr>
        <p:spPr>
          <a:xfrm>
            <a:off x="2453100" y="2978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23" name="Google Shape;423;p21"/>
          <p:cNvCxnSpPr>
            <a:stCxn id="410" idx="4"/>
            <a:endCxn id="409" idx="4"/>
          </p:cNvCxnSpPr>
          <p:nvPr/>
        </p:nvCxnSpPr>
        <p:spPr>
          <a:xfrm rot="-5400000" flipH="1">
            <a:off x="2514800" y="2766913"/>
            <a:ext cx="14400" cy="1160400"/>
          </a:xfrm>
          <a:prstGeom prst="curvedConnector3">
            <a:avLst>
              <a:gd name="adj1" fmla="val 43580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1"/>
          <p:cNvSpPr txBox="1"/>
          <p:nvPr/>
        </p:nvSpPr>
        <p:spPr>
          <a:xfrm>
            <a:off x="2300700" y="3587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D62A5450ECBA4BB1580F3E8BC7C801" ma:contentTypeVersion="13" ma:contentTypeDescription="Crear nuevo documento." ma:contentTypeScope="" ma:versionID="39b786a10e2cb7dfb38d1966537b2e3c">
  <xsd:schema xmlns:xsd="http://www.w3.org/2001/XMLSchema" xmlns:xs="http://www.w3.org/2001/XMLSchema" xmlns:p="http://schemas.microsoft.com/office/2006/metadata/properties" xmlns:ns2="9c67501a-3611-4fa5-9019-4ad452d2b50f" xmlns:ns3="0c2f789d-87d1-4dc9-9a51-1fd80dd83c97" targetNamespace="http://schemas.microsoft.com/office/2006/metadata/properties" ma:root="true" ma:fieldsID="0025d69433153cf112f46e079023a290" ns2:_="" ns3:_="">
    <xsd:import namespace="9c67501a-3611-4fa5-9019-4ad452d2b50f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501a-3611-4fa5-9019-4ad452d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9c67501a-3611-4fa5-9019-4ad452d2b50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00201-C3EE-4057-838C-98523CEEA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7501a-3611-4fa5-9019-4ad452d2b50f"/>
    <ds:schemaRef ds:uri="0c2f789d-87d1-4dc9-9a51-1fd80dd83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211D9E-FBF6-424E-8E65-A32091CCD160}">
  <ds:schemaRefs>
    <ds:schemaRef ds:uri="http://schemas.microsoft.com/office/2006/metadata/properties"/>
    <ds:schemaRef ds:uri="http://schemas.microsoft.com/office/infopath/2007/PartnerControls"/>
    <ds:schemaRef ds:uri="0c2f789d-87d1-4dc9-9a51-1fd80dd83c97"/>
    <ds:schemaRef ds:uri="9c67501a-3611-4fa5-9019-4ad452d2b50f"/>
  </ds:schemaRefs>
</ds:datastoreItem>
</file>

<file path=customXml/itemProps3.xml><?xml version="1.0" encoding="utf-8"?>
<ds:datastoreItem xmlns:ds="http://schemas.openxmlformats.org/officeDocument/2006/customXml" ds:itemID="{81B8DD44-4381-4F67-A359-56BF228B86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Presentación en pantalla (16:9)</PresentationFormat>
  <Paragraphs>340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Grafo - Floyd</vt:lpstr>
      <vt:lpstr>Contenido</vt:lpstr>
      <vt:lpstr>Algoritmo de Floyd</vt:lpstr>
      <vt:lpstr>Algoritmo de Floyd</vt:lpstr>
      <vt:lpstr>Floyd: Base</vt:lpstr>
      <vt:lpstr>Floyd: Base</vt:lpstr>
      <vt:lpstr>Floyd: Base</vt:lpstr>
      <vt:lpstr>Floyd: Base</vt:lpstr>
      <vt:lpstr>Floyd: Base</vt:lpstr>
      <vt:lpstr>Algoritmo de Floyd</vt:lpstr>
      <vt:lpstr>Algoritmo de Floyd</vt:lpstr>
      <vt:lpstr>Algoritmo de Kruskal: Paso a paso</vt:lpstr>
      <vt:lpstr>Complejidad</vt:lpstr>
      <vt:lpstr>Práctica</vt:lpstr>
      <vt:lpstr>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PEREZ NICOLAS IGNACIO</cp:lastModifiedBy>
  <cp:revision>1</cp:revision>
  <dcterms:modified xsi:type="dcterms:W3CDTF">2025-05-29T12:33:32Z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0x01010068D62A5450ECBA4BB1580F3E8BC7C801</vt:lpwstr>
  </property>
</Properties>
</file>