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4A2D57-3B32-4B6C-8853-FBBA997B7A0B}">
  <a:tblStyle styleId="{FA4A2D57-3B32-4B6C-8853-FBBA997B7A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0e0ef82492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0e0ef82492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0e0bd2ffd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0e0bd2ffd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e0bd2ff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e0bd2ff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f9618369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f9618369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e0ef82492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e0ef82492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e0ef824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e0ef824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e0ef8249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0e0ef8249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0e0ef82492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0e0ef82492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0e0ef8249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0e0ef8249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0e0ef82492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0e0ef82492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olasPerezUNLaSMN/PROG_II_UADE_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5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Grafo - Floyd</a:t>
            </a:r>
            <a:endParaRPr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453125"/>
            <a:ext cx="8520600" cy="10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AR" sz="1840" b="1" dirty="0">
                <a:solidFill>
                  <a:schemeClr val="tx1"/>
                </a:solidFill>
              </a:rPr>
              <a:t>Facultad: </a:t>
            </a:r>
            <a:r>
              <a:rPr lang="es-AR" sz="1840" dirty="0">
                <a:solidFill>
                  <a:schemeClr val="tx1"/>
                </a:solidFill>
              </a:rPr>
              <a:t>Ingeniería y Ciencias Exactas</a:t>
            </a: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AR" sz="1840" b="1" dirty="0">
                <a:solidFill>
                  <a:schemeClr val="tx1"/>
                </a:solidFill>
              </a:rPr>
              <a:t>Universidad: </a:t>
            </a:r>
            <a:r>
              <a:rPr lang="es-AR" sz="1840" dirty="0">
                <a:solidFill>
                  <a:schemeClr val="tx1"/>
                </a:solidFill>
              </a:rPr>
              <a:t>Universidad Argentina de la Empresa (UADE)</a:t>
            </a: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AR" sz="1840" b="1" dirty="0">
                <a:solidFill>
                  <a:schemeClr val="tx1"/>
                </a:solidFill>
              </a:rPr>
              <a:t>Materia: </a:t>
            </a:r>
            <a:r>
              <a:rPr lang="es-AR" sz="1840" dirty="0">
                <a:solidFill>
                  <a:schemeClr val="tx1"/>
                </a:solidFill>
              </a:rPr>
              <a:t>Programación II – Algoritmos y Estructuras de Datos II</a:t>
            </a: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AR" sz="1840" b="1" dirty="0">
                <a:solidFill>
                  <a:schemeClr val="tx1"/>
                </a:solidFill>
              </a:rPr>
              <a:t>Docente: </a:t>
            </a:r>
            <a:r>
              <a:rPr lang="es-AR" sz="1840" dirty="0">
                <a:solidFill>
                  <a:schemeClr val="tx1"/>
                </a:solidFill>
              </a:rPr>
              <a:t>Esp. Lic. Nicolás Ignacio Pérez</a:t>
            </a: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AR" sz="1840" b="1" dirty="0">
                <a:solidFill>
                  <a:schemeClr val="tx1"/>
                </a:solidFill>
              </a:rPr>
              <a:t>E-mail de contacto: </a:t>
            </a:r>
            <a:r>
              <a:rPr lang="es-AR" sz="1840" dirty="0">
                <a:solidFill>
                  <a:schemeClr val="tx1"/>
                </a:solidFill>
              </a:rPr>
              <a:t>nicoperez@uade.edu.ar</a:t>
            </a: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AR" sz="1600" b="1" dirty="0">
                <a:solidFill>
                  <a:schemeClr val="tx1"/>
                </a:solidFill>
              </a:rPr>
              <a:t>Repo: </a:t>
            </a:r>
            <a:r>
              <a:rPr lang="es-AR" sz="1600" b="1" dirty="0">
                <a:solidFill>
                  <a:schemeClr val="tx1"/>
                </a:solidFill>
                <a:hlinkClick r:id="rId3"/>
              </a:rPr>
              <a:t>https://github.com/NicolasPerezUNLaSMN/PROG_II_UADE_JAVA</a:t>
            </a:r>
            <a:endParaRPr lang="es-AR" sz="1600" b="1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840" b="1" dirty="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l="10842" t="25832" r="14642" b="29721"/>
          <a:stretch/>
        </p:blipFill>
        <p:spPr>
          <a:xfrm>
            <a:off x="3651413" y="4270250"/>
            <a:ext cx="1841176" cy="65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608100" y="40089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Mas formalmente se puede decir que se tiene un grafo con V vértices numerados del 1 al N, y existe una función: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i="1"/>
              <a:t>caminoMinimo (i, j, k)</a:t>
            </a:r>
            <a:r>
              <a:rPr lang="es"/>
              <a:t> que devuelve el camino mínimo de i a j, pasando por los vértices de 1 a k, como puntos intermedios del camino.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Dada esta función, la idea es encontrar </a:t>
            </a:r>
            <a:r>
              <a:rPr lang="es" i="1"/>
              <a:t>caminoMinimo(i, j, k+1) </a:t>
            </a:r>
            <a:r>
              <a:rPr lang="es"/>
              <a:t>. Su valor podrá ser: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caminoMinimo(i, j, k) . Es decir el que ya existía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caminoMinimo(i, k+1, k+1) + caminoMinimo(k+1, j, k+1). Es decir, pasando por otro vértice . </a:t>
            </a:r>
            <a:endParaRPr/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Floyd</a:t>
            </a:r>
            <a:endParaRPr b="1"/>
          </a:p>
        </p:txBody>
      </p:sp>
      <p:pic>
        <p:nvPicPr>
          <p:cNvPr id="431" name="Google Shape;431;p22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22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3" name="Google Shape;433;p22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434" name="Google Shape;434;p22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435" name="Google Shape;435;p22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36" name="Google Shape;436;p22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37" name="Google Shape;437;p22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38" name="Google Shape;438;p22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39" name="Google Shape;439;p22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440" name="Google Shape;440;p22"/>
              <p:cNvCxnSpPr>
                <a:stCxn id="435" idx="6"/>
                <a:endCxn id="436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22"/>
              <p:cNvCxnSpPr>
                <a:stCxn id="436" idx="6"/>
                <a:endCxn id="439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" name="Google Shape;442;p22"/>
              <p:cNvCxnSpPr>
                <a:stCxn id="438" idx="6"/>
                <a:endCxn id="439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22"/>
              <p:cNvCxnSpPr>
                <a:stCxn id="437" idx="6"/>
                <a:endCxn id="438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22"/>
              <p:cNvCxnSpPr>
                <a:stCxn id="437" idx="7"/>
                <a:endCxn id="436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22"/>
              <p:cNvCxnSpPr>
                <a:stCxn id="435" idx="5"/>
                <a:endCxn id="438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46" name="Google Shape;446;p22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447" name="Google Shape;447;p22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48" name="Google Shape;448;p22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49" name="Google Shape;449;p22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50" name="Google Shape;450;p22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51" name="Google Shape;451;p22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452" name="Google Shape;452;p22"/>
              <p:cNvCxnSpPr>
                <a:stCxn id="447" idx="6"/>
                <a:endCxn id="448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22"/>
              <p:cNvCxnSpPr>
                <a:stCxn id="448" idx="6"/>
                <a:endCxn id="451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22"/>
              <p:cNvCxnSpPr>
                <a:stCxn id="450" idx="6"/>
                <a:endCxn id="451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22"/>
              <p:cNvCxnSpPr>
                <a:stCxn id="449" idx="6"/>
                <a:endCxn id="450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22"/>
              <p:cNvCxnSpPr>
                <a:stCxn id="449" idx="7"/>
                <a:endCxn id="448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22"/>
              <p:cNvCxnSpPr>
                <a:stCxn id="447" idx="5"/>
                <a:endCxn id="450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Por lo tanto, el caminoMinimo (i, j, k) se define como: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caminoMinimo(i, j, k) = min( caminoMinimo(i, j, k-1) , caminoMinimo(i, k, k-1) +</a:t>
            </a:r>
            <a:endParaRPr sz="1600"/>
          </a:p>
          <a:p>
            <a:pPr marL="32004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 caminoMinimo(k, j, k-1) ) 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caminoMinimo(i, j, 0) = pesoArista(i, j)</a:t>
            </a:r>
            <a:endParaRPr sz="1600"/>
          </a:p>
        </p:txBody>
      </p:sp>
      <p:sp>
        <p:nvSpPr>
          <p:cNvPr id="463" name="Google Shape;46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 b="1"/>
              <a:t>Algoritmo de Floyd</a:t>
            </a:r>
            <a:endParaRPr b="1"/>
          </a:p>
        </p:txBody>
      </p:sp>
      <p:pic>
        <p:nvPicPr>
          <p:cNvPr id="464" name="Google Shape;464;p23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5" name="Google Shape;465;p23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6" name="Google Shape;466;p23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467" name="Google Shape;467;p23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468" name="Google Shape;468;p23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72" name="Google Shape;472;p23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473" name="Google Shape;473;p23"/>
              <p:cNvCxnSpPr>
                <a:stCxn id="468" idx="6"/>
                <a:endCxn id="469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23"/>
              <p:cNvCxnSpPr>
                <a:stCxn id="469" idx="6"/>
                <a:endCxn id="472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23"/>
              <p:cNvCxnSpPr>
                <a:stCxn id="471" idx="6"/>
                <a:endCxn id="472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23"/>
              <p:cNvCxnSpPr>
                <a:stCxn id="470" idx="6"/>
                <a:endCxn id="471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23"/>
              <p:cNvCxnSpPr>
                <a:stCxn id="470" idx="7"/>
                <a:endCxn id="469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23"/>
              <p:cNvCxnSpPr>
                <a:stCxn id="468" idx="5"/>
                <a:endCxn id="471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79" name="Google Shape;479;p23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480" name="Google Shape;480;p23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81" name="Google Shape;481;p23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82" name="Google Shape;482;p23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83" name="Google Shape;483;p23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485" name="Google Shape;485;p23"/>
              <p:cNvCxnSpPr>
                <a:stCxn id="480" idx="6"/>
                <a:endCxn id="481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23"/>
              <p:cNvCxnSpPr>
                <a:stCxn id="481" idx="6"/>
                <a:endCxn id="484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23"/>
              <p:cNvCxnSpPr>
                <a:stCxn id="483" idx="6"/>
                <a:endCxn id="484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23"/>
              <p:cNvCxnSpPr>
                <a:stCxn id="482" idx="6"/>
                <a:endCxn id="483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23"/>
              <p:cNvCxnSpPr>
                <a:stCxn id="482" idx="7"/>
                <a:endCxn id="481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23"/>
              <p:cNvCxnSpPr>
                <a:stCxn id="480" idx="5"/>
                <a:endCxn id="483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Contenido</a:t>
            </a:r>
            <a:endParaRPr b="1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Algoritmo de Floyd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0001" y="500798"/>
            <a:ext cx="1654800" cy="16547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p14"/>
          <p:cNvGrpSpPr/>
          <p:nvPr/>
        </p:nvGrpSpPr>
        <p:grpSpPr>
          <a:xfrm>
            <a:off x="3350963" y="2490900"/>
            <a:ext cx="2442079" cy="1381000"/>
            <a:chOff x="3350963" y="2490900"/>
            <a:chExt cx="2442079" cy="1381000"/>
          </a:xfrm>
        </p:grpSpPr>
        <p:grpSp>
          <p:nvGrpSpPr>
            <p:cNvPr id="68" name="Google Shape;68;p14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74" name="Google Shape;74;p14"/>
              <p:cNvCxnSpPr>
                <a:stCxn id="69" idx="6"/>
                <a:endCxn id="70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14"/>
              <p:cNvCxnSpPr>
                <a:stCxn id="70" idx="6"/>
                <a:endCxn id="73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14"/>
              <p:cNvCxnSpPr>
                <a:stCxn id="72" idx="6"/>
                <a:endCxn id="73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14"/>
              <p:cNvCxnSpPr>
                <a:stCxn id="71" idx="6"/>
                <a:endCxn id="72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14"/>
              <p:cNvCxnSpPr>
                <a:stCxn id="71" idx="7"/>
                <a:endCxn id="70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14"/>
              <p:cNvCxnSpPr>
                <a:stCxn id="69" idx="5"/>
                <a:endCxn id="72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0" name="Google Shape;80;p14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86" name="Google Shape;86;p14"/>
              <p:cNvCxnSpPr>
                <a:stCxn id="81" idx="6"/>
                <a:endCxn id="82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>
                <a:stCxn id="82" idx="6"/>
                <a:endCxn id="85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>
                <a:stCxn id="84" idx="6"/>
                <a:endCxn id="85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14"/>
              <p:cNvCxnSpPr>
                <a:stCxn id="83" idx="6"/>
                <a:endCxn id="84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14"/>
              <p:cNvCxnSpPr>
                <a:stCxn id="83" idx="7"/>
                <a:endCxn id="82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14"/>
              <p:cNvCxnSpPr>
                <a:stCxn id="81" idx="5"/>
                <a:endCxn id="84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algoritmo de Floyd-Warshall compara todos los posibles caminos a través del grafo entre cada par de vértices.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Lo hace, iterando sobre una matriz que representa las distancias entre cada par de vértices, verificando si pasando por otro vértice, la distancia se reduce.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Floyd</a:t>
            </a:r>
            <a:endParaRPr b="1"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5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0" name="Google Shape;100;p15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101" name="Google Shape;101;p15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102" name="Google Shape;102;p15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07" name="Google Shape;107;p15"/>
              <p:cNvCxnSpPr>
                <a:stCxn id="102" idx="6"/>
                <a:endCxn id="103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>
                <a:stCxn id="103" idx="6"/>
                <a:endCxn id="106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15"/>
              <p:cNvCxnSpPr>
                <a:stCxn id="105" idx="6"/>
                <a:endCxn id="106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15"/>
              <p:cNvCxnSpPr>
                <a:stCxn id="104" idx="6"/>
                <a:endCxn id="105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15"/>
              <p:cNvCxnSpPr>
                <a:stCxn id="104" idx="7"/>
                <a:endCxn id="103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15"/>
              <p:cNvCxnSpPr>
                <a:stCxn id="102" idx="5"/>
                <a:endCxn id="105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3" name="Google Shape;113;p15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114" name="Google Shape;114;p15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19" name="Google Shape;119;p15"/>
              <p:cNvCxnSpPr>
                <a:stCxn id="114" idx="6"/>
                <a:endCxn id="115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5"/>
              <p:cNvCxnSpPr>
                <a:stCxn id="115" idx="6"/>
                <a:endCxn id="118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15"/>
              <p:cNvCxnSpPr>
                <a:stCxn id="117" idx="6"/>
                <a:endCxn id="118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15"/>
              <p:cNvCxnSpPr>
                <a:stCxn id="116" idx="6"/>
                <a:endCxn id="117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15"/>
              <p:cNvCxnSpPr>
                <a:stCxn id="116" idx="7"/>
                <a:endCxn id="115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15"/>
              <p:cNvCxnSpPr>
                <a:stCxn id="114" idx="5"/>
                <a:endCxn id="117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Informalmente lo hace, iterando sobre una matriz que representa las distancias entre cada par de vértices. En cada iteración, se prueba si pasando por otro vértice, la distancia se reduce.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Inicialmente cada celda de la matriz representa: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El peso de la arista, si los nodos están conectados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Infinito, si no lo están</a:t>
            </a:r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Floyd</a:t>
            </a:r>
            <a:endParaRPr b="1"/>
          </a:p>
        </p:txBody>
      </p:sp>
      <p:pic>
        <p:nvPicPr>
          <p:cNvPr id="131" name="Google Shape;131;p16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6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" name="Google Shape;133;p16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134" name="Google Shape;134;p16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135" name="Google Shape;135;p16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40" name="Google Shape;140;p16"/>
              <p:cNvCxnSpPr>
                <a:stCxn id="135" idx="6"/>
                <a:endCxn id="136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16"/>
              <p:cNvCxnSpPr>
                <a:stCxn id="136" idx="6"/>
                <a:endCxn id="139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16"/>
              <p:cNvCxnSpPr>
                <a:stCxn id="138" idx="6"/>
                <a:endCxn id="139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16"/>
              <p:cNvCxnSpPr>
                <a:stCxn id="137" idx="6"/>
                <a:endCxn id="138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16"/>
              <p:cNvCxnSpPr>
                <a:stCxn id="137" idx="7"/>
                <a:endCxn id="136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16"/>
              <p:cNvCxnSpPr>
                <a:stCxn id="135" idx="5"/>
                <a:endCxn id="138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6" name="Google Shape;146;p16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147" name="Google Shape;147;p16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52" name="Google Shape;152;p16"/>
              <p:cNvCxnSpPr>
                <a:stCxn id="147" idx="6"/>
                <a:endCxn id="148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16"/>
              <p:cNvCxnSpPr>
                <a:stCxn id="148" idx="6"/>
                <a:endCxn id="151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16"/>
              <p:cNvCxnSpPr>
                <a:stCxn id="150" idx="6"/>
                <a:endCxn id="151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16"/>
              <p:cNvCxnSpPr>
                <a:stCxn id="149" idx="6"/>
                <a:endCxn id="150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16"/>
              <p:cNvCxnSpPr>
                <a:stCxn id="149" idx="7"/>
                <a:endCxn id="148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16"/>
              <p:cNvCxnSpPr>
                <a:stCxn id="147" idx="5"/>
                <a:endCxn id="150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7"/>
          <p:cNvGrpSpPr/>
          <p:nvPr/>
        </p:nvGrpSpPr>
        <p:grpSpPr>
          <a:xfrm>
            <a:off x="1753100" y="1898913"/>
            <a:ext cx="1703150" cy="1531450"/>
            <a:chOff x="1753100" y="1898913"/>
            <a:chExt cx="1703150" cy="1531450"/>
          </a:xfrm>
        </p:grpSpPr>
        <p:sp>
          <p:nvSpPr>
            <p:cNvPr id="163" name="Google Shape;163;p17"/>
            <p:cNvSpPr/>
            <p:nvPr/>
          </p:nvSpPr>
          <p:spPr>
            <a:xfrm>
              <a:off x="1753100" y="189891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A</a:t>
              </a:r>
              <a:endParaRPr sz="2000"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2926450" y="189891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B</a:t>
              </a:r>
              <a:endParaRPr sz="2000"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2913525" y="295216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D</a:t>
              </a:r>
              <a:endParaRPr sz="2000"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1753100" y="293791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C</a:t>
              </a:r>
              <a:endParaRPr sz="2000"/>
            </a:p>
          </p:txBody>
        </p:sp>
      </p:grpSp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Floyd: Base</a:t>
            </a:r>
            <a:endParaRPr b="1"/>
          </a:p>
        </p:txBody>
      </p:sp>
      <p:pic>
        <p:nvPicPr>
          <p:cNvPr id="168" name="Google Shape;168;p17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17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0" name="Google Shape;170;p17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171" name="Google Shape;171;p17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172" name="Google Shape;172;p17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77" name="Google Shape;177;p17"/>
              <p:cNvCxnSpPr>
                <a:stCxn id="172" idx="6"/>
                <a:endCxn id="173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17"/>
              <p:cNvCxnSpPr>
                <a:stCxn id="173" idx="6"/>
                <a:endCxn id="176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17"/>
              <p:cNvCxnSpPr>
                <a:stCxn id="175" idx="6"/>
                <a:endCxn id="176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17"/>
              <p:cNvCxnSpPr>
                <a:stCxn id="174" idx="6"/>
                <a:endCxn id="175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17"/>
              <p:cNvCxnSpPr>
                <a:stCxn id="174" idx="7"/>
                <a:endCxn id="173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17"/>
              <p:cNvCxnSpPr>
                <a:stCxn id="172" idx="5"/>
                <a:endCxn id="175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3" name="Google Shape;183;p17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184" name="Google Shape;184;p17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88" name="Google Shape;188;p17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89" name="Google Shape;189;p17"/>
              <p:cNvCxnSpPr>
                <a:stCxn id="184" idx="6"/>
                <a:endCxn id="185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17"/>
              <p:cNvCxnSpPr>
                <a:stCxn id="185" idx="6"/>
                <a:endCxn id="188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17"/>
              <p:cNvCxnSpPr>
                <a:stCxn id="187" idx="6"/>
                <a:endCxn id="188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17"/>
              <p:cNvCxnSpPr>
                <a:stCxn id="186" idx="6"/>
                <a:endCxn id="187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17"/>
              <p:cNvCxnSpPr>
                <a:stCxn id="186" idx="7"/>
                <a:endCxn id="185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17"/>
              <p:cNvCxnSpPr>
                <a:stCxn id="184" idx="5"/>
                <a:endCxn id="187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5" name="Google Shape;195;p17"/>
          <p:cNvSpPr/>
          <p:nvPr/>
        </p:nvSpPr>
        <p:spPr>
          <a:xfrm>
            <a:off x="1676900" y="182271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A</a:t>
            </a:r>
            <a:endParaRPr sz="2000"/>
          </a:p>
        </p:txBody>
      </p:sp>
      <p:sp>
        <p:nvSpPr>
          <p:cNvPr id="196" name="Google Shape;196;p17"/>
          <p:cNvSpPr/>
          <p:nvPr/>
        </p:nvSpPr>
        <p:spPr>
          <a:xfrm>
            <a:off x="2850250" y="182271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B</a:t>
            </a:r>
            <a:endParaRPr sz="2000"/>
          </a:p>
        </p:txBody>
      </p:sp>
      <p:sp>
        <p:nvSpPr>
          <p:cNvPr id="197" name="Google Shape;197;p17"/>
          <p:cNvSpPr/>
          <p:nvPr/>
        </p:nvSpPr>
        <p:spPr>
          <a:xfrm>
            <a:off x="2837325" y="287596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D</a:t>
            </a:r>
            <a:endParaRPr sz="2000"/>
          </a:p>
        </p:txBody>
      </p:sp>
      <p:sp>
        <p:nvSpPr>
          <p:cNvPr id="198" name="Google Shape;198;p17"/>
          <p:cNvSpPr/>
          <p:nvPr/>
        </p:nvSpPr>
        <p:spPr>
          <a:xfrm>
            <a:off x="1676900" y="286171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</a:t>
            </a:r>
            <a:endParaRPr sz="2000"/>
          </a:p>
        </p:txBody>
      </p:sp>
      <p:cxnSp>
        <p:nvCxnSpPr>
          <p:cNvPr id="199" name="Google Shape;199;p17"/>
          <p:cNvCxnSpPr>
            <a:stCxn id="198" idx="0"/>
            <a:endCxn id="195" idx="4"/>
          </p:cNvCxnSpPr>
          <p:nvPr/>
        </p:nvCxnSpPr>
        <p:spPr>
          <a:xfrm rot="10800000">
            <a:off x="1941800" y="2301013"/>
            <a:ext cx="0" cy="56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17"/>
          <p:cNvCxnSpPr>
            <a:stCxn id="195" idx="6"/>
            <a:endCxn id="196" idx="2"/>
          </p:cNvCxnSpPr>
          <p:nvPr/>
        </p:nvCxnSpPr>
        <p:spPr>
          <a:xfrm>
            <a:off x="2206700" y="2061813"/>
            <a:ext cx="64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17"/>
          <p:cNvCxnSpPr>
            <a:stCxn id="196" idx="4"/>
            <a:endCxn id="197" idx="0"/>
          </p:cNvCxnSpPr>
          <p:nvPr/>
        </p:nvCxnSpPr>
        <p:spPr>
          <a:xfrm flipH="1">
            <a:off x="3102250" y="2300913"/>
            <a:ext cx="12900" cy="57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17"/>
          <p:cNvCxnSpPr>
            <a:stCxn id="198" idx="7"/>
          </p:cNvCxnSpPr>
          <p:nvPr/>
        </p:nvCxnSpPr>
        <p:spPr>
          <a:xfrm rot="10800000" flipH="1">
            <a:off x="2129113" y="2210543"/>
            <a:ext cx="800700" cy="72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Google Shape;203;p17"/>
          <p:cNvSpPr txBox="1"/>
          <p:nvPr/>
        </p:nvSpPr>
        <p:spPr>
          <a:xfrm>
            <a:off x="2376900" y="16827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2300700" y="22161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3062700" y="23685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1691100" y="23685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207" name="Google Shape;207;p17"/>
          <p:cNvGraphicFramePr/>
          <p:nvPr/>
        </p:nvGraphicFramePr>
        <p:xfrm>
          <a:off x="3832975" y="1436525"/>
          <a:ext cx="3665625" cy="2163930"/>
        </p:xfrm>
        <a:graphic>
          <a:graphicData uri="http://schemas.openxmlformats.org/drawingml/2006/table">
            <a:tbl>
              <a:tblPr>
                <a:noFill/>
                <a:tableStyleId>{FA4A2D57-3B32-4B6C-8853-FBBA997B7A0B}</a:tableStyleId>
              </a:tblPr>
              <a:tblGrid>
                <a:gridCol w="73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A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B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C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D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A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∞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B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C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D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8" name="Google Shape;208;p17"/>
          <p:cNvSpPr txBox="1"/>
          <p:nvPr/>
        </p:nvSpPr>
        <p:spPr>
          <a:xfrm>
            <a:off x="0" y="4019175"/>
            <a:ext cx="917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Situación inicial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8"/>
          <p:cNvGrpSpPr/>
          <p:nvPr/>
        </p:nvGrpSpPr>
        <p:grpSpPr>
          <a:xfrm>
            <a:off x="1753100" y="1898913"/>
            <a:ext cx="1703150" cy="1531450"/>
            <a:chOff x="1753100" y="1898913"/>
            <a:chExt cx="1703150" cy="1531450"/>
          </a:xfrm>
        </p:grpSpPr>
        <p:sp>
          <p:nvSpPr>
            <p:cNvPr id="214" name="Google Shape;214;p18"/>
            <p:cNvSpPr/>
            <p:nvPr/>
          </p:nvSpPr>
          <p:spPr>
            <a:xfrm>
              <a:off x="1753100" y="189891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A</a:t>
              </a:r>
              <a:endParaRPr sz="2000"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2926450" y="189891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B</a:t>
              </a:r>
              <a:endParaRPr sz="2000"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2913525" y="295216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D</a:t>
              </a:r>
              <a:endParaRPr sz="2000"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1753100" y="293791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C</a:t>
              </a:r>
              <a:endParaRPr sz="2000"/>
            </a:p>
          </p:txBody>
        </p:sp>
      </p:grpSp>
      <p:sp>
        <p:nvSpPr>
          <p:cNvPr id="218" name="Google Shape;21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Floyd: Base</a:t>
            </a:r>
            <a:endParaRPr b="1"/>
          </a:p>
        </p:txBody>
      </p:sp>
      <p:pic>
        <p:nvPicPr>
          <p:cNvPr id="219" name="Google Shape;219;p18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18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1" name="Google Shape;221;p18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222" name="Google Shape;222;p18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223" name="Google Shape;223;p18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4" name="Google Shape;224;p18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228" name="Google Shape;228;p18"/>
              <p:cNvCxnSpPr>
                <a:stCxn id="223" idx="6"/>
                <a:endCxn id="224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18"/>
              <p:cNvCxnSpPr>
                <a:stCxn id="224" idx="6"/>
                <a:endCxn id="227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18"/>
              <p:cNvCxnSpPr>
                <a:stCxn id="226" idx="6"/>
                <a:endCxn id="227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18"/>
              <p:cNvCxnSpPr>
                <a:stCxn id="225" idx="6"/>
                <a:endCxn id="226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18"/>
              <p:cNvCxnSpPr>
                <a:stCxn id="225" idx="7"/>
                <a:endCxn id="224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8"/>
              <p:cNvCxnSpPr>
                <a:stCxn id="223" idx="5"/>
                <a:endCxn id="226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4" name="Google Shape;234;p18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235" name="Google Shape;235;p18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39" name="Google Shape;239;p18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240" name="Google Shape;240;p18"/>
              <p:cNvCxnSpPr>
                <a:stCxn id="235" idx="6"/>
                <a:endCxn id="236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18"/>
              <p:cNvCxnSpPr>
                <a:stCxn id="236" idx="6"/>
                <a:endCxn id="239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18"/>
              <p:cNvCxnSpPr>
                <a:stCxn id="238" idx="6"/>
                <a:endCxn id="239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18"/>
              <p:cNvCxnSpPr>
                <a:stCxn id="237" idx="6"/>
                <a:endCxn id="238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18"/>
              <p:cNvCxnSpPr>
                <a:stCxn id="237" idx="7"/>
                <a:endCxn id="236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" name="Google Shape;245;p18"/>
              <p:cNvCxnSpPr>
                <a:stCxn id="235" idx="5"/>
                <a:endCxn id="238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6" name="Google Shape;246;p18"/>
          <p:cNvSpPr/>
          <p:nvPr/>
        </p:nvSpPr>
        <p:spPr>
          <a:xfrm>
            <a:off x="1676900" y="182271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A</a:t>
            </a:r>
            <a:endParaRPr sz="2000"/>
          </a:p>
        </p:txBody>
      </p:sp>
      <p:sp>
        <p:nvSpPr>
          <p:cNvPr id="247" name="Google Shape;247;p18"/>
          <p:cNvSpPr/>
          <p:nvPr/>
        </p:nvSpPr>
        <p:spPr>
          <a:xfrm>
            <a:off x="2850250" y="182271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B</a:t>
            </a:r>
            <a:endParaRPr sz="2000"/>
          </a:p>
        </p:txBody>
      </p:sp>
      <p:sp>
        <p:nvSpPr>
          <p:cNvPr id="248" name="Google Shape;248;p18"/>
          <p:cNvSpPr/>
          <p:nvPr/>
        </p:nvSpPr>
        <p:spPr>
          <a:xfrm>
            <a:off x="2837325" y="287596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D</a:t>
            </a:r>
            <a:endParaRPr sz="2000"/>
          </a:p>
        </p:txBody>
      </p:sp>
      <p:sp>
        <p:nvSpPr>
          <p:cNvPr id="249" name="Google Shape;249;p18"/>
          <p:cNvSpPr/>
          <p:nvPr/>
        </p:nvSpPr>
        <p:spPr>
          <a:xfrm>
            <a:off x="1676900" y="286171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</a:t>
            </a:r>
            <a:endParaRPr sz="2000"/>
          </a:p>
        </p:txBody>
      </p:sp>
      <p:cxnSp>
        <p:nvCxnSpPr>
          <p:cNvPr id="250" name="Google Shape;250;p18"/>
          <p:cNvCxnSpPr>
            <a:stCxn id="249" idx="0"/>
            <a:endCxn id="246" idx="4"/>
          </p:cNvCxnSpPr>
          <p:nvPr/>
        </p:nvCxnSpPr>
        <p:spPr>
          <a:xfrm rot="10800000">
            <a:off x="1941800" y="2301013"/>
            <a:ext cx="0" cy="56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18"/>
          <p:cNvCxnSpPr>
            <a:stCxn id="246" idx="6"/>
            <a:endCxn id="247" idx="2"/>
          </p:cNvCxnSpPr>
          <p:nvPr/>
        </p:nvCxnSpPr>
        <p:spPr>
          <a:xfrm>
            <a:off x="2206700" y="2061813"/>
            <a:ext cx="64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18"/>
          <p:cNvCxnSpPr>
            <a:stCxn id="247" idx="4"/>
            <a:endCxn id="248" idx="0"/>
          </p:cNvCxnSpPr>
          <p:nvPr/>
        </p:nvCxnSpPr>
        <p:spPr>
          <a:xfrm flipH="1">
            <a:off x="3102250" y="2300913"/>
            <a:ext cx="12900" cy="57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18"/>
          <p:cNvCxnSpPr>
            <a:stCxn id="249" idx="7"/>
          </p:cNvCxnSpPr>
          <p:nvPr/>
        </p:nvCxnSpPr>
        <p:spPr>
          <a:xfrm rot="10800000" flipH="1">
            <a:off x="2129113" y="2210543"/>
            <a:ext cx="800700" cy="72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" name="Google Shape;254;p18"/>
          <p:cNvSpPr txBox="1"/>
          <p:nvPr/>
        </p:nvSpPr>
        <p:spPr>
          <a:xfrm>
            <a:off x="2376900" y="16827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5" name="Google Shape;255;p18"/>
          <p:cNvSpPr txBox="1"/>
          <p:nvPr/>
        </p:nvSpPr>
        <p:spPr>
          <a:xfrm>
            <a:off x="2300700" y="22161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0000"/>
                </a:solidFill>
              </a:rPr>
              <a:t>3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256" name="Google Shape;256;p18"/>
          <p:cNvSpPr txBox="1"/>
          <p:nvPr/>
        </p:nvSpPr>
        <p:spPr>
          <a:xfrm>
            <a:off x="3062700" y="23685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7" name="Google Shape;257;p18"/>
          <p:cNvSpPr txBox="1"/>
          <p:nvPr/>
        </p:nvSpPr>
        <p:spPr>
          <a:xfrm>
            <a:off x="1691100" y="23685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258" name="Google Shape;258;p18"/>
          <p:cNvGraphicFramePr/>
          <p:nvPr/>
        </p:nvGraphicFramePr>
        <p:xfrm>
          <a:off x="3832975" y="1436525"/>
          <a:ext cx="3665625" cy="2102970"/>
        </p:xfrm>
        <a:graphic>
          <a:graphicData uri="http://schemas.openxmlformats.org/drawingml/2006/table">
            <a:tbl>
              <a:tblPr>
                <a:noFill/>
                <a:tableStyleId>{FA4A2D57-3B32-4B6C-8853-FBBA997B7A0B}</a:tableStyleId>
              </a:tblPr>
              <a:tblGrid>
                <a:gridCol w="73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A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B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C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D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A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∞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B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rgbClr val="FF0000"/>
                          </a:solidFill>
                        </a:rPr>
                        <a:t>3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C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D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9" name="Google Shape;259;p18"/>
          <p:cNvSpPr txBox="1"/>
          <p:nvPr/>
        </p:nvSpPr>
        <p:spPr>
          <a:xfrm>
            <a:off x="0" y="4019175"/>
            <a:ext cx="917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Pasando por A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19"/>
          <p:cNvGrpSpPr/>
          <p:nvPr/>
        </p:nvGrpSpPr>
        <p:grpSpPr>
          <a:xfrm>
            <a:off x="1753100" y="1898913"/>
            <a:ext cx="1703150" cy="1531450"/>
            <a:chOff x="1753100" y="1898913"/>
            <a:chExt cx="1703150" cy="1531450"/>
          </a:xfrm>
        </p:grpSpPr>
        <p:sp>
          <p:nvSpPr>
            <p:cNvPr id="265" name="Google Shape;265;p19"/>
            <p:cNvSpPr/>
            <p:nvPr/>
          </p:nvSpPr>
          <p:spPr>
            <a:xfrm>
              <a:off x="1753100" y="189891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A</a:t>
              </a:r>
              <a:endParaRPr sz="2000"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2926450" y="189891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B</a:t>
              </a:r>
              <a:endParaRPr sz="2000"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2913525" y="295216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D</a:t>
              </a:r>
              <a:endParaRPr sz="2000"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1753100" y="293791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C</a:t>
              </a:r>
              <a:endParaRPr sz="2000"/>
            </a:p>
          </p:txBody>
        </p:sp>
      </p:grpSp>
      <p:sp>
        <p:nvSpPr>
          <p:cNvPr id="269" name="Google Shape;26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Floyd: Base</a:t>
            </a:r>
            <a:endParaRPr b="1"/>
          </a:p>
        </p:txBody>
      </p:sp>
      <p:pic>
        <p:nvPicPr>
          <p:cNvPr id="270" name="Google Shape;270;p19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p19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2" name="Google Shape;272;p19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279" name="Google Shape;279;p19"/>
              <p:cNvCxnSpPr>
                <a:stCxn id="274" idx="6"/>
                <a:endCxn id="275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19"/>
              <p:cNvCxnSpPr>
                <a:stCxn id="275" idx="6"/>
                <a:endCxn id="278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19"/>
              <p:cNvCxnSpPr>
                <a:stCxn id="277" idx="6"/>
                <a:endCxn id="278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19"/>
              <p:cNvCxnSpPr>
                <a:stCxn id="276" idx="6"/>
                <a:endCxn id="277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19"/>
              <p:cNvCxnSpPr>
                <a:stCxn id="276" idx="7"/>
                <a:endCxn id="275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19"/>
              <p:cNvCxnSpPr>
                <a:stCxn id="274" idx="5"/>
                <a:endCxn id="277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5" name="Google Shape;285;p19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286" name="Google Shape;286;p19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291" name="Google Shape;291;p19"/>
              <p:cNvCxnSpPr>
                <a:stCxn id="286" idx="6"/>
                <a:endCxn id="287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19"/>
              <p:cNvCxnSpPr>
                <a:stCxn id="287" idx="6"/>
                <a:endCxn id="290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19"/>
              <p:cNvCxnSpPr>
                <a:stCxn id="289" idx="6"/>
                <a:endCxn id="290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19"/>
              <p:cNvCxnSpPr>
                <a:stCxn id="288" idx="6"/>
                <a:endCxn id="289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295;p19"/>
              <p:cNvCxnSpPr>
                <a:stCxn id="288" idx="7"/>
                <a:endCxn id="287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" name="Google Shape;296;p19"/>
              <p:cNvCxnSpPr>
                <a:stCxn id="286" idx="5"/>
                <a:endCxn id="289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7" name="Google Shape;297;p19"/>
          <p:cNvSpPr/>
          <p:nvPr/>
        </p:nvSpPr>
        <p:spPr>
          <a:xfrm>
            <a:off x="1676900" y="182271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A</a:t>
            </a:r>
            <a:endParaRPr sz="2000"/>
          </a:p>
        </p:txBody>
      </p:sp>
      <p:sp>
        <p:nvSpPr>
          <p:cNvPr id="298" name="Google Shape;298;p19"/>
          <p:cNvSpPr/>
          <p:nvPr/>
        </p:nvSpPr>
        <p:spPr>
          <a:xfrm>
            <a:off x="2850250" y="182271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B</a:t>
            </a:r>
            <a:endParaRPr sz="2000"/>
          </a:p>
        </p:txBody>
      </p:sp>
      <p:sp>
        <p:nvSpPr>
          <p:cNvPr id="299" name="Google Shape;299;p19"/>
          <p:cNvSpPr/>
          <p:nvPr/>
        </p:nvSpPr>
        <p:spPr>
          <a:xfrm>
            <a:off x="2837325" y="287596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D</a:t>
            </a:r>
            <a:endParaRPr sz="2000"/>
          </a:p>
        </p:txBody>
      </p:sp>
      <p:sp>
        <p:nvSpPr>
          <p:cNvPr id="300" name="Google Shape;300;p19"/>
          <p:cNvSpPr/>
          <p:nvPr/>
        </p:nvSpPr>
        <p:spPr>
          <a:xfrm>
            <a:off x="1676900" y="286171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</a:t>
            </a:r>
            <a:endParaRPr sz="2000"/>
          </a:p>
        </p:txBody>
      </p:sp>
      <p:cxnSp>
        <p:nvCxnSpPr>
          <p:cNvPr id="301" name="Google Shape;301;p19"/>
          <p:cNvCxnSpPr>
            <a:stCxn id="300" idx="0"/>
            <a:endCxn id="297" idx="4"/>
          </p:cNvCxnSpPr>
          <p:nvPr/>
        </p:nvCxnSpPr>
        <p:spPr>
          <a:xfrm rot="10800000">
            <a:off x="1941800" y="2301013"/>
            <a:ext cx="0" cy="56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19"/>
          <p:cNvCxnSpPr>
            <a:stCxn id="297" idx="6"/>
            <a:endCxn id="298" idx="2"/>
          </p:cNvCxnSpPr>
          <p:nvPr/>
        </p:nvCxnSpPr>
        <p:spPr>
          <a:xfrm>
            <a:off x="2206700" y="2061813"/>
            <a:ext cx="64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19"/>
          <p:cNvCxnSpPr>
            <a:stCxn id="298" idx="4"/>
            <a:endCxn id="299" idx="0"/>
          </p:cNvCxnSpPr>
          <p:nvPr/>
        </p:nvCxnSpPr>
        <p:spPr>
          <a:xfrm flipH="1">
            <a:off x="3102250" y="2300913"/>
            <a:ext cx="12900" cy="57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19"/>
          <p:cNvCxnSpPr>
            <a:stCxn id="300" idx="7"/>
          </p:cNvCxnSpPr>
          <p:nvPr/>
        </p:nvCxnSpPr>
        <p:spPr>
          <a:xfrm rot="10800000" flipH="1">
            <a:off x="2129113" y="2210543"/>
            <a:ext cx="800700" cy="72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5" name="Google Shape;305;p19"/>
          <p:cNvSpPr txBox="1"/>
          <p:nvPr/>
        </p:nvSpPr>
        <p:spPr>
          <a:xfrm>
            <a:off x="2376900" y="16827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2453100" y="21399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7" name="Google Shape;307;p19"/>
          <p:cNvSpPr txBox="1"/>
          <p:nvPr/>
        </p:nvSpPr>
        <p:spPr>
          <a:xfrm>
            <a:off x="3062700" y="23685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1691100" y="23685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0" y="4019175"/>
            <a:ext cx="917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Pasando por B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310" name="Google Shape;310;p19"/>
          <p:cNvCxnSpPr>
            <a:endCxn id="299" idx="2"/>
          </p:cNvCxnSpPr>
          <p:nvPr/>
        </p:nvCxnSpPr>
        <p:spPr>
          <a:xfrm rot="-5400000" flipH="1">
            <a:off x="2041125" y="2318863"/>
            <a:ext cx="884100" cy="70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1" name="Google Shape;311;p19"/>
          <p:cNvSpPr txBox="1"/>
          <p:nvPr/>
        </p:nvSpPr>
        <p:spPr>
          <a:xfrm>
            <a:off x="2453100" y="29781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0000"/>
                </a:solidFill>
              </a:rPr>
              <a:t>5</a:t>
            </a:r>
            <a:endParaRPr sz="1800" b="1">
              <a:solidFill>
                <a:srgbClr val="FF0000"/>
              </a:solidFill>
            </a:endParaRPr>
          </a:p>
        </p:txBody>
      </p:sp>
      <p:cxnSp>
        <p:nvCxnSpPr>
          <p:cNvPr id="312" name="Google Shape;312;p19"/>
          <p:cNvCxnSpPr>
            <a:stCxn id="300" idx="4"/>
            <a:endCxn id="299" idx="4"/>
          </p:cNvCxnSpPr>
          <p:nvPr/>
        </p:nvCxnSpPr>
        <p:spPr>
          <a:xfrm rot="-5400000" flipH="1">
            <a:off x="2514800" y="2766913"/>
            <a:ext cx="14400" cy="1160400"/>
          </a:xfrm>
          <a:prstGeom prst="curvedConnector3">
            <a:avLst>
              <a:gd name="adj1" fmla="val 435807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3" name="Google Shape;313;p19"/>
          <p:cNvSpPr txBox="1"/>
          <p:nvPr/>
        </p:nvSpPr>
        <p:spPr>
          <a:xfrm>
            <a:off x="2300700" y="35877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0000"/>
                </a:solidFill>
              </a:rPr>
              <a:t>7</a:t>
            </a:r>
            <a:endParaRPr sz="1800" b="1">
              <a:solidFill>
                <a:srgbClr val="FF0000"/>
              </a:solidFill>
            </a:endParaRPr>
          </a:p>
        </p:txBody>
      </p:sp>
      <p:graphicFrame>
        <p:nvGraphicFramePr>
          <p:cNvPr id="314" name="Google Shape;314;p19"/>
          <p:cNvGraphicFramePr/>
          <p:nvPr/>
        </p:nvGraphicFramePr>
        <p:xfrm>
          <a:off x="3832975" y="1436525"/>
          <a:ext cx="3665625" cy="2102970"/>
        </p:xfrm>
        <a:graphic>
          <a:graphicData uri="http://schemas.openxmlformats.org/drawingml/2006/table">
            <a:tbl>
              <a:tblPr>
                <a:noFill/>
                <a:tableStyleId>{FA4A2D57-3B32-4B6C-8853-FBBA997B7A0B}</a:tableStyleId>
              </a:tblPr>
              <a:tblGrid>
                <a:gridCol w="73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A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B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C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D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A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rgbClr val="FF0000"/>
                          </a:solidFill>
                        </a:rPr>
                        <a:t>5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B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C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>
                          <a:solidFill>
                            <a:srgbClr val="FF0000"/>
                          </a:solidFill>
                        </a:rPr>
                        <a:t>7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D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Floyd: Base</a:t>
            </a:r>
            <a:endParaRPr b="1"/>
          </a:p>
        </p:txBody>
      </p:sp>
      <p:pic>
        <p:nvPicPr>
          <p:cNvPr id="320" name="Google Shape;320;p20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Google Shape;321;p20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2" name="Google Shape;322;p20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323" name="Google Shape;323;p20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324" name="Google Shape;324;p20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25" name="Google Shape;325;p20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26" name="Google Shape;326;p20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27" name="Google Shape;327;p20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28" name="Google Shape;328;p20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329" name="Google Shape;329;p20"/>
              <p:cNvCxnSpPr>
                <a:stCxn id="324" idx="6"/>
                <a:endCxn id="325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20"/>
              <p:cNvCxnSpPr>
                <a:stCxn id="325" idx="6"/>
                <a:endCxn id="328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20"/>
              <p:cNvCxnSpPr>
                <a:stCxn id="327" idx="6"/>
                <a:endCxn id="328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20"/>
              <p:cNvCxnSpPr>
                <a:stCxn id="326" idx="6"/>
                <a:endCxn id="327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20"/>
              <p:cNvCxnSpPr>
                <a:stCxn id="326" idx="7"/>
                <a:endCxn id="325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20"/>
              <p:cNvCxnSpPr>
                <a:stCxn id="324" idx="5"/>
                <a:endCxn id="327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5" name="Google Shape;335;p20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336" name="Google Shape;336;p20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37" name="Google Shape;337;p20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38" name="Google Shape;338;p20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39" name="Google Shape;339;p20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40" name="Google Shape;340;p20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341" name="Google Shape;341;p20"/>
              <p:cNvCxnSpPr>
                <a:stCxn id="336" idx="6"/>
                <a:endCxn id="337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20"/>
              <p:cNvCxnSpPr>
                <a:stCxn id="337" idx="6"/>
                <a:endCxn id="340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20"/>
              <p:cNvCxnSpPr>
                <a:stCxn id="339" idx="6"/>
                <a:endCxn id="340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20"/>
              <p:cNvCxnSpPr>
                <a:stCxn id="338" idx="6"/>
                <a:endCxn id="339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20"/>
              <p:cNvCxnSpPr>
                <a:stCxn id="338" idx="7"/>
                <a:endCxn id="337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20"/>
              <p:cNvCxnSpPr>
                <a:stCxn id="336" idx="5"/>
                <a:endCxn id="339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aphicFrame>
        <p:nvGraphicFramePr>
          <p:cNvPr id="347" name="Google Shape;347;p20"/>
          <p:cNvGraphicFramePr/>
          <p:nvPr/>
        </p:nvGraphicFramePr>
        <p:xfrm>
          <a:off x="3832975" y="1436525"/>
          <a:ext cx="3665625" cy="1981050"/>
        </p:xfrm>
        <a:graphic>
          <a:graphicData uri="http://schemas.openxmlformats.org/drawingml/2006/table">
            <a:tbl>
              <a:tblPr>
                <a:noFill/>
                <a:tableStyleId>{FA4A2D57-3B32-4B6C-8853-FBBA997B7A0B}</a:tableStyleId>
              </a:tblPr>
              <a:tblGrid>
                <a:gridCol w="73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A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B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C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D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A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B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C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D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8" name="Google Shape;348;p20"/>
          <p:cNvSpPr txBox="1"/>
          <p:nvPr/>
        </p:nvSpPr>
        <p:spPr>
          <a:xfrm>
            <a:off x="0" y="4019175"/>
            <a:ext cx="917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Pasando por C y D, no cambia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349" name="Google Shape;349;p20"/>
          <p:cNvGrpSpPr/>
          <p:nvPr/>
        </p:nvGrpSpPr>
        <p:grpSpPr>
          <a:xfrm>
            <a:off x="1753100" y="1898913"/>
            <a:ext cx="1703150" cy="1531450"/>
            <a:chOff x="1753100" y="1898913"/>
            <a:chExt cx="1703150" cy="1531450"/>
          </a:xfrm>
        </p:grpSpPr>
        <p:sp>
          <p:nvSpPr>
            <p:cNvPr id="350" name="Google Shape;350;p20"/>
            <p:cNvSpPr/>
            <p:nvPr/>
          </p:nvSpPr>
          <p:spPr>
            <a:xfrm>
              <a:off x="1753100" y="189891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A</a:t>
              </a:r>
              <a:endParaRPr sz="2000"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2926450" y="189891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B</a:t>
              </a:r>
              <a:endParaRPr sz="2000"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2913525" y="295216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D</a:t>
              </a:r>
              <a:endParaRPr sz="2000"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1753100" y="293791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C</a:t>
              </a:r>
              <a:endParaRPr sz="2000"/>
            </a:p>
          </p:txBody>
        </p:sp>
      </p:grpSp>
      <p:sp>
        <p:nvSpPr>
          <p:cNvPr id="354" name="Google Shape;354;p20"/>
          <p:cNvSpPr/>
          <p:nvPr/>
        </p:nvSpPr>
        <p:spPr>
          <a:xfrm>
            <a:off x="1676900" y="182271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A</a:t>
            </a:r>
            <a:endParaRPr sz="2000"/>
          </a:p>
        </p:txBody>
      </p:sp>
      <p:sp>
        <p:nvSpPr>
          <p:cNvPr id="355" name="Google Shape;355;p20"/>
          <p:cNvSpPr/>
          <p:nvPr/>
        </p:nvSpPr>
        <p:spPr>
          <a:xfrm>
            <a:off x="2850250" y="182271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B</a:t>
            </a:r>
            <a:endParaRPr sz="2000"/>
          </a:p>
        </p:txBody>
      </p:sp>
      <p:sp>
        <p:nvSpPr>
          <p:cNvPr id="356" name="Google Shape;356;p20"/>
          <p:cNvSpPr/>
          <p:nvPr/>
        </p:nvSpPr>
        <p:spPr>
          <a:xfrm>
            <a:off x="2837325" y="287596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D</a:t>
            </a:r>
            <a:endParaRPr sz="2000"/>
          </a:p>
        </p:txBody>
      </p:sp>
      <p:sp>
        <p:nvSpPr>
          <p:cNvPr id="357" name="Google Shape;357;p20"/>
          <p:cNvSpPr/>
          <p:nvPr/>
        </p:nvSpPr>
        <p:spPr>
          <a:xfrm>
            <a:off x="1676900" y="286171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</a:t>
            </a:r>
            <a:endParaRPr sz="2000"/>
          </a:p>
        </p:txBody>
      </p:sp>
      <p:cxnSp>
        <p:nvCxnSpPr>
          <p:cNvPr id="358" name="Google Shape;358;p20"/>
          <p:cNvCxnSpPr>
            <a:stCxn id="357" idx="0"/>
            <a:endCxn id="354" idx="4"/>
          </p:cNvCxnSpPr>
          <p:nvPr/>
        </p:nvCxnSpPr>
        <p:spPr>
          <a:xfrm rot="10800000">
            <a:off x="1941800" y="2301013"/>
            <a:ext cx="0" cy="56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20"/>
          <p:cNvCxnSpPr>
            <a:stCxn id="354" idx="6"/>
            <a:endCxn id="355" idx="2"/>
          </p:cNvCxnSpPr>
          <p:nvPr/>
        </p:nvCxnSpPr>
        <p:spPr>
          <a:xfrm>
            <a:off x="2206700" y="2061813"/>
            <a:ext cx="64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20"/>
          <p:cNvCxnSpPr>
            <a:stCxn id="355" idx="4"/>
            <a:endCxn id="356" idx="0"/>
          </p:cNvCxnSpPr>
          <p:nvPr/>
        </p:nvCxnSpPr>
        <p:spPr>
          <a:xfrm flipH="1">
            <a:off x="3102250" y="2300913"/>
            <a:ext cx="12900" cy="57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20"/>
          <p:cNvCxnSpPr>
            <a:stCxn id="357" idx="7"/>
          </p:cNvCxnSpPr>
          <p:nvPr/>
        </p:nvCxnSpPr>
        <p:spPr>
          <a:xfrm rot="10800000" flipH="1">
            <a:off x="2129113" y="2210543"/>
            <a:ext cx="800700" cy="72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2" name="Google Shape;362;p20"/>
          <p:cNvSpPr txBox="1"/>
          <p:nvPr/>
        </p:nvSpPr>
        <p:spPr>
          <a:xfrm>
            <a:off x="2376900" y="16827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2453100" y="21399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3062700" y="23685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1691100" y="23685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366" name="Google Shape;366;p20"/>
          <p:cNvCxnSpPr>
            <a:endCxn id="356" idx="2"/>
          </p:cNvCxnSpPr>
          <p:nvPr/>
        </p:nvCxnSpPr>
        <p:spPr>
          <a:xfrm rot="-5400000" flipH="1">
            <a:off x="2041125" y="2318863"/>
            <a:ext cx="884100" cy="70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7" name="Google Shape;367;p20"/>
          <p:cNvSpPr txBox="1"/>
          <p:nvPr/>
        </p:nvSpPr>
        <p:spPr>
          <a:xfrm>
            <a:off x="2453100" y="29781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5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368" name="Google Shape;368;p20"/>
          <p:cNvCxnSpPr>
            <a:stCxn id="357" idx="4"/>
            <a:endCxn id="356" idx="4"/>
          </p:cNvCxnSpPr>
          <p:nvPr/>
        </p:nvCxnSpPr>
        <p:spPr>
          <a:xfrm rot="-5400000" flipH="1">
            <a:off x="2514800" y="2766913"/>
            <a:ext cx="14400" cy="1160400"/>
          </a:xfrm>
          <a:prstGeom prst="curvedConnector3">
            <a:avLst>
              <a:gd name="adj1" fmla="val 17526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9" name="Google Shape;369;p20"/>
          <p:cNvSpPr txBox="1"/>
          <p:nvPr/>
        </p:nvSpPr>
        <p:spPr>
          <a:xfrm>
            <a:off x="2300700" y="35877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7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21"/>
          <p:cNvGrpSpPr/>
          <p:nvPr/>
        </p:nvGrpSpPr>
        <p:grpSpPr>
          <a:xfrm>
            <a:off x="1753100" y="1898913"/>
            <a:ext cx="1703150" cy="1531450"/>
            <a:chOff x="1753100" y="1898913"/>
            <a:chExt cx="1703150" cy="1531450"/>
          </a:xfrm>
        </p:grpSpPr>
        <p:sp>
          <p:nvSpPr>
            <p:cNvPr id="375" name="Google Shape;375;p21"/>
            <p:cNvSpPr/>
            <p:nvPr/>
          </p:nvSpPr>
          <p:spPr>
            <a:xfrm>
              <a:off x="1753100" y="189891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A</a:t>
              </a:r>
              <a:endParaRPr sz="2000"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2926450" y="189891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B</a:t>
              </a:r>
              <a:endParaRPr sz="2000"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913525" y="295216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D</a:t>
              </a:r>
              <a:endParaRPr sz="2000"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1753100" y="2937913"/>
              <a:ext cx="529800" cy="4782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000"/>
                <a:t>C</a:t>
              </a:r>
              <a:endParaRPr sz="2000"/>
            </a:p>
          </p:txBody>
        </p:sp>
      </p:grpSp>
      <p:sp>
        <p:nvSpPr>
          <p:cNvPr id="379" name="Google Shape;37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Floyd: Base</a:t>
            </a:r>
            <a:endParaRPr b="1"/>
          </a:p>
        </p:txBody>
      </p:sp>
      <p:pic>
        <p:nvPicPr>
          <p:cNvPr id="380" name="Google Shape;380;p21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1" name="Google Shape;381;p21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2" name="Google Shape;382;p21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383" name="Google Shape;383;p21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384" name="Google Shape;384;p21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86" name="Google Shape;386;p21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87" name="Google Shape;387;p21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389" name="Google Shape;389;p21"/>
              <p:cNvCxnSpPr>
                <a:stCxn id="384" idx="6"/>
                <a:endCxn id="385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21"/>
              <p:cNvCxnSpPr>
                <a:stCxn id="385" idx="6"/>
                <a:endCxn id="388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21"/>
              <p:cNvCxnSpPr>
                <a:stCxn id="387" idx="6"/>
                <a:endCxn id="388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21"/>
              <p:cNvCxnSpPr>
                <a:stCxn id="386" idx="6"/>
                <a:endCxn id="387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21"/>
              <p:cNvCxnSpPr>
                <a:stCxn id="386" idx="7"/>
                <a:endCxn id="385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21"/>
              <p:cNvCxnSpPr>
                <a:stCxn id="384" idx="5"/>
                <a:endCxn id="387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5" name="Google Shape;395;p21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396" name="Google Shape;396;p21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97" name="Google Shape;397;p21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99" name="Google Shape;399;p21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401" name="Google Shape;401;p21"/>
              <p:cNvCxnSpPr>
                <a:stCxn id="396" idx="6"/>
                <a:endCxn id="397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21"/>
              <p:cNvCxnSpPr>
                <a:stCxn id="397" idx="6"/>
                <a:endCxn id="400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21"/>
              <p:cNvCxnSpPr>
                <a:stCxn id="399" idx="6"/>
                <a:endCxn id="400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" name="Google Shape;404;p21"/>
              <p:cNvCxnSpPr>
                <a:stCxn id="398" idx="6"/>
                <a:endCxn id="399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" name="Google Shape;405;p21"/>
              <p:cNvCxnSpPr>
                <a:stCxn id="398" idx="7"/>
                <a:endCxn id="397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21"/>
              <p:cNvCxnSpPr>
                <a:stCxn id="396" idx="5"/>
                <a:endCxn id="399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07" name="Google Shape;407;p21"/>
          <p:cNvSpPr/>
          <p:nvPr/>
        </p:nvSpPr>
        <p:spPr>
          <a:xfrm>
            <a:off x="1676900" y="182271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A</a:t>
            </a:r>
            <a:endParaRPr sz="2000"/>
          </a:p>
        </p:txBody>
      </p:sp>
      <p:sp>
        <p:nvSpPr>
          <p:cNvPr id="408" name="Google Shape;408;p21"/>
          <p:cNvSpPr/>
          <p:nvPr/>
        </p:nvSpPr>
        <p:spPr>
          <a:xfrm>
            <a:off x="2850250" y="182271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B</a:t>
            </a:r>
            <a:endParaRPr sz="2000"/>
          </a:p>
        </p:txBody>
      </p:sp>
      <p:sp>
        <p:nvSpPr>
          <p:cNvPr id="409" name="Google Shape;409;p21"/>
          <p:cNvSpPr/>
          <p:nvPr/>
        </p:nvSpPr>
        <p:spPr>
          <a:xfrm>
            <a:off x="2837325" y="287596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D</a:t>
            </a:r>
            <a:endParaRPr sz="2000"/>
          </a:p>
        </p:txBody>
      </p:sp>
      <p:sp>
        <p:nvSpPr>
          <p:cNvPr id="410" name="Google Shape;410;p21"/>
          <p:cNvSpPr/>
          <p:nvPr/>
        </p:nvSpPr>
        <p:spPr>
          <a:xfrm>
            <a:off x="1676900" y="2861713"/>
            <a:ext cx="529800" cy="4782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</a:t>
            </a:r>
            <a:endParaRPr sz="2000"/>
          </a:p>
        </p:txBody>
      </p:sp>
      <p:cxnSp>
        <p:nvCxnSpPr>
          <p:cNvPr id="411" name="Google Shape;411;p21"/>
          <p:cNvCxnSpPr>
            <a:stCxn id="410" idx="0"/>
            <a:endCxn id="407" idx="4"/>
          </p:cNvCxnSpPr>
          <p:nvPr/>
        </p:nvCxnSpPr>
        <p:spPr>
          <a:xfrm rot="10800000">
            <a:off x="1941800" y="2301013"/>
            <a:ext cx="0" cy="56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21"/>
          <p:cNvCxnSpPr>
            <a:stCxn id="407" idx="6"/>
            <a:endCxn id="408" idx="2"/>
          </p:cNvCxnSpPr>
          <p:nvPr/>
        </p:nvCxnSpPr>
        <p:spPr>
          <a:xfrm>
            <a:off x="2206700" y="2061813"/>
            <a:ext cx="64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21"/>
          <p:cNvCxnSpPr>
            <a:stCxn id="408" idx="4"/>
            <a:endCxn id="409" idx="0"/>
          </p:cNvCxnSpPr>
          <p:nvPr/>
        </p:nvCxnSpPr>
        <p:spPr>
          <a:xfrm flipH="1">
            <a:off x="3102250" y="2300913"/>
            <a:ext cx="12900" cy="57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21"/>
          <p:cNvCxnSpPr>
            <a:stCxn id="410" idx="7"/>
          </p:cNvCxnSpPr>
          <p:nvPr/>
        </p:nvCxnSpPr>
        <p:spPr>
          <a:xfrm rot="10800000" flipH="1">
            <a:off x="2129113" y="2210543"/>
            <a:ext cx="800700" cy="72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21"/>
          <p:cNvSpPr txBox="1"/>
          <p:nvPr/>
        </p:nvSpPr>
        <p:spPr>
          <a:xfrm>
            <a:off x="2376900" y="16827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6" name="Google Shape;416;p21"/>
          <p:cNvSpPr txBox="1"/>
          <p:nvPr/>
        </p:nvSpPr>
        <p:spPr>
          <a:xfrm>
            <a:off x="2453100" y="21399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7" name="Google Shape;417;p21"/>
          <p:cNvSpPr txBox="1"/>
          <p:nvPr/>
        </p:nvSpPr>
        <p:spPr>
          <a:xfrm>
            <a:off x="3062700" y="23685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8" name="Google Shape;418;p21"/>
          <p:cNvSpPr txBox="1"/>
          <p:nvPr/>
        </p:nvSpPr>
        <p:spPr>
          <a:xfrm>
            <a:off x="1691100" y="23685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419" name="Google Shape;419;p21"/>
          <p:cNvGraphicFramePr/>
          <p:nvPr/>
        </p:nvGraphicFramePr>
        <p:xfrm>
          <a:off x="3832975" y="1436525"/>
          <a:ext cx="3665625" cy="1981050"/>
        </p:xfrm>
        <a:graphic>
          <a:graphicData uri="http://schemas.openxmlformats.org/drawingml/2006/table">
            <a:tbl>
              <a:tblPr>
                <a:noFill/>
                <a:tableStyleId>{FA4A2D57-3B32-4B6C-8853-FBBA997B7A0B}</a:tableStyleId>
              </a:tblPr>
              <a:tblGrid>
                <a:gridCol w="73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A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B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C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D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A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B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C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>
                          <a:solidFill>
                            <a:schemeClr val="accent4"/>
                          </a:solidFill>
                        </a:rPr>
                        <a:t>D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0" name="Google Shape;420;p21"/>
          <p:cNvSpPr txBox="1"/>
          <p:nvPr/>
        </p:nvSpPr>
        <p:spPr>
          <a:xfrm>
            <a:off x="0" y="4019175"/>
            <a:ext cx="917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Pasando por C y D, no cambia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421" name="Google Shape;421;p21"/>
          <p:cNvCxnSpPr>
            <a:endCxn id="409" idx="2"/>
          </p:cNvCxnSpPr>
          <p:nvPr/>
        </p:nvCxnSpPr>
        <p:spPr>
          <a:xfrm rot="-5400000" flipH="1">
            <a:off x="2041125" y="2318863"/>
            <a:ext cx="884100" cy="70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2" name="Google Shape;422;p21"/>
          <p:cNvSpPr txBox="1"/>
          <p:nvPr/>
        </p:nvSpPr>
        <p:spPr>
          <a:xfrm>
            <a:off x="2453100" y="29781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5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423" name="Google Shape;423;p21"/>
          <p:cNvCxnSpPr>
            <a:stCxn id="410" idx="4"/>
            <a:endCxn id="409" idx="4"/>
          </p:cNvCxnSpPr>
          <p:nvPr/>
        </p:nvCxnSpPr>
        <p:spPr>
          <a:xfrm rot="-5400000" flipH="1">
            <a:off x="2514800" y="2766913"/>
            <a:ext cx="14400" cy="1160400"/>
          </a:xfrm>
          <a:prstGeom prst="curvedConnector3">
            <a:avLst>
              <a:gd name="adj1" fmla="val 435807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4" name="Google Shape;424;p21"/>
          <p:cNvSpPr txBox="1"/>
          <p:nvPr/>
        </p:nvSpPr>
        <p:spPr>
          <a:xfrm>
            <a:off x="2300700" y="3587738"/>
            <a:ext cx="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7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c2f789d-87d1-4dc9-9a51-1fd80dd83c97" xsi:nil="true"/>
    <lcf76f155ced4ddcb4097134ff3c332f xmlns="9c67501a-3611-4fa5-9019-4ad452d2b50f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8D62A5450ECBA4BB1580F3E8BC7C801" ma:contentTypeVersion="13" ma:contentTypeDescription="Crear nuevo documento." ma:contentTypeScope="" ma:versionID="39b786a10e2cb7dfb38d1966537b2e3c">
  <xsd:schema xmlns:xsd="http://www.w3.org/2001/XMLSchema" xmlns:xs="http://www.w3.org/2001/XMLSchema" xmlns:p="http://schemas.microsoft.com/office/2006/metadata/properties" xmlns:ns2="9c67501a-3611-4fa5-9019-4ad452d2b50f" xmlns:ns3="0c2f789d-87d1-4dc9-9a51-1fd80dd83c97" targetNamespace="http://schemas.microsoft.com/office/2006/metadata/properties" ma:root="true" ma:fieldsID="0025d69433153cf112f46e079023a290" ns2:_="" ns3:_="">
    <xsd:import namespace="9c67501a-3611-4fa5-9019-4ad452d2b50f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7501a-3611-4fa5-9019-4ad452d2b5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Etiquetas de imagen" ma:readOnly="false" ma:fieldId="{5cf76f15-5ced-4ddc-b409-7134ff3c332f}" ma:taxonomyMulti="true" ma:sspId="480f935f-056e-43d0-a9c3-6f0a0280ba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6281ac7e-2b93-47a6-95c2-3b6dc9011c7f}" ma:internalName="TaxCatchAll" ma:showField="CatchAllData" ma:web="0c2f789d-87d1-4dc9-9a51-1fd80dd83c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211D9E-FBF6-424E-8E65-A32091CCD160}">
  <ds:schemaRefs>
    <ds:schemaRef ds:uri="http://schemas.microsoft.com/office/2006/metadata/properties"/>
    <ds:schemaRef ds:uri="http://schemas.microsoft.com/office/infopath/2007/PartnerControls"/>
    <ds:schemaRef ds:uri="0c2f789d-87d1-4dc9-9a51-1fd80dd83c97"/>
    <ds:schemaRef ds:uri="9c67501a-3611-4fa5-9019-4ad452d2b50f"/>
  </ds:schemaRefs>
</ds:datastoreItem>
</file>

<file path=customXml/itemProps2.xml><?xml version="1.0" encoding="utf-8"?>
<ds:datastoreItem xmlns:ds="http://schemas.openxmlformats.org/officeDocument/2006/customXml" ds:itemID="{1FF00201-C3EE-4057-838C-98523CEEAA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67501a-3611-4fa5-9019-4ad452d2b50f"/>
    <ds:schemaRef ds:uri="0c2f789d-87d1-4dc9-9a51-1fd80dd83c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B8DD44-4381-4F67-A359-56BF228B86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592</Words>
  <Application>Microsoft Office PowerPoint</Application>
  <PresentationFormat>Presentación en pantalla (16:9)</PresentationFormat>
  <Paragraphs>200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Grafo - Floyd</vt:lpstr>
      <vt:lpstr>Contenido</vt:lpstr>
      <vt:lpstr>Algoritmo de Floyd</vt:lpstr>
      <vt:lpstr>Algoritmo de Floyd</vt:lpstr>
      <vt:lpstr>Floyd: Base</vt:lpstr>
      <vt:lpstr>Floyd: Base</vt:lpstr>
      <vt:lpstr>Floyd: Base</vt:lpstr>
      <vt:lpstr>Floyd: Base</vt:lpstr>
      <vt:lpstr>Floyd: Base</vt:lpstr>
      <vt:lpstr>Algoritmo de Floyd</vt:lpstr>
      <vt:lpstr>Algoritmo de Floyd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PEREZ NICOLAS IGNACIO</cp:lastModifiedBy>
  <cp:revision>2</cp:revision>
  <dcterms:modified xsi:type="dcterms:W3CDTF">2025-06-06T06:39:53Z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0x01010068D62A5450ECBA4BB1580F3E8BC7C801</vt:lpwstr>
  </property>
</Properties>
</file>