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0" r:id="rId2"/>
  </p:sldMasterIdLst>
  <p:notesMasterIdLst>
    <p:notesMasterId r:id="rId20"/>
  </p:notesMasterIdLst>
  <p:sldIdLst>
    <p:sldId id="256" r:id="rId3"/>
    <p:sldId id="257" r:id="rId4"/>
    <p:sldId id="258" r:id="rId5"/>
    <p:sldId id="259" r:id="rId6"/>
    <p:sldId id="260" r:id="rId7"/>
    <p:sldId id="261" r:id="rId8"/>
    <p:sldId id="262" r:id="rId9"/>
    <p:sldId id="263" r:id="rId10"/>
    <p:sldId id="265" r:id="rId11"/>
    <p:sldId id="266" r:id="rId12"/>
    <p:sldId id="267" r:id="rId13"/>
    <p:sldId id="268" r:id="rId14"/>
    <p:sldId id="269" r:id="rId15"/>
    <p:sldId id="270" r:id="rId16"/>
    <p:sldId id="272" r:id="rId17"/>
    <p:sldId id="273" r:id="rId18"/>
    <p:sldId id="274" r:id="rId19"/>
  </p:sldIdLst>
  <p:sldSz cx="9144000" cy="6858000" type="screen4x3"/>
  <p:notesSz cx="6858000" cy="9144000"/>
  <p:embeddedFontLst>
    <p:embeddedFont>
      <p:font typeface="Constantia" panose="02030602050306030303" pitchFamily="18"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gwgARjPC6QHRbbaRWQiZp0Tnw/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C6B16A-572D-4260-AD4E-F54E7671806A}" v="104" dt="2025-05-29T12:04:09.937"/>
  </p1510:revLst>
</p1510:revInfo>
</file>

<file path=ppt/tableStyles.xml><?xml version="1.0" encoding="utf-8"?>
<a:tblStyleLst xmlns:a="http://schemas.openxmlformats.org/drawingml/2006/main" def="{C3C8AB6F-7A11-4FA0-BFB5-5D343970D30B}">
  <a:tblStyle styleId="{C3C8AB6F-7A11-4FA0-BFB5-5D343970D30B}"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2004" y="30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51" Type="http://schemas.microsoft.com/office/2015/10/relationships/revisionInfo" Target="revisionInfo.xml"/><Relationship Id="rId3" Type="http://schemas.openxmlformats.org/officeDocument/2006/relationships/slide" Target="slides/slide1.xml"/><Relationship Id="rId21" Type="http://schemas.openxmlformats.org/officeDocument/2006/relationships/font" Target="fonts/font1.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46" Type="http://customschemas.google.com/relationships/presentationmetadata" Target="meta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4.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2.fntdata"/><Relationship Id="rId4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87d0b50373_4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g87d0b50373_4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87d0b50373_4_6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g87d0b50373_4_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87d0b50373_4_7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6" name="Google Shape;266;g87d0b50373_4_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a402f13d07_0_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5" name="Google Shape;285;ga402f13d07_0_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87d0b50373_4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1" name="Google Shape;291;g87d0b50373_4_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87d0b50373_4_7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C38C6998-7599-FDC7-3D94-598F83F208EA}"/>
            </a:ext>
          </a:extLst>
        </p:cNvPr>
        <p:cNvGrpSpPr/>
        <p:nvPr/>
      </p:nvGrpSpPr>
      <p:grpSpPr>
        <a:xfrm>
          <a:off x="0" y="0"/>
          <a:ext cx="0" cy="0"/>
          <a:chOff x="0" y="0"/>
          <a:chExt cx="0" cy="0"/>
        </a:xfrm>
      </p:grpSpPr>
      <p:sp>
        <p:nvSpPr>
          <p:cNvPr id="323" name="Google Shape;323;g87d0b50373_4_76:notes">
            <a:extLst>
              <a:ext uri="{FF2B5EF4-FFF2-40B4-BE49-F238E27FC236}">
                <a16:creationId xmlns:a16="http://schemas.microsoft.com/office/drawing/2014/main" id="{C09ED0AD-FC4B-CE0D-F692-F57E68B1C32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a:extLst>
              <a:ext uri="{FF2B5EF4-FFF2-40B4-BE49-F238E27FC236}">
                <a16:creationId xmlns:a16="http://schemas.microsoft.com/office/drawing/2014/main" id="{8C02EDA0-4662-DFB2-D974-B6F373473F5C}"/>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95020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a:extLst>
            <a:ext uri="{FF2B5EF4-FFF2-40B4-BE49-F238E27FC236}">
              <a16:creationId xmlns:a16="http://schemas.microsoft.com/office/drawing/2014/main" id="{27F2053C-EA18-1CDB-94AE-C6C32C02EC34}"/>
            </a:ext>
          </a:extLst>
        </p:cNvPr>
        <p:cNvGrpSpPr/>
        <p:nvPr/>
      </p:nvGrpSpPr>
      <p:grpSpPr>
        <a:xfrm>
          <a:off x="0" y="0"/>
          <a:ext cx="0" cy="0"/>
          <a:chOff x="0" y="0"/>
          <a:chExt cx="0" cy="0"/>
        </a:xfrm>
      </p:grpSpPr>
      <p:sp>
        <p:nvSpPr>
          <p:cNvPr id="323" name="Google Shape;323;g87d0b50373_4_76:notes">
            <a:extLst>
              <a:ext uri="{FF2B5EF4-FFF2-40B4-BE49-F238E27FC236}">
                <a16:creationId xmlns:a16="http://schemas.microsoft.com/office/drawing/2014/main" id="{4F8941A9-57EE-80EE-6837-C50795E6030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4" name="Google Shape;324;g87d0b50373_4_76:notes">
            <a:extLst>
              <a:ext uri="{FF2B5EF4-FFF2-40B4-BE49-F238E27FC236}">
                <a16:creationId xmlns:a16="http://schemas.microsoft.com/office/drawing/2014/main" id="{23AD9D82-1C7D-9E83-957B-2C3D87087BC0}"/>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89244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a402f13d07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ga402f13d07_1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0" name="Google Shape;12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87d0b50373_4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87d0b50373_4_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87d0b50373_4_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g87d0b50373_4_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7d0b50373_4_8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3" name="Google Shape;153;g87d0b50373_4_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7d0b50373_4_9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9" name="Google Shape;159;g87d0b50373_4_9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87d0b50373_4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0" name="Google Shape;180;g87d0b50373_4_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87d0b50373_4_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g87d0b50373_4_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16"/>
        <p:cNvGrpSpPr/>
        <p:nvPr/>
      </p:nvGrpSpPr>
      <p:grpSpPr>
        <a:xfrm>
          <a:off x="0" y="0"/>
          <a:ext cx="0" cy="0"/>
          <a:chOff x="0" y="0"/>
          <a:chExt cx="0" cy="0"/>
        </a:xfrm>
      </p:grpSpPr>
      <p:sp>
        <p:nvSpPr>
          <p:cNvPr id="17" name="Google Shape;17;p46"/>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46"/>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4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4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4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Imagen con título" type="picTx">
  <p:cSld name="PICTURE_WITH_CAPTION_TEXT">
    <p:spTree>
      <p:nvGrpSpPr>
        <p:cNvPr id="1" name="Shape 83"/>
        <p:cNvGrpSpPr/>
        <p:nvPr/>
      </p:nvGrpSpPr>
      <p:grpSpPr>
        <a:xfrm>
          <a:off x="0" y="0"/>
          <a:ext cx="0" cy="0"/>
          <a:chOff x="0" y="0"/>
          <a:chExt cx="0" cy="0"/>
        </a:xfrm>
      </p:grpSpPr>
      <p:sp>
        <p:nvSpPr>
          <p:cNvPr id="84" name="Google Shape;84;p54"/>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3921"/>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5" name="Google Shape;85;p54"/>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5882"/>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6" name="Google Shape;86;p54"/>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rm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54"/>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rm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5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5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54"/>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
        <p:nvSpPr>
          <p:cNvPr id="91" name="Google Shape;91;p54"/>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rmAutofit/>
          </a:bodyPr>
          <a:lstStyle>
            <a:lvl1pPr marR="0" lvl="0" algn="l" rtl="0">
              <a:lnSpc>
                <a:spcPct val="100000"/>
              </a:lnSpc>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54"/>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93" name="Google Shape;93;p54"/>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94"/>
        <p:cNvGrpSpPr/>
        <p:nvPr/>
      </p:nvGrpSpPr>
      <p:grpSpPr>
        <a:xfrm>
          <a:off x="0" y="0"/>
          <a:ext cx="0" cy="0"/>
          <a:chOff x="0" y="0"/>
          <a:chExt cx="0" cy="0"/>
        </a:xfrm>
      </p:grpSpPr>
      <p:sp>
        <p:nvSpPr>
          <p:cNvPr id="95" name="Google Shape;95;p5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55"/>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5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5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5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100"/>
        <p:cNvGrpSpPr/>
        <p:nvPr/>
      </p:nvGrpSpPr>
      <p:grpSpPr>
        <a:xfrm>
          <a:off x="0" y="0"/>
          <a:ext cx="0" cy="0"/>
          <a:chOff x="0" y="0"/>
          <a:chExt cx="0" cy="0"/>
        </a:xfrm>
      </p:grpSpPr>
      <p:sp>
        <p:nvSpPr>
          <p:cNvPr id="101" name="Google Shape;101;p56"/>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56"/>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3" name="Google Shape;103;p5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5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5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3"/>
        <p:cNvGrpSpPr/>
        <p:nvPr/>
      </p:nvGrpSpPr>
      <p:grpSpPr>
        <a:xfrm>
          <a:off x="0" y="0"/>
          <a:ext cx="0" cy="0"/>
          <a:chOff x="0" y="0"/>
          <a:chExt cx="0" cy="0"/>
        </a:xfrm>
      </p:grpSpPr>
      <p:sp>
        <p:nvSpPr>
          <p:cNvPr id="34" name="Google Shape;34;p4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7"/>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TITLE">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39"/>
        <p:cNvGrpSpPr/>
        <p:nvPr/>
      </p:nvGrpSpPr>
      <p:grpSpPr>
        <a:xfrm>
          <a:off x="0" y="0"/>
          <a:ext cx="0" cy="0"/>
          <a:chOff x="0" y="0"/>
          <a:chExt cx="0" cy="0"/>
        </a:xfrm>
      </p:grpSpPr>
      <p:sp>
        <p:nvSpPr>
          <p:cNvPr id="40" name="Google Shape;40;p4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rm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4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4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bg>
      <p:bgPr>
        <a:gradFill>
          <a:gsLst>
            <a:gs pos="0">
              <a:srgbClr val="439FD7"/>
            </a:gs>
            <a:gs pos="25000">
              <a:srgbClr val="4397CA"/>
            </a:gs>
            <a:gs pos="100000">
              <a:srgbClr val="00466A"/>
            </a:gs>
          </a:gsLst>
          <a:path path="circle">
            <a:fillToRect l="50000" t="50000" r="50000" b="50000"/>
          </a:path>
          <a:tileRect/>
        </a:gradFill>
        <a:effectLst/>
      </p:bgPr>
    </p:bg>
    <p:spTree>
      <p:nvGrpSpPr>
        <p:cNvPr id="1" name="Shape 45"/>
        <p:cNvGrpSpPr/>
        <p:nvPr/>
      </p:nvGrpSpPr>
      <p:grpSpPr>
        <a:xfrm>
          <a:off x="0" y="0"/>
          <a:ext cx="0" cy="0"/>
          <a:chOff x="0" y="0"/>
          <a:chExt cx="0" cy="0"/>
        </a:xfrm>
      </p:grpSpPr>
      <p:sp>
        <p:nvSpPr>
          <p:cNvPr id="46" name="Google Shape;46;p48"/>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8"/>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rm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4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4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51"/>
        <p:cNvGrpSpPr/>
        <p:nvPr/>
      </p:nvGrpSpPr>
      <p:grpSpPr>
        <a:xfrm>
          <a:off x="0" y="0"/>
          <a:ext cx="0" cy="0"/>
          <a:chOff x="0" y="0"/>
          <a:chExt cx="0" cy="0"/>
        </a:xfrm>
      </p:grpSpPr>
      <p:sp>
        <p:nvSpPr>
          <p:cNvPr id="52" name="Google Shape;52;p49"/>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49"/>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49"/>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rm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4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4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8"/>
        <p:cNvGrpSpPr/>
        <p:nvPr/>
      </p:nvGrpSpPr>
      <p:grpSpPr>
        <a:xfrm>
          <a:off x="0" y="0"/>
          <a:ext cx="0" cy="0"/>
          <a:chOff x="0" y="0"/>
          <a:chExt cx="0" cy="0"/>
        </a:xfrm>
      </p:grpSpPr>
      <p:sp>
        <p:nvSpPr>
          <p:cNvPr id="59" name="Google Shape;59;p50"/>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50"/>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50"/>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rm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50"/>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50"/>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rm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5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5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ólo el título" type="titleOnly">
  <p:cSld name="TITLE_ONLY">
    <p:spTree>
      <p:nvGrpSpPr>
        <p:cNvPr id="1" name="Shape 67"/>
        <p:cNvGrpSpPr/>
        <p:nvPr/>
      </p:nvGrpSpPr>
      <p:grpSpPr>
        <a:xfrm>
          <a:off x="0" y="0"/>
          <a:ext cx="0" cy="0"/>
          <a:chOff x="0" y="0"/>
          <a:chExt cx="0" cy="0"/>
        </a:xfrm>
      </p:grpSpPr>
      <p:sp>
        <p:nvSpPr>
          <p:cNvPr id="68" name="Google Shape;68;p51"/>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rm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5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5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72"/>
        <p:cNvGrpSpPr/>
        <p:nvPr/>
      </p:nvGrpSpPr>
      <p:grpSpPr>
        <a:xfrm>
          <a:off x="0" y="0"/>
          <a:ext cx="0" cy="0"/>
          <a:chOff x="0" y="0"/>
          <a:chExt cx="0" cy="0"/>
        </a:xfrm>
      </p:grpSpPr>
      <p:sp>
        <p:nvSpPr>
          <p:cNvPr id="73" name="Google Shape;73;p5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5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5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76"/>
        <p:cNvGrpSpPr/>
        <p:nvPr/>
      </p:nvGrpSpPr>
      <p:grpSpPr>
        <a:xfrm>
          <a:off x="0" y="0"/>
          <a:ext cx="0" cy="0"/>
          <a:chOff x="0" y="0"/>
          <a:chExt cx="0" cy="0"/>
        </a:xfrm>
      </p:grpSpPr>
      <p:sp>
        <p:nvSpPr>
          <p:cNvPr id="77" name="Google Shape;77;p53"/>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53"/>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rm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53"/>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rm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5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5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5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44"/>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 name="Google Shape;7;p44"/>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 name="Google Shape;8;p4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4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4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4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4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grpSp>
        <p:nvGrpSpPr>
          <p:cNvPr id="13" name="Google Shape;13;p44"/>
          <p:cNvGrpSpPr/>
          <p:nvPr/>
        </p:nvGrpSpPr>
        <p:grpSpPr>
          <a:xfrm>
            <a:off x="-29294" y="-16113"/>
            <a:ext cx="9198255" cy="1086266"/>
            <a:chOff x="-29322" y="-1971"/>
            <a:chExt cx="9198255" cy="1086266"/>
          </a:xfrm>
        </p:grpSpPr>
        <p:sp>
          <p:nvSpPr>
            <p:cNvPr id="14" name="Google Shape;14;p44"/>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5" name="Google Shape;15;p44"/>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4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3921"/>
                </a:srgbClr>
              </a:gs>
              <a:gs pos="100000">
                <a:srgbClr val="00E9F7">
                  <a:alpha val="54117"/>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4" name="Google Shape;24;p4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019"/>
                </a:srgbClr>
              </a:gs>
              <a:gs pos="80000">
                <a:srgbClr val="0099E4">
                  <a:alpha val="43921"/>
                </a:srgbClr>
              </a:gs>
              <a:gs pos="100000">
                <a:srgbClr val="0099E4">
                  <a:alpha val="43921"/>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5" name="Google Shape;25;p4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4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4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4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s-ES"/>
              <a:t>‹Nº›</a:t>
            </a:fld>
            <a:endParaRPr/>
          </a:p>
        </p:txBody>
      </p:sp>
      <p:grpSp>
        <p:nvGrpSpPr>
          <p:cNvPr id="30" name="Google Shape;30;p43"/>
          <p:cNvGrpSpPr/>
          <p:nvPr/>
        </p:nvGrpSpPr>
        <p:grpSpPr>
          <a:xfrm>
            <a:off x="-29294" y="-16113"/>
            <a:ext cx="9198255" cy="1086266"/>
            <a:chOff x="-29322" y="-1971"/>
            <a:chExt cx="9198255" cy="1086266"/>
          </a:xfrm>
        </p:grpSpPr>
        <p:sp>
          <p:nvSpPr>
            <p:cNvPr id="31" name="Google Shape;31;p4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2" name="Google Shape;32;p4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transition spd="slow">
    <p:fade/>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icoperez@uade.edu.ar"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NicolasPerezUNLaSMN/PROG_II_UADE_JAV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rmAutofit/>
          </a:bodyPr>
          <a:lstStyle/>
          <a:p>
            <a:pPr marL="0" lvl="0" indent="0" algn="r" rtl="0">
              <a:lnSpc>
                <a:spcPct val="100000"/>
              </a:lnSpc>
              <a:spcBef>
                <a:spcPts val="0"/>
              </a:spcBef>
              <a:spcAft>
                <a:spcPts val="0"/>
              </a:spcAft>
              <a:buClr>
                <a:srgbClr val="4CE0EA"/>
              </a:buClr>
              <a:buSzPts val="5600"/>
              <a:buFont typeface="Calibri"/>
              <a:buNone/>
            </a:pPr>
            <a:r>
              <a:rPr lang="es-ES"/>
              <a:t>Teoría de Grafos</a:t>
            </a:r>
            <a:endParaRPr/>
          </a:p>
        </p:txBody>
      </p:sp>
      <p:sp>
        <p:nvSpPr>
          <p:cNvPr id="111" name="Google Shape;111;p1"/>
          <p:cNvSpPr txBox="1">
            <a:spLocks noGrp="1"/>
          </p:cNvSpPr>
          <p:nvPr>
            <p:ph type="subTitle" idx="1"/>
          </p:nvPr>
        </p:nvSpPr>
        <p:spPr>
          <a:xfrm>
            <a:off x="-570947" y="3427320"/>
            <a:ext cx="8947999" cy="1774686"/>
          </a:xfrm>
          <a:prstGeom prst="rect">
            <a:avLst/>
          </a:prstGeom>
          <a:noFill/>
          <a:ln>
            <a:noFill/>
          </a:ln>
        </p:spPr>
        <p:txBody>
          <a:bodyPr spcFirstLastPara="1" wrap="square" lIns="0" tIns="45700" rIns="18275" bIns="45700" anchor="t" anchorCtr="0">
            <a:normAutofit fontScale="77500" lnSpcReduction="20000"/>
          </a:bodyPr>
          <a:lstStyle/>
          <a:p>
            <a:r>
              <a:rPr lang="es-ES" b="1" dirty="0">
                <a:solidFill>
                  <a:srgbClr val="F0F6FC"/>
                </a:solidFill>
              </a:rPr>
              <a:t>Programación II – Algoritmos y Estructuras de Datos II</a:t>
            </a:r>
            <a:endParaRPr lang="es-ES" dirty="0"/>
          </a:p>
          <a:p>
            <a:pPr marL="285750" indent="-285750">
              <a:buFont typeface="Arial"/>
              <a:buChar char="•"/>
            </a:pPr>
            <a:r>
              <a:rPr lang="es-ES" sz="1600" b="1">
                <a:solidFill>
                  <a:srgbClr val="F0F6FC"/>
                </a:solidFill>
              </a:rPr>
              <a:t>Facultad:</a:t>
            </a:r>
            <a:r>
              <a:rPr lang="es-ES" sz="1600">
                <a:solidFill>
                  <a:srgbClr val="F0F6FC"/>
                </a:solidFill>
              </a:rPr>
              <a:t> Ingeniería y Ciencias Exactas</a:t>
            </a:r>
            <a:endParaRPr lang="es-ES" sz="1600"/>
          </a:p>
          <a:p>
            <a:pPr marL="285750" indent="-285750">
              <a:buFont typeface="Arial"/>
              <a:buChar char="•"/>
            </a:pPr>
            <a:r>
              <a:rPr lang="es-ES" sz="1600" b="1">
                <a:solidFill>
                  <a:srgbClr val="F0F6FC"/>
                </a:solidFill>
              </a:rPr>
              <a:t>Universidad:</a:t>
            </a:r>
            <a:r>
              <a:rPr lang="es-ES" sz="1600">
                <a:solidFill>
                  <a:srgbClr val="F0F6FC"/>
                </a:solidFill>
              </a:rPr>
              <a:t> Universidad Argentina de la Empresa (UADE)</a:t>
            </a:r>
            <a:endParaRPr lang="es-ES" sz="1600"/>
          </a:p>
          <a:p>
            <a:pPr marL="285750" indent="-285750">
              <a:buFont typeface="Arial"/>
              <a:buChar char="•"/>
            </a:pPr>
            <a:r>
              <a:rPr lang="es-ES" sz="1600" b="1">
                <a:solidFill>
                  <a:srgbClr val="F0F6FC"/>
                </a:solidFill>
              </a:rPr>
              <a:t>Materia:</a:t>
            </a:r>
            <a:r>
              <a:rPr lang="es-ES" sz="1600">
                <a:solidFill>
                  <a:srgbClr val="F0F6FC"/>
                </a:solidFill>
              </a:rPr>
              <a:t> Programación II – Algoritmos y Estructuras de Datos II</a:t>
            </a:r>
            <a:endParaRPr lang="es-ES" sz="1600"/>
          </a:p>
          <a:p>
            <a:pPr marL="285750" indent="-285750">
              <a:buFont typeface="Arial"/>
              <a:buChar char="•"/>
            </a:pPr>
            <a:r>
              <a:rPr lang="es-ES" sz="1600" b="1">
                <a:solidFill>
                  <a:srgbClr val="F0F6FC"/>
                </a:solidFill>
              </a:rPr>
              <a:t>Docente:</a:t>
            </a:r>
            <a:r>
              <a:rPr lang="es-ES" sz="1600">
                <a:solidFill>
                  <a:srgbClr val="F0F6FC"/>
                </a:solidFill>
              </a:rPr>
              <a:t> Esp. Lic. Nicolás Ignacio Pérez</a:t>
            </a:r>
            <a:endParaRPr lang="es-ES" sz="1600"/>
          </a:p>
          <a:p>
            <a:pPr marL="285750" indent="-285750">
              <a:buFont typeface="Arial"/>
              <a:buChar char="•"/>
            </a:pPr>
            <a:r>
              <a:rPr lang="es-ES" sz="1600" b="1">
                <a:solidFill>
                  <a:srgbClr val="F0F6FC"/>
                </a:solidFill>
              </a:rPr>
              <a:t>E-mail de contacto:</a:t>
            </a:r>
            <a:r>
              <a:rPr lang="es-ES" sz="1600" dirty="0">
                <a:solidFill>
                  <a:srgbClr val="F0F6FC"/>
                </a:solidFill>
              </a:rPr>
              <a:t> </a:t>
            </a:r>
            <a:r>
              <a:rPr lang="es-ES" sz="1600" u="sng" dirty="0">
                <a:solidFill>
                  <a:srgbClr val="4493F8"/>
                </a:solidFill>
                <a:hlinkClick r:id="rId3"/>
              </a:rPr>
              <a:t>nicoperez@uade.edu.ar</a:t>
            </a:r>
            <a:endParaRPr lang="es-ES" sz="1600"/>
          </a:p>
          <a:p>
            <a:pPr marL="285750" indent="-285750">
              <a:buFont typeface="Arial"/>
              <a:buChar char="•"/>
            </a:pPr>
            <a:r>
              <a:rPr lang="es-ES" sz="1600" b="1">
                <a:solidFill>
                  <a:srgbClr val="F0F6FC"/>
                </a:solidFill>
              </a:rPr>
              <a:t>Repositorio oficial:</a:t>
            </a:r>
            <a:r>
              <a:rPr lang="es-ES" sz="1600" dirty="0">
                <a:solidFill>
                  <a:srgbClr val="F0F6FC"/>
                </a:solidFill>
              </a:rPr>
              <a:t> </a:t>
            </a:r>
            <a:r>
              <a:rPr lang="es-ES" sz="1600" u="sng" dirty="0">
                <a:solidFill>
                  <a:srgbClr val="4493F8"/>
                </a:solidFill>
                <a:hlinkClick r:id="rId4"/>
              </a:rPr>
              <a:t>PROG_II_UADE_JAVA</a:t>
            </a:r>
            <a:endParaRPr lang="es-ES" sz="1600"/>
          </a:p>
          <a:p>
            <a:pPr lvl="0" algn="r">
              <a:spcAft>
                <a:spcPts val="0"/>
              </a:spcAft>
              <a:buNone/>
            </a:pPr>
            <a:endParaRPr lang="es-ES" b="1" dirty="0">
              <a:solidFill>
                <a:srgbClr val="F0F6FC"/>
              </a:solidFill>
            </a:endParaRPr>
          </a:p>
          <a:p>
            <a:pPr marL="0" marR="0" lvl="0" indent="0" algn="r" rtl="0">
              <a:lnSpc>
                <a:spcPct val="90000"/>
              </a:lnSpc>
              <a:spcBef>
                <a:spcPts val="0"/>
              </a:spcBef>
              <a:spcAft>
                <a:spcPts val="0"/>
              </a:spcAft>
              <a:buSzPts val="2285"/>
              <a:buNone/>
            </a:pPr>
            <a:endParaRPr lang="es-ES" sz="2400" dirty="0"/>
          </a:p>
          <a:p>
            <a:pPr marL="0" indent="0">
              <a:lnSpc>
                <a:spcPct val="90000"/>
              </a:lnSpc>
              <a:spcBef>
                <a:spcPts val="481"/>
              </a:spcBef>
              <a:buSzPts val="2285"/>
            </a:pPr>
            <a:endParaRPr lang="es-ES" sz="2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87d0b50373_4_6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Representaciones</a:t>
            </a:r>
            <a:endParaRPr/>
          </a:p>
        </p:txBody>
      </p:sp>
      <p:sp>
        <p:nvSpPr>
          <p:cNvPr id="223" name="Google Shape;223;g87d0b50373_4_61"/>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0" algn="just" rtl="0">
              <a:lnSpc>
                <a:spcPct val="100000"/>
              </a:lnSpc>
              <a:spcBef>
                <a:spcPts val="481"/>
              </a:spcBef>
              <a:spcAft>
                <a:spcPts val="0"/>
              </a:spcAft>
              <a:buSzPts val="1710"/>
              <a:buNone/>
            </a:pPr>
            <a:r>
              <a:rPr lang="es-ES" sz="2405"/>
              <a:t>Para representar a esta estructura de datos de manera computacional y que sea sencillo de recorrerlas. Existen dos formas </a:t>
            </a:r>
            <a:r>
              <a:rPr lang="es-ES" sz="2405" i="1"/>
              <a:t>standard </a:t>
            </a:r>
            <a:r>
              <a:rPr lang="es-ES" sz="2405"/>
              <a:t>de representación, ambas se pueden utilizar de manera independiente para los dos tipos de grafos:</a:t>
            </a:r>
            <a:endParaRPr sz="2405"/>
          </a:p>
          <a:p>
            <a:pPr marL="274320" lvl="0" indent="0" algn="just" rtl="0">
              <a:lnSpc>
                <a:spcPct val="100000"/>
              </a:lnSpc>
              <a:spcBef>
                <a:spcPts val="481"/>
              </a:spcBef>
              <a:spcAft>
                <a:spcPts val="0"/>
              </a:spcAft>
              <a:buSzPts val="1710"/>
              <a:buNone/>
            </a:pPr>
            <a:endParaRPr sz="2405" b="1" i="1"/>
          </a:p>
          <a:p>
            <a:pPr marL="731520" lvl="0" indent="-304164" algn="just" rtl="0">
              <a:lnSpc>
                <a:spcPct val="100000"/>
              </a:lnSpc>
              <a:spcBef>
                <a:spcPts val="481"/>
              </a:spcBef>
              <a:spcAft>
                <a:spcPts val="0"/>
              </a:spcAft>
              <a:buSzPts val="2180"/>
              <a:buChar char="⚫"/>
            </a:pPr>
            <a:r>
              <a:rPr lang="es-ES" sz="2305" b="1" i="1"/>
              <a:t>Listas de Adyacencia:</a:t>
            </a:r>
            <a:r>
              <a:rPr lang="es-ES" sz="2305"/>
              <a:t> son útiles cuando el número de (V) son muy superior al número de (E).</a:t>
            </a:r>
            <a:endParaRPr sz="2500"/>
          </a:p>
          <a:p>
            <a:pPr marL="274320" lvl="0" indent="0" algn="just" rtl="0">
              <a:lnSpc>
                <a:spcPct val="100000"/>
              </a:lnSpc>
              <a:spcBef>
                <a:spcPts val="481"/>
              </a:spcBef>
              <a:spcAft>
                <a:spcPts val="0"/>
              </a:spcAft>
              <a:buSzPts val="1710"/>
              <a:buNone/>
            </a:pPr>
            <a:endParaRPr/>
          </a:p>
          <a:p>
            <a:pPr marL="731520" lvl="0" indent="-304164" algn="just" rtl="0">
              <a:lnSpc>
                <a:spcPct val="100000"/>
              </a:lnSpc>
              <a:spcBef>
                <a:spcPts val="0"/>
              </a:spcBef>
              <a:spcAft>
                <a:spcPts val="0"/>
              </a:spcAft>
              <a:buSzPts val="2180"/>
              <a:buChar char="⚫"/>
            </a:pPr>
            <a:r>
              <a:rPr lang="es-ES" sz="2305" b="1" i="1"/>
              <a:t>Matriz de Adyacencia: </a:t>
            </a:r>
            <a:r>
              <a:rPr lang="es-ES" sz="2305"/>
              <a:t>van bien cuando buscamos conectividad rápida entre dos nodos.</a:t>
            </a:r>
            <a:endParaRPr sz="25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animEffect transition="in" filter="fade">
                                      <p:cBhvr>
                                        <p:cTn id="7" dur="500"/>
                                        <p:tgtEl>
                                          <p:spTgt spid="2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3">
                                            <p:txEl>
                                              <p:pRg st="1" end="1"/>
                                            </p:txEl>
                                          </p:spTgt>
                                        </p:tgtEl>
                                        <p:attrNameLst>
                                          <p:attrName>style.visibility</p:attrName>
                                        </p:attrNameLst>
                                      </p:cBhvr>
                                      <p:to>
                                        <p:strVal val="visible"/>
                                      </p:to>
                                    </p:set>
                                    <p:animEffect transition="in" filter="fade">
                                      <p:cBhvr>
                                        <p:cTn id="12" dur="500"/>
                                        <p:tgtEl>
                                          <p:spTgt spid="2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3">
                                            <p:txEl>
                                              <p:pRg st="2" end="2"/>
                                            </p:txEl>
                                          </p:spTgt>
                                        </p:tgtEl>
                                        <p:attrNameLst>
                                          <p:attrName>style.visibility</p:attrName>
                                        </p:attrNameLst>
                                      </p:cBhvr>
                                      <p:to>
                                        <p:strVal val="visible"/>
                                      </p:to>
                                    </p:set>
                                    <p:animEffect transition="in" filter="fade">
                                      <p:cBhvr>
                                        <p:cTn id="17" dur="500"/>
                                        <p:tgtEl>
                                          <p:spTgt spid="2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23">
                                            <p:txEl>
                                              <p:pRg st="3" end="3"/>
                                            </p:txEl>
                                          </p:spTgt>
                                        </p:tgtEl>
                                        <p:attrNameLst>
                                          <p:attrName>style.visibility</p:attrName>
                                        </p:attrNameLst>
                                      </p:cBhvr>
                                      <p:to>
                                        <p:strVal val="visible"/>
                                      </p:to>
                                    </p:set>
                                    <p:animEffect transition="in" filter="fade">
                                      <p:cBhvr>
                                        <p:cTn id="22" dur="500"/>
                                        <p:tgtEl>
                                          <p:spTgt spid="2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23">
                                            <p:txEl>
                                              <p:pRg st="4" end="4"/>
                                            </p:txEl>
                                          </p:spTgt>
                                        </p:tgtEl>
                                        <p:attrNameLst>
                                          <p:attrName>style.visibility</p:attrName>
                                        </p:attrNameLst>
                                      </p:cBhvr>
                                      <p:to>
                                        <p:strVal val="visible"/>
                                      </p:to>
                                    </p:set>
                                    <p:animEffect transition="in" filter="fade">
                                      <p:cBhvr>
                                        <p:cTn id="27" dur="500"/>
                                        <p:tgtEl>
                                          <p:spTgt spid="2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g87d0b50373_4_66"/>
          <p:cNvSpPr txBox="1">
            <a:spLocks noGrp="1"/>
          </p:cNvSpPr>
          <p:nvPr>
            <p:ph type="body" idx="1"/>
          </p:nvPr>
        </p:nvSpPr>
        <p:spPr>
          <a:xfrm>
            <a:off x="457200" y="1843111"/>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Las </a:t>
            </a:r>
            <a:r>
              <a:rPr lang="es-ES" sz="2400" b="1" i="1" dirty="0"/>
              <a:t>Listas de Adyacencia: </a:t>
            </a:r>
            <a:endParaRPr sz="2400" b="1" i="1" dirty="0"/>
          </a:p>
          <a:p>
            <a:pPr marL="274320" lvl="0" indent="-274320" algn="just" rtl="0">
              <a:lnSpc>
                <a:spcPct val="100000"/>
              </a:lnSpc>
              <a:spcBef>
                <a:spcPts val="481"/>
              </a:spcBef>
              <a:spcAft>
                <a:spcPts val="0"/>
              </a:spcAft>
              <a:buSzPts val="2285"/>
              <a:buFont typeface="Constantia"/>
              <a:buNone/>
            </a:pPr>
            <a:endParaRPr sz="2405" b="1" i="1"/>
          </a:p>
          <a:p>
            <a:pPr marL="3657600" lvl="0" indent="-355600" algn="just" rtl="0">
              <a:lnSpc>
                <a:spcPct val="100000"/>
              </a:lnSpc>
              <a:spcBef>
                <a:spcPts val="481"/>
              </a:spcBef>
              <a:spcAft>
                <a:spcPts val="0"/>
              </a:spcAft>
              <a:buClr>
                <a:srgbClr val="A4C2F4"/>
              </a:buClr>
              <a:buSzPts val="2005"/>
              <a:buChar char="➔"/>
            </a:pPr>
            <a:endParaRPr lang="es-ES" sz="2200" b="1" i="1" dirty="0"/>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0" lvl="0" indent="0" algn="just" rtl="0">
              <a:lnSpc>
                <a:spcPct val="100000"/>
              </a:lnSpc>
              <a:spcBef>
                <a:spcPts val="481"/>
              </a:spcBef>
              <a:spcAft>
                <a:spcPts val="0"/>
              </a:spcAft>
              <a:buSzPts val="1710"/>
              <a:buNone/>
            </a:pPr>
            <a:endParaRPr sz="22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229" name="Google Shape;229;g87d0b50373_4_6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30" name="Google Shape;230;g87d0b50373_4_66"/>
          <p:cNvSpPr/>
          <p:nvPr/>
        </p:nvSpPr>
        <p:spPr>
          <a:xfrm>
            <a:off x="56727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31" name="Google Shape;231;g87d0b50373_4_66"/>
          <p:cNvSpPr/>
          <p:nvPr/>
        </p:nvSpPr>
        <p:spPr>
          <a:xfrm>
            <a:off x="209650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32" name="Google Shape;232;g87d0b50373_4_66"/>
          <p:cNvSpPr/>
          <p:nvPr/>
        </p:nvSpPr>
        <p:spPr>
          <a:xfrm>
            <a:off x="56727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33" name="Google Shape;233;g87d0b50373_4_66"/>
          <p:cNvCxnSpPr>
            <a:stCxn id="232" idx="7"/>
            <a:endCxn id="234" idx="3"/>
          </p:cNvCxnSpPr>
          <p:nvPr/>
        </p:nvCxnSpPr>
        <p:spPr>
          <a:xfrm rot="10800000" flipH="1">
            <a:off x="95393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35" name="Google Shape;235;g87d0b50373_4_66"/>
          <p:cNvCxnSpPr>
            <a:stCxn id="232" idx="6"/>
            <a:endCxn id="231" idx="2"/>
          </p:cNvCxnSpPr>
          <p:nvPr/>
        </p:nvCxnSpPr>
        <p:spPr>
          <a:xfrm>
            <a:off x="102027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36" name="Google Shape;236;g87d0b50373_4_66"/>
          <p:cNvCxnSpPr>
            <a:stCxn id="232" idx="0"/>
            <a:endCxn id="230" idx="4"/>
          </p:cNvCxnSpPr>
          <p:nvPr/>
        </p:nvCxnSpPr>
        <p:spPr>
          <a:xfrm rot="10800000">
            <a:off x="79377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34" name="Google Shape;234;g87d0b50373_4_66"/>
          <p:cNvSpPr/>
          <p:nvPr/>
        </p:nvSpPr>
        <p:spPr>
          <a:xfrm>
            <a:off x="209650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37" name="Google Shape;237;g87d0b50373_4_66"/>
          <p:cNvCxnSpPr>
            <a:stCxn id="234" idx="4"/>
            <a:endCxn id="231" idx="0"/>
          </p:cNvCxnSpPr>
          <p:nvPr/>
        </p:nvCxnSpPr>
        <p:spPr>
          <a:xfrm>
            <a:off x="232300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38" name="Google Shape;238;g87d0b50373_4_66"/>
          <p:cNvSpPr/>
          <p:nvPr/>
        </p:nvSpPr>
        <p:spPr>
          <a:xfrm>
            <a:off x="310252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39" name="Google Shape;239;g87d0b50373_4_66"/>
          <p:cNvCxnSpPr>
            <a:stCxn id="238" idx="1"/>
            <a:endCxn id="234" idx="6"/>
          </p:cNvCxnSpPr>
          <p:nvPr/>
        </p:nvCxnSpPr>
        <p:spPr>
          <a:xfrm rot="10800000">
            <a:off x="254936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0" name="Google Shape;240;g87d0b50373_4_66"/>
          <p:cNvCxnSpPr>
            <a:stCxn id="238" idx="3"/>
            <a:endCxn id="231" idx="6"/>
          </p:cNvCxnSpPr>
          <p:nvPr/>
        </p:nvCxnSpPr>
        <p:spPr>
          <a:xfrm flipH="1">
            <a:off x="254936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41" name="Google Shape;241;g87d0b50373_4_66"/>
          <p:cNvCxnSpPr>
            <a:stCxn id="230" idx="6"/>
            <a:endCxn id="234" idx="2"/>
          </p:cNvCxnSpPr>
          <p:nvPr/>
        </p:nvCxnSpPr>
        <p:spPr>
          <a:xfrm>
            <a:off x="102027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42" name="Google Shape;242;g87d0b50373_4_66"/>
          <p:cNvGraphicFramePr/>
          <p:nvPr/>
        </p:nvGraphicFramePr>
        <p:xfrm>
          <a:off x="385365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3" name="Google Shape;243;g87d0b50373_4_66"/>
          <p:cNvGraphicFramePr/>
          <p:nvPr/>
        </p:nvGraphicFramePr>
        <p:xfrm>
          <a:off x="4843175"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4" name="Google Shape;244;g87d0b50373_4_66"/>
          <p:cNvGraphicFramePr/>
          <p:nvPr/>
        </p:nvGraphicFramePr>
        <p:xfrm>
          <a:off x="5832700" y="4231750"/>
          <a:ext cx="453000" cy="21151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1"/>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2"/>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extLst>
                  <a:ext uri="{0D108BD9-81ED-4DB2-BD59-A6C34878D82A}">
                    <a16:rowId xmlns:a16="http://schemas.microsoft.com/office/drawing/2014/main" val="10003"/>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extLst>
                  <a:ext uri="{0D108BD9-81ED-4DB2-BD59-A6C34878D82A}">
                    <a16:rowId xmlns:a16="http://schemas.microsoft.com/office/drawing/2014/main" val="10004"/>
                  </a:ext>
                </a:extLst>
              </a:tr>
            </a:tbl>
          </a:graphicData>
        </a:graphic>
      </p:graphicFrame>
      <p:graphicFrame>
        <p:nvGraphicFramePr>
          <p:cNvPr id="245" name="Google Shape;245;g87d0b50373_4_66"/>
          <p:cNvGraphicFramePr/>
          <p:nvPr/>
        </p:nvGraphicFramePr>
        <p:xfrm>
          <a:off x="6822225" y="5500825"/>
          <a:ext cx="453000" cy="846050"/>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1"/>
                  </a:ext>
                </a:extLst>
              </a:tr>
            </a:tbl>
          </a:graphicData>
        </a:graphic>
      </p:graphicFrame>
      <p:graphicFrame>
        <p:nvGraphicFramePr>
          <p:cNvPr id="246" name="Google Shape;246;g87d0b50373_4_66"/>
          <p:cNvGraphicFramePr/>
          <p:nvPr/>
        </p:nvGraphicFramePr>
        <p:xfrm>
          <a:off x="6822225"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graphicFrame>
        <p:nvGraphicFramePr>
          <p:cNvPr id="247" name="Google Shape;247;g87d0b50373_4_66"/>
          <p:cNvGraphicFramePr/>
          <p:nvPr/>
        </p:nvGraphicFramePr>
        <p:xfrm>
          <a:off x="7811750" y="4654775"/>
          <a:ext cx="453000" cy="423025"/>
        </p:xfrm>
        <a:graphic>
          <a:graphicData uri="http://schemas.openxmlformats.org/drawingml/2006/table">
            <a:tbl>
              <a:tblPr>
                <a:noFill/>
                <a:tableStyleId>{C3C8AB6F-7A11-4FA0-BFB5-5D343970D30B}</a:tableStyleId>
              </a:tblPr>
              <a:tblGrid>
                <a:gridCol w="453000">
                  <a:extLst>
                    <a:ext uri="{9D8B030D-6E8A-4147-A177-3AD203B41FA5}">
                      <a16:colId xmlns:a16="http://schemas.microsoft.com/office/drawing/2014/main" val="20000"/>
                    </a:ext>
                  </a:extLst>
                </a:gridCol>
              </a:tblGrid>
              <a:tr h="423025">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bl>
          </a:graphicData>
        </a:graphic>
      </p:graphicFrame>
      <p:cxnSp>
        <p:nvCxnSpPr>
          <p:cNvPr id="248" name="Google Shape;248;g87d0b50373_4_66"/>
          <p:cNvCxnSpPr/>
          <p:nvPr/>
        </p:nvCxnSpPr>
        <p:spPr>
          <a:xfrm flipH="1">
            <a:off x="3362350" y="4242013"/>
            <a:ext cx="18600" cy="2097000"/>
          </a:xfrm>
          <a:prstGeom prst="straightConnector1">
            <a:avLst/>
          </a:prstGeom>
          <a:noFill/>
          <a:ln w="9525" cap="flat" cmpd="sng">
            <a:solidFill>
              <a:schemeClr val="dk2"/>
            </a:solidFill>
            <a:prstDash val="solid"/>
            <a:round/>
            <a:headEnd type="none" w="sm" len="sm"/>
            <a:tailEnd type="triangle" w="med" len="med"/>
          </a:ln>
        </p:spPr>
      </p:cxnSp>
      <p:cxnSp>
        <p:nvCxnSpPr>
          <p:cNvPr id="249" name="Google Shape;249;g87d0b50373_4_66"/>
          <p:cNvCxnSpPr/>
          <p:nvPr/>
        </p:nvCxnSpPr>
        <p:spPr>
          <a:xfrm rot="10800000" flipH="1">
            <a:off x="3376625" y="4231875"/>
            <a:ext cx="4200" cy="635400"/>
          </a:xfrm>
          <a:prstGeom prst="straightConnector1">
            <a:avLst/>
          </a:prstGeom>
          <a:noFill/>
          <a:ln w="9525" cap="flat" cmpd="sng">
            <a:solidFill>
              <a:schemeClr val="dk2"/>
            </a:solidFill>
            <a:prstDash val="solid"/>
            <a:round/>
            <a:headEnd type="none" w="sm" len="sm"/>
            <a:tailEnd type="triangle" w="med" len="med"/>
          </a:ln>
        </p:spPr>
      </p:cxnSp>
      <p:cxnSp>
        <p:nvCxnSpPr>
          <p:cNvPr id="250" name="Google Shape;250;g87d0b50373_4_66"/>
          <p:cNvCxnSpPr/>
          <p:nvPr/>
        </p:nvCxnSpPr>
        <p:spPr>
          <a:xfrm>
            <a:off x="4219575"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1" name="Google Shape;251;g87d0b50373_4_66"/>
          <p:cNvCxnSpPr/>
          <p:nvPr/>
        </p:nvCxnSpPr>
        <p:spPr>
          <a:xfrm>
            <a:off x="4237613"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2" name="Google Shape;252;g87d0b50373_4_66"/>
          <p:cNvCxnSpPr/>
          <p:nvPr/>
        </p:nvCxnSpPr>
        <p:spPr>
          <a:xfrm>
            <a:off x="4237675"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3" name="Google Shape;253;g87d0b50373_4_66"/>
          <p:cNvCxnSpPr/>
          <p:nvPr/>
        </p:nvCxnSpPr>
        <p:spPr>
          <a:xfrm>
            <a:off x="4219575"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4" name="Google Shape;254;g87d0b50373_4_66"/>
          <p:cNvCxnSpPr/>
          <p:nvPr/>
        </p:nvCxnSpPr>
        <p:spPr>
          <a:xfrm>
            <a:off x="4237675"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5" name="Google Shape;255;g87d0b50373_4_66"/>
          <p:cNvCxnSpPr/>
          <p:nvPr/>
        </p:nvCxnSpPr>
        <p:spPr>
          <a:xfrm>
            <a:off x="5238750" y="44339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6" name="Google Shape;256;g87d0b50373_4_66"/>
          <p:cNvCxnSpPr/>
          <p:nvPr/>
        </p:nvCxnSpPr>
        <p:spPr>
          <a:xfrm>
            <a:off x="5238738"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7" name="Google Shape;257;g87d0b50373_4_66"/>
          <p:cNvCxnSpPr/>
          <p:nvPr/>
        </p:nvCxnSpPr>
        <p:spPr>
          <a:xfrm>
            <a:off x="5238750" y="5289313"/>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8" name="Google Shape;258;g87d0b50373_4_66"/>
          <p:cNvCxnSpPr/>
          <p:nvPr/>
        </p:nvCxnSpPr>
        <p:spPr>
          <a:xfrm>
            <a:off x="523875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59" name="Google Shape;259;g87d0b50373_4_66"/>
          <p:cNvCxnSpPr/>
          <p:nvPr/>
        </p:nvCxnSpPr>
        <p:spPr>
          <a:xfrm>
            <a:off x="523875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0" name="Google Shape;260;g87d0b50373_4_66"/>
          <p:cNvCxnSpPr/>
          <p:nvPr/>
        </p:nvCxnSpPr>
        <p:spPr>
          <a:xfrm>
            <a:off x="6224600" y="48662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1" name="Google Shape;261;g87d0b50373_4_66"/>
          <p:cNvCxnSpPr/>
          <p:nvPr/>
        </p:nvCxnSpPr>
        <p:spPr>
          <a:xfrm>
            <a:off x="6224600" y="5705475"/>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2" name="Google Shape;262;g87d0b50373_4_66"/>
          <p:cNvCxnSpPr/>
          <p:nvPr/>
        </p:nvCxnSpPr>
        <p:spPr>
          <a:xfrm>
            <a:off x="6224600" y="6110300"/>
            <a:ext cx="738300" cy="0"/>
          </a:xfrm>
          <a:prstGeom prst="straightConnector1">
            <a:avLst/>
          </a:prstGeom>
          <a:noFill/>
          <a:ln w="9525" cap="flat" cmpd="sng">
            <a:solidFill>
              <a:schemeClr val="dk2"/>
            </a:solidFill>
            <a:prstDash val="solid"/>
            <a:round/>
            <a:headEnd type="none" w="sm" len="sm"/>
            <a:tailEnd type="triangle" w="med" len="med"/>
          </a:ln>
        </p:spPr>
      </p:cxnSp>
      <p:cxnSp>
        <p:nvCxnSpPr>
          <p:cNvPr id="263" name="Google Shape;263;g87d0b50373_4_66"/>
          <p:cNvCxnSpPr/>
          <p:nvPr/>
        </p:nvCxnSpPr>
        <p:spPr>
          <a:xfrm>
            <a:off x="7210450" y="4866275"/>
            <a:ext cx="738300" cy="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g87d0b50373_4_71"/>
          <p:cNvSpPr txBox="1">
            <a:spLocks noGrp="1"/>
          </p:cNvSpPr>
          <p:nvPr>
            <p:ph type="body" idx="1"/>
          </p:nvPr>
        </p:nvSpPr>
        <p:spPr>
          <a:xfrm>
            <a:off x="457200" y="1935475"/>
            <a:ext cx="8546100" cy="43890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0" i="1" dirty="0"/>
              <a:t>Una </a:t>
            </a:r>
            <a:r>
              <a:rPr lang="es-ES" sz="2400" b="1" i="1" dirty="0"/>
              <a:t>Matriz de Adyacencia:</a:t>
            </a:r>
            <a:endParaRPr sz="2400" b="1" i="1" dirty="0"/>
          </a:p>
          <a:p>
            <a:pPr marL="4572000" lvl="0" indent="-368300" algn="just" rtl="0">
              <a:lnSpc>
                <a:spcPct val="100000"/>
              </a:lnSpc>
              <a:spcBef>
                <a:spcPts val="481"/>
              </a:spcBef>
              <a:spcAft>
                <a:spcPts val="0"/>
              </a:spcAft>
              <a:buClr>
                <a:srgbClr val="A4C2F4"/>
              </a:buClr>
              <a:buSzPts val="2200"/>
              <a:buChar char="➔"/>
            </a:pPr>
            <a:r>
              <a:rPr lang="es-ES" sz="2200" dirty="0"/>
              <a:t>0 si </a:t>
            </a:r>
            <a:r>
              <a:rPr lang="es-ES" sz="3000" dirty="0"/>
              <a:t>∄</a:t>
            </a:r>
            <a:r>
              <a:rPr lang="es-ES" sz="2200" dirty="0"/>
              <a:t> V</a:t>
            </a:r>
            <a:r>
              <a:rPr lang="es-ES" sz="1600" dirty="0"/>
              <a:t>(</a:t>
            </a:r>
            <a:r>
              <a:rPr lang="es-ES" sz="1600" dirty="0" err="1"/>
              <a:t>i,j</a:t>
            </a:r>
            <a:r>
              <a:rPr lang="es-ES" sz="1600" dirty="0"/>
              <a:t>)</a:t>
            </a:r>
            <a:endParaRPr sz="1600" dirty="0"/>
          </a:p>
          <a:p>
            <a:pPr marL="4572000" lvl="0" indent="-368300" algn="just" rtl="0">
              <a:lnSpc>
                <a:spcPct val="100000"/>
              </a:lnSpc>
              <a:spcBef>
                <a:spcPts val="0"/>
              </a:spcBef>
              <a:spcAft>
                <a:spcPts val="0"/>
              </a:spcAft>
              <a:buClr>
                <a:srgbClr val="A4C2F4"/>
              </a:buClr>
              <a:buSzPts val="2200"/>
              <a:buChar char="➔"/>
            </a:pPr>
            <a:r>
              <a:rPr lang="es-ES" sz="2200" dirty="0"/>
              <a:t>1  si ∃ V</a:t>
            </a:r>
            <a:r>
              <a:rPr lang="es-ES" sz="1600" dirty="0"/>
              <a:t>(i, j)</a:t>
            </a:r>
            <a:endParaRPr sz="1600" dirty="0"/>
          </a:p>
          <a:p>
            <a:pPr marL="274320" lvl="0" indent="-274320" algn="just" rtl="0">
              <a:lnSpc>
                <a:spcPct val="100000"/>
              </a:lnSpc>
              <a:spcBef>
                <a:spcPts val="481"/>
              </a:spcBef>
              <a:spcAft>
                <a:spcPts val="0"/>
              </a:spcAft>
              <a:buSzPts val="2285"/>
              <a:buFont typeface="Constantia"/>
              <a:buNone/>
            </a:pPr>
            <a:r>
              <a:rPr lang="es-ES" sz="2400" dirty="0"/>
              <a:t> </a:t>
            </a:r>
            <a:endParaRPr sz="2400" dirty="0"/>
          </a:p>
          <a:p>
            <a:pPr marL="274320" lvl="0" indent="-274320" algn="just" rtl="0">
              <a:lnSpc>
                <a:spcPct val="100000"/>
              </a:lnSpc>
              <a:spcBef>
                <a:spcPts val="481"/>
              </a:spcBef>
              <a:spcAft>
                <a:spcPts val="0"/>
              </a:spcAft>
              <a:buSzPts val="2285"/>
              <a:buFont typeface="Constantia"/>
              <a:buNone/>
            </a:pPr>
            <a:endParaRPr sz="2405" b="1" i="1"/>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a:p>
            <a:pPr marL="0" lvl="0" indent="0" algn="l" rtl="0">
              <a:lnSpc>
                <a:spcPct val="100000"/>
              </a:lnSpc>
              <a:spcBef>
                <a:spcPts val="481"/>
              </a:spcBef>
              <a:spcAft>
                <a:spcPts val="0"/>
              </a:spcAft>
              <a:buSzPts val="2285"/>
              <a:buNone/>
            </a:pPr>
            <a:endParaRPr sz="2405"/>
          </a:p>
          <a:p>
            <a:pPr marL="457200" lvl="0" indent="-368300" algn="l" rtl="0">
              <a:lnSpc>
                <a:spcPct val="100000"/>
              </a:lnSpc>
              <a:spcBef>
                <a:spcPts val="481"/>
              </a:spcBef>
              <a:spcAft>
                <a:spcPts val="0"/>
              </a:spcAft>
              <a:buClr>
                <a:srgbClr val="6D9EEB"/>
              </a:buClr>
              <a:buSzPts val="2205"/>
              <a:buChar char="-"/>
            </a:pPr>
            <a:endParaRPr lang="es-ES" sz="2200" b="1" dirty="0"/>
          </a:p>
        </p:txBody>
      </p:sp>
      <p:sp>
        <p:nvSpPr>
          <p:cNvPr id="269" name="Google Shape;269;g87d0b50373_4_7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
        <p:nvSpPr>
          <p:cNvPr id="270" name="Google Shape;270;g87d0b50373_4_71"/>
          <p:cNvSpPr/>
          <p:nvPr/>
        </p:nvSpPr>
        <p:spPr>
          <a:xfrm>
            <a:off x="583425"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71" name="Google Shape;271;g87d0b50373_4_71"/>
          <p:cNvSpPr/>
          <p:nvPr/>
        </p:nvSpPr>
        <p:spPr>
          <a:xfrm>
            <a:off x="2112658" y="4168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4</a:t>
            </a:r>
            <a:endParaRPr sz="1400" b="0" i="0" u="none" strike="noStrike" cap="none">
              <a:solidFill>
                <a:srgbClr val="000000"/>
              </a:solidFill>
              <a:latin typeface="Arial"/>
              <a:ea typeface="Arial"/>
              <a:cs typeface="Arial"/>
              <a:sym typeface="Arial"/>
            </a:endParaRPr>
          </a:p>
        </p:txBody>
      </p:sp>
      <p:sp>
        <p:nvSpPr>
          <p:cNvPr id="272" name="Google Shape;272;g87d0b50373_4_71"/>
          <p:cNvSpPr/>
          <p:nvPr/>
        </p:nvSpPr>
        <p:spPr>
          <a:xfrm>
            <a:off x="583425" y="416835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5</a:t>
            </a:r>
            <a:endParaRPr sz="1400" b="0" i="0" u="none" strike="noStrike" cap="none">
              <a:solidFill>
                <a:srgbClr val="000000"/>
              </a:solidFill>
              <a:latin typeface="Arial"/>
              <a:ea typeface="Arial"/>
              <a:cs typeface="Arial"/>
              <a:sym typeface="Arial"/>
            </a:endParaRPr>
          </a:p>
        </p:txBody>
      </p:sp>
      <p:cxnSp>
        <p:nvCxnSpPr>
          <p:cNvPr id="273" name="Google Shape;273;g87d0b50373_4_71"/>
          <p:cNvCxnSpPr>
            <a:stCxn id="272" idx="7"/>
            <a:endCxn id="274" idx="3"/>
          </p:cNvCxnSpPr>
          <p:nvPr/>
        </p:nvCxnSpPr>
        <p:spPr>
          <a:xfrm rot="10800000" flipH="1">
            <a:off x="970085" y="2915955"/>
            <a:ext cx="1209000" cy="1315800"/>
          </a:xfrm>
          <a:prstGeom prst="straightConnector1">
            <a:avLst/>
          </a:prstGeom>
          <a:noFill/>
          <a:ln w="9525" cap="flat" cmpd="sng">
            <a:solidFill>
              <a:schemeClr val="dk2"/>
            </a:solidFill>
            <a:prstDash val="solid"/>
            <a:round/>
            <a:headEnd type="none" w="sm" len="sm"/>
            <a:tailEnd type="none" w="sm" len="sm"/>
          </a:ln>
        </p:spPr>
      </p:cxnSp>
      <p:cxnSp>
        <p:nvCxnSpPr>
          <p:cNvPr id="275" name="Google Shape;275;g87d0b50373_4_71"/>
          <p:cNvCxnSpPr>
            <a:stCxn id="272" idx="6"/>
            <a:endCxn id="271" idx="2"/>
          </p:cNvCxnSpPr>
          <p:nvPr/>
        </p:nvCxnSpPr>
        <p:spPr>
          <a:xfrm>
            <a:off x="1036425" y="4384808"/>
            <a:ext cx="1076100" cy="0"/>
          </a:xfrm>
          <a:prstGeom prst="straightConnector1">
            <a:avLst/>
          </a:prstGeom>
          <a:noFill/>
          <a:ln w="9525" cap="flat" cmpd="sng">
            <a:solidFill>
              <a:schemeClr val="dk2"/>
            </a:solidFill>
            <a:prstDash val="solid"/>
            <a:round/>
            <a:headEnd type="none" w="sm" len="sm"/>
            <a:tailEnd type="none" w="sm" len="sm"/>
          </a:ln>
        </p:spPr>
      </p:cxnSp>
      <p:cxnSp>
        <p:nvCxnSpPr>
          <p:cNvPr id="276" name="Google Shape;276;g87d0b50373_4_71"/>
          <p:cNvCxnSpPr>
            <a:stCxn id="272" idx="0"/>
            <a:endCxn id="270" idx="4"/>
          </p:cNvCxnSpPr>
          <p:nvPr/>
        </p:nvCxnSpPr>
        <p:spPr>
          <a:xfrm rot="10800000">
            <a:off x="809925" y="2979458"/>
            <a:ext cx="0" cy="1188900"/>
          </a:xfrm>
          <a:prstGeom prst="straightConnector1">
            <a:avLst/>
          </a:prstGeom>
          <a:noFill/>
          <a:ln w="9525" cap="flat" cmpd="sng">
            <a:solidFill>
              <a:schemeClr val="dk2"/>
            </a:solidFill>
            <a:prstDash val="solid"/>
            <a:round/>
            <a:headEnd type="none" w="sm" len="sm"/>
            <a:tailEnd type="none" w="sm" len="sm"/>
          </a:ln>
        </p:spPr>
      </p:cxnSp>
      <p:sp>
        <p:nvSpPr>
          <p:cNvPr id="274" name="Google Shape;274;g87d0b50373_4_71"/>
          <p:cNvSpPr/>
          <p:nvPr/>
        </p:nvSpPr>
        <p:spPr>
          <a:xfrm>
            <a:off x="2112658" y="254642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77" name="Google Shape;277;g87d0b50373_4_71"/>
          <p:cNvCxnSpPr>
            <a:stCxn id="274" idx="4"/>
            <a:endCxn id="271" idx="0"/>
          </p:cNvCxnSpPr>
          <p:nvPr/>
        </p:nvCxnSpPr>
        <p:spPr>
          <a:xfrm>
            <a:off x="2339158" y="2979322"/>
            <a:ext cx="0" cy="1188900"/>
          </a:xfrm>
          <a:prstGeom prst="straightConnector1">
            <a:avLst/>
          </a:prstGeom>
          <a:noFill/>
          <a:ln w="9525" cap="flat" cmpd="sng">
            <a:solidFill>
              <a:schemeClr val="dk2"/>
            </a:solidFill>
            <a:prstDash val="solid"/>
            <a:round/>
            <a:headEnd type="none" w="sm" len="sm"/>
            <a:tailEnd type="none" w="sm" len="sm"/>
          </a:ln>
        </p:spPr>
      </p:cxnSp>
      <p:sp>
        <p:nvSpPr>
          <p:cNvPr id="278" name="Google Shape;278;g87d0b50373_4_71"/>
          <p:cNvSpPr/>
          <p:nvPr/>
        </p:nvSpPr>
        <p:spPr>
          <a:xfrm>
            <a:off x="3118670" y="3357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3</a:t>
            </a:r>
            <a:endParaRPr sz="1400" b="0" i="0" u="none" strike="noStrike" cap="none">
              <a:solidFill>
                <a:srgbClr val="000000"/>
              </a:solidFill>
              <a:latin typeface="Arial"/>
              <a:ea typeface="Arial"/>
              <a:cs typeface="Arial"/>
              <a:sym typeface="Arial"/>
            </a:endParaRPr>
          </a:p>
        </p:txBody>
      </p:sp>
      <p:cxnSp>
        <p:nvCxnSpPr>
          <p:cNvPr id="279" name="Google Shape;279;g87d0b50373_4_71"/>
          <p:cNvCxnSpPr>
            <a:stCxn id="278" idx="1"/>
            <a:endCxn id="274" idx="6"/>
          </p:cNvCxnSpPr>
          <p:nvPr/>
        </p:nvCxnSpPr>
        <p:spPr>
          <a:xfrm rot="10800000">
            <a:off x="2565510" y="2762863"/>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0" name="Google Shape;280;g87d0b50373_4_71"/>
          <p:cNvCxnSpPr>
            <a:stCxn id="278" idx="3"/>
            <a:endCxn id="271" idx="6"/>
          </p:cNvCxnSpPr>
          <p:nvPr/>
        </p:nvCxnSpPr>
        <p:spPr>
          <a:xfrm flipH="1">
            <a:off x="2565510" y="3726869"/>
            <a:ext cx="619500" cy="657900"/>
          </a:xfrm>
          <a:prstGeom prst="straightConnector1">
            <a:avLst/>
          </a:prstGeom>
          <a:noFill/>
          <a:ln w="9525" cap="flat" cmpd="sng">
            <a:solidFill>
              <a:schemeClr val="dk2"/>
            </a:solidFill>
            <a:prstDash val="solid"/>
            <a:round/>
            <a:headEnd type="none" w="sm" len="sm"/>
            <a:tailEnd type="none" w="sm" len="sm"/>
          </a:ln>
        </p:spPr>
      </p:cxnSp>
      <p:cxnSp>
        <p:nvCxnSpPr>
          <p:cNvPr id="281" name="Google Shape;281;g87d0b50373_4_71"/>
          <p:cNvCxnSpPr>
            <a:stCxn id="270" idx="6"/>
            <a:endCxn id="274" idx="2"/>
          </p:cNvCxnSpPr>
          <p:nvPr/>
        </p:nvCxnSpPr>
        <p:spPr>
          <a:xfrm>
            <a:off x="1036425" y="2762872"/>
            <a:ext cx="1076100" cy="0"/>
          </a:xfrm>
          <a:prstGeom prst="straightConnector1">
            <a:avLst/>
          </a:prstGeom>
          <a:noFill/>
          <a:ln w="9525" cap="flat" cmpd="sng">
            <a:solidFill>
              <a:schemeClr val="dk2"/>
            </a:solidFill>
            <a:prstDash val="solid"/>
            <a:round/>
            <a:headEnd type="none" w="sm" len="sm"/>
            <a:tailEnd type="none" w="sm" len="sm"/>
          </a:ln>
        </p:spPr>
      </p:cxnSp>
      <p:graphicFrame>
        <p:nvGraphicFramePr>
          <p:cNvPr id="282" name="Google Shape;282;g87d0b50373_4_71"/>
          <p:cNvGraphicFramePr/>
          <p:nvPr/>
        </p:nvGraphicFramePr>
        <p:xfrm>
          <a:off x="3853050" y="3887700"/>
          <a:ext cx="4833750" cy="2792400"/>
        </p:xfrm>
        <a:graphic>
          <a:graphicData uri="http://schemas.openxmlformats.org/drawingml/2006/table">
            <a:tbl>
              <a:tblPr>
                <a:noFill/>
                <a:tableStyleId>{C3C8AB6F-7A11-4FA0-BFB5-5D343970D30B}</a:tableStyleId>
              </a:tblPr>
              <a:tblGrid>
                <a:gridCol w="805625">
                  <a:extLst>
                    <a:ext uri="{9D8B030D-6E8A-4147-A177-3AD203B41FA5}">
                      <a16:colId xmlns:a16="http://schemas.microsoft.com/office/drawing/2014/main" val="20000"/>
                    </a:ext>
                  </a:extLst>
                </a:gridCol>
                <a:gridCol w="805625">
                  <a:extLst>
                    <a:ext uri="{9D8B030D-6E8A-4147-A177-3AD203B41FA5}">
                      <a16:colId xmlns:a16="http://schemas.microsoft.com/office/drawing/2014/main" val="20001"/>
                    </a:ext>
                  </a:extLst>
                </a:gridCol>
                <a:gridCol w="805625">
                  <a:extLst>
                    <a:ext uri="{9D8B030D-6E8A-4147-A177-3AD203B41FA5}">
                      <a16:colId xmlns:a16="http://schemas.microsoft.com/office/drawing/2014/main" val="20002"/>
                    </a:ext>
                  </a:extLst>
                </a:gridCol>
                <a:gridCol w="805625">
                  <a:extLst>
                    <a:ext uri="{9D8B030D-6E8A-4147-A177-3AD203B41FA5}">
                      <a16:colId xmlns:a16="http://schemas.microsoft.com/office/drawing/2014/main" val="20003"/>
                    </a:ext>
                  </a:extLst>
                </a:gridCol>
                <a:gridCol w="805625">
                  <a:extLst>
                    <a:ext uri="{9D8B030D-6E8A-4147-A177-3AD203B41FA5}">
                      <a16:colId xmlns:a16="http://schemas.microsoft.com/office/drawing/2014/main" val="20004"/>
                    </a:ext>
                  </a:extLst>
                </a:gridCol>
                <a:gridCol w="805625">
                  <a:extLst>
                    <a:ext uri="{9D8B030D-6E8A-4147-A177-3AD203B41FA5}">
                      <a16:colId xmlns:a16="http://schemas.microsoft.com/office/drawing/2014/main" val="20005"/>
                    </a:ext>
                  </a:extLst>
                </a:gridCol>
              </a:tblGrid>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extLst>
                  <a:ext uri="{0D108BD9-81ED-4DB2-BD59-A6C34878D82A}">
                    <a16:rowId xmlns:a16="http://schemas.microsoft.com/office/drawing/2014/main" val="10000"/>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1</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1"/>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2</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2"/>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3</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3"/>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4</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extLst>
                  <a:ext uri="{0D108BD9-81ED-4DB2-BD59-A6C34878D82A}">
                    <a16:rowId xmlns:a16="http://schemas.microsoft.com/office/drawing/2014/main" val="10004"/>
                  </a:ext>
                </a:extLst>
              </a:tr>
              <a:tr h="465400">
                <a:tc>
                  <a:txBody>
                    <a:bodyPr/>
                    <a:lstStyle/>
                    <a:p>
                      <a:pPr marL="0" marR="0" lvl="0" indent="0" algn="ctr" rtl="0">
                        <a:lnSpc>
                          <a:spcPct val="100000"/>
                        </a:lnSpc>
                        <a:spcBef>
                          <a:spcPts val="0"/>
                        </a:spcBef>
                        <a:spcAft>
                          <a:spcPts val="0"/>
                        </a:spcAft>
                        <a:buClr>
                          <a:srgbClr val="000000"/>
                        </a:buClr>
                        <a:buSzPts val="1400"/>
                        <a:buFont typeface="Arial"/>
                        <a:buNone/>
                      </a:pPr>
                      <a:r>
                        <a:rPr lang="es-ES" sz="1400" b="1" u="none" strike="noStrike" cap="none"/>
                        <a:t>5</a:t>
                      </a:r>
                      <a:endParaRPr sz="1400" b="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1</a:t>
                      </a:r>
                      <a:endParaRPr sz="1400" i="1" u="none" strike="noStrike" cap="none"/>
                    </a:p>
                  </a:txBody>
                  <a:tcPr marL="91425" marR="91425" marT="91425" marB="91425"/>
                </a:tc>
                <a:tc>
                  <a:txBody>
                    <a:bodyPr/>
                    <a:lstStyle/>
                    <a:p>
                      <a:pPr marL="0" marR="0" lvl="0" indent="0" algn="ctr" rtl="0">
                        <a:lnSpc>
                          <a:spcPct val="100000"/>
                        </a:lnSpc>
                        <a:spcBef>
                          <a:spcPts val="0"/>
                        </a:spcBef>
                        <a:spcAft>
                          <a:spcPts val="0"/>
                        </a:spcAft>
                        <a:buClr>
                          <a:srgbClr val="000000"/>
                        </a:buClr>
                        <a:buSzPts val="1400"/>
                        <a:buFont typeface="Arial"/>
                        <a:buNone/>
                      </a:pPr>
                      <a:r>
                        <a:rPr lang="es-ES" sz="1400" i="1" u="none" strike="noStrike" cap="none"/>
                        <a:t>0</a:t>
                      </a:r>
                      <a:endParaRPr sz="1400" i="1" u="none" strike="noStrike" cap="none"/>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ga402f13d07_0_13"/>
          <p:cNvSpPr txBox="1">
            <a:spLocks noGrp="1"/>
          </p:cNvSpPr>
          <p:nvPr>
            <p:ph type="body" idx="1"/>
          </p:nvPr>
        </p:nvSpPr>
        <p:spPr>
          <a:xfrm>
            <a:off x="490375" y="1847096"/>
            <a:ext cx="8229600" cy="4151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205"/>
              <a:t>La operación de recorrer una estructura de datos consiste en visitar (procesar) cada uno de los nodos a partir de uno dado. Así, para recorrer un árbol se parte del nodo raíz y según el orden se visitan todos los nodos. De igual forma, recorrer un grafo consiste en visitar todos los vértices alcanzables a partir de uno dado. </a:t>
            </a:r>
            <a:endParaRPr sz="2205"/>
          </a:p>
          <a:p>
            <a:pPr marL="0" lvl="0" indent="0" algn="just" rtl="0">
              <a:lnSpc>
                <a:spcPct val="100000"/>
              </a:lnSpc>
              <a:spcBef>
                <a:spcPts val="481"/>
              </a:spcBef>
              <a:spcAft>
                <a:spcPts val="0"/>
              </a:spcAft>
              <a:buSzPts val="1710"/>
              <a:buNone/>
            </a:pPr>
            <a:endParaRPr sz="2205"/>
          </a:p>
          <a:p>
            <a:pPr marL="0" lvl="0" indent="0" algn="just" rtl="0">
              <a:lnSpc>
                <a:spcPct val="100000"/>
              </a:lnSpc>
              <a:spcBef>
                <a:spcPts val="481"/>
              </a:spcBef>
              <a:spcAft>
                <a:spcPts val="0"/>
              </a:spcAft>
              <a:buSzPts val="1710"/>
              <a:buNone/>
            </a:pPr>
            <a:r>
              <a:rPr lang="es-ES" sz="2205"/>
              <a:t>Los recorridos de grafos se pueden realizar por:</a:t>
            </a:r>
            <a:endParaRPr sz="2205"/>
          </a:p>
          <a:p>
            <a:pPr marL="914400" lvl="0" indent="-368617" algn="just" rtl="0">
              <a:lnSpc>
                <a:spcPct val="100000"/>
              </a:lnSpc>
              <a:spcBef>
                <a:spcPts val="481"/>
              </a:spcBef>
              <a:spcAft>
                <a:spcPts val="0"/>
              </a:spcAft>
              <a:buSzPts val="2205"/>
              <a:buChar char="⚫"/>
            </a:pPr>
            <a:r>
              <a:rPr lang="es-ES" sz="2205" b="1" i="1"/>
              <a:t>Recorrido en Anchura (BFS - Breadth First Search)</a:t>
            </a:r>
            <a:endParaRPr sz="2205" b="1" i="1"/>
          </a:p>
          <a:p>
            <a:pPr marL="914400" lvl="0" indent="-368617" algn="just" rtl="0">
              <a:lnSpc>
                <a:spcPct val="100000"/>
              </a:lnSpc>
              <a:spcBef>
                <a:spcPts val="0"/>
              </a:spcBef>
              <a:spcAft>
                <a:spcPts val="0"/>
              </a:spcAft>
              <a:buSzPts val="2205"/>
              <a:buChar char="⚫"/>
            </a:pPr>
            <a:r>
              <a:rPr lang="es-ES" sz="2205" b="1" i="1"/>
              <a:t>Recorrido en Profundidad (DFS - Depth First Search)</a:t>
            </a:r>
            <a:endParaRPr sz="2205" b="1"/>
          </a:p>
          <a:p>
            <a:pPr marL="457200" lvl="0" indent="0" algn="l" rtl="0">
              <a:lnSpc>
                <a:spcPct val="100000"/>
              </a:lnSpc>
              <a:spcBef>
                <a:spcPts val="0"/>
              </a:spcBef>
              <a:spcAft>
                <a:spcPts val="0"/>
              </a:spcAft>
              <a:buSzPts val="1710"/>
              <a:buNone/>
            </a:pPr>
            <a:endParaRPr sz="1800"/>
          </a:p>
        </p:txBody>
      </p:sp>
      <p:sp>
        <p:nvSpPr>
          <p:cNvPr id="288" name="Google Shape;288;ga402f13d07_0_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Recorridos básicos de Grafos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g87d0b50373_4_41"/>
          <p:cNvSpPr txBox="1">
            <a:spLocks noGrp="1"/>
          </p:cNvSpPr>
          <p:nvPr>
            <p:ph type="body" idx="1"/>
          </p:nvPr>
        </p:nvSpPr>
        <p:spPr>
          <a:xfrm>
            <a:off x="457200" y="1935478"/>
            <a:ext cx="8229600" cy="17337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dirty="0"/>
              <a:t>Comienza la búsqueda con los nodos adyacentes o los vecinos directos, adhiriéndolos en una cola de Vértices pendientes de visitar.</a:t>
            </a:r>
            <a:endParaRPr lang="es-ES" sz="1800"/>
          </a:p>
          <a:p>
            <a:pPr indent="-342900">
              <a:spcBef>
                <a:spcPts val="0"/>
              </a:spcBef>
              <a:buClr>
                <a:srgbClr val="4A86E8"/>
              </a:buClr>
              <a:buSzPts val="1800"/>
              <a:buChar char="❏"/>
            </a:pPr>
            <a:r>
              <a:rPr lang="es-ES" sz="1800" dirty="0"/>
              <a:t>Es simple y es una de las bases en las que se basa el algoritmo de Prim (para encontrar el árbol mínimo) y Dijkstra (para encontrar los caminos mínimos en un grafo dirigido ponderado – </a:t>
            </a:r>
            <a:r>
              <a:rPr lang="es-ES" sz="1800" b="1" u="sng" dirty="0"/>
              <a:t>Próxima clase</a:t>
            </a:r>
            <a:r>
              <a:rPr lang="es-ES" sz="1800" dirty="0"/>
              <a:t>).</a:t>
            </a:r>
            <a:endParaRPr sz="1800" dirty="0"/>
          </a:p>
        </p:txBody>
      </p:sp>
      <p:sp>
        <p:nvSpPr>
          <p:cNvPr id="294" name="Google Shape;294;g87d0b50373_4_4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Anchura(BFS)</a:t>
            </a:r>
            <a:endParaRPr sz="4000"/>
          </a:p>
        </p:txBody>
      </p:sp>
      <p:sp>
        <p:nvSpPr>
          <p:cNvPr id="295" name="Google Shape;295;g87d0b50373_4_41"/>
          <p:cNvSpPr/>
          <p:nvPr/>
        </p:nvSpPr>
        <p:spPr>
          <a:xfrm>
            <a:off x="1572150" y="515963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296" name="Google Shape;296;g87d0b50373_4_41"/>
          <p:cNvSpPr/>
          <p:nvPr/>
        </p:nvSpPr>
        <p:spPr>
          <a:xfrm>
            <a:off x="4339179"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297" name="Google Shape;297;g87d0b50373_4_41"/>
          <p:cNvSpPr/>
          <p:nvPr/>
        </p:nvSpPr>
        <p:spPr>
          <a:xfrm>
            <a:off x="2762101" y="6084820"/>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298" name="Google Shape;298;g87d0b50373_4_41"/>
          <p:cNvCxnSpPr>
            <a:stCxn id="297" idx="6"/>
            <a:endCxn id="296" idx="2"/>
          </p:cNvCxnSpPr>
          <p:nvPr/>
        </p:nvCxnSpPr>
        <p:spPr>
          <a:xfrm>
            <a:off x="3215101" y="6313870"/>
            <a:ext cx="1124078" cy="0"/>
          </a:xfrm>
          <a:prstGeom prst="straightConnector1">
            <a:avLst/>
          </a:prstGeom>
          <a:noFill/>
          <a:ln w="9525" cap="flat" cmpd="sng">
            <a:solidFill>
              <a:schemeClr val="dk2"/>
            </a:solidFill>
            <a:prstDash val="solid"/>
            <a:round/>
            <a:headEnd type="none" w="sm" len="sm"/>
            <a:tailEnd type="none" w="sm" len="sm"/>
          </a:ln>
        </p:spPr>
      </p:cxnSp>
      <p:cxnSp>
        <p:nvCxnSpPr>
          <p:cNvPr id="299" name="Google Shape;299;g87d0b50373_4_41"/>
          <p:cNvCxnSpPr>
            <a:stCxn id="297" idx="2"/>
            <a:endCxn id="295" idx="5"/>
          </p:cNvCxnSpPr>
          <p:nvPr/>
        </p:nvCxnSpPr>
        <p:spPr>
          <a:xfrm rot="10800000">
            <a:off x="1958701" y="5550670"/>
            <a:ext cx="803400" cy="763200"/>
          </a:xfrm>
          <a:prstGeom prst="straightConnector1">
            <a:avLst/>
          </a:prstGeom>
          <a:noFill/>
          <a:ln w="9525" cap="flat" cmpd="sng">
            <a:solidFill>
              <a:schemeClr val="dk2"/>
            </a:solidFill>
            <a:prstDash val="solid"/>
            <a:round/>
            <a:headEnd type="none" w="sm" len="sm"/>
            <a:tailEnd type="none" w="sm" len="sm"/>
          </a:ln>
        </p:spPr>
      </p:cxnSp>
      <p:sp>
        <p:nvSpPr>
          <p:cNvPr id="300" name="Google Shape;300;g87d0b50373_4_41"/>
          <p:cNvSpPr/>
          <p:nvPr/>
        </p:nvSpPr>
        <p:spPr>
          <a:xfrm>
            <a:off x="3133951" y="4930581"/>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cxnSp>
        <p:nvCxnSpPr>
          <p:cNvPr id="301" name="Google Shape;301;g87d0b50373_4_41"/>
          <p:cNvCxnSpPr>
            <a:stCxn id="300" idx="5"/>
            <a:endCxn id="296" idx="1"/>
          </p:cNvCxnSpPr>
          <p:nvPr/>
        </p:nvCxnSpPr>
        <p:spPr>
          <a:xfrm>
            <a:off x="3520611" y="5321594"/>
            <a:ext cx="884908" cy="830313"/>
          </a:xfrm>
          <a:prstGeom prst="straightConnector1">
            <a:avLst/>
          </a:prstGeom>
          <a:noFill/>
          <a:ln w="9525" cap="flat" cmpd="sng">
            <a:solidFill>
              <a:schemeClr val="dk2"/>
            </a:solidFill>
            <a:prstDash val="solid"/>
            <a:round/>
            <a:headEnd type="none" w="sm" len="sm"/>
            <a:tailEnd type="none" w="sm" len="sm"/>
          </a:ln>
        </p:spPr>
      </p:cxnSp>
      <p:sp>
        <p:nvSpPr>
          <p:cNvPr id="302" name="Google Shape;302;g87d0b50373_4_41"/>
          <p:cNvSpPr/>
          <p:nvPr/>
        </p:nvSpPr>
        <p:spPr>
          <a:xfrm>
            <a:off x="5728499" y="5492287"/>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8</a:t>
            </a:r>
            <a:endParaRPr sz="1400" b="0" i="0" u="none" strike="noStrike" cap="none" dirty="0">
              <a:solidFill>
                <a:srgbClr val="000000"/>
              </a:solidFill>
              <a:latin typeface="Arial"/>
              <a:ea typeface="Arial"/>
              <a:cs typeface="Arial"/>
              <a:sym typeface="Arial"/>
            </a:endParaRPr>
          </a:p>
        </p:txBody>
      </p:sp>
      <p:cxnSp>
        <p:nvCxnSpPr>
          <p:cNvPr id="303" name="Google Shape;303;g87d0b50373_4_41"/>
          <p:cNvCxnSpPr>
            <a:stCxn id="302" idx="3"/>
            <a:endCxn id="296" idx="6"/>
          </p:cNvCxnSpPr>
          <p:nvPr/>
        </p:nvCxnSpPr>
        <p:spPr>
          <a:xfrm flipH="1">
            <a:off x="4792179" y="5883300"/>
            <a:ext cx="1002660" cy="430570"/>
          </a:xfrm>
          <a:prstGeom prst="straightConnector1">
            <a:avLst/>
          </a:prstGeom>
          <a:noFill/>
          <a:ln w="9525" cap="flat" cmpd="sng">
            <a:solidFill>
              <a:schemeClr val="dk2"/>
            </a:solidFill>
            <a:prstDash val="solid"/>
            <a:round/>
            <a:headEnd type="none" w="sm" len="sm"/>
            <a:tailEnd type="none" w="sm" len="sm"/>
          </a:ln>
        </p:spPr>
      </p:cxnSp>
      <p:cxnSp>
        <p:nvCxnSpPr>
          <p:cNvPr id="304" name="Google Shape;304;g87d0b50373_4_41"/>
          <p:cNvCxnSpPr>
            <a:stCxn id="295" idx="6"/>
            <a:endCxn id="300" idx="2"/>
          </p:cNvCxnSpPr>
          <p:nvPr/>
        </p:nvCxnSpPr>
        <p:spPr>
          <a:xfrm flipV="1">
            <a:off x="2025150" y="5159631"/>
            <a:ext cx="1108801" cy="229050"/>
          </a:xfrm>
          <a:prstGeom prst="straightConnector1">
            <a:avLst/>
          </a:prstGeom>
          <a:noFill/>
          <a:ln w="9525" cap="flat" cmpd="sng">
            <a:solidFill>
              <a:schemeClr val="dk2"/>
            </a:solidFill>
            <a:prstDash val="solid"/>
            <a:round/>
            <a:headEnd type="none" w="sm" len="sm"/>
            <a:tailEnd type="none" w="sm" len="sm"/>
          </a:ln>
        </p:spPr>
      </p:cxnSp>
      <p:sp>
        <p:nvSpPr>
          <p:cNvPr id="305" name="Google Shape;305;g87d0b50373_4_41"/>
          <p:cNvSpPr/>
          <p:nvPr/>
        </p:nvSpPr>
        <p:spPr>
          <a:xfrm>
            <a:off x="3586951" y="3577475"/>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06" name="Google Shape;306;g87d0b50373_4_41"/>
          <p:cNvSpPr/>
          <p:nvPr/>
        </p:nvSpPr>
        <p:spPr>
          <a:xfrm>
            <a:off x="2242751" y="4234452"/>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cxnSp>
        <p:nvCxnSpPr>
          <p:cNvPr id="307" name="Google Shape;307;g87d0b50373_4_41"/>
          <p:cNvCxnSpPr>
            <a:stCxn id="306" idx="6"/>
            <a:endCxn id="308" idx="2"/>
          </p:cNvCxnSpPr>
          <p:nvPr/>
        </p:nvCxnSpPr>
        <p:spPr>
          <a:xfrm>
            <a:off x="2695751" y="4463502"/>
            <a:ext cx="2035500" cy="487500"/>
          </a:xfrm>
          <a:prstGeom prst="straightConnector1">
            <a:avLst/>
          </a:prstGeom>
          <a:noFill/>
          <a:ln w="9525" cap="flat" cmpd="sng">
            <a:solidFill>
              <a:schemeClr val="dk2"/>
            </a:solidFill>
            <a:prstDash val="solid"/>
            <a:round/>
            <a:headEnd type="none" w="sm" len="sm"/>
            <a:tailEnd type="none" w="sm" len="sm"/>
          </a:ln>
        </p:spPr>
      </p:cxnSp>
      <p:cxnSp>
        <p:nvCxnSpPr>
          <p:cNvPr id="309" name="Google Shape;309;g87d0b50373_4_41"/>
          <p:cNvCxnSpPr>
            <a:stCxn id="306" idx="7"/>
            <a:endCxn id="305" idx="2"/>
          </p:cNvCxnSpPr>
          <p:nvPr/>
        </p:nvCxnSpPr>
        <p:spPr>
          <a:xfrm rot="10800000" flipH="1">
            <a:off x="2629411" y="3806539"/>
            <a:ext cx="957600" cy="495000"/>
          </a:xfrm>
          <a:prstGeom prst="straightConnector1">
            <a:avLst/>
          </a:prstGeom>
          <a:noFill/>
          <a:ln w="9525" cap="flat" cmpd="sng">
            <a:solidFill>
              <a:schemeClr val="dk2"/>
            </a:solidFill>
            <a:prstDash val="solid"/>
            <a:round/>
            <a:headEnd type="none" w="sm" len="sm"/>
            <a:tailEnd type="none" w="sm" len="sm"/>
          </a:ln>
        </p:spPr>
      </p:cxnSp>
      <p:sp>
        <p:nvSpPr>
          <p:cNvPr id="308" name="Google Shape;308;g87d0b50373_4_41"/>
          <p:cNvSpPr/>
          <p:nvPr/>
        </p:nvSpPr>
        <p:spPr>
          <a:xfrm>
            <a:off x="4731261" y="4721979"/>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dirty="0"/>
              <a:t>7</a:t>
            </a:r>
            <a:endParaRPr sz="1400" b="0" i="0" u="none" strike="noStrike" cap="none" dirty="0">
              <a:solidFill>
                <a:srgbClr val="000000"/>
              </a:solidFill>
              <a:latin typeface="Arial"/>
              <a:ea typeface="Arial"/>
              <a:cs typeface="Arial"/>
              <a:sym typeface="Arial"/>
            </a:endParaRPr>
          </a:p>
        </p:txBody>
      </p:sp>
      <p:sp>
        <p:nvSpPr>
          <p:cNvPr id="310" name="Google Shape;310;g87d0b50373_4_41"/>
          <p:cNvSpPr/>
          <p:nvPr/>
        </p:nvSpPr>
        <p:spPr>
          <a:xfrm>
            <a:off x="5910375" y="3669178"/>
            <a:ext cx="453000"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9</a:t>
            </a:r>
            <a:endParaRPr sz="1400" b="0" i="0" u="none" strike="noStrike" cap="none" dirty="0">
              <a:solidFill>
                <a:srgbClr val="000000"/>
              </a:solidFill>
              <a:latin typeface="Arial"/>
              <a:ea typeface="Arial"/>
              <a:cs typeface="Arial"/>
              <a:sym typeface="Arial"/>
            </a:endParaRPr>
          </a:p>
        </p:txBody>
      </p:sp>
      <p:cxnSp>
        <p:nvCxnSpPr>
          <p:cNvPr id="311" name="Google Shape;311;g87d0b50373_4_41"/>
          <p:cNvCxnSpPr>
            <a:stCxn id="310" idx="3"/>
            <a:endCxn id="308" idx="6"/>
          </p:cNvCxnSpPr>
          <p:nvPr/>
        </p:nvCxnSpPr>
        <p:spPr>
          <a:xfrm flipH="1">
            <a:off x="5184261" y="4060191"/>
            <a:ext cx="792454" cy="890838"/>
          </a:xfrm>
          <a:prstGeom prst="straightConnector1">
            <a:avLst/>
          </a:prstGeom>
          <a:noFill/>
          <a:ln w="9525" cap="flat" cmpd="sng">
            <a:solidFill>
              <a:schemeClr val="dk2"/>
            </a:solidFill>
            <a:prstDash val="solid"/>
            <a:round/>
            <a:headEnd type="none" w="sm" len="sm"/>
            <a:tailEnd type="none" w="sm" len="sm"/>
          </a:ln>
        </p:spPr>
      </p:cxnSp>
      <p:cxnSp>
        <p:nvCxnSpPr>
          <p:cNvPr id="312" name="Google Shape;312;g87d0b50373_4_41"/>
          <p:cNvCxnSpPr>
            <a:stCxn id="305" idx="6"/>
            <a:endCxn id="310" idx="2"/>
          </p:cNvCxnSpPr>
          <p:nvPr/>
        </p:nvCxnSpPr>
        <p:spPr>
          <a:xfrm>
            <a:off x="4039951" y="3806525"/>
            <a:ext cx="1870424" cy="91703"/>
          </a:xfrm>
          <a:prstGeom prst="straightConnector1">
            <a:avLst/>
          </a:prstGeom>
          <a:noFill/>
          <a:ln w="9525" cap="flat" cmpd="sng">
            <a:solidFill>
              <a:schemeClr val="dk2"/>
            </a:solidFill>
            <a:prstDash val="solid"/>
            <a:round/>
            <a:headEnd type="none" w="sm" len="sm"/>
            <a:tailEnd type="none" w="sm" len="sm"/>
          </a:ln>
        </p:spPr>
      </p:cxnSp>
      <p:cxnSp>
        <p:nvCxnSpPr>
          <p:cNvPr id="313" name="Google Shape;313;g87d0b50373_4_41"/>
          <p:cNvCxnSpPr>
            <a:stCxn id="306" idx="3"/>
            <a:endCxn id="295" idx="7"/>
          </p:cNvCxnSpPr>
          <p:nvPr/>
        </p:nvCxnSpPr>
        <p:spPr>
          <a:xfrm flipH="1">
            <a:off x="1958691" y="4625465"/>
            <a:ext cx="350400" cy="601200"/>
          </a:xfrm>
          <a:prstGeom prst="straightConnector1">
            <a:avLst/>
          </a:prstGeom>
          <a:noFill/>
          <a:ln w="9525" cap="flat" cmpd="sng">
            <a:solidFill>
              <a:schemeClr val="dk2"/>
            </a:solidFill>
            <a:prstDash val="solid"/>
            <a:round/>
            <a:headEnd type="none" w="sm" len="sm"/>
            <a:tailEnd type="none" w="sm" len="sm"/>
          </a:ln>
        </p:spPr>
      </p:cxnSp>
      <p:sp>
        <p:nvSpPr>
          <p:cNvPr id="314" name="Google Shape;314;g87d0b50373_4_41"/>
          <p:cNvSpPr/>
          <p:nvPr/>
        </p:nvSpPr>
        <p:spPr>
          <a:xfrm>
            <a:off x="7280699" y="4301554"/>
            <a:ext cx="604771" cy="4581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10</a:t>
            </a:r>
            <a:endParaRPr sz="1400" b="0" i="0" u="none" strike="noStrike" cap="none" dirty="0">
              <a:solidFill>
                <a:srgbClr val="000000"/>
              </a:solidFill>
              <a:latin typeface="Arial"/>
              <a:ea typeface="Arial"/>
              <a:cs typeface="Arial"/>
              <a:sym typeface="Arial"/>
            </a:endParaRPr>
          </a:p>
        </p:txBody>
      </p:sp>
      <p:cxnSp>
        <p:nvCxnSpPr>
          <p:cNvPr id="315" name="Google Shape;315;g87d0b50373_4_41"/>
          <p:cNvCxnSpPr>
            <a:cxnSpLocks/>
            <a:stCxn id="302" idx="6"/>
            <a:endCxn id="314" idx="3"/>
          </p:cNvCxnSpPr>
          <p:nvPr/>
        </p:nvCxnSpPr>
        <p:spPr>
          <a:xfrm flipV="1">
            <a:off x="6181499" y="4692567"/>
            <a:ext cx="1187767" cy="102877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g87d0b50373_4_7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Recorrido en Profundidad (DFS)</a:t>
            </a:r>
            <a:endParaRPr sz="4000"/>
          </a:p>
        </p:txBody>
      </p:sp>
      <p:sp>
        <p:nvSpPr>
          <p:cNvPr id="327" name="Google Shape;327;g87d0b50373_4_76"/>
          <p:cNvSpPr txBox="1">
            <a:spLocks noGrp="1"/>
          </p:cNvSpPr>
          <p:nvPr>
            <p:ph type="body" idx="1"/>
          </p:nvPr>
        </p:nvSpPr>
        <p:spPr>
          <a:xfrm>
            <a:off x="457200" y="1935478"/>
            <a:ext cx="8229600" cy="1410900"/>
          </a:xfrm>
          <a:prstGeom prst="rect">
            <a:avLst/>
          </a:prstGeom>
          <a:noFill/>
          <a:ln>
            <a:noFill/>
          </a:ln>
        </p:spPr>
        <p:txBody>
          <a:bodyPr spcFirstLastPara="1" wrap="square" lIns="91425" tIns="45700" rIns="91425" bIns="45700" anchor="t" anchorCtr="0">
            <a:noAutofit/>
          </a:bodyPr>
          <a:lstStyle/>
          <a:p>
            <a:pPr marL="457200" lvl="0" indent="-342900" algn="l" rtl="0">
              <a:lnSpc>
                <a:spcPct val="100000"/>
              </a:lnSpc>
              <a:spcBef>
                <a:spcPts val="520"/>
              </a:spcBef>
              <a:spcAft>
                <a:spcPts val="0"/>
              </a:spcAft>
              <a:buClr>
                <a:srgbClr val="4A86E8"/>
              </a:buClr>
              <a:buSzPts val="1800"/>
              <a:buChar char="❏"/>
            </a:pPr>
            <a:r>
              <a:rPr lang="es-ES" sz="1800"/>
              <a:t>Admite formularse recursivamente, visitando todos los nodos hasta llegar a un callejón sin salida y, reiniciar el proceso de búsqueda.</a:t>
            </a:r>
            <a:endParaRPr sz="1800"/>
          </a:p>
          <a:p>
            <a:pPr marL="457200" marR="0" lvl="0" indent="-342900" algn="l" rtl="0">
              <a:lnSpc>
                <a:spcPct val="100000"/>
              </a:lnSpc>
              <a:spcBef>
                <a:spcPts val="520"/>
              </a:spcBef>
              <a:spcAft>
                <a:spcPts val="0"/>
              </a:spcAft>
              <a:buClr>
                <a:srgbClr val="4A86E8"/>
              </a:buClr>
              <a:buSzPts val="1800"/>
              <a:buChar char="❏"/>
            </a:pPr>
            <a:r>
              <a:rPr lang="es-ES" sz="1800"/>
              <a:t>Es importante marcar como los nodos como visitados  en el orden que se visitan, y luego continuar con la recursividad de los nodos adyacentes.</a:t>
            </a:r>
            <a:endParaRPr sz="1800"/>
          </a:p>
        </p:txBody>
      </p:sp>
      <p:sp>
        <p:nvSpPr>
          <p:cNvPr id="328" name="Google Shape;328;g87d0b50373_4_76"/>
          <p:cNvSpPr/>
          <p:nvPr/>
        </p:nvSpPr>
        <p:spPr>
          <a:xfrm>
            <a:off x="1378400" y="6121372"/>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5</a:t>
            </a:r>
            <a:endParaRPr sz="1400" b="0" i="0" u="none" strike="noStrike" cap="none" dirty="0">
              <a:solidFill>
                <a:srgbClr val="000000"/>
              </a:solidFill>
              <a:latin typeface="Arial"/>
              <a:ea typeface="Arial"/>
              <a:cs typeface="Arial"/>
              <a:sym typeface="Arial"/>
            </a:endParaRPr>
          </a:p>
        </p:txBody>
      </p:sp>
      <p:sp>
        <p:nvSpPr>
          <p:cNvPr id="329" name="Google Shape;329;g87d0b50373_4_76"/>
          <p:cNvSpPr/>
          <p:nvPr/>
        </p:nvSpPr>
        <p:spPr>
          <a:xfrm>
            <a:off x="4345508" y="6121339"/>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7</a:t>
            </a:r>
            <a:endParaRPr sz="1400" b="0" i="0" u="none" strike="noStrike" cap="none" dirty="0">
              <a:solidFill>
                <a:srgbClr val="000000"/>
              </a:solidFill>
              <a:latin typeface="Arial"/>
              <a:ea typeface="Arial"/>
              <a:cs typeface="Arial"/>
              <a:sym typeface="Arial"/>
            </a:endParaRPr>
          </a:p>
        </p:txBody>
      </p:sp>
      <p:sp>
        <p:nvSpPr>
          <p:cNvPr id="330" name="Google Shape;330;g87d0b50373_4_76"/>
          <p:cNvSpPr/>
          <p:nvPr/>
        </p:nvSpPr>
        <p:spPr>
          <a:xfrm>
            <a:off x="2911150" y="6121383"/>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6</a:t>
            </a:r>
            <a:endParaRPr sz="1400" b="0" i="0" u="none" strike="noStrike" cap="none" dirty="0">
              <a:solidFill>
                <a:srgbClr val="000000"/>
              </a:solidFill>
              <a:latin typeface="Arial"/>
              <a:ea typeface="Arial"/>
              <a:cs typeface="Arial"/>
              <a:sym typeface="Arial"/>
            </a:endParaRPr>
          </a:p>
        </p:txBody>
      </p:sp>
      <p:sp>
        <p:nvSpPr>
          <p:cNvPr id="331" name="Google Shape;331;g87d0b50373_4_76"/>
          <p:cNvSpPr/>
          <p:nvPr/>
        </p:nvSpPr>
        <p:spPr>
          <a:xfrm>
            <a:off x="4345508" y="5037635"/>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3</a:t>
            </a:r>
            <a:endParaRPr sz="1400" b="0" i="0" u="none" strike="noStrike" cap="none" dirty="0">
              <a:solidFill>
                <a:srgbClr val="000000"/>
              </a:solidFill>
              <a:latin typeface="Arial"/>
              <a:ea typeface="Arial"/>
              <a:cs typeface="Arial"/>
              <a:sym typeface="Arial"/>
            </a:endParaRPr>
          </a:p>
        </p:txBody>
      </p:sp>
      <p:sp>
        <p:nvSpPr>
          <p:cNvPr id="332" name="Google Shape;332;g87d0b50373_4_76"/>
          <p:cNvSpPr/>
          <p:nvPr/>
        </p:nvSpPr>
        <p:spPr>
          <a:xfrm>
            <a:off x="7312595"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9</a:t>
            </a:r>
            <a:endParaRPr sz="1400" b="0" i="0" u="none" strike="noStrike" cap="none" dirty="0">
              <a:solidFill>
                <a:srgbClr val="000000"/>
              </a:solidFill>
              <a:latin typeface="Arial"/>
              <a:ea typeface="Arial"/>
              <a:cs typeface="Arial"/>
              <a:sym typeface="Arial"/>
            </a:endParaRPr>
          </a:p>
        </p:txBody>
      </p:sp>
      <p:sp>
        <p:nvSpPr>
          <p:cNvPr id="333" name="Google Shape;333;g87d0b50373_4_76"/>
          <p:cNvSpPr/>
          <p:nvPr/>
        </p:nvSpPr>
        <p:spPr>
          <a:xfrm>
            <a:off x="4357650" y="39538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1</a:t>
            </a:r>
            <a:endParaRPr sz="1400" b="0" i="0" u="none" strike="noStrike" cap="none">
              <a:solidFill>
                <a:srgbClr val="000000"/>
              </a:solidFill>
              <a:latin typeface="Arial"/>
              <a:ea typeface="Arial"/>
              <a:cs typeface="Arial"/>
              <a:sym typeface="Arial"/>
            </a:endParaRPr>
          </a:p>
        </p:txBody>
      </p:sp>
      <p:sp>
        <p:nvSpPr>
          <p:cNvPr id="334" name="Google Shape;334;g87d0b50373_4_76"/>
          <p:cNvSpPr/>
          <p:nvPr/>
        </p:nvSpPr>
        <p:spPr>
          <a:xfrm>
            <a:off x="2111900" y="4984208"/>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2</a:t>
            </a:r>
            <a:endParaRPr sz="1400" b="0" i="0" u="none" strike="noStrike" cap="none">
              <a:solidFill>
                <a:srgbClr val="000000"/>
              </a:solidFill>
              <a:latin typeface="Arial"/>
              <a:ea typeface="Arial"/>
              <a:cs typeface="Arial"/>
              <a:sym typeface="Arial"/>
            </a:endParaRPr>
          </a:p>
        </p:txBody>
      </p:sp>
      <p:cxnSp>
        <p:nvCxnSpPr>
          <p:cNvPr id="335" name="Google Shape;335;g87d0b50373_4_76"/>
          <p:cNvCxnSpPr>
            <a:stCxn id="334" idx="7"/>
            <a:endCxn id="333" idx="2"/>
          </p:cNvCxnSpPr>
          <p:nvPr/>
        </p:nvCxnSpPr>
        <p:spPr>
          <a:xfrm rot="10800000" flipH="1">
            <a:off x="2498560" y="4170405"/>
            <a:ext cx="1859100" cy="877200"/>
          </a:xfrm>
          <a:prstGeom prst="straightConnector1">
            <a:avLst/>
          </a:prstGeom>
          <a:noFill/>
          <a:ln w="9525" cap="flat" cmpd="sng">
            <a:solidFill>
              <a:schemeClr val="dk2"/>
            </a:solidFill>
            <a:prstDash val="solid"/>
            <a:round/>
            <a:headEnd type="none" w="sm" len="sm"/>
            <a:tailEnd type="none" w="sm" len="sm"/>
          </a:ln>
        </p:spPr>
      </p:cxnSp>
      <p:sp>
        <p:nvSpPr>
          <p:cNvPr id="336" name="Google Shape;336;g87d0b50373_4_76"/>
          <p:cNvSpPr/>
          <p:nvPr/>
        </p:nvSpPr>
        <p:spPr>
          <a:xfrm>
            <a:off x="6428833" y="4984197"/>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4</a:t>
            </a:r>
            <a:endParaRPr sz="1400" b="0" i="0" u="none" strike="noStrike" cap="none" dirty="0">
              <a:solidFill>
                <a:srgbClr val="000000"/>
              </a:solidFill>
              <a:latin typeface="Arial"/>
              <a:ea typeface="Arial"/>
              <a:cs typeface="Arial"/>
              <a:sym typeface="Arial"/>
            </a:endParaRPr>
          </a:p>
        </p:txBody>
      </p:sp>
      <p:sp>
        <p:nvSpPr>
          <p:cNvPr id="337" name="Google Shape;337;g87d0b50373_4_76"/>
          <p:cNvSpPr/>
          <p:nvPr/>
        </p:nvSpPr>
        <p:spPr>
          <a:xfrm>
            <a:off x="5580420" y="6121366"/>
            <a:ext cx="453000" cy="4329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dirty="0">
                <a:solidFill>
                  <a:srgbClr val="000000"/>
                </a:solidFill>
                <a:latin typeface="Arial"/>
                <a:ea typeface="Arial"/>
                <a:cs typeface="Arial"/>
                <a:sym typeface="Arial"/>
              </a:rPr>
              <a:t>8</a:t>
            </a:r>
            <a:endParaRPr sz="1400" b="0" i="0" u="none" strike="noStrike" cap="none" dirty="0">
              <a:solidFill>
                <a:srgbClr val="000000"/>
              </a:solidFill>
              <a:latin typeface="Arial"/>
              <a:ea typeface="Arial"/>
              <a:cs typeface="Arial"/>
              <a:sym typeface="Arial"/>
            </a:endParaRPr>
          </a:p>
        </p:txBody>
      </p:sp>
      <p:cxnSp>
        <p:nvCxnSpPr>
          <p:cNvPr id="338" name="Google Shape;338;g87d0b50373_4_76"/>
          <p:cNvCxnSpPr>
            <a:stCxn id="337" idx="7"/>
            <a:endCxn id="336" idx="3"/>
          </p:cNvCxnSpPr>
          <p:nvPr/>
        </p:nvCxnSpPr>
        <p:spPr>
          <a:xfrm rot="10800000" flipH="1">
            <a:off x="5967080" y="5353763"/>
            <a:ext cx="528000" cy="831000"/>
          </a:xfrm>
          <a:prstGeom prst="straightConnector1">
            <a:avLst/>
          </a:prstGeom>
          <a:noFill/>
          <a:ln w="9525" cap="flat" cmpd="sng">
            <a:solidFill>
              <a:schemeClr val="dk2"/>
            </a:solidFill>
            <a:prstDash val="solid"/>
            <a:round/>
            <a:headEnd type="none" w="sm" len="sm"/>
            <a:tailEnd type="none" w="sm" len="sm"/>
          </a:ln>
        </p:spPr>
      </p:cxnSp>
      <p:cxnSp>
        <p:nvCxnSpPr>
          <p:cNvPr id="339" name="Google Shape;339;g87d0b50373_4_76"/>
          <p:cNvCxnSpPr>
            <a:stCxn id="333" idx="6"/>
            <a:endCxn id="336" idx="1"/>
          </p:cNvCxnSpPr>
          <p:nvPr/>
        </p:nvCxnSpPr>
        <p:spPr>
          <a:xfrm>
            <a:off x="4810650" y="4170347"/>
            <a:ext cx="1684500" cy="877200"/>
          </a:xfrm>
          <a:prstGeom prst="straightConnector1">
            <a:avLst/>
          </a:prstGeom>
          <a:noFill/>
          <a:ln w="9525" cap="flat" cmpd="sng">
            <a:solidFill>
              <a:schemeClr val="dk2"/>
            </a:solidFill>
            <a:prstDash val="solid"/>
            <a:round/>
            <a:headEnd type="none" w="sm" len="sm"/>
            <a:tailEnd type="none" w="sm" len="sm"/>
          </a:ln>
        </p:spPr>
      </p:cxnSp>
      <p:cxnSp>
        <p:nvCxnSpPr>
          <p:cNvPr id="340" name="Google Shape;340;g87d0b50373_4_76"/>
          <p:cNvCxnSpPr>
            <a:stCxn id="332" idx="1"/>
            <a:endCxn id="336" idx="5"/>
          </p:cNvCxnSpPr>
          <p:nvPr/>
        </p:nvCxnSpPr>
        <p:spPr>
          <a:xfrm rot="10800000">
            <a:off x="6815536" y="5353763"/>
            <a:ext cx="563400" cy="831000"/>
          </a:xfrm>
          <a:prstGeom prst="straightConnector1">
            <a:avLst/>
          </a:prstGeom>
          <a:noFill/>
          <a:ln w="9525" cap="flat" cmpd="sng">
            <a:solidFill>
              <a:schemeClr val="dk2"/>
            </a:solidFill>
            <a:prstDash val="solid"/>
            <a:round/>
            <a:headEnd type="none" w="sm" len="sm"/>
            <a:tailEnd type="none" w="sm" len="sm"/>
          </a:ln>
        </p:spPr>
      </p:cxnSp>
      <p:cxnSp>
        <p:nvCxnSpPr>
          <p:cNvPr id="341" name="Google Shape;341;g87d0b50373_4_76"/>
          <p:cNvCxnSpPr/>
          <p:nvPr/>
        </p:nvCxnSpPr>
        <p:spPr>
          <a:xfrm>
            <a:off x="4572000" y="4360147"/>
            <a:ext cx="0" cy="650700"/>
          </a:xfrm>
          <a:prstGeom prst="straightConnector1">
            <a:avLst/>
          </a:prstGeom>
          <a:noFill/>
          <a:ln w="9525" cap="flat" cmpd="sng">
            <a:solidFill>
              <a:schemeClr val="dk2"/>
            </a:solidFill>
            <a:prstDash val="solid"/>
            <a:round/>
            <a:headEnd type="none" w="sm" len="sm"/>
            <a:tailEnd type="none" w="sm" len="sm"/>
          </a:ln>
        </p:spPr>
      </p:cxnSp>
      <p:cxnSp>
        <p:nvCxnSpPr>
          <p:cNvPr id="342" name="Google Shape;342;g87d0b50373_4_76"/>
          <p:cNvCxnSpPr>
            <a:stCxn id="331" idx="4"/>
            <a:endCxn id="329" idx="0"/>
          </p:cNvCxnSpPr>
          <p:nvPr/>
        </p:nvCxnSpPr>
        <p:spPr>
          <a:xfrm>
            <a:off x="4572008" y="5470535"/>
            <a:ext cx="0" cy="650700"/>
          </a:xfrm>
          <a:prstGeom prst="straightConnector1">
            <a:avLst/>
          </a:prstGeom>
          <a:noFill/>
          <a:ln w="9525" cap="flat" cmpd="sng">
            <a:solidFill>
              <a:schemeClr val="dk2"/>
            </a:solidFill>
            <a:prstDash val="solid"/>
            <a:round/>
            <a:headEnd type="none" w="sm" len="sm"/>
            <a:tailEnd type="none" w="sm" len="sm"/>
          </a:ln>
        </p:spPr>
      </p:cxnSp>
      <p:cxnSp>
        <p:nvCxnSpPr>
          <p:cNvPr id="343" name="Google Shape;343;g87d0b50373_4_76"/>
          <p:cNvCxnSpPr>
            <a:stCxn id="334" idx="3"/>
            <a:endCxn id="328" idx="7"/>
          </p:cNvCxnSpPr>
          <p:nvPr/>
        </p:nvCxnSpPr>
        <p:spPr>
          <a:xfrm flipH="1">
            <a:off x="1765140" y="5353711"/>
            <a:ext cx="413100" cy="831000"/>
          </a:xfrm>
          <a:prstGeom prst="straightConnector1">
            <a:avLst/>
          </a:prstGeom>
          <a:noFill/>
          <a:ln w="9525" cap="flat" cmpd="sng">
            <a:solidFill>
              <a:schemeClr val="dk2"/>
            </a:solidFill>
            <a:prstDash val="solid"/>
            <a:round/>
            <a:headEnd type="none" w="sm" len="sm"/>
            <a:tailEnd type="none" w="sm" len="sm"/>
          </a:ln>
        </p:spPr>
      </p:cxnSp>
      <p:cxnSp>
        <p:nvCxnSpPr>
          <p:cNvPr id="344" name="Google Shape;344;g87d0b50373_4_76"/>
          <p:cNvCxnSpPr>
            <a:stCxn id="334" idx="5"/>
            <a:endCxn id="330" idx="1"/>
          </p:cNvCxnSpPr>
          <p:nvPr/>
        </p:nvCxnSpPr>
        <p:spPr>
          <a:xfrm>
            <a:off x="2498560" y="5353711"/>
            <a:ext cx="478800" cy="8310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6170C463-D0B4-BCC6-1B48-B657877C544F}"/>
            </a:ext>
          </a:extLst>
        </p:cNvPr>
        <p:cNvGrpSpPr/>
        <p:nvPr/>
      </p:nvGrpSpPr>
      <p:grpSpPr>
        <a:xfrm>
          <a:off x="0" y="0"/>
          <a:ext cx="0" cy="0"/>
          <a:chOff x="0" y="0"/>
          <a:chExt cx="0" cy="0"/>
        </a:xfrm>
      </p:grpSpPr>
      <p:sp>
        <p:nvSpPr>
          <p:cNvPr id="326" name="Google Shape;326;g87d0b50373_4_76">
            <a:extLst>
              <a:ext uri="{FF2B5EF4-FFF2-40B4-BE49-F238E27FC236}">
                <a16:creationId xmlns:a16="http://schemas.microsoft.com/office/drawing/2014/main" id="{F5F5C111-1A21-DC36-9D22-E0FC24C1279E}"/>
              </a:ext>
            </a:extLst>
          </p:cNvPr>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dirty="0"/>
              <a:t>Comparación BFS vs DFS</a:t>
            </a:r>
          </a:p>
        </p:txBody>
      </p:sp>
      <p:graphicFrame>
        <p:nvGraphicFramePr>
          <p:cNvPr id="2" name="Tabla 1">
            <a:extLst>
              <a:ext uri="{FF2B5EF4-FFF2-40B4-BE49-F238E27FC236}">
                <a16:creationId xmlns:a16="http://schemas.microsoft.com/office/drawing/2014/main" id="{3668AE1C-D1AB-19AA-5B01-3EE54B022BBC}"/>
              </a:ext>
            </a:extLst>
          </p:cNvPr>
          <p:cNvGraphicFramePr>
            <a:graphicFrameLocks noGrp="1"/>
          </p:cNvGraphicFramePr>
          <p:nvPr>
            <p:extLst>
              <p:ext uri="{D42A27DB-BD31-4B8C-83A1-F6EECF244321}">
                <p14:modId xmlns:p14="http://schemas.microsoft.com/office/powerpoint/2010/main" val="4061419615"/>
              </p:ext>
            </p:extLst>
          </p:nvPr>
        </p:nvGraphicFramePr>
        <p:xfrm>
          <a:off x="457200" y="2483961"/>
          <a:ext cx="8229600" cy="3291840"/>
        </p:xfrm>
        <a:graphic>
          <a:graphicData uri="http://schemas.openxmlformats.org/drawingml/2006/table">
            <a:tbl>
              <a:tblPr/>
              <a:tblGrid>
                <a:gridCol w="2256503">
                  <a:extLst>
                    <a:ext uri="{9D8B030D-6E8A-4147-A177-3AD203B41FA5}">
                      <a16:colId xmlns:a16="http://schemas.microsoft.com/office/drawing/2014/main" val="2694749747"/>
                    </a:ext>
                  </a:extLst>
                </a:gridCol>
                <a:gridCol w="3229897">
                  <a:extLst>
                    <a:ext uri="{9D8B030D-6E8A-4147-A177-3AD203B41FA5}">
                      <a16:colId xmlns:a16="http://schemas.microsoft.com/office/drawing/2014/main" val="3595270716"/>
                    </a:ext>
                  </a:extLst>
                </a:gridCol>
                <a:gridCol w="2743200">
                  <a:extLst>
                    <a:ext uri="{9D8B030D-6E8A-4147-A177-3AD203B41FA5}">
                      <a16:colId xmlns:a16="http://schemas.microsoft.com/office/drawing/2014/main" val="2861583244"/>
                    </a:ext>
                  </a:extLst>
                </a:gridCol>
              </a:tblGrid>
              <a:tr h="0">
                <a:tc>
                  <a:txBody>
                    <a:bodyPr/>
                    <a:lstStyle/>
                    <a:p>
                      <a:r>
                        <a:rPr lang="es-AR" b="1" i="1" u="sng"/>
                        <a:t>Característica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a:t>BFS (Breadth-First Search)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dirty="0"/>
                        <a:t>DFS (Depth-</a:t>
                      </a:r>
                      <a:r>
                        <a:rPr lang="es-AR" b="1" i="1" u="sng" dirty="0" err="1"/>
                        <a:t>First</a:t>
                      </a:r>
                      <a:r>
                        <a:rPr lang="es-AR" b="1" i="1" u="sng" dirty="0"/>
                        <a:t> </a:t>
                      </a:r>
                      <a:r>
                        <a:rPr lang="es-AR" b="1" i="1" u="sng" dirty="0" err="1"/>
                        <a:t>Search</a:t>
                      </a:r>
                      <a:r>
                        <a:rPr lang="es-AR" b="1" i="1" u="sng"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07164391"/>
                  </a:ext>
                </a:extLst>
              </a:tr>
              <a:tr h="0">
                <a:tc>
                  <a:txBody>
                    <a:bodyPr/>
                    <a:lstStyle/>
                    <a:p>
                      <a:r>
                        <a:rPr lang="es-AR" b="1" dirty="0"/>
                        <a:t>Estructura usada</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Cola (FIFO)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Pila (LIFO) o recursión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0663662"/>
                  </a:ext>
                </a:extLst>
              </a:tr>
              <a:tr h="0">
                <a:tc>
                  <a:txBody>
                    <a:bodyPr/>
                    <a:lstStyle/>
                    <a:p>
                      <a:r>
                        <a:rPr lang="es-AR" b="1"/>
                        <a:t>Orden de recorrido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Nivel por nivel (anchura)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Profundidad primero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67265155"/>
                  </a:ext>
                </a:extLst>
              </a:tr>
              <a:tr h="0">
                <a:tc>
                  <a:txBody>
                    <a:bodyPr/>
                    <a:lstStyle/>
                    <a:p>
                      <a:r>
                        <a:rPr lang="es-AR" b="1"/>
                        <a:t>Uso típico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Encontrar camino más corto en grafos no ponderados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Explorar componentes, detectar ciclos, backtracking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9644521"/>
                  </a:ext>
                </a:extLst>
              </a:tr>
              <a:tr h="0">
                <a:tc>
                  <a:txBody>
                    <a:bodyPr/>
                    <a:lstStyle/>
                    <a:p>
                      <a:r>
                        <a:rPr lang="es-AR" b="1"/>
                        <a:t>Complejidad temporal</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dirty="0"/>
                        <a:t>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dirty="0"/>
                        <a:t>O(V+E)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1613683"/>
                  </a:ext>
                </a:extLst>
              </a:tr>
              <a:tr h="0">
                <a:tc>
                  <a:txBody>
                    <a:bodyPr/>
                    <a:lstStyle/>
                    <a:p>
                      <a:r>
                        <a:rPr lang="es-AR" b="1"/>
                        <a:t>Memoria</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ser más alta si el grafo es ancho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ser menor en grafos profundos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38209652"/>
                  </a:ext>
                </a:extLst>
              </a:tr>
              <a:tr h="0">
                <a:tc>
                  <a:txBody>
                    <a:bodyPr/>
                    <a:lstStyle/>
                    <a:p>
                      <a:r>
                        <a:rPr lang="es-AR" b="1"/>
                        <a:t>Resultado típico</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Descubre nodos en orden creciente de distancia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Puede ir más profundo antes de otros nodos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67383698"/>
                  </a:ext>
                </a:extLst>
              </a:tr>
              <a:tr h="0">
                <a:tc>
                  <a:txBody>
                    <a:bodyPr/>
                    <a:lstStyle/>
                    <a:p>
                      <a:r>
                        <a:rPr lang="es-AR" b="1"/>
                        <a:t>Ejemplo de aplicación</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Redes sociales (amigos a distancia mínima)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Resolver laberintos, búsqueda en juegos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15811043"/>
                  </a:ext>
                </a:extLst>
              </a:tr>
            </a:tbl>
          </a:graphicData>
        </a:graphic>
      </p:graphicFrame>
    </p:spTree>
    <p:extLst>
      <p:ext uri="{BB962C8B-B14F-4D97-AF65-F5344CB8AC3E}">
        <p14:creationId xmlns:p14="http://schemas.microsoft.com/office/powerpoint/2010/main" val="168393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25">
          <a:extLst>
            <a:ext uri="{FF2B5EF4-FFF2-40B4-BE49-F238E27FC236}">
              <a16:creationId xmlns:a16="http://schemas.microsoft.com/office/drawing/2014/main" id="{C80A1EA7-B950-43F8-CD31-A650E0E0BE9D}"/>
            </a:ext>
          </a:extLst>
        </p:cNvPr>
        <p:cNvGrpSpPr/>
        <p:nvPr/>
      </p:nvGrpSpPr>
      <p:grpSpPr>
        <a:xfrm>
          <a:off x="0" y="0"/>
          <a:ext cx="0" cy="0"/>
          <a:chOff x="0" y="0"/>
          <a:chExt cx="0" cy="0"/>
        </a:xfrm>
      </p:grpSpPr>
      <p:sp>
        <p:nvSpPr>
          <p:cNvPr id="326" name="Google Shape;326;g87d0b50373_4_76">
            <a:extLst>
              <a:ext uri="{FF2B5EF4-FFF2-40B4-BE49-F238E27FC236}">
                <a16:creationId xmlns:a16="http://schemas.microsoft.com/office/drawing/2014/main" id="{571CDF28-69D7-CE10-4E65-69276822A925}"/>
              </a:ext>
            </a:extLst>
          </p:cNvPr>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MX" sz="4000" dirty="0"/>
              <a:t>Lista de Adyacencia vs Matriz de Adyacencia</a:t>
            </a:r>
            <a:endParaRPr sz="4000" dirty="0"/>
          </a:p>
        </p:txBody>
      </p:sp>
      <p:graphicFrame>
        <p:nvGraphicFramePr>
          <p:cNvPr id="6" name="Tabla 5">
            <a:extLst>
              <a:ext uri="{FF2B5EF4-FFF2-40B4-BE49-F238E27FC236}">
                <a16:creationId xmlns:a16="http://schemas.microsoft.com/office/drawing/2014/main" id="{CED2AAB2-BA1E-08C4-E53C-2428CCA130B9}"/>
              </a:ext>
            </a:extLst>
          </p:cNvPr>
          <p:cNvGraphicFramePr>
            <a:graphicFrameLocks noGrp="1"/>
          </p:cNvGraphicFramePr>
          <p:nvPr>
            <p:extLst>
              <p:ext uri="{D42A27DB-BD31-4B8C-83A1-F6EECF244321}">
                <p14:modId xmlns:p14="http://schemas.microsoft.com/office/powerpoint/2010/main" val="273442216"/>
              </p:ext>
            </p:extLst>
          </p:nvPr>
        </p:nvGraphicFramePr>
        <p:xfrm>
          <a:off x="457200" y="2423001"/>
          <a:ext cx="8229600" cy="3413760"/>
        </p:xfrm>
        <a:graphic>
          <a:graphicData uri="http://schemas.openxmlformats.org/drawingml/2006/table">
            <a:tbl>
              <a:tblPr/>
              <a:tblGrid>
                <a:gridCol w="2743200">
                  <a:extLst>
                    <a:ext uri="{9D8B030D-6E8A-4147-A177-3AD203B41FA5}">
                      <a16:colId xmlns:a16="http://schemas.microsoft.com/office/drawing/2014/main" val="1527867862"/>
                    </a:ext>
                  </a:extLst>
                </a:gridCol>
                <a:gridCol w="2743200">
                  <a:extLst>
                    <a:ext uri="{9D8B030D-6E8A-4147-A177-3AD203B41FA5}">
                      <a16:colId xmlns:a16="http://schemas.microsoft.com/office/drawing/2014/main" val="3403562996"/>
                    </a:ext>
                  </a:extLst>
                </a:gridCol>
                <a:gridCol w="2743200">
                  <a:extLst>
                    <a:ext uri="{9D8B030D-6E8A-4147-A177-3AD203B41FA5}">
                      <a16:colId xmlns:a16="http://schemas.microsoft.com/office/drawing/2014/main" val="1611067897"/>
                    </a:ext>
                  </a:extLst>
                </a:gridCol>
              </a:tblGrid>
              <a:tr h="0">
                <a:tc>
                  <a:txBody>
                    <a:bodyPr/>
                    <a:lstStyle/>
                    <a:p>
                      <a:r>
                        <a:rPr lang="es-AR" b="1" i="1" u="sng" dirty="0"/>
                        <a:t>Característica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a:t>Lista de Adyacencia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b="1" i="1" u="sng" dirty="0"/>
                        <a:t>Matriz de Adyacencia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78341972"/>
                  </a:ext>
                </a:extLst>
              </a:tr>
              <a:tr h="0">
                <a:tc>
                  <a:txBody>
                    <a:bodyPr/>
                    <a:lstStyle/>
                    <a:p>
                      <a:r>
                        <a:rPr lang="es-AR" b="1" dirty="0"/>
                        <a:t>Representación</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Array/Listas de vecinos para cada nodo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pt-BR"/>
                        <a:t>Matriz cuadrada (n x n) con 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8129734"/>
                  </a:ext>
                </a:extLst>
              </a:tr>
              <a:tr h="0">
                <a:tc>
                  <a:txBody>
                    <a:bodyPr/>
                    <a:lstStyle/>
                    <a:p>
                      <a:r>
                        <a:rPr lang="es-AR" b="1" dirty="0"/>
                        <a:t>Espacio requerido</a:t>
                      </a:r>
                      <a:endParaRPr lang="es-A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O(V+E)  (más eficiente en grafos dispersos)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O(V*V) (puede ser grande en grafos grandes)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56158821"/>
                  </a:ext>
                </a:extLst>
              </a:tr>
              <a:tr h="0">
                <a:tc>
                  <a:txBody>
                    <a:bodyPr/>
                    <a:lstStyle/>
                    <a:p>
                      <a:r>
                        <a:rPr lang="es-MX" b="1"/>
                        <a:t>Verificar si existe arista (u,v)</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dirty="0"/>
                        <a:t>O(k) , donde k es número de vecinos de u</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O(1) (acceso directo)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19727786"/>
                  </a:ext>
                </a:extLst>
              </a:tr>
              <a:tr h="0">
                <a:tc>
                  <a:txBody>
                    <a:bodyPr/>
                    <a:lstStyle/>
                    <a:p>
                      <a:r>
                        <a:rPr lang="es-MX" b="1"/>
                        <a:t>Iterar vecinos de un nodo</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O(k) (solo vecinos reales)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O(V) (revisar toda la fila)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49217"/>
                  </a:ext>
                </a:extLst>
              </a:tr>
              <a:tr h="0">
                <a:tc>
                  <a:txBody>
                    <a:bodyPr/>
                    <a:lstStyle/>
                    <a:p>
                      <a:r>
                        <a:rPr lang="es-AR" b="1"/>
                        <a:t>Adecuado para</a:t>
                      </a:r>
                      <a:endParaRPr lang="es-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Grafos dispersos o con muchas menos aristas que nodos al cuadrado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MX"/>
                        <a:t>Grafos densos o cuando se necesita acceso rápido y constante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18001125"/>
                  </a:ext>
                </a:extLst>
              </a:tr>
              <a:tr h="0">
                <a:tc>
                  <a:txBody>
                    <a:bodyPr/>
                    <a:lstStyle/>
                    <a:p>
                      <a:r>
                        <a:rPr lang="es-MX" b="1"/>
                        <a:t>Facilidad para añadir/quitar aristas</a:t>
                      </a:r>
                      <a:endParaRPr lang="es-MX"/>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a:t>Rápido (solo modificar listas)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dirty="0"/>
                        <a:t>Puede ser costoso (modificar matriz entera)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5790058"/>
                  </a:ext>
                </a:extLst>
              </a:tr>
            </a:tbl>
          </a:graphicData>
        </a:graphic>
      </p:graphicFrame>
    </p:spTree>
    <p:extLst>
      <p:ext uri="{BB962C8B-B14F-4D97-AF65-F5344CB8AC3E}">
        <p14:creationId xmlns:p14="http://schemas.microsoft.com/office/powerpoint/2010/main" val="173723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ga402f13d07_1_0"/>
          <p:cNvSpPr txBox="1">
            <a:spLocks noGrp="1"/>
          </p:cNvSpPr>
          <p:nvPr>
            <p:ph type="ctrTitle"/>
          </p:nvPr>
        </p:nvSpPr>
        <p:spPr>
          <a:xfrm>
            <a:off x="533400" y="1371600"/>
            <a:ext cx="7851600" cy="809400"/>
          </a:xfrm>
          <a:prstGeom prst="rect">
            <a:avLst/>
          </a:prstGeom>
          <a:noFill/>
          <a:ln>
            <a:noFill/>
          </a:ln>
        </p:spPr>
        <p:txBody>
          <a:bodyPr spcFirstLastPara="1" wrap="square" lIns="0" tIns="0" rIns="18275" bIns="0" anchor="b" anchorCtr="0">
            <a:noAutofit/>
          </a:bodyPr>
          <a:lstStyle/>
          <a:p>
            <a:pPr marL="0" lvl="0" indent="0" algn="l" rtl="0">
              <a:lnSpc>
                <a:spcPct val="100000"/>
              </a:lnSpc>
              <a:spcBef>
                <a:spcPts val="0"/>
              </a:spcBef>
              <a:spcAft>
                <a:spcPts val="0"/>
              </a:spcAft>
              <a:buClr>
                <a:srgbClr val="4CE0EA"/>
              </a:buClr>
              <a:buSzPts val="5600"/>
              <a:buFont typeface="Calibri"/>
              <a:buNone/>
            </a:pPr>
            <a:r>
              <a:rPr lang="es-ES"/>
              <a:t>Contenido</a:t>
            </a:r>
            <a:endParaRPr/>
          </a:p>
        </p:txBody>
      </p:sp>
      <p:sp>
        <p:nvSpPr>
          <p:cNvPr id="117" name="Google Shape;117;ga402f13d07_1_0"/>
          <p:cNvSpPr txBox="1">
            <a:spLocks noGrp="1"/>
          </p:cNvSpPr>
          <p:nvPr>
            <p:ph type="subTitle" idx="1"/>
          </p:nvPr>
        </p:nvSpPr>
        <p:spPr>
          <a:xfrm>
            <a:off x="273650" y="2181000"/>
            <a:ext cx="8114400" cy="4063500"/>
          </a:xfrm>
          <a:prstGeom prst="rect">
            <a:avLst/>
          </a:prstGeom>
          <a:noFill/>
          <a:ln>
            <a:noFill/>
          </a:ln>
        </p:spPr>
        <p:txBody>
          <a:bodyPr spcFirstLastPara="1" wrap="square" lIns="0" tIns="45700" rIns="18275" bIns="45700" anchor="t" anchorCtr="0">
            <a:noAutofit/>
          </a:bodyPr>
          <a:lstStyle/>
          <a:p>
            <a:pPr marL="0" marR="0" lvl="0" indent="0" algn="l" rtl="0">
              <a:lnSpc>
                <a:spcPct val="90000"/>
              </a:lnSpc>
              <a:spcBef>
                <a:spcPts val="0"/>
              </a:spcBef>
              <a:spcAft>
                <a:spcPts val="0"/>
              </a:spcAft>
              <a:buSzPts val="2285"/>
              <a:buNone/>
            </a:pPr>
            <a:endParaRPr sz="2205" dirty="0"/>
          </a:p>
          <a:p>
            <a:pPr marL="457200" marR="0" lvl="0" indent="-368300" algn="l" rtl="0">
              <a:lnSpc>
                <a:spcPct val="115000"/>
              </a:lnSpc>
              <a:spcBef>
                <a:spcPts val="0"/>
              </a:spcBef>
              <a:spcAft>
                <a:spcPts val="0"/>
              </a:spcAft>
              <a:buSzPts val="2205"/>
              <a:buChar char="★"/>
            </a:pPr>
            <a:r>
              <a:rPr lang="es-ES" sz="2200" dirty="0"/>
              <a:t>Teoría de grafos, definiciones, conceptos y ejemplos generales</a:t>
            </a:r>
            <a:endParaRPr sz="2200" dirty="0"/>
          </a:p>
          <a:p>
            <a:pPr marL="457200" marR="0" lvl="0" indent="-368300" algn="l" rtl="0">
              <a:lnSpc>
                <a:spcPct val="115000"/>
              </a:lnSpc>
              <a:spcBef>
                <a:spcPts val="0"/>
              </a:spcBef>
              <a:spcAft>
                <a:spcPts val="0"/>
              </a:spcAft>
              <a:buSzPts val="2205"/>
              <a:buChar char="★"/>
            </a:pPr>
            <a:r>
              <a:rPr lang="es-ES" sz="2350" dirty="0"/>
              <a:t>Aclaraciones puntuales sobre grafos</a:t>
            </a:r>
            <a:endParaRPr sz="2350" dirty="0"/>
          </a:p>
          <a:p>
            <a:pPr marL="457200" marR="0" lvl="0" indent="-368300" algn="l" rtl="0">
              <a:lnSpc>
                <a:spcPct val="115000"/>
              </a:lnSpc>
              <a:spcBef>
                <a:spcPts val="0"/>
              </a:spcBef>
              <a:spcAft>
                <a:spcPts val="0"/>
              </a:spcAft>
              <a:buSzPts val="2205"/>
              <a:buChar char="★"/>
            </a:pPr>
            <a:r>
              <a:rPr lang="es-ES" sz="2400" dirty="0"/>
              <a:t>Tipos de grafos, de representaciones y sus definiciones</a:t>
            </a:r>
            <a:endParaRPr sz="2400" dirty="0"/>
          </a:p>
          <a:p>
            <a:pPr marL="457200" marR="0" lvl="0" indent="-379095" algn="l" rtl="0">
              <a:lnSpc>
                <a:spcPct val="115000"/>
              </a:lnSpc>
              <a:spcBef>
                <a:spcPts val="0"/>
              </a:spcBef>
              <a:spcAft>
                <a:spcPts val="0"/>
              </a:spcAft>
              <a:buSzPts val="2370"/>
              <a:buChar char="★"/>
            </a:pPr>
            <a:r>
              <a:rPr lang="es-ES" sz="2500" dirty="0"/>
              <a:t>Recorridos básicos de grafos (BFS y DFS)</a:t>
            </a:r>
            <a:endParaRPr sz="2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rmAutofit/>
          </a:bodyPr>
          <a:lstStyle/>
          <a:p>
            <a:pPr marL="0" lvl="0" indent="0" algn="l" rtl="0">
              <a:lnSpc>
                <a:spcPct val="100000"/>
              </a:lnSpc>
              <a:spcBef>
                <a:spcPts val="0"/>
              </a:spcBef>
              <a:spcAft>
                <a:spcPts val="0"/>
              </a:spcAft>
              <a:buClr>
                <a:schemeClr val="dk2"/>
              </a:buClr>
              <a:buSzPts val="5000"/>
              <a:buFont typeface="Calibri"/>
              <a:buNone/>
            </a:pPr>
            <a:r>
              <a:rPr lang="es-ES"/>
              <a:t>Grafos</a:t>
            </a:r>
            <a:endParaRPr/>
          </a:p>
        </p:txBody>
      </p:sp>
      <p:sp>
        <p:nvSpPr>
          <p:cNvPr id="123" name="Google Shape;123;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rmAutofit/>
          </a:bodyPr>
          <a:lstStyle/>
          <a:p>
            <a:pPr marL="274320" lvl="0" indent="-274320" algn="l" rtl="0">
              <a:lnSpc>
                <a:spcPct val="90000"/>
              </a:lnSpc>
              <a:spcBef>
                <a:spcPts val="0"/>
              </a:spcBef>
              <a:spcAft>
                <a:spcPts val="0"/>
              </a:spcAft>
              <a:buSzPts val="2280"/>
              <a:buChar char="⚫"/>
            </a:pPr>
            <a:r>
              <a:rPr lang="es-ES" sz="2400"/>
              <a:t>Un </a:t>
            </a:r>
            <a:r>
              <a:rPr lang="es-ES" sz="2400" b="1"/>
              <a:t>grafo</a:t>
            </a:r>
            <a:r>
              <a:rPr lang="es-ES" sz="2400"/>
              <a:t> (</a:t>
            </a:r>
            <a:r>
              <a:rPr lang="es-ES" sz="2400" i="1" u="sng"/>
              <a:t>graph</a:t>
            </a:r>
            <a:r>
              <a:rPr lang="es-ES" sz="2400"/>
              <a:t>) es una estructura de datos que consta de un conjunto finito de nodos “</a:t>
            </a:r>
            <a:r>
              <a:rPr lang="es-ES" sz="2400" i="1"/>
              <a:t>V” (</a:t>
            </a:r>
            <a:r>
              <a:rPr lang="es-ES" sz="2400" i="1" u="sng"/>
              <a:t>vertex</a:t>
            </a:r>
            <a:r>
              <a:rPr lang="es-ES" sz="2400" i="1"/>
              <a:t>)</a:t>
            </a:r>
            <a:r>
              <a:rPr lang="es-ES" sz="2400"/>
              <a:t> y unas relaciones “</a:t>
            </a:r>
            <a:r>
              <a:rPr lang="es-ES" sz="2400" i="1"/>
              <a:t>E” </a:t>
            </a:r>
            <a:r>
              <a:rPr lang="es-ES" sz="2400"/>
              <a:t>(</a:t>
            </a:r>
            <a:r>
              <a:rPr lang="es-ES" sz="2400" i="1" u="sng"/>
              <a:t>edge</a:t>
            </a:r>
            <a:r>
              <a:rPr lang="es-ES" sz="2400"/>
              <a:t>) entre los nodos que lo componen.</a:t>
            </a:r>
            <a:br>
              <a:rPr lang="es-ES" sz="2400"/>
            </a:br>
            <a:endParaRPr sz="2400"/>
          </a:p>
          <a:p>
            <a:pPr marL="640080" lvl="1" indent="-246888" algn="l" rtl="0">
              <a:lnSpc>
                <a:spcPct val="90000"/>
              </a:lnSpc>
              <a:spcBef>
                <a:spcPts val="480"/>
              </a:spcBef>
              <a:spcAft>
                <a:spcPts val="0"/>
              </a:spcAft>
              <a:buSzPts val="2040"/>
              <a:buChar char="⚫"/>
            </a:pPr>
            <a:r>
              <a:rPr lang="es-ES"/>
              <a:t>Sirven para estudiar tanto la estructura de Internet, como una red de autopistas, la red de amigos en Facebook o hasta como interactúan las partículas elementales.</a:t>
            </a:r>
            <a:endParaRPr/>
          </a:p>
          <a:p>
            <a:pPr marL="640080" lvl="1" indent="-214503" algn="l" rtl="0">
              <a:lnSpc>
                <a:spcPct val="90000"/>
              </a:lnSpc>
              <a:spcBef>
                <a:spcPts val="480"/>
              </a:spcBef>
              <a:spcAft>
                <a:spcPts val="0"/>
              </a:spcAft>
              <a:buSzPts val="1530"/>
              <a:buChar char="⚫"/>
            </a:pPr>
            <a:r>
              <a:rPr lang="es-ES"/>
              <a:t>Creado por Euler, para solucionar </a:t>
            </a:r>
            <a:br>
              <a:rPr lang="es-ES"/>
            </a:br>
            <a:r>
              <a:rPr lang="es-ES"/>
              <a:t>un problema de interconexión de </a:t>
            </a:r>
            <a:br>
              <a:rPr lang="es-ES"/>
            </a:br>
            <a:r>
              <a:rPr lang="es-ES"/>
              <a:t>Puentes en Köenigsberg.</a:t>
            </a:r>
            <a:endParaRPr/>
          </a:p>
        </p:txBody>
      </p:sp>
      <p:pic>
        <p:nvPicPr>
          <p:cNvPr id="124" name="Google Shape;124;p4"/>
          <p:cNvPicPr preferRelativeResize="0"/>
          <p:nvPr/>
        </p:nvPicPr>
        <p:blipFill rotWithShape="1">
          <a:blip r:embed="rId3">
            <a:alphaModFix/>
          </a:blip>
          <a:srcRect l="-8650" r="8650"/>
          <a:stretch/>
        </p:blipFill>
        <p:spPr>
          <a:xfrm>
            <a:off x="6387019" y="4726525"/>
            <a:ext cx="2299775" cy="1598075"/>
          </a:xfrm>
          <a:prstGeom prst="rect">
            <a:avLst/>
          </a:prstGeom>
          <a:noFill/>
          <a:ln w="19050" cap="flat" cmpd="sng">
            <a:solidFill>
              <a:schemeClr val="dk2"/>
            </a:solidFill>
            <a:prstDash val="solid"/>
            <a:round/>
            <a:headEnd type="none" w="sm" len="sm"/>
            <a:tailEnd type="none" w="sm" len="sm"/>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animEffect transition="in" filter="fade">
                                      <p:cBhvr>
                                        <p:cTn id="7" dur="500"/>
                                        <p:tgtEl>
                                          <p:spTgt spid="1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xEl>
                                              <p:pRg st="1" end="1"/>
                                            </p:txEl>
                                          </p:spTgt>
                                        </p:tgtEl>
                                        <p:attrNameLst>
                                          <p:attrName>style.visibility</p:attrName>
                                        </p:attrNameLst>
                                      </p:cBhvr>
                                      <p:to>
                                        <p:strVal val="visible"/>
                                      </p:to>
                                    </p:set>
                                    <p:animEffect transition="in" filter="fade">
                                      <p:cBhvr>
                                        <p:cTn id="12" dur="500"/>
                                        <p:tgtEl>
                                          <p:spTgt spid="1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23">
                                            <p:txEl>
                                              <p:pRg st="2" end="2"/>
                                            </p:txEl>
                                          </p:spTgt>
                                        </p:tgtEl>
                                        <p:attrNameLst>
                                          <p:attrName>style.visibility</p:attrName>
                                        </p:attrNameLst>
                                      </p:cBhvr>
                                      <p:to>
                                        <p:strVal val="visible"/>
                                      </p:to>
                                    </p:set>
                                    <p:animEffect transition="in" filter="fade">
                                      <p:cBhvr>
                                        <p:cTn id="17" dur="500"/>
                                        <p:tgtEl>
                                          <p:spTgt spid="1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g87d0b50373_4_15"/>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274320" lvl="0" indent="-274320" algn="just" rtl="0">
              <a:lnSpc>
                <a:spcPct val="100000"/>
              </a:lnSpc>
              <a:spcBef>
                <a:spcPts val="481"/>
              </a:spcBef>
              <a:spcAft>
                <a:spcPts val="0"/>
              </a:spcAft>
              <a:buSzPts val="2285"/>
              <a:buFont typeface="Constantia"/>
              <a:buNone/>
            </a:pPr>
            <a:r>
              <a:rPr lang="es-ES" sz="2405" i="1"/>
              <a:t>A nivel matemático se puede definir a un </a:t>
            </a:r>
            <a:r>
              <a:rPr lang="es-ES" sz="2405" b="1" i="1"/>
              <a:t>Grafo</a:t>
            </a:r>
            <a:r>
              <a:rPr lang="es-ES" sz="2405" i="1"/>
              <a:t> (G) como un conjunto finito y no vacío de elementos llamados </a:t>
            </a:r>
            <a:r>
              <a:rPr lang="es-ES" sz="2405" b="1" i="1"/>
              <a:t>Vértices</a:t>
            </a:r>
            <a:r>
              <a:rPr lang="es-ES" sz="2405" i="1"/>
              <a:t> (V) y pares ordenados o desordenados de elementos llamados </a:t>
            </a:r>
            <a:r>
              <a:rPr lang="es-ES" sz="2405" b="1" i="1"/>
              <a:t>Aristas</a:t>
            </a:r>
            <a:r>
              <a:rPr lang="es-ES" sz="2405" i="1"/>
              <a:t> (E)</a:t>
            </a:r>
            <a:r>
              <a:rPr lang="es-ES" sz="2405"/>
              <a:t>.</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Es decir: </a:t>
            </a:r>
            <a:endParaRPr sz="2405"/>
          </a:p>
          <a:p>
            <a:pPr marL="457200" lvl="0" indent="-381317" algn="just" rtl="0">
              <a:lnSpc>
                <a:spcPct val="100000"/>
              </a:lnSpc>
              <a:spcBef>
                <a:spcPts val="481"/>
              </a:spcBef>
              <a:spcAft>
                <a:spcPts val="0"/>
              </a:spcAft>
              <a:buClr>
                <a:srgbClr val="4A86E8"/>
              </a:buClr>
              <a:buSzPts val="2405"/>
              <a:buChar char="❏"/>
            </a:pPr>
            <a:r>
              <a:rPr lang="es-ES" sz="2405"/>
              <a:t>Donde e ∈ E tiene forma {u, v}, donde u, v ∈ V y u ≠ v ≠ ∅</a:t>
            </a:r>
            <a:endParaRPr sz="2405"/>
          </a:p>
          <a:p>
            <a:pPr marL="274320" lvl="0" indent="-274320" algn="just" rtl="0">
              <a:lnSpc>
                <a:spcPct val="100000"/>
              </a:lnSpc>
              <a:spcBef>
                <a:spcPts val="481"/>
              </a:spcBef>
              <a:spcAft>
                <a:spcPts val="0"/>
              </a:spcAft>
              <a:buSzPts val="2285"/>
              <a:buFont typeface="Constantia"/>
              <a:buNone/>
            </a:pPr>
            <a:endParaRPr sz="2405"/>
          </a:p>
          <a:p>
            <a:pPr marL="274320" lvl="0" indent="-274320" algn="just" rtl="0">
              <a:lnSpc>
                <a:spcPct val="100000"/>
              </a:lnSpc>
              <a:spcBef>
                <a:spcPts val="481"/>
              </a:spcBef>
              <a:spcAft>
                <a:spcPts val="0"/>
              </a:spcAft>
              <a:buSzPts val="2285"/>
              <a:buFont typeface="Constantia"/>
              <a:buNone/>
            </a:pPr>
            <a:r>
              <a:rPr lang="es-ES" sz="2405"/>
              <a:t>Entonces nuestro grafo representa la forma en que se relacionan binariamente entre sí los elementos dentro de él:</a:t>
            </a:r>
            <a:endParaRPr sz="2405"/>
          </a:p>
          <a:p>
            <a:pPr marL="457200" lvl="0" indent="-381317" algn="just" rtl="0">
              <a:lnSpc>
                <a:spcPct val="100000"/>
              </a:lnSpc>
              <a:spcBef>
                <a:spcPts val="481"/>
              </a:spcBef>
              <a:spcAft>
                <a:spcPts val="0"/>
              </a:spcAft>
              <a:buClr>
                <a:srgbClr val="4A86E8"/>
              </a:buClr>
              <a:buSzPts val="2405"/>
              <a:buChar char="❏"/>
            </a:pPr>
            <a:r>
              <a:rPr lang="es-ES" sz="2405"/>
              <a:t>G = (V, E)</a:t>
            </a:r>
            <a:endParaRPr sz="2405"/>
          </a:p>
          <a:p>
            <a:pPr marL="274320" lvl="0" indent="-274320" algn="just" rtl="0">
              <a:lnSpc>
                <a:spcPct val="100000"/>
              </a:lnSpc>
              <a:spcBef>
                <a:spcPts val="481"/>
              </a:spcBef>
              <a:spcAft>
                <a:spcPts val="0"/>
              </a:spcAft>
              <a:buSzPts val="2285"/>
              <a:buFont typeface="Constantia"/>
              <a:buNone/>
            </a:pPr>
            <a:endParaRPr sz="2405"/>
          </a:p>
          <a:p>
            <a:pPr marL="0" lvl="0" indent="0" algn="l" rtl="0">
              <a:lnSpc>
                <a:spcPct val="100000"/>
              </a:lnSpc>
              <a:spcBef>
                <a:spcPts val="481"/>
              </a:spcBef>
              <a:spcAft>
                <a:spcPts val="0"/>
              </a:spcAft>
              <a:buSzPts val="2285"/>
              <a:buNone/>
            </a:pPr>
            <a:endParaRPr sz="2405"/>
          </a:p>
        </p:txBody>
      </p:sp>
      <p:sp>
        <p:nvSpPr>
          <p:cNvPr id="130" name="Google Shape;130;g87d0b50373_4_15"/>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Definiciones</a:t>
            </a:r>
            <a:endParaRPr sz="4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g87d0b50373_4_2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36" name="Google Shape;136;g87d0b50373_4_21"/>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481"/>
              </a:spcBef>
              <a:spcAft>
                <a:spcPts val="0"/>
              </a:spcAft>
              <a:buSzPts val="1710"/>
              <a:buNone/>
            </a:pPr>
            <a:r>
              <a:rPr lang="es-ES" sz="2400" dirty="0"/>
              <a:t>Entonces si G = (V, E):</a:t>
            </a:r>
            <a:endParaRPr sz="2400" dirty="0"/>
          </a:p>
          <a:p>
            <a:pPr marL="914400" lvl="0" indent="-355600" algn="just" rtl="0">
              <a:lnSpc>
                <a:spcPct val="100000"/>
              </a:lnSpc>
              <a:spcBef>
                <a:spcPts val="481"/>
              </a:spcBef>
              <a:spcAft>
                <a:spcPts val="0"/>
              </a:spcAft>
              <a:buClr>
                <a:srgbClr val="4A86E8"/>
              </a:buClr>
              <a:buSzPts val="2000"/>
              <a:buChar char="➔"/>
            </a:pPr>
            <a:r>
              <a:rPr lang="es-ES" sz="2000" dirty="0"/>
              <a:t>V = 4</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5</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 </a:t>
            </a:r>
            <a:r>
              <a:rPr lang="es-ES" sz="2000" i="1" dirty="0"/>
              <a:t>A, B, C, D </a:t>
            </a:r>
            <a:r>
              <a:rPr lang="es-ES" sz="2000" dirty="0"/>
              <a:t>}</a:t>
            </a:r>
            <a:endParaRPr sz="2000" dirty="0"/>
          </a:p>
          <a:p>
            <a:pPr marL="914400" indent="-355600" algn="just">
              <a:spcBef>
                <a:spcPts val="0"/>
              </a:spcBef>
              <a:buClr>
                <a:srgbClr val="4A86E8"/>
              </a:buClr>
              <a:buSzPts val="2000"/>
              <a:buChar char="-"/>
            </a:pPr>
            <a:r>
              <a:rPr lang="es-ES" sz="2000" dirty="0"/>
              <a:t>E =  Escribir los pares ordenados</a:t>
            </a:r>
          </a:p>
          <a:p>
            <a:pPr marL="914400" indent="-355600" algn="just">
              <a:spcBef>
                <a:spcPts val="0"/>
              </a:spcBef>
              <a:buClr>
                <a:srgbClr val="4A86E8"/>
              </a:buClr>
              <a:buSzPts val="2000"/>
              <a:buChar char="-"/>
            </a:pPr>
            <a:r>
              <a:rPr lang="es-ES" sz="2000" dirty="0"/>
              <a:t>{ (B,A), (A,C)… </a:t>
            </a:r>
            <a:r>
              <a:rPr lang="es-ES" sz="2000" dirty="0" err="1"/>
              <a:t>etc</a:t>
            </a:r>
            <a:r>
              <a:rPr lang="es-ES" sz="2000" dirty="0"/>
              <a:t>}</a:t>
            </a:r>
          </a:p>
          <a:p>
            <a:pPr marL="0" lvl="0" indent="0" algn="just" rtl="0">
              <a:lnSpc>
                <a:spcPct val="100000"/>
              </a:lnSpc>
              <a:spcBef>
                <a:spcPts val="481"/>
              </a:spcBef>
              <a:spcAft>
                <a:spcPts val="0"/>
              </a:spcAft>
              <a:buSzPts val="1710"/>
              <a:buNone/>
            </a:pPr>
            <a:endParaRPr sz="2004"/>
          </a:p>
          <a:p>
            <a:pPr marL="0" indent="0" algn="just">
              <a:spcBef>
                <a:spcPts val="481"/>
              </a:spcBef>
              <a:buClr>
                <a:srgbClr val="0BD0D9"/>
              </a:buClr>
              <a:buNone/>
            </a:pPr>
            <a:endParaRPr lang="es-ES" sz="2004"/>
          </a:p>
          <a:p>
            <a:pPr marL="914400" lvl="0" indent="-355600" algn="just" rtl="0">
              <a:lnSpc>
                <a:spcPct val="100000"/>
              </a:lnSpc>
              <a:spcBef>
                <a:spcPts val="481"/>
              </a:spcBef>
              <a:spcAft>
                <a:spcPts val="0"/>
              </a:spcAft>
              <a:buClr>
                <a:srgbClr val="4A86E8"/>
              </a:buClr>
              <a:buSzPts val="2000"/>
              <a:buChar char="➔"/>
            </a:pPr>
            <a:r>
              <a:rPr lang="es-ES" sz="2000" dirty="0"/>
              <a:t>V = 3</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2</a:t>
            </a:r>
            <a:endParaRPr sz="2000" dirty="0"/>
          </a:p>
          <a:p>
            <a:pPr marL="914400" lvl="0" indent="-355600" algn="just" rtl="0">
              <a:lnSpc>
                <a:spcPct val="100000"/>
              </a:lnSpc>
              <a:spcBef>
                <a:spcPts val="0"/>
              </a:spcBef>
              <a:spcAft>
                <a:spcPts val="0"/>
              </a:spcAft>
              <a:buClr>
                <a:srgbClr val="4A86E8"/>
              </a:buClr>
              <a:buSzPts val="2000"/>
              <a:buChar char="-"/>
            </a:pPr>
            <a:r>
              <a:rPr lang="es-ES" sz="2000" dirty="0"/>
              <a:t>V = {</a:t>
            </a:r>
            <a:r>
              <a:rPr lang="es-ES" sz="2000" i="1" dirty="0"/>
              <a:t> A, B, C</a:t>
            </a:r>
            <a:r>
              <a:rPr lang="es-ES" sz="2000" dirty="0"/>
              <a:t> }</a:t>
            </a:r>
            <a:endParaRPr sz="2000" dirty="0"/>
          </a:p>
          <a:p>
            <a:pPr marL="914400" lvl="0" indent="-355600" algn="just" rtl="0">
              <a:lnSpc>
                <a:spcPct val="100000"/>
              </a:lnSpc>
              <a:spcBef>
                <a:spcPts val="0"/>
              </a:spcBef>
              <a:spcAft>
                <a:spcPts val="0"/>
              </a:spcAft>
              <a:buClr>
                <a:srgbClr val="4A86E8"/>
              </a:buClr>
              <a:buSzPts val="2000"/>
              <a:buChar char="-"/>
            </a:pPr>
            <a:r>
              <a:rPr lang="es-ES" sz="2000" dirty="0"/>
              <a:t>E = { </a:t>
            </a:r>
            <a:r>
              <a:rPr lang="es-ES" sz="2000" i="1" dirty="0"/>
              <a:t>(A, B), (B, C) </a:t>
            </a:r>
            <a:r>
              <a:rPr lang="es-ES" sz="2000" dirty="0"/>
              <a:t>}</a:t>
            </a:r>
            <a:endParaRPr sz="2000" dirty="0"/>
          </a:p>
        </p:txBody>
      </p:sp>
      <p:sp>
        <p:nvSpPr>
          <p:cNvPr id="137" name="Google Shape;137;g87d0b50373_4_21"/>
          <p:cNvSpPr/>
          <p:nvPr/>
        </p:nvSpPr>
        <p:spPr>
          <a:xfrm>
            <a:off x="523015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38" name="Google Shape;138;g87d0b50373_4_21"/>
          <p:cNvSpPr/>
          <p:nvPr/>
        </p:nvSpPr>
        <p:spPr>
          <a:xfrm>
            <a:off x="6431075" y="1935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39" name="Google Shape;139;g87d0b50373_4_21"/>
          <p:cNvSpPr/>
          <p:nvPr/>
        </p:nvSpPr>
        <p:spPr>
          <a:xfrm>
            <a:off x="7632000" y="2769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0" name="Google Shape;140;g87d0b50373_4_21"/>
          <p:cNvSpPr/>
          <p:nvPr/>
        </p:nvSpPr>
        <p:spPr>
          <a:xfrm>
            <a:off x="6431075" y="3706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cxnSp>
        <p:nvCxnSpPr>
          <p:cNvPr id="141" name="Google Shape;141;g87d0b50373_4_21"/>
          <p:cNvCxnSpPr>
            <a:stCxn id="137" idx="7"/>
            <a:endCxn id="138" idx="3"/>
          </p:cNvCxnSpPr>
          <p:nvPr/>
        </p:nvCxnSpPr>
        <p:spPr>
          <a:xfrm rot="10800000" flipH="1">
            <a:off x="5650354"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2" name="Google Shape;142;g87d0b50373_4_21"/>
          <p:cNvCxnSpPr>
            <a:stCxn id="137" idx="5"/>
            <a:endCxn id="140" idx="1"/>
          </p:cNvCxnSpPr>
          <p:nvPr/>
        </p:nvCxnSpPr>
        <p:spPr>
          <a:xfrm>
            <a:off x="5650354" y="3251291"/>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3" name="Google Shape;143;g87d0b50373_4_21"/>
          <p:cNvCxnSpPr>
            <a:stCxn id="139" idx="1"/>
            <a:endCxn id="138" idx="5"/>
          </p:cNvCxnSpPr>
          <p:nvPr/>
        </p:nvCxnSpPr>
        <p:spPr>
          <a:xfrm rot="10800000">
            <a:off x="6851196" y="2417359"/>
            <a:ext cx="852900" cy="434700"/>
          </a:xfrm>
          <a:prstGeom prst="straightConnector1">
            <a:avLst/>
          </a:prstGeom>
          <a:noFill/>
          <a:ln w="9525" cap="flat" cmpd="sng">
            <a:solidFill>
              <a:schemeClr val="dk2"/>
            </a:solidFill>
            <a:prstDash val="solid"/>
            <a:round/>
            <a:headEnd type="none" w="sm" len="sm"/>
            <a:tailEnd type="none" w="sm" len="sm"/>
          </a:ln>
        </p:spPr>
      </p:cxnSp>
      <p:cxnSp>
        <p:nvCxnSpPr>
          <p:cNvPr id="144" name="Google Shape;144;g87d0b50373_4_21"/>
          <p:cNvCxnSpPr>
            <a:stCxn id="140" idx="7"/>
            <a:endCxn id="139" idx="3"/>
          </p:cNvCxnSpPr>
          <p:nvPr/>
        </p:nvCxnSpPr>
        <p:spPr>
          <a:xfrm rot="10800000" flipH="1">
            <a:off x="6851279" y="3251359"/>
            <a:ext cx="852900" cy="537600"/>
          </a:xfrm>
          <a:prstGeom prst="straightConnector1">
            <a:avLst/>
          </a:prstGeom>
          <a:noFill/>
          <a:ln w="9525" cap="flat" cmpd="sng">
            <a:solidFill>
              <a:schemeClr val="dk2"/>
            </a:solidFill>
            <a:prstDash val="solid"/>
            <a:round/>
            <a:headEnd type="none" w="sm" len="sm"/>
            <a:tailEnd type="none" w="sm" len="sm"/>
          </a:ln>
        </p:spPr>
      </p:cxnSp>
      <p:cxnSp>
        <p:nvCxnSpPr>
          <p:cNvPr id="145" name="Google Shape;145;g87d0b50373_4_21"/>
          <p:cNvCxnSpPr>
            <a:stCxn id="140" idx="0"/>
            <a:endCxn id="138" idx="4"/>
          </p:cNvCxnSpPr>
          <p:nvPr/>
        </p:nvCxnSpPr>
        <p:spPr>
          <a:xfrm rot="10800000">
            <a:off x="6677225" y="2499975"/>
            <a:ext cx="0" cy="1206300"/>
          </a:xfrm>
          <a:prstGeom prst="straightConnector1">
            <a:avLst/>
          </a:prstGeom>
          <a:noFill/>
          <a:ln w="9525" cap="flat" cmpd="sng">
            <a:solidFill>
              <a:schemeClr val="dk2"/>
            </a:solidFill>
            <a:prstDash val="solid"/>
            <a:round/>
            <a:headEnd type="none" w="sm" len="sm"/>
            <a:tailEnd type="none" w="sm" len="sm"/>
          </a:ln>
        </p:spPr>
      </p:cxnSp>
      <p:sp>
        <p:nvSpPr>
          <p:cNvPr id="146" name="Google Shape;146;g87d0b50373_4_21"/>
          <p:cNvSpPr/>
          <p:nvPr/>
        </p:nvSpPr>
        <p:spPr>
          <a:xfrm>
            <a:off x="5370550" y="52758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47" name="Google Shape;147;g87d0b50373_4_21"/>
          <p:cNvSpPr/>
          <p:nvPr/>
        </p:nvSpPr>
        <p:spPr>
          <a:xfrm>
            <a:off x="7031500" y="47112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148" name="Google Shape;148;g87d0b50373_4_21"/>
          <p:cNvSpPr/>
          <p:nvPr/>
        </p:nvSpPr>
        <p:spPr>
          <a:xfrm>
            <a:off x="6431075" y="60810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149" name="Google Shape;149;g87d0b50373_4_21"/>
          <p:cNvCxnSpPr>
            <a:stCxn id="146" idx="5"/>
            <a:endCxn id="148" idx="1"/>
          </p:cNvCxnSpPr>
          <p:nvPr/>
        </p:nvCxnSpPr>
        <p:spPr>
          <a:xfrm>
            <a:off x="5790754" y="5757741"/>
            <a:ext cx="712500" cy="405900"/>
          </a:xfrm>
          <a:prstGeom prst="straightConnector1">
            <a:avLst/>
          </a:prstGeom>
          <a:noFill/>
          <a:ln w="9525" cap="flat" cmpd="sng">
            <a:solidFill>
              <a:schemeClr val="dk2"/>
            </a:solidFill>
            <a:prstDash val="solid"/>
            <a:round/>
            <a:headEnd type="none" w="sm" len="sm"/>
            <a:tailEnd type="none" w="sm" len="sm"/>
          </a:ln>
        </p:spPr>
      </p:cxnSp>
      <p:cxnSp>
        <p:nvCxnSpPr>
          <p:cNvPr id="150" name="Google Shape;150;g87d0b50373_4_21"/>
          <p:cNvCxnSpPr>
            <a:stCxn id="146" idx="7"/>
            <a:endCxn id="147" idx="2"/>
          </p:cNvCxnSpPr>
          <p:nvPr/>
        </p:nvCxnSpPr>
        <p:spPr>
          <a:xfrm rot="10800000" flipH="1">
            <a:off x="5790754" y="4993409"/>
            <a:ext cx="1240800" cy="365100"/>
          </a:xfrm>
          <a:prstGeom prst="straightConnector1">
            <a:avLst/>
          </a:prstGeom>
          <a:noFill/>
          <a:ln w="9525" cap="flat" cmpd="sng">
            <a:solidFill>
              <a:schemeClr val="dk2"/>
            </a:solidFill>
            <a:prstDash val="solid"/>
            <a:round/>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87d0b50373_4_86"/>
          <p:cNvSpPr txBox="1">
            <a:spLocks noGrp="1"/>
          </p:cNvSpPr>
          <p:nvPr>
            <p:ph type="body" idx="1"/>
          </p:nvPr>
        </p:nvSpPr>
        <p:spPr>
          <a:xfrm>
            <a:off x="457200" y="1935475"/>
            <a:ext cx="8546100" cy="4727400"/>
          </a:xfrm>
          <a:prstGeom prst="rect">
            <a:avLst/>
          </a:prstGeom>
          <a:noFill/>
          <a:ln>
            <a:noFill/>
          </a:ln>
        </p:spPr>
        <p:txBody>
          <a:bodyPr spcFirstLastPara="1" wrap="square" lIns="91425" tIns="45700" rIns="91425" bIns="45700" anchor="t" anchorCtr="0">
            <a:noAutofit/>
          </a:bodyPr>
          <a:lstStyle/>
          <a:p>
            <a:pPr marL="0" indent="0" algn="just">
              <a:spcBef>
                <a:spcPts val="481"/>
              </a:spcBef>
              <a:buNone/>
            </a:pPr>
            <a:r>
              <a:rPr lang="es-ES" sz="2000"/>
              <a:t>Sea un Grafo (G), se llama:</a:t>
            </a:r>
            <a:endParaRPr lang="es-ES" sz="2000" dirty="0"/>
          </a:p>
          <a:p>
            <a:pPr marL="0" lvl="0" indent="0" algn="just">
              <a:lnSpc>
                <a:spcPct val="100000"/>
              </a:lnSpc>
              <a:spcBef>
                <a:spcPts val="480"/>
              </a:spcBef>
              <a:spcAft>
                <a:spcPts val="0"/>
              </a:spcAft>
              <a:buSzPts val="1710"/>
              <a:buNone/>
            </a:pPr>
            <a:br>
              <a:rPr lang="es-ES" sz="2400" dirty="0"/>
            </a:br>
            <a:endParaRPr sz="1100"/>
          </a:p>
          <a:p>
            <a:pPr marL="457200" lvl="0" indent="-381000" algn="just" rtl="0">
              <a:lnSpc>
                <a:spcPct val="100000"/>
              </a:lnSpc>
              <a:spcBef>
                <a:spcPts val="481"/>
              </a:spcBef>
              <a:spcAft>
                <a:spcPts val="0"/>
              </a:spcAft>
              <a:buClr>
                <a:srgbClr val="4A86E8"/>
              </a:buClr>
              <a:buSzPts val="2405"/>
              <a:buChar char="❖"/>
            </a:pPr>
            <a:r>
              <a:rPr lang="es-ES" sz="2000" b="1" i="1" dirty="0"/>
              <a:t>Grado de un Nodo: </a:t>
            </a:r>
            <a:r>
              <a:rPr lang="es-ES" sz="2000" i="1" dirty="0"/>
              <a:t>Número de conexiones/relaciones que posee un nodo.</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a:t>
            </a:r>
            <a:r>
              <a:rPr lang="es-ES" sz="2000" i="1" dirty="0"/>
              <a:t>a toda sucesión finita alterna de Vértices (V) y Aristas (E).</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Cadena Cerrada:</a:t>
            </a:r>
            <a:r>
              <a:rPr lang="es-ES" sz="2000" i="1" dirty="0"/>
              <a:t> cadena en la que (V) inicial y final coinciden.</a:t>
            </a:r>
            <a:endParaRPr sz="2000" i="1" dirty="0"/>
          </a:p>
          <a:p>
            <a:pPr marL="457200" lvl="0" indent="-381000" algn="just" rtl="0">
              <a:lnSpc>
                <a:spcPct val="100000"/>
              </a:lnSpc>
              <a:spcBef>
                <a:spcPts val="0"/>
              </a:spcBef>
              <a:spcAft>
                <a:spcPts val="0"/>
              </a:spcAft>
              <a:buClr>
                <a:srgbClr val="4A86E8"/>
              </a:buClr>
              <a:buSzPts val="2405"/>
              <a:buChar char="❖"/>
            </a:pPr>
            <a:r>
              <a:rPr lang="es-ES" sz="2000" b="1" i="1" dirty="0"/>
              <a:t>Camino:</a:t>
            </a:r>
            <a:r>
              <a:rPr lang="es-ES" sz="2000" i="1" dirty="0"/>
              <a:t> cadena en la que no se repiten ni sus (V) ni sus (E)</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i="1" dirty="0"/>
              <a:t>Ciclo</a:t>
            </a:r>
            <a:r>
              <a:rPr lang="es-ES" sz="2000" i="1" dirty="0"/>
              <a:t>: cadena en la que no se repiten ni sus (V) ni sus (E), a excepción del (V) inicial y final</a:t>
            </a:r>
            <a:r>
              <a:rPr lang="es-ES" sz="2000" dirty="0"/>
              <a:t>.</a:t>
            </a:r>
            <a:endParaRPr sz="2000" dirty="0"/>
          </a:p>
          <a:p>
            <a:pPr marL="457200" lvl="0" indent="-381000" algn="just" rtl="0">
              <a:lnSpc>
                <a:spcPct val="100000"/>
              </a:lnSpc>
              <a:spcBef>
                <a:spcPts val="0"/>
              </a:spcBef>
              <a:spcAft>
                <a:spcPts val="0"/>
              </a:spcAft>
              <a:buClr>
                <a:srgbClr val="4A86E8"/>
              </a:buClr>
              <a:buSzPts val="2405"/>
              <a:buChar char="❖"/>
            </a:pPr>
            <a:r>
              <a:rPr lang="es-ES" sz="2000" b="1" dirty="0"/>
              <a:t>Longitud de la Cadena:</a:t>
            </a:r>
            <a:r>
              <a:rPr lang="es-ES" sz="2000" dirty="0"/>
              <a:t> Número de Aristas (E) que forman una cadena.</a:t>
            </a:r>
            <a:endParaRPr sz="2000" dirty="0"/>
          </a:p>
        </p:txBody>
      </p:sp>
      <p:sp>
        <p:nvSpPr>
          <p:cNvPr id="156" name="Google Shape;156;g87d0b50373_4_8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Conceptos Generales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87d0b50373_4_91"/>
          <p:cNvSpPr txBox="1">
            <a:spLocks noGrp="1"/>
          </p:cNvSpPr>
          <p:nvPr>
            <p:ph type="body" idx="1"/>
          </p:nvPr>
        </p:nvSpPr>
        <p:spPr>
          <a:xfrm>
            <a:off x="457200" y="1843113"/>
            <a:ext cx="4647826" cy="4773581"/>
          </a:xfrm>
          <a:prstGeom prst="rect">
            <a:avLst/>
          </a:prstGeom>
          <a:noFill/>
          <a:ln>
            <a:noFill/>
          </a:ln>
        </p:spPr>
        <p:txBody>
          <a:bodyPr spcFirstLastPara="1" wrap="square" lIns="91425" tIns="45700" rIns="91425" bIns="45700" anchor="t" anchorCtr="0">
            <a:noAutofit/>
          </a:bodyPr>
          <a:lstStyle/>
          <a:p>
            <a:pPr marL="457200" lvl="0" indent="-355917" algn="just" rtl="0">
              <a:lnSpc>
                <a:spcPct val="100000"/>
              </a:lnSpc>
              <a:spcBef>
                <a:spcPts val="481"/>
              </a:spcBef>
              <a:spcAft>
                <a:spcPts val="0"/>
              </a:spcAft>
              <a:buClr>
                <a:srgbClr val="4A86E8"/>
              </a:buClr>
              <a:buSzPts val="2005"/>
              <a:buChar char="❖"/>
            </a:pPr>
            <a:r>
              <a:rPr lang="es-ES" sz="2004" b="1" i="1"/>
              <a:t>Grado de un Nodo: </a:t>
            </a:r>
            <a:endParaRPr sz="2004" b="1" i="1"/>
          </a:p>
          <a:p>
            <a:pPr marL="914400" lvl="1" indent="-355917" algn="just" rtl="0">
              <a:lnSpc>
                <a:spcPct val="100000"/>
              </a:lnSpc>
              <a:spcBef>
                <a:spcPts val="0"/>
              </a:spcBef>
              <a:spcAft>
                <a:spcPts val="0"/>
              </a:spcAft>
              <a:buSzPts val="2005"/>
              <a:buChar char="➢"/>
            </a:pPr>
            <a:r>
              <a:rPr lang="es-ES" sz="2004" i="1"/>
              <a:t>A: 3</a:t>
            </a:r>
            <a:endParaRPr sz="2004" i="1"/>
          </a:p>
          <a:p>
            <a:pPr marL="914400" lvl="1" indent="-355917" algn="just" rtl="0">
              <a:lnSpc>
                <a:spcPct val="100000"/>
              </a:lnSpc>
              <a:spcBef>
                <a:spcPts val="0"/>
              </a:spcBef>
              <a:spcAft>
                <a:spcPts val="0"/>
              </a:spcAft>
              <a:buSzPts val="2005"/>
              <a:buChar char="➢"/>
            </a:pPr>
            <a:r>
              <a:rPr lang="es-ES" sz="2004" i="1"/>
              <a:t>B: 4</a:t>
            </a:r>
            <a:endParaRPr sz="2004" i="1"/>
          </a:p>
          <a:p>
            <a:pPr marL="914400" lvl="1" indent="-355917" algn="just" rtl="0">
              <a:lnSpc>
                <a:spcPct val="100000"/>
              </a:lnSpc>
              <a:spcBef>
                <a:spcPts val="0"/>
              </a:spcBef>
              <a:spcAft>
                <a:spcPts val="0"/>
              </a:spcAft>
              <a:buSzPts val="2005"/>
              <a:buChar char="➢"/>
            </a:pPr>
            <a:r>
              <a:rPr lang="es-ES" sz="2004" i="1"/>
              <a:t>D:3</a:t>
            </a:r>
            <a:endParaRPr sz="2004" i="1"/>
          </a:p>
          <a:p>
            <a:pPr marL="457200" lvl="0" indent="-355917" algn="just" rtl="0">
              <a:lnSpc>
                <a:spcPct val="100000"/>
              </a:lnSpc>
              <a:spcBef>
                <a:spcPts val="0"/>
              </a:spcBef>
              <a:spcAft>
                <a:spcPts val="0"/>
              </a:spcAft>
              <a:buClr>
                <a:srgbClr val="4A86E8"/>
              </a:buClr>
              <a:buSzPts val="2005"/>
              <a:buChar char="❖"/>
            </a:pPr>
            <a:r>
              <a:rPr lang="es-ES" sz="2004" b="1" i="1" dirty="0"/>
              <a:t>Cadena “C</a:t>
            </a:r>
            <a:r>
              <a:rPr lang="es-ES" sz="1504" b="1" i="1" dirty="0"/>
              <a:t>1</a:t>
            </a:r>
            <a:r>
              <a:rPr lang="es-ES" sz="2004" b="1" i="1" dirty="0"/>
              <a:t>”: </a:t>
            </a:r>
            <a:r>
              <a:rPr lang="es-ES" sz="2004" i="1" dirty="0"/>
              <a:t>{ (A, B), (B, C), (C, D), (D, B), (B,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dirty="0"/>
              <a:t>Cadena Cerrada “C</a:t>
            </a:r>
            <a:r>
              <a:rPr lang="es-ES" sz="1504" b="1" i="1" dirty="0"/>
              <a:t>2</a:t>
            </a:r>
            <a:r>
              <a:rPr lang="es-ES" sz="2004" b="1" i="1" dirty="0"/>
              <a:t>”:</a:t>
            </a:r>
            <a:r>
              <a:rPr lang="es-ES" sz="2004" i="1" dirty="0"/>
              <a:t> { (F, B), (B, C), (C, A), (A, A),</a:t>
            </a:r>
            <a:br>
              <a:rPr lang="es-ES" sz="2004" i="1"/>
            </a:br>
            <a:r>
              <a:rPr lang="es-ES" sz="2004" i="1" dirty="0"/>
              <a:t>				      (A, B), (B, D), (D, E), (E, F) }</a:t>
            </a:r>
            <a:endParaRPr sz="2004" i="1" dirty="0"/>
          </a:p>
          <a:p>
            <a:pPr marL="457200" lvl="0" indent="-355917" algn="just" rtl="0">
              <a:lnSpc>
                <a:spcPct val="100000"/>
              </a:lnSpc>
              <a:spcBef>
                <a:spcPts val="0"/>
              </a:spcBef>
              <a:spcAft>
                <a:spcPts val="0"/>
              </a:spcAft>
              <a:buClr>
                <a:srgbClr val="4A86E8"/>
              </a:buClr>
              <a:buSzPts val="2005"/>
              <a:buChar char="❖"/>
            </a:pPr>
            <a:r>
              <a:rPr lang="es-ES" sz="2004" b="1" i="1"/>
              <a:t>Camino:</a:t>
            </a:r>
            <a:r>
              <a:rPr lang="es-ES" sz="2004" i="1"/>
              <a:t> </a:t>
            </a:r>
            <a:r>
              <a:rPr lang="es-ES" sz="2004"/>
              <a:t>{ </a:t>
            </a:r>
            <a:r>
              <a:rPr lang="es-ES" sz="2004" i="1"/>
              <a:t>(A, C), (C, D), (D, E)</a:t>
            </a:r>
            <a:r>
              <a:rPr lang="es-ES" sz="2004"/>
              <a:t> }</a:t>
            </a:r>
            <a:endParaRPr sz="2004"/>
          </a:p>
          <a:p>
            <a:pPr marL="457200" lvl="0" indent="-355917" algn="just" rtl="0">
              <a:lnSpc>
                <a:spcPct val="100000"/>
              </a:lnSpc>
              <a:spcBef>
                <a:spcPts val="0"/>
              </a:spcBef>
              <a:spcAft>
                <a:spcPts val="0"/>
              </a:spcAft>
              <a:buClr>
                <a:srgbClr val="4A86E8"/>
              </a:buClr>
              <a:buSzPts val="2005"/>
              <a:buChar char="❖"/>
            </a:pPr>
            <a:r>
              <a:rPr lang="es-ES" sz="2004" b="1" i="1" dirty="0"/>
              <a:t>Ciclo</a:t>
            </a:r>
            <a:r>
              <a:rPr lang="es-ES" sz="2004" i="1" dirty="0"/>
              <a:t>: { (A, B), (B, D), (D, C), (C, A) }</a:t>
            </a:r>
            <a:endParaRPr sz="2004" i="1" dirty="0"/>
          </a:p>
          <a:p>
            <a:pPr marL="457200" lvl="0" indent="-355917" algn="just" rtl="0">
              <a:lnSpc>
                <a:spcPct val="100000"/>
              </a:lnSpc>
              <a:spcBef>
                <a:spcPts val="0"/>
              </a:spcBef>
              <a:spcAft>
                <a:spcPts val="0"/>
              </a:spcAft>
              <a:buClr>
                <a:srgbClr val="4A86E8"/>
              </a:buClr>
              <a:buSzPts val="2005"/>
              <a:buChar char="❖"/>
            </a:pPr>
            <a:r>
              <a:rPr lang="es-ES" sz="2004" b="1" dirty="0"/>
              <a:t>Longitud de la Cadena:</a:t>
            </a:r>
            <a:r>
              <a:rPr lang="es-ES" sz="2004" dirty="0"/>
              <a:t> </a:t>
            </a:r>
            <a:r>
              <a:rPr lang="es-ES" sz="2004" b="1" i="1" dirty="0"/>
              <a:t>“C</a:t>
            </a:r>
            <a:r>
              <a:rPr lang="es-ES" sz="1504" b="1" i="1" dirty="0"/>
              <a:t>1</a:t>
            </a:r>
            <a:r>
              <a:rPr lang="es-ES" sz="2004" b="1" i="1" dirty="0"/>
              <a:t>” = </a:t>
            </a:r>
            <a:r>
              <a:rPr lang="es-ES" sz="2004" dirty="0"/>
              <a:t>5</a:t>
            </a:r>
            <a:endParaRPr sz="2004" dirty="0"/>
          </a:p>
        </p:txBody>
      </p:sp>
      <p:sp>
        <p:nvSpPr>
          <p:cNvPr id="162" name="Google Shape;162;g87d0b50373_4_9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Ejemplos</a:t>
            </a:r>
            <a:endParaRPr sz="4000"/>
          </a:p>
        </p:txBody>
      </p:sp>
      <p:sp>
        <p:nvSpPr>
          <p:cNvPr id="163" name="Google Shape;163;g87d0b50373_4_91"/>
          <p:cNvSpPr/>
          <p:nvPr/>
        </p:nvSpPr>
        <p:spPr>
          <a:xfrm>
            <a:off x="5356200" y="49908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164" name="Google Shape;164;g87d0b50373_4_91"/>
          <p:cNvSpPr/>
          <p:nvPr/>
        </p:nvSpPr>
        <p:spPr>
          <a:xfrm>
            <a:off x="6533075" y="39334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165" name="Google Shape;165;g87d0b50373_4_91"/>
          <p:cNvSpPr/>
          <p:nvPr/>
        </p:nvSpPr>
        <p:spPr>
          <a:xfrm>
            <a:off x="8194500" y="60483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166" name="Google Shape;166;g87d0b50373_4_91"/>
          <p:cNvSpPr/>
          <p:nvPr/>
        </p:nvSpPr>
        <p:spPr>
          <a:xfrm>
            <a:off x="6533075" y="60483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167" name="Google Shape;167;g87d0b50373_4_91"/>
          <p:cNvCxnSpPr>
            <a:stCxn id="163" idx="7"/>
            <a:endCxn id="164" idx="3"/>
          </p:cNvCxnSpPr>
          <p:nvPr/>
        </p:nvCxnSpPr>
        <p:spPr>
          <a:xfrm rot="10800000" flipH="1">
            <a:off x="5776404" y="4415359"/>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8" name="Google Shape;168;g87d0b50373_4_91"/>
          <p:cNvCxnSpPr>
            <a:stCxn id="163" idx="5"/>
            <a:endCxn id="166" idx="1"/>
          </p:cNvCxnSpPr>
          <p:nvPr/>
        </p:nvCxnSpPr>
        <p:spPr>
          <a:xfrm>
            <a:off x="5776404" y="5472791"/>
            <a:ext cx="828900" cy="658200"/>
          </a:xfrm>
          <a:prstGeom prst="straightConnector1">
            <a:avLst/>
          </a:prstGeom>
          <a:noFill/>
          <a:ln w="9525" cap="flat" cmpd="sng">
            <a:solidFill>
              <a:schemeClr val="dk2"/>
            </a:solidFill>
            <a:prstDash val="solid"/>
            <a:round/>
            <a:headEnd type="none" w="sm" len="sm"/>
            <a:tailEnd type="none" w="sm" len="sm"/>
          </a:ln>
        </p:spPr>
      </p:cxnSp>
      <p:cxnSp>
        <p:nvCxnSpPr>
          <p:cNvPr id="169" name="Google Shape;169;g87d0b50373_4_91"/>
          <p:cNvCxnSpPr>
            <a:stCxn id="165" idx="1"/>
            <a:endCxn id="164" idx="5"/>
          </p:cNvCxnSpPr>
          <p:nvPr/>
        </p:nvCxnSpPr>
        <p:spPr>
          <a:xfrm rot="10800000">
            <a:off x="6953196" y="4415334"/>
            <a:ext cx="1313400" cy="1715700"/>
          </a:xfrm>
          <a:prstGeom prst="straightConnector1">
            <a:avLst/>
          </a:prstGeom>
          <a:noFill/>
          <a:ln w="9525" cap="flat" cmpd="sng">
            <a:solidFill>
              <a:schemeClr val="dk2"/>
            </a:solidFill>
            <a:prstDash val="solid"/>
            <a:round/>
            <a:headEnd type="none" w="sm" len="sm"/>
            <a:tailEnd type="none" w="sm" len="sm"/>
          </a:ln>
        </p:spPr>
      </p:cxnSp>
      <p:cxnSp>
        <p:nvCxnSpPr>
          <p:cNvPr id="170" name="Google Shape;170;g87d0b50373_4_91"/>
          <p:cNvCxnSpPr>
            <a:stCxn id="166" idx="6"/>
            <a:endCxn id="165" idx="2"/>
          </p:cNvCxnSpPr>
          <p:nvPr/>
        </p:nvCxnSpPr>
        <p:spPr>
          <a:xfrm>
            <a:off x="7025375" y="6330675"/>
            <a:ext cx="1169100" cy="0"/>
          </a:xfrm>
          <a:prstGeom prst="straightConnector1">
            <a:avLst/>
          </a:prstGeom>
          <a:noFill/>
          <a:ln w="9525" cap="flat" cmpd="sng">
            <a:solidFill>
              <a:schemeClr val="dk2"/>
            </a:solidFill>
            <a:prstDash val="solid"/>
            <a:round/>
            <a:headEnd type="none" w="sm" len="sm"/>
            <a:tailEnd type="none" w="sm" len="sm"/>
          </a:ln>
        </p:spPr>
      </p:cxnSp>
      <p:cxnSp>
        <p:nvCxnSpPr>
          <p:cNvPr id="171" name="Google Shape;171;g87d0b50373_4_91"/>
          <p:cNvCxnSpPr>
            <a:stCxn id="166" idx="0"/>
            <a:endCxn id="164" idx="4"/>
          </p:cNvCxnSpPr>
          <p:nvPr/>
        </p:nvCxnSpPr>
        <p:spPr>
          <a:xfrm rot="10800000">
            <a:off x="6779225" y="4497975"/>
            <a:ext cx="0" cy="1550400"/>
          </a:xfrm>
          <a:prstGeom prst="straightConnector1">
            <a:avLst/>
          </a:prstGeom>
          <a:noFill/>
          <a:ln w="9525" cap="flat" cmpd="sng">
            <a:solidFill>
              <a:schemeClr val="dk2"/>
            </a:solidFill>
            <a:prstDash val="solid"/>
            <a:round/>
            <a:headEnd type="none" w="sm" len="sm"/>
            <a:tailEnd type="none" w="sm" len="sm"/>
          </a:ln>
        </p:spPr>
      </p:cxnSp>
      <p:sp>
        <p:nvSpPr>
          <p:cNvPr id="172" name="Google Shape;172;g87d0b50373_4_91"/>
          <p:cNvSpPr/>
          <p:nvPr/>
        </p:nvSpPr>
        <p:spPr>
          <a:xfrm>
            <a:off x="8194500" y="38507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E</a:t>
            </a:r>
            <a:endParaRPr sz="1400" b="0" i="0" u="none" strike="noStrike" cap="none">
              <a:solidFill>
                <a:srgbClr val="000000"/>
              </a:solidFill>
              <a:latin typeface="Arial"/>
              <a:ea typeface="Arial"/>
              <a:cs typeface="Arial"/>
              <a:sym typeface="Arial"/>
            </a:endParaRPr>
          </a:p>
        </p:txBody>
      </p:sp>
      <p:sp>
        <p:nvSpPr>
          <p:cNvPr id="173" name="Google Shape;173;g87d0b50373_4_91"/>
          <p:cNvSpPr/>
          <p:nvPr/>
        </p:nvSpPr>
        <p:spPr>
          <a:xfrm>
            <a:off x="7499875" y="2103650"/>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F</a:t>
            </a:r>
            <a:endParaRPr sz="1400" b="0" i="0" u="none" strike="noStrike" cap="none">
              <a:solidFill>
                <a:srgbClr val="000000"/>
              </a:solidFill>
              <a:latin typeface="Arial"/>
              <a:ea typeface="Arial"/>
              <a:cs typeface="Arial"/>
              <a:sym typeface="Arial"/>
            </a:endParaRPr>
          </a:p>
        </p:txBody>
      </p:sp>
      <p:cxnSp>
        <p:nvCxnSpPr>
          <p:cNvPr id="174" name="Google Shape;174;g87d0b50373_4_91"/>
          <p:cNvCxnSpPr>
            <a:stCxn id="172" idx="4"/>
            <a:endCxn id="165" idx="0"/>
          </p:cNvCxnSpPr>
          <p:nvPr/>
        </p:nvCxnSpPr>
        <p:spPr>
          <a:xfrm>
            <a:off x="8440650" y="4415313"/>
            <a:ext cx="0" cy="1632900"/>
          </a:xfrm>
          <a:prstGeom prst="straightConnector1">
            <a:avLst/>
          </a:prstGeom>
          <a:noFill/>
          <a:ln w="9525" cap="flat" cmpd="sng">
            <a:solidFill>
              <a:schemeClr val="dk2"/>
            </a:solidFill>
            <a:prstDash val="solid"/>
            <a:round/>
            <a:headEnd type="none" w="sm" len="sm"/>
            <a:tailEnd type="none" w="sm" len="sm"/>
          </a:ln>
        </p:spPr>
      </p:cxnSp>
      <p:cxnSp>
        <p:nvCxnSpPr>
          <p:cNvPr id="175" name="Google Shape;175;g87d0b50373_4_91"/>
          <p:cNvCxnSpPr>
            <a:stCxn id="172" idx="0"/>
            <a:endCxn id="173" idx="5"/>
          </p:cNvCxnSpPr>
          <p:nvPr/>
        </p:nvCxnSpPr>
        <p:spPr>
          <a:xfrm rot="10800000">
            <a:off x="7920150" y="2585613"/>
            <a:ext cx="520500" cy="1265100"/>
          </a:xfrm>
          <a:prstGeom prst="straightConnector1">
            <a:avLst/>
          </a:prstGeom>
          <a:noFill/>
          <a:ln w="9525" cap="flat" cmpd="sng">
            <a:solidFill>
              <a:schemeClr val="dk2"/>
            </a:solidFill>
            <a:prstDash val="solid"/>
            <a:round/>
            <a:headEnd type="none" w="sm" len="sm"/>
            <a:tailEnd type="none" w="sm" len="sm"/>
          </a:ln>
        </p:spPr>
      </p:cxnSp>
      <p:cxnSp>
        <p:nvCxnSpPr>
          <p:cNvPr id="176" name="Google Shape;176;g87d0b50373_4_91"/>
          <p:cNvCxnSpPr>
            <a:stCxn id="164" idx="7"/>
            <a:endCxn id="173" idx="3"/>
          </p:cNvCxnSpPr>
          <p:nvPr/>
        </p:nvCxnSpPr>
        <p:spPr>
          <a:xfrm rot="10800000" flipH="1">
            <a:off x="6953279" y="2585422"/>
            <a:ext cx="618600" cy="1430700"/>
          </a:xfrm>
          <a:prstGeom prst="straightConnector1">
            <a:avLst/>
          </a:prstGeom>
          <a:noFill/>
          <a:ln w="9525" cap="flat" cmpd="sng">
            <a:solidFill>
              <a:schemeClr val="dk2"/>
            </a:solidFill>
            <a:prstDash val="solid"/>
            <a:round/>
            <a:headEnd type="none" w="sm" len="sm"/>
            <a:tailEnd type="none" w="sm" len="sm"/>
          </a:ln>
        </p:spPr>
      </p:cxnSp>
      <p:cxnSp>
        <p:nvCxnSpPr>
          <p:cNvPr id="177" name="Google Shape;177;g87d0b50373_4_91"/>
          <p:cNvCxnSpPr>
            <a:stCxn id="163" idx="0"/>
            <a:endCxn id="163" idx="2"/>
          </p:cNvCxnSpPr>
          <p:nvPr/>
        </p:nvCxnSpPr>
        <p:spPr>
          <a:xfrm rot="5400000">
            <a:off x="5338050" y="5008875"/>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87d0b50373_4_56"/>
          <p:cNvSpPr txBox="1">
            <a:spLocks noGrp="1"/>
          </p:cNvSpPr>
          <p:nvPr>
            <p:ph type="body" idx="1"/>
          </p:nvPr>
        </p:nvSpPr>
        <p:spPr>
          <a:xfrm>
            <a:off x="457200" y="1675200"/>
            <a:ext cx="8229600" cy="4649400"/>
          </a:xfrm>
          <a:prstGeom prst="rect">
            <a:avLst/>
          </a:prstGeom>
          <a:noFill/>
          <a:ln>
            <a:noFill/>
          </a:ln>
        </p:spPr>
        <p:txBody>
          <a:bodyPr spcFirstLastPara="1" wrap="square" lIns="91425" tIns="45700" rIns="91425" bIns="45700" anchor="t" anchorCtr="0">
            <a:noAutofit/>
          </a:bodyPr>
          <a:lstStyle/>
          <a:p>
            <a:pPr marL="208724" lvl="1" indent="0" algn="just" rtl="0">
              <a:lnSpc>
                <a:spcPct val="110000"/>
              </a:lnSpc>
              <a:spcBef>
                <a:spcPts val="0"/>
              </a:spcBef>
              <a:spcAft>
                <a:spcPts val="0"/>
              </a:spcAft>
              <a:buSzPts val="1700"/>
              <a:buNone/>
            </a:pPr>
            <a:r>
              <a:rPr lang="es-ES" sz="1900"/>
              <a:t>Con un Grafo se pueden estudiar miles de cosas, tienen millones de aplicaciones. Ejemplo, podemos saber cual es el nodo más importante de una red, si la red se puede recorrer visitando todos sus nodos, si se puede recorrer sin repetir ninguno o si hay pequeños grupos conectados entre sí.</a:t>
            </a:r>
            <a:endParaRPr sz="1900"/>
          </a:p>
          <a:p>
            <a:pPr marL="274320" lvl="0" indent="-117475" algn="l" rtl="0">
              <a:lnSpc>
                <a:spcPct val="100000"/>
              </a:lnSpc>
              <a:spcBef>
                <a:spcPts val="520"/>
              </a:spcBef>
              <a:spcAft>
                <a:spcPts val="0"/>
              </a:spcAft>
              <a:buSzPts val="2470"/>
              <a:buNone/>
            </a:pPr>
            <a:endParaRPr/>
          </a:p>
        </p:txBody>
      </p:sp>
      <p:sp>
        <p:nvSpPr>
          <p:cNvPr id="183" name="Google Shape;183;g87d0b50373_4_56"/>
          <p:cNvSpPr txBox="1">
            <a:spLocks noGrp="1"/>
          </p:cNvSpPr>
          <p:nvPr>
            <p:ph type="title"/>
          </p:nvPr>
        </p:nvSpPr>
        <p:spPr>
          <a:xfrm>
            <a:off x="457200" y="704098"/>
            <a:ext cx="8229600" cy="9711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sz="4000"/>
              <a:t>Aclaraciones</a:t>
            </a:r>
            <a:endParaRPr sz="4000"/>
          </a:p>
        </p:txBody>
      </p:sp>
      <p:pic>
        <p:nvPicPr>
          <p:cNvPr id="184" name="Google Shape;184;g87d0b50373_4_56"/>
          <p:cNvPicPr preferRelativeResize="0"/>
          <p:nvPr/>
        </p:nvPicPr>
        <p:blipFill rotWithShape="1">
          <a:blip r:embed="rId3">
            <a:alphaModFix/>
          </a:blip>
          <a:srcRect/>
          <a:stretch/>
        </p:blipFill>
        <p:spPr>
          <a:xfrm>
            <a:off x="457200" y="3085525"/>
            <a:ext cx="4461932" cy="3520950"/>
          </a:xfrm>
          <a:prstGeom prst="rect">
            <a:avLst/>
          </a:prstGeom>
          <a:noFill/>
          <a:ln>
            <a:noFill/>
          </a:ln>
        </p:spPr>
      </p:pic>
      <p:pic>
        <p:nvPicPr>
          <p:cNvPr id="185" name="Google Shape;185;g87d0b50373_4_56"/>
          <p:cNvPicPr preferRelativeResize="0"/>
          <p:nvPr/>
        </p:nvPicPr>
        <p:blipFill rotWithShape="1">
          <a:blip r:embed="rId4">
            <a:alphaModFix/>
          </a:blip>
          <a:srcRect/>
          <a:stretch/>
        </p:blipFill>
        <p:spPr>
          <a:xfrm>
            <a:off x="5473525" y="3207125"/>
            <a:ext cx="3213275" cy="33993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g87d0b50373_4_2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s-ES"/>
              <a:t>Grafos Dirigidos</a:t>
            </a:r>
            <a:endParaRPr/>
          </a:p>
        </p:txBody>
      </p:sp>
      <p:sp>
        <p:nvSpPr>
          <p:cNvPr id="198" name="Google Shape;198;g87d0b50373_4_27"/>
          <p:cNvSpPr txBox="1">
            <a:spLocks noGrp="1"/>
          </p:cNvSpPr>
          <p:nvPr>
            <p:ph type="body" idx="1"/>
          </p:nvPr>
        </p:nvSpPr>
        <p:spPr>
          <a:xfrm>
            <a:off x="457200" y="1935480"/>
            <a:ext cx="8229600" cy="4389000"/>
          </a:xfrm>
          <a:prstGeom prst="rect">
            <a:avLst/>
          </a:prstGeom>
          <a:noFill/>
          <a:ln>
            <a:noFill/>
          </a:ln>
        </p:spPr>
        <p:txBody>
          <a:bodyPr spcFirstLastPara="1" wrap="square" lIns="91425" tIns="45700" rIns="91425" bIns="45700" anchor="t" anchorCtr="0">
            <a:noAutofit/>
          </a:bodyPr>
          <a:lstStyle/>
          <a:p>
            <a:pPr marL="274320" lvl="0" indent="-261620" algn="just" rtl="0">
              <a:lnSpc>
                <a:spcPct val="100000"/>
              </a:lnSpc>
              <a:spcBef>
                <a:spcPts val="481"/>
              </a:spcBef>
              <a:spcAft>
                <a:spcPts val="0"/>
              </a:spcAft>
              <a:buSzPts val="2080"/>
              <a:buChar char="⚫"/>
            </a:pPr>
            <a:r>
              <a:rPr lang="es-ES" sz="2205" i="1"/>
              <a:t>Un </a:t>
            </a:r>
            <a:r>
              <a:rPr lang="es-ES" sz="2205" b="1" i="1"/>
              <a:t>Grafo Dirigido es un tipo especial de grafo, </a:t>
            </a:r>
            <a:r>
              <a:rPr lang="es-ES" sz="2205" i="1"/>
              <a:t>este G</a:t>
            </a:r>
            <a:r>
              <a:rPr lang="es-ES" sz="2205"/>
              <a:t> es un par (V, E), donde V es un conjunto finito, no vacío y E es una relación binaria en V, es decir, un conjunto de pares </a:t>
            </a:r>
            <a:r>
              <a:rPr lang="es-ES" sz="2205" b="1"/>
              <a:t>ordenados </a:t>
            </a:r>
            <a:r>
              <a:rPr lang="es-ES" sz="2205"/>
              <a:t>de elementos de V. </a:t>
            </a:r>
            <a:endParaRPr sz="2205"/>
          </a:p>
          <a:p>
            <a:pPr marL="914400" lvl="0" indent="-368617" algn="just" rtl="0">
              <a:lnSpc>
                <a:spcPct val="100000"/>
              </a:lnSpc>
              <a:spcBef>
                <a:spcPts val="0"/>
              </a:spcBef>
              <a:spcAft>
                <a:spcPts val="0"/>
              </a:spcAft>
              <a:buClr>
                <a:srgbClr val="4A86E8"/>
              </a:buClr>
              <a:buSzPts val="2205"/>
              <a:buChar char="❏"/>
            </a:pPr>
            <a:r>
              <a:rPr lang="es-ES" sz="2205"/>
              <a:t>Nos interesa la dirección (el sentido) de sus Aristas.</a:t>
            </a:r>
            <a:endParaRPr sz="2205" i="1"/>
          </a:p>
        </p:txBody>
      </p:sp>
      <p:sp>
        <p:nvSpPr>
          <p:cNvPr id="199" name="Google Shape;199;g87d0b50373_4_27"/>
          <p:cNvSpPr/>
          <p:nvPr/>
        </p:nvSpPr>
        <p:spPr>
          <a:xfrm>
            <a:off x="6111625" y="49960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0" name="Google Shape;200;g87d0b50373_4_27"/>
          <p:cNvSpPr/>
          <p:nvPr/>
        </p:nvSpPr>
        <p:spPr>
          <a:xfrm>
            <a:off x="7664450" y="44314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sp>
        <p:nvSpPr>
          <p:cNvPr id="201" name="Google Shape;201;g87d0b50373_4_27"/>
          <p:cNvSpPr/>
          <p:nvPr/>
        </p:nvSpPr>
        <p:spPr>
          <a:xfrm>
            <a:off x="7172150" y="580127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cxnSp>
        <p:nvCxnSpPr>
          <p:cNvPr id="202" name="Google Shape;202;g87d0b50373_4_27"/>
          <p:cNvCxnSpPr>
            <a:stCxn id="199" idx="6"/>
            <a:endCxn id="200" idx="3"/>
          </p:cNvCxnSpPr>
          <p:nvPr/>
        </p:nvCxnSpPr>
        <p:spPr>
          <a:xfrm rot="10800000" flipH="1">
            <a:off x="6603925" y="4913275"/>
            <a:ext cx="1132500" cy="365100"/>
          </a:xfrm>
          <a:prstGeom prst="straightConnector1">
            <a:avLst/>
          </a:prstGeom>
          <a:noFill/>
          <a:ln w="9525" cap="flat" cmpd="sng">
            <a:solidFill>
              <a:schemeClr val="dk2"/>
            </a:solidFill>
            <a:prstDash val="solid"/>
            <a:round/>
            <a:headEnd type="none" w="sm" len="sm"/>
            <a:tailEnd type="triangle" w="med" len="med"/>
          </a:ln>
        </p:spPr>
      </p:cxnSp>
      <p:cxnSp>
        <p:nvCxnSpPr>
          <p:cNvPr id="203" name="Google Shape;203;g87d0b50373_4_27"/>
          <p:cNvCxnSpPr>
            <a:stCxn id="201" idx="1"/>
            <a:endCxn id="199" idx="5"/>
          </p:cNvCxnSpPr>
          <p:nvPr/>
        </p:nvCxnSpPr>
        <p:spPr>
          <a:xfrm rot="10800000">
            <a:off x="6531746" y="5478059"/>
            <a:ext cx="712500" cy="405900"/>
          </a:xfrm>
          <a:prstGeom prst="straightConnector1">
            <a:avLst/>
          </a:prstGeom>
          <a:noFill/>
          <a:ln w="9525" cap="flat" cmpd="sng">
            <a:solidFill>
              <a:schemeClr val="dk2"/>
            </a:solidFill>
            <a:prstDash val="solid"/>
            <a:round/>
            <a:headEnd type="none" w="sm" len="sm"/>
            <a:tailEnd type="triangle" w="med" len="med"/>
          </a:ln>
        </p:spPr>
      </p:cxnSp>
      <p:cxnSp>
        <p:nvCxnSpPr>
          <p:cNvPr id="204" name="Google Shape;204;g87d0b50373_4_27"/>
          <p:cNvCxnSpPr>
            <a:stCxn id="200" idx="4"/>
            <a:endCxn id="201" idx="7"/>
          </p:cNvCxnSpPr>
          <p:nvPr/>
        </p:nvCxnSpPr>
        <p:spPr>
          <a:xfrm flipH="1">
            <a:off x="7592300" y="4996075"/>
            <a:ext cx="318300" cy="888000"/>
          </a:xfrm>
          <a:prstGeom prst="straightConnector1">
            <a:avLst/>
          </a:prstGeom>
          <a:noFill/>
          <a:ln w="9525" cap="flat" cmpd="sng">
            <a:solidFill>
              <a:schemeClr val="dk2"/>
            </a:solidFill>
            <a:prstDash val="solid"/>
            <a:round/>
            <a:headEnd type="none" w="sm" len="sm"/>
            <a:tailEnd type="triangle" w="med" len="med"/>
          </a:ln>
        </p:spPr>
      </p:cxnSp>
      <p:sp>
        <p:nvSpPr>
          <p:cNvPr id="205" name="Google Shape;205;g87d0b50373_4_27"/>
          <p:cNvSpPr/>
          <p:nvPr/>
        </p:nvSpPr>
        <p:spPr>
          <a:xfrm>
            <a:off x="1241400" y="49960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A</a:t>
            </a:r>
            <a:endParaRPr sz="1400" b="0" i="0" u="none" strike="noStrike" cap="none">
              <a:solidFill>
                <a:srgbClr val="000000"/>
              </a:solidFill>
              <a:latin typeface="Arial"/>
              <a:ea typeface="Arial"/>
              <a:cs typeface="Arial"/>
              <a:sym typeface="Arial"/>
            </a:endParaRPr>
          </a:p>
        </p:txBody>
      </p:sp>
      <p:sp>
        <p:nvSpPr>
          <p:cNvPr id="206" name="Google Shape;206;g87d0b50373_4_27"/>
          <p:cNvSpPr/>
          <p:nvPr/>
        </p:nvSpPr>
        <p:spPr>
          <a:xfrm>
            <a:off x="2418275" y="4042525"/>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B</a:t>
            </a:r>
            <a:endParaRPr sz="1400" b="0" i="0" u="none" strike="noStrike" cap="none">
              <a:solidFill>
                <a:srgbClr val="000000"/>
              </a:solidFill>
              <a:latin typeface="Arial"/>
              <a:ea typeface="Arial"/>
              <a:cs typeface="Arial"/>
              <a:sym typeface="Arial"/>
            </a:endParaRPr>
          </a:p>
        </p:txBody>
      </p:sp>
      <p:sp>
        <p:nvSpPr>
          <p:cNvPr id="207" name="Google Shape;207;g87d0b50373_4_27"/>
          <p:cNvSpPr/>
          <p:nvPr/>
        </p:nvSpPr>
        <p:spPr>
          <a:xfrm>
            <a:off x="4079700" y="6053513"/>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D</a:t>
            </a:r>
            <a:endParaRPr sz="1400" b="0" i="0" u="none" strike="noStrike" cap="none">
              <a:solidFill>
                <a:srgbClr val="000000"/>
              </a:solidFill>
              <a:latin typeface="Arial"/>
              <a:ea typeface="Arial"/>
              <a:cs typeface="Arial"/>
              <a:sym typeface="Arial"/>
            </a:endParaRPr>
          </a:p>
        </p:txBody>
      </p:sp>
      <p:sp>
        <p:nvSpPr>
          <p:cNvPr id="208" name="Google Shape;208;g87d0b50373_4_27"/>
          <p:cNvSpPr/>
          <p:nvPr/>
        </p:nvSpPr>
        <p:spPr>
          <a:xfrm>
            <a:off x="2418275" y="6053538"/>
            <a:ext cx="492300" cy="564600"/>
          </a:xfrm>
          <a:prstGeom prst="ellipse">
            <a:avLst/>
          </a:prstGeom>
          <a:solidFill>
            <a:srgbClr val="6D9EE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s-ES" sz="1400" b="0" i="0" u="none" strike="noStrike" cap="none">
                <a:solidFill>
                  <a:srgbClr val="000000"/>
                </a:solidFill>
                <a:latin typeface="Arial"/>
                <a:ea typeface="Arial"/>
                <a:cs typeface="Arial"/>
                <a:sym typeface="Arial"/>
              </a:rPr>
              <a:t>C</a:t>
            </a:r>
            <a:endParaRPr sz="1400" b="0" i="0" u="none" strike="noStrike" cap="none">
              <a:solidFill>
                <a:srgbClr val="000000"/>
              </a:solidFill>
              <a:latin typeface="Arial"/>
              <a:ea typeface="Arial"/>
              <a:cs typeface="Arial"/>
              <a:sym typeface="Arial"/>
            </a:endParaRPr>
          </a:p>
        </p:txBody>
      </p:sp>
      <p:cxnSp>
        <p:nvCxnSpPr>
          <p:cNvPr id="209" name="Google Shape;209;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none" w="sm" len="sm"/>
          </a:ln>
        </p:spPr>
      </p:cxnSp>
      <p:cxnSp>
        <p:nvCxnSpPr>
          <p:cNvPr id="210" name="Google Shape;210;g87d0b50373_4_27"/>
          <p:cNvCxnSpPr>
            <a:stCxn id="205" idx="0"/>
            <a:endCxn id="205" idx="2"/>
          </p:cNvCxnSpPr>
          <p:nvPr/>
        </p:nvCxnSpPr>
        <p:spPr>
          <a:xfrm rot="5400000">
            <a:off x="1223250" y="5014038"/>
            <a:ext cx="282300" cy="246300"/>
          </a:xfrm>
          <a:prstGeom prst="curvedConnector4">
            <a:avLst>
              <a:gd name="adj1" fmla="val -84352"/>
              <a:gd name="adj2" fmla="val 197100"/>
            </a:avLst>
          </a:prstGeom>
          <a:noFill/>
          <a:ln w="9525" cap="flat" cmpd="sng">
            <a:solidFill>
              <a:schemeClr val="dk2"/>
            </a:solidFill>
            <a:prstDash val="solid"/>
            <a:round/>
            <a:headEnd type="none" w="sm" len="sm"/>
            <a:tailEnd type="none" w="sm" len="sm"/>
          </a:ln>
        </p:spPr>
      </p:cxnSp>
      <p:cxnSp>
        <p:nvCxnSpPr>
          <p:cNvPr id="211" name="Google Shape;211;g87d0b50373_4_27"/>
          <p:cNvCxnSpPr>
            <a:stCxn id="205" idx="7"/>
            <a:endCxn id="206" idx="3"/>
          </p:cNvCxnSpPr>
          <p:nvPr/>
        </p:nvCxnSpPr>
        <p:spPr>
          <a:xfrm rot="10800000" flipH="1">
            <a:off x="1661604" y="4524322"/>
            <a:ext cx="828900" cy="554400"/>
          </a:xfrm>
          <a:prstGeom prst="straightConnector1">
            <a:avLst/>
          </a:prstGeom>
          <a:noFill/>
          <a:ln w="9525" cap="flat" cmpd="sng">
            <a:solidFill>
              <a:schemeClr val="dk2"/>
            </a:solidFill>
            <a:prstDash val="solid"/>
            <a:round/>
            <a:headEnd type="none" w="sm" len="sm"/>
            <a:tailEnd type="triangle" w="med" len="med"/>
          </a:ln>
        </p:spPr>
      </p:cxnSp>
      <p:cxnSp>
        <p:nvCxnSpPr>
          <p:cNvPr id="212" name="Google Shape;212;g87d0b50373_4_27"/>
          <p:cNvCxnSpPr>
            <a:stCxn id="206" idx="4"/>
            <a:endCxn id="208" idx="0"/>
          </p:cNvCxnSpPr>
          <p:nvPr/>
        </p:nvCxnSpPr>
        <p:spPr>
          <a:xfrm>
            <a:off x="2664425" y="4607125"/>
            <a:ext cx="0" cy="1446300"/>
          </a:xfrm>
          <a:prstGeom prst="straightConnector1">
            <a:avLst/>
          </a:prstGeom>
          <a:noFill/>
          <a:ln w="9525" cap="flat" cmpd="sng">
            <a:solidFill>
              <a:schemeClr val="dk2"/>
            </a:solidFill>
            <a:prstDash val="solid"/>
            <a:round/>
            <a:headEnd type="none" w="sm" len="sm"/>
            <a:tailEnd type="triangle" w="med" len="med"/>
          </a:ln>
        </p:spPr>
      </p:cxnSp>
      <p:cxnSp>
        <p:nvCxnSpPr>
          <p:cNvPr id="213" name="Google Shape;213;g87d0b50373_4_27"/>
          <p:cNvCxnSpPr>
            <a:stCxn id="207" idx="1"/>
            <a:endCxn id="206" idx="5"/>
          </p:cNvCxnSpPr>
          <p:nvPr/>
        </p:nvCxnSpPr>
        <p:spPr>
          <a:xfrm rot="10800000">
            <a:off x="2838396" y="4524297"/>
            <a:ext cx="1313400" cy="1611900"/>
          </a:xfrm>
          <a:prstGeom prst="straightConnector1">
            <a:avLst/>
          </a:prstGeom>
          <a:noFill/>
          <a:ln w="9525" cap="flat" cmpd="sng">
            <a:solidFill>
              <a:schemeClr val="dk2"/>
            </a:solidFill>
            <a:prstDash val="solid"/>
            <a:round/>
            <a:headEnd type="none" w="sm" len="sm"/>
            <a:tailEnd type="triangle" w="med" len="med"/>
          </a:ln>
        </p:spPr>
      </p:cxnSp>
      <p:cxnSp>
        <p:nvCxnSpPr>
          <p:cNvPr id="214" name="Google Shape;214;g87d0b50373_4_27"/>
          <p:cNvCxnSpPr>
            <a:stCxn id="208" idx="6"/>
            <a:endCxn id="207" idx="2"/>
          </p:cNvCxnSpPr>
          <p:nvPr/>
        </p:nvCxnSpPr>
        <p:spPr>
          <a:xfrm>
            <a:off x="2910575" y="6335838"/>
            <a:ext cx="1169100" cy="0"/>
          </a:xfrm>
          <a:prstGeom prst="straightConnector1">
            <a:avLst/>
          </a:prstGeom>
          <a:noFill/>
          <a:ln w="9525" cap="flat" cmpd="sng">
            <a:solidFill>
              <a:schemeClr val="dk2"/>
            </a:solidFill>
            <a:prstDash val="solid"/>
            <a:round/>
            <a:headEnd type="none" w="sm" len="sm"/>
            <a:tailEnd type="triangle" w="med" len="med"/>
          </a:ln>
        </p:spPr>
      </p:cxnSp>
      <p:cxnSp>
        <p:nvCxnSpPr>
          <p:cNvPr id="215" name="Google Shape;215;g87d0b50373_4_27"/>
          <p:cNvCxnSpPr>
            <a:stCxn id="208" idx="1"/>
            <a:endCxn id="205" idx="5"/>
          </p:cNvCxnSpPr>
          <p:nvPr/>
        </p:nvCxnSpPr>
        <p:spPr>
          <a:xfrm rot="10800000">
            <a:off x="1661471" y="5478022"/>
            <a:ext cx="828900" cy="658200"/>
          </a:xfrm>
          <a:prstGeom prst="straightConnector1">
            <a:avLst/>
          </a:prstGeom>
          <a:noFill/>
          <a:ln w="9525" cap="flat" cmpd="sng">
            <a:solidFill>
              <a:schemeClr val="dk2"/>
            </a:solidFill>
            <a:prstDash val="solid"/>
            <a:round/>
            <a:headEnd type="none" w="sm" len="sm"/>
            <a:tailEnd type="triangle" w="med" len="med"/>
          </a:ln>
        </p:spPr>
      </p:cxnSp>
      <p:cxnSp>
        <p:nvCxnSpPr>
          <p:cNvPr id="216" name="Google Shape;216;g87d0b50373_4_27"/>
          <p:cNvCxnSpPr/>
          <p:nvPr/>
        </p:nvCxnSpPr>
        <p:spPr>
          <a:xfrm>
            <a:off x="1465650" y="4907150"/>
            <a:ext cx="26100" cy="97200"/>
          </a:xfrm>
          <a:prstGeom prst="straightConnector1">
            <a:avLst/>
          </a:prstGeom>
          <a:noFill/>
          <a:ln w="9525" cap="flat" cmpd="sng">
            <a:solidFill>
              <a:schemeClr val="dk2"/>
            </a:solidFill>
            <a:prstDash val="solid"/>
            <a:round/>
            <a:headEnd type="none" w="sm" len="sm"/>
            <a:tailEnd type="triangle" w="med" len="med"/>
          </a:ln>
        </p:spPr>
      </p:cxnSp>
      <p:cxnSp>
        <p:nvCxnSpPr>
          <p:cNvPr id="217" name="Google Shape;217;g87d0b50373_4_27"/>
          <p:cNvCxnSpPr>
            <a:stCxn id="200" idx="2"/>
            <a:endCxn id="199" idx="7"/>
          </p:cNvCxnSpPr>
          <p:nvPr/>
        </p:nvCxnSpPr>
        <p:spPr>
          <a:xfrm flipH="1">
            <a:off x="6531950" y="4713775"/>
            <a:ext cx="1132500" cy="365100"/>
          </a:xfrm>
          <a:prstGeom prst="straightConnector1">
            <a:avLst/>
          </a:prstGeom>
          <a:noFill/>
          <a:ln w="9525" cap="flat" cmpd="sng">
            <a:solidFill>
              <a:schemeClr val="dk2"/>
            </a:solidFill>
            <a:prstDash val="solid"/>
            <a:round/>
            <a:headEnd type="none" w="sm" len="sm"/>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xEl>
                                              <p:pRg st="0" end="0"/>
                                            </p:txEl>
                                          </p:spTgt>
                                        </p:tgtEl>
                                        <p:attrNameLst>
                                          <p:attrName>style.visibility</p:attrName>
                                        </p:attrNameLst>
                                      </p:cBhvr>
                                      <p:to>
                                        <p:strVal val="visible"/>
                                      </p:to>
                                    </p:set>
                                    <p:animEffect transition="in" filter="fade">
                                      <p:cBhvr>
                                        <p:cTn id="7" dur="500"/>
                                        <p:tgtEl>
                                          <p:spTgt spid="1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8">
                                            <p:txEl>
                                              <p:pRg st="1" end="1"/>
                                            </p:txEl>
                                          </p:spTgt>
                                        </p:tgtEl>
                                        <p:attrNameLst>
                                          <p:attrName>style.visibility</p:attrName>
                                        </p:attrNameLst>
                                      </p:cBhvr>
                                      <p:to>
                                        <p:strVal val="visible"/>
                                      </p:to>
                                    </p:set>
                                    <p:animEffect transition="in" filter="fade">
                                      <p:cBhvr>
                                        <p:cTn id="12" dur="500"/>
                                        <p:tgtEl>
                                          <p:spTgt spid="1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ujo">
  <a:themeElements>
    <a:clrScheme name="Flujo">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1463</Words>
  <Application>Microsoft Office PowerPoint</Application>
  <PresentationFormat>Presentación en pantalla (4:3)</PresentationFormat>
  <Paragraphs>249</Paragraphs>
  <Slides>17</Slides>
  <Notes>17</Notes>
  <HiddenSlides>0</HiddenSlides>
  <MMClips>0</MMClips>
  <ScaleCrop>false</ScaleCrop>
  <HeadingPairs>
    <vt:vector size="6" baseType="variant">
      <vt:variant>
        <vt:lpstr>Fuentes usadas</vt:lpstr>
      </vt:variant>
      <vt:variant>
        <vt:i4>4</vt:i4>
      </vt:variant>
      <vt:variant>
        <vt:lpstr>Tema</vt:lpstr>
      </vt:variant>
      <vt:variant>
        <vt:i4>2</vt:i4>
      </vt:variant>
      <vt:variant>
        <vt:lpstr>Títulos de diapositiva</vt:lpstr>
      </vt:variant>
      <vt:variant>
        <vt:i4>17</vt:i4>
      </vt:variant>
    </vt:vector>
  </HeadingPairs>
  <TitlesOfParts>
    <vt:vector size="23" baseType="lpstr">
      <vt:lpstr>Arial</vt:lpstr>
      <vt:lpstr>Constantia</vt:lpstr>
      <vt:lpstr>Calibri</vt:lpstr>
      <vt:lpstr>Noto Sans Symbols</vt:lpstr>
      <vt:lpstr>Flujo</vt:lpstr>
      <vt:lpstr>Flujo</vt:lpstr>
      <vt:lpstr>Teoría de Grafos</vt:lpstr>
      <vt:lpstr>Contenido</vt:lpstr>
      <vt:lpstr>Grafos</vt:lpstr>
      <vt:lpstr>Definiciones</vt:lpstr>
      <vt:lpstr>Ejemplos</vt:lpstr>
      <vt:lpstr>Conceptos Generales</vt:lpstr>
      <vt:lpstr>Ejemplos</vt:lpstr>
      <vt:lpstr>Aclaraciones</vt:lpstr>
      <vt:lpstr>Grafos Dirigidos</vt:lpstr>
      <vt:lpstr>Representaciones</vt:lpstr>
      <vt:lpstr>Definiciones</vt:lpstr>
      <vt:lpstr>Definiciones</vt:lpstr>
      <vt:lpstr>Recorridos básicos de Grafos</vt:lpstr>
      <vt:lpstr>Recorrido en Anchura(BFS)</vt:lpstr>
      <vt:lpstr>Recorrido en Profundidad (DFS)</vt:lpstr>
      <vt:lpstr>Comparación BFS vs DFS</vt:lpstr>
      <vt:lpstr>Lista de Adyacencia vs Matriz de Adyacencia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Teoría de Grafos</dc:title>
  <dc:creator>Damian</dc:creator>
  <cp:lastModifiedBy>Nicolas Perez</cp:lastModifiedBy>
  <cp:revision>45</cp:revision>
  <dcterms:created xsi:type="dcterms:W3CDTF">2012-06-20T12:33:21Z</dcterms:created>
  <dcterms:modified xsi:type="dcterms:W3CDTF">2025-05-30T02:42:17Z</dcterms:modified>
</cp:coreProperties>
</file>