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IMXweoysT6FAjl+4ZcD50YC5q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41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1"/>
        <p:cNvGrpSpPr/>
        <p:nvPr/>
      </p:nvGrpSpPr>
      <p:grpSpPr>
        <a:xfrm>
          <a:off x="0" y="0"/>
          <a:ext cx="0" cy="0"/>
          <a:chOff x="0" y="0"/>
          <a:chExt cx="0" cy="0"/>
        </a:xfrm>
      </p:grpSpPr>
      <p:pic>
        <p:nvPicPr>
          <p:cNvPr id="12" name="Google Shape;12;p16"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3"/>
        <p:cNvGrpSpPr/>
        <p:nvPr/>
      </p:nvGrpSpPr>
      <p:grpSpPr>
        <a:xfrm>
          <a:off x="0" y="0"/>
          <a:ext cx="0" cy="0"/>
          <a:chOff x="0" y="0"/>
          <a:chExt cx="0" cy="0"/>
        </a:xfrm>
      </p:grpSpPr>
      <p:pic>
        <p:nvPicPr>
          <p:cNvPr id="14" name="Google Shape;14;p17"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15"/>
        <p:cNvGrpSpPr/>
        <p:nvPr/>
      </p:nvGrpSpPr>
      <p:grpSpPr>
        <a:xfrm>
          <a:off x="0" y="0"/>
          <a:ext cx="0" cy="0"/>
          <a:chOff x="0" y="0"/>
          <a:chExt cx="0" cy="0"/>
        </a:xfrm>
      </p:grpSpPr>
      <p:pic>
        <p:nvPicPr>
          <p:cNvPr id="16" name="Google Shape;16;p18"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7"/>
        <p:cNvGrpSpPr/>
        <p:nvPr/>
      </p:nvGrpSpPr>
      <p:grpSpPr>
        <a:xfrm>
          <a:off x="0" y="0"/>
          <a:ext cx="0" cy="0"/>
          <a:chOff x="0" y="0"/>
          <a:chExt cx="0" cy="0"/>
        </a:xfrm>
      </p:grpSpPr>
      <p:pic>
        <p:nvPicPr>
          <p:cNvPr id="18" name="Google Shape;18;p19"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9"/>
        <p:cNvGrpSpPr/>
        <p:nvPr/>
      </p:nvGrpSpPr>
      <p:grpSpPr>
        <a:xfrm>
          <a:off x="0" y="0"/>
          <a:ext cx="0" cy="0"/>
          <a:chOff x="0" y="0"/>
          <a:chExt cx="0" cy="0"/>
        </a:xfrm>
      </p:grpSpPr>
      <p:pic>
        <p:nvPicPr>
          <p:cNvPr id="20" name="Google Shape;20;p20"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1"/>
        <p:cNvGrpSpPr/>
        <p:nvPr/>
      </p:nvGrpSpPr>
      <p:grpSpPr>
        <a:xfrm>
          <a:off x="0" y="0"/>
          <a:ext cx="0" cy="0"/>
          <a:chOff x="0" y="0"/>
          <a:chExt cx="0" cy="0"/>
        </a:xfrm>
      </p:grpSpPr>
      <p:pic>
        <p:nvPicPr>
          <p:cNvPr id="22" name="Google Shape;22;p21"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3"/>
        <p:cNvGrpSpPr/>
        <p:nvPr/>
      </p:nvGrpSpPr>
      <p:grpSpPr>
        <a:xfrm>
          <a:off x="0" y="0"/>
          <a:ext cx="0" cy="0"/>
          <a:chOff x="0" y="0"/>
          <a:chExt cx="0" cy="0"/>
        </a:xfrm>
      </p:grpSpPr>
      <p:pic>
        <p:nvPicPr>
          <p:cNvPr id="24" name="Google Shape;24;p22"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3"/>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4"/>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3.xml"/><Relationship Id="rId7" Type="http://schemas.openxmlformats.org/officeDocument/2006/relationships/image" Target="../media/image14.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3193499" y="711819"/>
            <a:ext cx="2757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b="1" i="0" u="none" strike="noStrike" cap="none" dirty="0">
                <a:solidFill>
                  <a:srgbClr val="3F3F3F"/>
                </a:solidFill>
                <a:latin typeface="Calibri"/>
                <a:ea typeface="Calibri"/>
                <a:cs typeface="Calibri"/>
                <a:sym typeface="Calibri"/>
              </a:rPr>
              <a:t>Gestor-E</a:t>
            </a:r>
            <a:endParaRPr sz="2800" b="1" i="0" u="none" strike="noStrike" cap="none" dirty="0">
              <a:solidFill>
                <a:srgbClr val="3F3F3F"/>
              </a:solidFill>
              <a:latin typeface="Calibri"/>
              <a:ea typeface="Calibri"/>
              <a:cs typeface="Calibri"/>
              <a:sym typeface="Calibri"/>
            </a:endParaRPr>
          </a:p>
        </p:txBody>
      </p:sp>
      <p:sp>
        <p:nvSpPr>
          <p:cNvPr id="56" name="Google Shape;56;p1"/>
          <p:cNvSpPr txBox="1"/>
          <p:nvPr/>
        </p:nvSpPr>
        <p:spPr>
          <a:xfrm>
            <a:off x="896111" y="3672540"/>
            <a:ext cx="732471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Servicio Nacional de Aprendizaje – SENA, Centro de Electricidad Electrónica y Telecomunicaciones</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Análisis y Desarrollo de Sistemas de Información</a:t>
            </a:r>
            <a:r>
              <a:rPr lang="es-ES" sz="1200" b="1" i="0" u="none" strike="noStrike" cap="none">
                <a:solidFill>
                  <a:srgbClr val="3F3F3F"/>
                </a:solidFill>
                <a:latin typeface="Calibri"/>
                <a:ea typeface="Calibri"/>
                <a:cs typeface="Calibri"/>
                <a:sym typeface="Calibri"/>
              </a:rPr>
              <a:t>, Tercer </a:t>
            </a:r>
            <a:r>
              <a:rPr lang="es-ES" sz="1200" b="1" i="0" u="none" strike="noStrike" cap="none" dirty="0">
                <a:solidFill>
                  <a:srgbClr val="3F3F3F"/>
                </a:solidFill>
                <a:latin typeface="Calibri"/>
                <a:ea typeface="Calibri"/>
                <a:cs typeface="Calibri"/>
                <a:sym typeface="Calibri"/>
              </a:rPr>
              <a:t>Trimestre</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Instructor Albeiro Ramos </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Bogotá, 18 de marzo de 2021</a:t>
            </a:r>
            <a:endParaRPr dirty="0"/>
          </a:p>
        </p:txBody>
      </p:sp>
      <p:sp>
        <p:nvSpPr>
          <p:cNvPr id="57" name="Google Shape;57;p1"/>
          <p:cNvSpPr txBox="1"/>
          <p:nvPr/>
        </p:nvSpPr>
        <p:spPr>
          <a:xfrm>
            <a:off x="896111" y="2714452"/>
            <a:ext cx="7324717" cy="276959"/>
          </a:xfrm>
          <a:prstGeom prst="rect">
            <a:avLst/>
          </a:prstGeom>
          <a:noFill/>
          <a:ln>
            <a:noFill/>
          </a:ln>
        </p:spPr>
        <p:txBody>
          <a:bodyPr spcFirstLastPara="1" wrap="square" lIns="91425" tIns="45700" rIns="91425" bIns="45700" anchor="ctr" anchorCtr="1">
            <a:spAutoFit/>
          </a:bodyPr>
          <a:lstStyle/>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Jeisson Nicolas Reatiga Otalora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p:nvPr/>
        </p:nvSpPr>
        <p:spPr>
          <a:xfrm>
            <a:off x="3459215" y="815330"/>
            <a:ext cx="43776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Alcance y Delimitación</a:t>
            </a:r>
            <a:endParaRPr/>
          </a:p>
        </p:txBody>
      </p:sp>
      <p:sp>
        <p:nvSpPr>
          <p:cNvPr id="136" name="Google Shape;136;p10"/>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10">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10"/>
          <p:cNvSpPr txBox="1"/>
          <p:nvPr/>
        </p:nvSpPr>
        <p:spPr>
          <a:xfrm>
            <a:off x="1388125" y="2692065"/>
            <a:ext cx="6356733"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muestra lo que va a hacer el sistema y el tiempo que va a tomar para realizarse e implementarse.</a:t>
            </a:r>
            <a:endParaRPr dirty="0"/>
          </a:p>
        </p:txBody>
      </p:sp>
      <p:pic>
        <p:nvPicPr>
          <p:cNvPr id="139" name="Google Shape;139;p10"/>
          <p:cNvPicPr preferRelativeResize="0"/>
          <p:nvPr/>
        </p:nvPicPr>
        <p:blipFill>
          <a:blip r:embed="rId4">
            <a:alphaModFix/>
          </a:blip>
          <a:stretch>
            <a:fillRect/>
          </a:stretch>
        </p:blipFill>
        <p:spPr>
          <a:xfrm>
            <a:off x="7389673" y="3389173"/>
            <a:ext cx="1754324" cy="1754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7" name="Google Shape;147;p11"/>
          <p:cNvPicPr preferRelativeResize="0"/>
          <p:nvPr/>
        </p:nvPicPr>
        <p:blipFill>
          <a:blip r:embed="rId3">
            <a:alphaModFix/>
          </a:blip>
          <a:stretch>
            <a:fillRect/>
          </a:stretch>
        </p:blipFill>
        <p:spPr>
          <a:xfrm>
            <a:off x="7826188" y="4639234"/>
            <a:ext cx="1317812" cy="504265"/>
          </a:xfrm>
          <a:prstGeom prst="rect">
            <a:avLst/>
          </a:prstGeom>
          <a:noFill/>
          <a:ln>
            <a:noFill/>
          </a:ln>
        </p:spPr>
      </p:pic>
      <p:sp>
        <p:nvSpPr>
          <p:cNvPr id="144" name="Google Shape;144;p11"/>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Alcance</a:t>
            </a:r>
            <a:endParaRPr/>
          </a:p>
        </p:txBody>
      </p:sp>
      <p:sp>
        <p:nvSpPr>
          <p:cNvPr id="145" name="Google Shape;145;p11"/>
          <p:cNvSpPr/>
          <p:nvPr/>
        </p:nvSpPr>
        <p:spPr>
          <a:xfrm>
            <a:off x="382867" y="1232954"/>
            <a:ext cx="8474694" cy="4031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ALCANCE</a:t>
            </a: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únicamente se va a enfocar en dar solución a la gestión de inventarios, usuarios y proveedores, cada uno de estos con la opción para crear, actualizar, consultar y eliminar; también se podrá generar un reporte gráfico el cual permitirá ver la información por cada uno de los módulos.</a:t>
            </a:r>
          </a:p>
          <a:p>
            <a:pPr marL="0" marR="0" lvl="0" indent="0" algn="just" rtl="0">
              <a:spcBef>
                <a:spcPts val="0"/>
              </a:spcBef>
              <a:spcAft>
                <a:spcPts val="0"/>
              </a:spcAft>
              <a:buNone/>
            </a:pPr>
            <a:endParaRPr lang="es-ES" sz="1600" dirty="0">
              <a:solidFill>
                <a:srgbClr val="3F3F3F"/>
              </a:solidFill>
              <a:latin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cs typeface="Calibri"/>
                <a:sym typeface="Calibri"/>
              </a:rPr>
              <a:t>El administrador o persona que cumpla con el rol requerido es la única que hará la creación de usuarios y asignación de roles, también tendrá el control para gestionar los productos en stock y la información de proveedores. El usuario (operario) podrá hacer la creación y actualización de cada uno de los procesos, y esto estará en la trazabilidad para tener una buena gestión de la información.</a:t>
            </a:r>
            <a:endParaRPr dirty="0"/>
          </a:p>
          <a:p>
            <a:pPr marL="0" marR="0" lvl="0" indent="0" algn="just" rtl="0">
              <a:spcBef>
                <a:spcPts val="0"/>
              </a:spcBef>
              <a:spcAft>
                <a:spcPts val="0"/>
              </a:spcAft>
              <a:buNone/>
            </a:pPr>
            <a:endParaRPr lang="es-ES"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de información no abarca cosas como flujo de caja, nomina o algún otro dato para facturación y/o procesos administrativos, simplemente se basará en la gestión de inventario y procesos que a esta subyuguen.</a:t>
            </a: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p:txBody>
      </p:sp>
      <p:sp>
        <p:nvSpPr>
          <p:cNvPr id="146" name="Google Shape;146;p11"/>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Delimitación</a:t>
            </a:r>
            <a:endParaRPr dirty="0"/>
          </a:p>
        </p:txBody>
      </p:sp>
      <p:sp>
        <p:nvSpPr>
          <p:cNvPr id="153" name="Google Shape;153;p12"/>
          <p:cNvSpPr/>
          <p:nvPr/>
        </p:nvSpPr>
        <p:spPr>
          <a:xfrm>
            <a:off x="266044" y="1232955"/>
            <a:ext cx="8693398" cy="28007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DELIMITACIÓN</a:t>
            </a: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de información se realizará en 4 fases las cuales son: Análisis, planeación, ejecución y evaluación, todo esto tomará un tiempo de 2 años en total y por cada fase se entregarán una serie de soportes con las cuales se podrán evidenciar que se realizaron cada una de las actividades que se propusieron en un inicio.</a:t>
            </a:r>
          </a:p>
          <a:p>
            <a:pPr marL="0" marR="0" lvl="0" indent="0" algn="just" rtl="0">
              <a:spcBef>
                <a:spcPts val="0"/>
              </a:spcBef>
              <a:spcAft>
                <a:spcPts val="0"/>
              </a:spcAft>
              <a:buNone/>
            </a:pPr>
            <a:endParaRPr lang="es-ES" sz="1600" dirty="0">
              <a:solidFill>
                <a:srgbClr val="3F3F3F"/>
              </a:solidFill>
              <a:latin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cs typeface="Calibri"/>
                <a:sym typeface="Calibri"/>
              </a:rPr>
              <a:t>Las actividades a realizar por cada fase son las siguientes:</a:t>
            </a:r>
            <a:endParaRPr dirty="0"/>
          </a:p>
          <a:p>
            <a:pPr marL="285750" marR="0" lvl="0" indent="-184150" algn="l" rtl="0">
              <a:spcBef>
                <a:spcPts val="0"/>
              </a:spcBef>
              <a:spcAft>
                <a:spcPts val="0"/>
              </a:spcAft>
              <a:buClr>
                <a:schemeClr val="dk1"/>
              </a:buClr>
              <a:buSzPts val="1600"/>
              <a:buFont typeface="Arial"/>
              <a:buNone/>
            </a:pP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lang="es-ES" sz="1600" b="0" i="0" u="none" strike="noStrike" cap="none" dirty="0">
              <a:solidFill>
                <a:srgbClr val="3F3F3F"/>
              </a:solidFill>
              <a:latin typeface="Calibri"/>
              <a:ea typeface="Calibri"/>
              <a:cs typeface="Calibri"/>
              <a:sym typeface="Calibri"/>
            </a:endParaRPr>
          </a:p>
        </p:txBody>
      </p:sp>
      <p:sp>
        <p:nvSpPr>
          <p:cNvPr id="154" name="Google Shape;154;p12"/>
          <p:cNvSpPr/>
          <p:nvPr/>
        </p:nvSpPr>
        <p:spPr>
          <a:xfrm>
            <a:off x="371850" y="156925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Delimitación</a:t>
            </a:r>
            <a:endParaRPr dirty="0"/>
          </a:p>
        </p:txBody>
      </p:sp>
      <p:sp>
        <p:nvSpPr>
          <p:cNvPr id="153" name="Google Shape;153;p12"/>
          <p:cNvSpPr/>
          <p:nvPr/>
        </p:nvSpPr>
        <p:spPr>
          <a:xfrm>
            <a:off x="219456" y="1232955"/>
            <a:ext cx="8739986"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DELIMITACIÓN</a:t>
            </a:r>
          </a:p>
          <a:p>
            <a:pPr marL="0" marR="0" lvl="0" indent="0" algn="l" rtl="0">
              <a:spcBef>
                <a:spcPts val="0"/>
              </a:spcBef>
              <a:spcAft>
                <a:spcPts val="0"/>
              </a:spcAft>
              <a:buNone/>
            </a:pPr>
            <a:endParaRPr lang="es-ES" sz="1600" b="1" i="0" u="none" strike="noStrike" dirty="0">
              <a:solidFill>
                <a:srgbClr val="3F3F3F"/>
              </a:solidFill>
              <a:effectLst/>
              <a:latin typeface="Calibri"/>
              <a:cs typeface="Calibri"/>
              <a:sym typeface="Calibri"/>
            </a:endParaRPr>
          </a:p>
          <a:p>
            <a:pPr marL="0" marR="0" lvl="0" indent="0" algn="l" rtl="0">
              <a:spcBef>
                <a:spcPts val="0"/>
              </a:spcBef>
              <a:spcAft>
                <a:spcPts val="0"/>
              </a:spcAft>
              <a:buNone/>
            </a:pPr>
            <a:endParaRPr lang="es-ES" sz="1600" b="1" dirty="0">
              <a:solidFill>
                <a:srgbClr val="3F3F3F"/>
              </a:solidFill>
              <a:latin typeface="Calibri"/>
              <a:ea typeface="Calibri"/>
              <a:cs typeface="Calibri"/>
              <a:sym typeface="Calibri"/>
            </a:endParaRPr>
          </a:p>
          <a:p>
            <a:pPr marR="0" lvl="0" algn="l" rtl="0">
              <a:spcBef>
                <a:spcPts val="0"/>
              </a:spcBef>
              <a:spcAft>
                <a:spcPts val="0"/>
              </a:spcAft>
              <a:buClr>
                <a:srgbClr val="3F3F3F"/>
              </a:buClr>
              <a:buSzPts val="1600"/>
            </a:pPr>
            <a:endParaRPr lang="es-ES" sz="1600" dirty="0">
              <a:solidFill>
                <a:srgbClr val="3F3F3F"/>
              </a:solidFill>
              <a:latin typeface="Calibri"/>
              <a:ea typeface="Calibri"/>
              <a:cs typeface="Calibri"/>
              <a:sym typeface="Calibri"/>
            </a:endParaRPr>
          </a:p>
          <a:p>
            <a:pPr marL="285750" marR="0" lvl="0" indent="-285750" algn="l" rtl="0">
              <a:spcBef>
                <a:spcPts val="0"/>
              </a:spcBef>
              <a:spcAft>
                <a:spcPts val="0"/>
              </a:spcAft>
              <a:buClr>
                <a:srgbClr val="3F3F3F"/>
              </a:buClr>
              <a:buSzPts val="1600"/>
              <a:buFont typeface="Arial" panose="020B0604020202020204" pitchFamily="34" charset="0"/>
              <a:buChar char="•"/>
            </a:pPr>
            <a:endParaRPr sz="1600" b="1"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p:txBody>
      </p:sp>
      <p:sp>
        <p:nvSpPr>
          <p:cNvPr id="154" name="Google Shape;154;p12"/>
          <p:cNvSpPr/>
          <p:nvPr/>
        </p:nvSpPr>
        <p:spPr>
          <a:xfrm>
            <a:off x="371850" y="156925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4" name="Tabla 4">
            <a:extLst>
              <a:ext uri="{FF2B5EF4-FFF2-40B4-BE49-F238E27FC236}">
                <a16:creationId xmlns:a16="http://schemas.microsoft.com/office/drawing/2014/main" id="{1A035DCC-56C3-4C16-8DC5-9A98FABAE883}"/>
              </a:ext>
            </a:extLst>
          </p:cNvPr>
          <p:cNvGraphicFramePr>
            <a:graphicFrameLocks noGrp="1"/>
          </p:cNvGraphicFramePr>
          <p:nvPr>
            <p:extLst>
              <p:ext uri="{D42A27DB-BD31-4B8C-83A1-F6EECF244321}">
                <p14:modId xmlns:p14="http://schemas.microsoft.com/office/powerpoint/2010/main" val="2929034030"/>
              </p:ext>
            </p:extLst>
          </p:nvPr>
        </p:nvGraphicFramePr>
        <p:xfrm>
          <a:off x="4696884" y="3557815"/>
          <a:ext cx="3924146" cy="944880"/>
        </p:xfrm>
        <a:graphic>
          <a:graphicData uri="http://schemas.openxmlformats.org/drawingml/2006/table">
            <a:tbl>
              <a:tblPr firstRow="1" bandRow="1">
                <a:tableStyleId>{2D5ABB26-0587-4C30-8999-92F81FD0307C}</a:tableStyleId>
              </a:tblPr>
              <a:tblGrid>
                <a:gridCol w="3924146">
                  <a:extLst>
                    <a:ext uri="{9D8B030D-6E8A-4147-A177-3AD203B41FA5}">
                      <a16:colId xmlns:a16="http://schemas.microsoft.com/office/drawing/2014/main" val="2331685340"/>
                    </a:ext>
                  </a:extLst>
                </a:gridCol>
              </a:tblGrid>
              <a:tr h="370840">
                <a:tc>
                  <a:txBody>
                    <a:bodyPr/>
                    <a:lstStyle/>
                    <a:p>
                      <a:pPr marR="0" algn="l" rtl="0" fontAlgn="t">
                        <a:spcBef>
                          <a:spcPts val="0"/>
                        </a:spcBef>
                        <a:spcAft>
                          <a:spcPts val="0"/>
                        </a:spcAft>
                      </a:pPr>
                      <a:r>
                        <a:rPr lang="es-ES" b="1" i="0" u="none" strike="noStrike" dirty="0">
                          <a:solidFill>
                            <a:srgbClr val="404040"/>
                          </a:solidFill>
                          <a:effectLst/>
                          <a:latin typeface="Calibri" panose="020F0502020204030204" pitchFamily="34" charset="0"/>
                          <a:cs typeface="Calibri" panose="020F0502020204030204" pitchFamily="34" charset="0"/>
                        </a:rPr>
                        <a:t>Fase de evaluación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Manual técnico</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Plan de instalación, respaldo y migración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Pruebas unitarias</a:t>
                      </a:r>
                      <a:endParaRPr lang="es-ES" dirty="0"/>
                    </a:p>
                  </a:txBody>
                  <a:tcPr/>
                </a:tc>
                <a:extLst>
                  <a:ext uri="{0D108BD9-81ED-4DB2-BD59-A6C34878D82A}">
                    <a16:rowId xmlns:a16="http://schemas.microsoft.com/office/drawing/2014/main" val="661155461"/>
                  </a:ext>
                </a:extLst>
              </a:tr>
            </a:tbl>
          </a:graphicData>
        </a:graphic>
      </p:graphicFrame>
      <p:graphicFrame>
        <p:nvGraphicFramePr>
          <p:cNvPr id="5" name="Tabla 5">
            <a:extLst>
              <a:ext uri="{FF2B5EF4-FFF2-40B4-BE49-F238E27FC236}">
                <a16:creationId xmlns:a16="http://schemas.microsoft.com/office/drawing/2014/main" id="{AF9DE703-1212-4B42-9E9F-6E36BA3DA390}"/>
              </a:ext>
            </a:extLst>
          </p:cNvPr>
          <p:cNvGraphicFramePr>
            <a:graphicFrameLocks noGrp="1"/>
          </p:cNvGraphicFramePr>
          <p:nvPr>
            <p:extLst>
              <p:ext uri="{D42A27DB-BD31-4B8C-83A1-F6EECF244321}">
                <p14:modId xmlns:p14="http://schemas.microsoft.com/office/powerpoint/2010/main" val="1104419763"/>
              </p:ext>
            </p:extLst>
          </p:nvPr>
        </p:nvGraphicFramePr>
        <p:xfrm>
          <a:off x="4696884" y="1788833"/>
          <a:ext cx="3889248" cy="1158240"/>
        </p:xfrm>
        <a:graphic>
          <a:graphicData uri="http://schemas.openxmlformats.org/drawingml/2006/table">
            <a:tbl>
              <a:tblPr firstRow="1" bandRow="1">
                <a:tableStyleId>{2D5ABB26-0587-4C30-8999-92F81FD0307C}</a:tableStyleId>
              </a:tblPr>
              <a:tblGrid>
                <a:gridCol w="3889248">
                  <a:extLst>
                    <a:ext uri="{9D8B030D-6E8A-4147-A177-3AD203B41FA5}">
                      <a16:colId xmlns:a16="http://schemas.microsoft.com/office/drawing/2014/main" val="2415243301"/>
                    </a:ext>
                  </a:extLst>
                </a:gridCol>
              </a:tblGrid>
              <a:tr h="278851">
                <a:tc>
                  <a:txBody>
                    <a:bodyPr/>
                    <a:lstStyle/>
                    <a:p>
                      <a:pPr marL="0" marR="0" algn="l" rtl="0" fontAlgn="t">
                        <a:spcBef>
                          <a:spcPts val="0"/>
                        </a:spcBef>
                        <a:spcAft>
                          <a:spcPts val="0"/>
                        </a:spcAft>
                      </a:pPr>
                      <a:r>
                        <a:rPr lang="es-ES" b="1" u="none" strike="noStrike" dirty="0">
                          <a:solidFill>
                            <a:srgbClr val="3F3F3F"/>
                          </a:solidFill>
                          <a:effectLst/>
                          <a:latin typeface="Calibri" panose="020F0502020204030204" pitchFamily="34" charset="0"/>
                          <a:cs typeface="Calibri" panose="020F0502020204030204" pitchFamily="34" charset="0"/>
                        </a:rPr>
                        <a:t>Fase de Ejecución: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Creación de la Base de Datos</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Informe de Estándares de calidad</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Construcción del Backend</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Construcción Frontend</a:t>
                      </a:r>
                      <a:endParaRPr lang="es-ES" dirty="0"/>
                    </a:p>
                  </a:txBody>
                  <a:tcPr/>
                </a:tc>
                <a:extLst>
                  <a:ext uri="{0D108BD9-81ED-4DB2-BD59-A6C34878D82A}">
                    <a16:rowId xmlns:a16="http://schemas.microsoft.com/office/drawing/2014/main" val="3613779618"/>
                  </a:ext>
                </a:extLst>
              </a:tr>
            </a:tbl>
          </a:graphicData>
        </a:graphic>
      </p:graphicFrame>
      <p:graphicFrame>
        <p:nvGraphicFramePr>
          <p:cNvPr id="6" name="Tabla 6">
            <a:extLst>
              <a:ext uri="{FF2B5EF4-FFF2-40B4-BE49-F238E27FC236}">
                <a16:creationId xmlns:a16="http://schemas.microsoft.com/office/drawing/2014/main" id="{E1A42D31-B797-42E8-9AB2-73F9B67B4D5A}"/>
              </a:ext>
            </a:extLst>
          </p:cNvPr>
          <p:cNvGraphicFramePr>
            <a:graphicFrameLocks noGrp="1"/>
          </p:cNvGraphicFramePr>
          <p:nvPr>
            <p:extLst>
              <p:ext uri="{D42A27DB-BD31-4B8C-83A1-F6EECF244321}">
                <p14:modId xmlns:p14="http://schemas.microsoft.com/office/powerpoint/2010/main" val="2120041314"/>
              </p:ext>
            </p:extLst>
          </p:nvPr>
        </p:nvGraphicFramePr>
        <p:xfrm>
          <a:off x="41828" y="3517941"/>
          <a:ext cx="3924146" cy="1158240"/>
        </p:xfrm>
        <a:graphic>
          <a:graphicData uri="http://schemas.openxmlformats.org/drawingml/2006/table">
            <a:tbl>
              <a:tblPr firstRow="1" bandRow="1">
                <a:tableStyleId>{2D5ABB26-0587-4C30-8999-92F81FD0307C}</a:tableStyleId>
              </a:tblPr>
              <a:tblGrid>
                <a:gridCol w="3924146">
                  <a:extLst>
                    <a:ext uri="{9D8B030D-6E8A-4147-A177-3AD203B41FA5}">
                      <a16:colId xmlns:a16="http://schemas.microsoft.com/office/drawing/2014/main" val="146333680"/>
                    </a:ext>
                  </a:extLst>
                </a:gridCol>
              </a:tblGrid>
              <a:tr h="370840">
                <a:tc>
                  <a:txBody>
                    <a:bodyPr/>
                    <a:lstStyle/>
                    <a:p>
                      <a:pPr marL="0" marR="0" lvl="0" indent="0" algn="l" rtl="0">
                        <a:spcBef>
                          <a:spcPts val="0"/>
                        </a:spcBef>
                        <a:spcAft>
                          <a:spcPts val="0"/>
                        </a:spcAft>
                        <a:buNone/>
                      </a:pPr>
                      <a:r>
                        <a:rPr lang="es-ES" b="1" i="0" u="none" strike="noStrike" dirty="0">
                          <a:solidFill>
                            <a:srgbClr val="3F3F3F"/>
                          </a:solidFill>
                          <a:effectLst/>
                          <a:latin typeface="Calibri" panose="020F0502020204030204" pitchFamily="34" charset="0"/>
                          <a:cs typeface="Calibri" panose="020F0502020204030204" pitchFamily="34" charset="0"/>
                        </a:rPr>
                        <a:t>Fase de Planeación:	</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Modelo entidad relación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Diccionario de datos</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Diagrama de clases</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Creación de un prototipo</a:t>
                      </a:r>
                      <a:endParaRPr lang="es-ES" dirty="0"/>
                    </a:p>
                  </a:txBody>
                  <a:tcPr/>
                </a:tc>
                <a:extLst>
                  <a:ext uri="{0D108BD9-81ED-4DB2-BD59-A6C34878D82A}">
                    <a16:rowId xmlns:a16="http://schemas.microsoft.com/office/drawing/2014/main" val="3377750399"/>
                  </a:ext>
                </a:extLst>
              </a:tr>
            </a:tbl>
          </a:graphicData>
        </a:graphic>
      </p:graphicFrame>
      <p:graphicFrame>
        <p:nvGraphicFramePr>
          <p:cNvPr id="7" name="Tabla 7">
            <a:extLst>
              <a:ext uri="{FF2B5EF4-FFF2-40B4-BE49-F238E27FC236}">
                <a16:creationId xmlns:a16="http://schemas.microsoft.com/office/drawing/2014/main" id="{37021CFB-323E-4958-9348-630ED34F8A2B}"/>
              </a:ext>
            </a:extLst>
          </p:cNvPr>
          <p:cNvGraphicFramePr>
            <a:graphicFrameLocks noGrp="1"/>
          </p:cNvGraphicFramePr>
          <p:nvPr>
            <p:extLst>
              <p:ext uri="{D42A27DB-BD31-4B8C-83A1-F6EECF244321}">
                <p14:modId xmlns:p14="http://schemas.microsoft.com/office/powerpoint/2010/main" val="1653019183"/>
              </p:ext>
            </p:extLst>
          </p:nvPr>
        </p:nvGraphicFramePr>
        <p:xfrm>
          <a:off x="41828" y="1779270"/>
          <a:ext cx="4084325" cy="1371600"/>
        </p:xfrm>
        <a:graphic>
          <a:graphicData uri="http://schemas.openxmlformats.org/drawingml/2006/table">
            <a:tbl>
              <a:tblPr firstRow="1" bandRow="1">
                <a:tableStyleId>{2D5ABB26-0587-4C30-8999-92F81FD0307C}</a:tableStyleId>
              </a:tblPr>
              <a:tblGrid>
                <a:gridCol w="4084325">
                  <a:extLst>
                    <a:ext uri="{9D8B030D-6E8A-4147-A177-3AD203B41FA5}">
                      <a16:colId xmlns:a16="http://schemas.microsoft.com/office/drawing/2014/main" val="2407317085"/>
                    </a:ext>
                  </a:extLst>
                </a:gridCol>
              </a:tblGrid>
              <a:tr h="370840">
                <a:tc>
                  <a:txBody>
                    <a:bodyPr/>
                    <a:lstStyle/>
                    <a:p>
                      <a:pPr marL="0" marR="0" algn="l" rtl="0" fontAlgn="t">
                        <a:spcBef>
                          <a:spcPts val="0"/>
                        </a:spcBef>
                        <a:spcAft>
                          <a:spcPts val="0"/>
                        </a:spcAft>
                      </a:pPr>
                      <a:r>
                        <a:rPr lang="es-ES" b="1" u="none" strike="noStrike" dirty="0">
                          <a:solidFill>
                            <a:srgbClr val="3F3F3F"/>
                          </a:solidFill>
                          <a:effectLst/>
                          <a:latin typeface="Calibri" panose="020F0502020204030204" pitchFamily="34" charset="0"/>
                          <a:cs typeface="Calibri" panose="020F0502020204030204" pitchFamily="34" charset="0"/>
                        </a:rPr>
                        <a:t>Fase de análisis:</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Levantamiento de la información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Análisis de resultados </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Diagrama de procesos (BPMN)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Cronogramas y presupuestos del proyecto</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Se determinan los casos de uso</a:t>
                      </a:r>
                      <a:endParaRPr lang="es-ES" dirty="0"/>
                    </a:p>
                  </a:txBody>
                  <a:tcPr/>
                </a:tc>
                <a:extLst>
                  <a:ext uri="{0D108BD9-81ED-4DB2-BD59-A6C34878D82A}">
                    <a16:rowId xmlns:a16="http://schemas.microsoft.com/office/drawing/2014/main" val="2371085720"/>
                  </a:ext>
                </a:extLst>
              </a:tr>
            </a:tbl>
          </a:graphicData>
        </a:graphic>
      </p:graphicFrame>
      <p:pic>
        <p:nvPicPr>
          <p:cNvPr id="14" name="Gráfico 13" descr="Investigación con relleno sólido">
            <a:extLst>
              <a:ext uri="{FF2B5EF4-FFF2-40B4-BE49-F238E27FC236}">
                <a16:creationId xmlns:a16="http://schemas.microsoft.com/office/drawing/2014/main" id="{E13E2C9B-6F5F-42A2-B88B-9A0CF8DDAA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4997" y="1956603"/>
            <a:ext cx="914400" cy="914400"/>
          </a:xfrm>
          <a:prstGeom prst="rect">
            <a:avLst/>
          </a:prstGeom>
        </p:spPr>
      </p:pic>
      <p:pic>
        <p:nvPicPr>
          <p:cNvPr id="16" name="Gráfico 15" descr="Portapapeles mezclado contorno">
            <a:extLst>
              <a:ext uri="{FF2B5EF4-FFF2-40B4-BE49-F238E27FC236}">
                <a16:creationId xmlns:a16="http://schemas.microsoft.com/office/drawing/2014/main" id="{10FE96F5-5439-469C-978A-7910221DA1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5196" y="3476553"/>
            <a:ext cx="1144746" cy="1144746"/>
          </a:xfrm>
          <a:prstGeom prst="rect">
            <a:avLst/>
          </a:prstGeom>
        </p:spPr>
      </p:pic>
      <p:pic>
        <p:nvPicPr>
          <p:cNvPr id="18" name="Gráfico 17" descr="Plano contorno">
            <a:extLst>
              <a:ext uri="{FF2B5EF4-FFF2-40B4-BE49-F238E27FC236}">
                <a16:creationId xmlns:a16="http://schemas.microsoft.com/office/drawing/2014/main" id="{3FFAC0B5-5E85-49CE-9540-31A1AFEC70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67457" y="3392383"/>
            <a:ext cx="1036324" cy="1036324"/>
          </a:xfrm>
          <a:prstGeom prst="rect">
            <a:avLst/>
          </a:prstGeom>
        </p:spPr>
      </p:pic>
      <p:pic>
        <p:nvPicPr>
          <p:cNvPr id="20" name="Gráfico 19" descr="Diseño web con relleno sólido">
            <a:extLst>
              <a:ext uri="{FF2B5EF4-FFF2-40B4-BE49-F238E27FC236}">
                <a16:creationId xmlns:a16="http://schemas.microsoft.com/office/drawing/2014/main" id="{BD4BB4DE-DDFE-46FE-8B18-BB9E2AA47C7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14696" y="1800065"/>
            <a:ext cx="1144746" cy="1144746"/>
          </a:xfrm>
          <a:prstGeom prst="rect">
            <a:avLst/>
          </a:prstGeom>
        </p:spPr>
      </p:pic>
      <p:sp>
        <p:nvSpPr>
          <p:cNvPr id="23" name="Rectángulo 22">
            <a:extLst>
              <a:ext uri="{FF2B5EF4-FFF2-40B4-BE49-F238E27FC236}">
                <a16:creationId xmlns:a16="http://schemas.microsoft.com/office/drawing/2014/main" id="{878457F9-1462-4A2F-A655-7FE9C22B815E}"/>
              </a:ext>
            </a:extLst>
          </p:cNvPr>
          <p:cNvSpPr/>
          <p:nvPr/>
        </p:nvSpPr>
        <p:spPr>
          <a:xfrm>
            <a:off x="4422137" y="1682476"/>
            <a:ext cx="79680" cy="3160398"/>
          </a:xfrm>
          <a:prstGeom prst="rect">
            <a:avLst/>
          </a:prstGeom>
          <a:solidFill>
            <a:srgbClr val="FB4C0F"/>
          </a:solidFill>
          <a:ln>
            <a:solidFill>
              <a:srgbClr val="FB4C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75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p:nvPr/>
        </p:nvSpPr>
        <p:spPr>
          <a:xfrm>
            <a:off x="2286000" y="1778352"/>
            <a:ext cx="4572000" cy="1754326"/>
          </a:xfrm>
          <a:prstGeom prst="rect">
            <a:avLst/>
          </a:prstGeom>
          <a:noFill/>
          <a:ln>
            <a:noFill/>
          </a:ln>
        </p:spPr>
        <p:txBody>
          <a:bodyPr spcFirstLastPara="1" wrap="square" lIns="91425" tIns="45700" rIns="91425" bIns="45700" anchor="ctr" anchorCtr="1">
            <a:spAutoFit/>
          </a:bodyPr>
          <a:lstStyle/>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1</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2</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3</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4</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N</a:t>
            </a:r>
            <a:endParaRPr/>
          </a:p>
        </p:txBody>
      </p:sp>
      <p:sp>
        <p:nvSpPr>
          <p:cNvPr id="162" name="Google Shape;162;p13"/>
          <p:cNvSpPr txBox="1"/>
          <p:nvPr/>
        </p:nvSpPr>
        <p:spPr>
          <a:xfrm>
            <a:off x="509443" y="303360"/>
            <a:ext cx="455750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rgbClr val="3F3F3F"/>
                </a:solidFill>
                <a:latin typeface="Calibri"/>
                <a:ea typeface="Calibri"/>
                <a:cs typeface="Calibri"/>
                <a:sym typeface="Calibri"/>
              </a:rPr>
              <a:t>Entregables Proyecto </a:t>
            </a:r>
            <a:endParaRPr/>
          </a:p>
          <a:p>
            <a:pPr marL="0" marR="0" lvl="0" indent="0" algn="l" rtl="0">
              <a:spcBef>
                <a:spcPts val="0"/>
              </a:spcBef>
              <a:spcAft>
                <a:spcPts val="0"/>
              </a:spcAft>
              <a:buNone/>
            </a:pPr>
            <a:r>
              <a:rPr lang="es-ES" sz="1800" b="1">
                <a:solidFill>
                  <a:srgbClr val="3F3F3F"/>
                </a:solidFill>
                <a:latin typeface="Calibri"/>
                <a:ea typeface="Calibri"/>
                <a:cs typeface="Calibri"/>
                <a:sym typeface="Calibri"/>
              </a:rPr>
              <a:t>Formativo por Trimestre</a:t>
            </a:r>
            <a:endParaRPr/>
          </a:p>
        </p:txBody>
      </p:sp>
      <p:sp>
        <p:nvSpPr>
          <p:cNvPr id="163" name="Google Shape;163;p13"/>
          <p:cNvSpPr/>
          <p:nvPr/>
        </p:nvSpPr>
        <p:spPr>
          <a:xfrm>
            <a:off x="607405" y="957918"/>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13">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5" name="Google Shape;165;p13"/>
          <p:cNvPicPr preferRelativeResize="0"/>
          <p:nvPr/>
        </p:nvPicPr>
        <p:blipFill>
          <a:blip r:embed="rId4">
            <a:alphaModFix/>
          </a:blip>
          <a:stretch>
            <a:fillRect/>
          </a:stretch>
        </p:blipFill>
        <p:spPr>
          <a:xfrm>
            <a:off x="7513580" y="3764086"/>
            <a:ext cx="1148925" cy="114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a:hlinkClick r:id="rId3" action="ppaction://hlinksldjump"/>
          </p:cNvPr>
          <p:cNvSpPr/>
          <p:nvPr/>
        </p:nvSpPr>
        <p:spPr>
          <a:xfrm>
            <a:off x="3993158" y="1065401"/>
            <a:ext cx="1174459" cy="1174459"/>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foto.png"/>
          <p:cNvPicPr preferRelativeResize="0"/>
          <p:nvPr/>
        </p:nvPicPr>
        <p:blipFill rotWithShape="1">
          <a:blip r:embed="rId3">
            <a:alphaModFix/>
          </a:blip>
          <a:srcRect/>
          <a:stretch/>
        </p:blipFill>
        <p:spPr>
          <a:xfrm>
            <a:off x="5180509" y="0"/>
            <a:ext cx="3983650" cy="5143500"/>
          </a:xfrm>
          <a:prstGeom prst="rect">
            <a:avLst/>
          </a:prstGeom>
          <a:noFill/>
          <a:ln>
            <a:noFill/>
          </a:ln>
        </p:spPr>
      </p:pic>
      <p:pic>
        <p:nvPicPr>
          <p:cNvPr id="64" name="Google Shape;64;p2"/>
          <p:cNvPicPr preferRelativeResize="0"/>
          <p:nvPr/>
        </p:nvPicPr>
        <p:blipFill rotWithShape="1">
          <a:blip r:embed="rId4">
            <a:alphaModFix/>
          </a:blip>
          <a:srcRect/>
          <a:stretch/>
        </p:blipFill>
        <p:spPr>
          <a:xfrm>
            <a:off x="8270874" y="238073"/>
            <a:ext cx="608543" cy="592940"/>
          </a:xfrm>
          <a:prstGeom prst="rect">
            <a:avLst/>
          </a:prstGeom>
          <a:noFill/>
          <a:ln>
            <a:noFill/>
          </a:ln>
        </p:spPr>
      </p:pic>
      <p:sp>
        <p:nvSpPr>
          <p:cNvPr id="65" name="Google Shape;65;p2"/>
          <p:cNvSpPr txBox="1"/>
          <p:nvPr/>
        </p:nvSpPr>
        <p:spPr>
          <a:xfrm>
            <a:off x="771491" y="1217209"/>
            <a:ext cx="28022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i="0" u="none" strike="noStrike" cap="none">
                <a:solidFill>
                  <a:srgbClr val="3F3F3F"/>
                </a:solidFill>
                <a:latin typeface="Calibri"/>
                <a:ea typeface="Calibri"/>
                <a:cs typeface="Calibri"/>
                <a:sym typeface="Calibri"/>
              </a:rPr>
              <a:t>Introducción</a:t>
            </a:r>
            <a:endParaRPr/>
          </a:p>
        </p:txBody>
      </p:sp>
      <p:sp>
        <p:nvSpPr>
          <p:cNvPr id="66" name="Google Shape;66;p2"/>
          <p:cNvSpPr txBox="1"/>
          <p:nvPr/>
        </p:nvSpPr>
        <p:spPr>
          <a:xfrm>
            <a:off x="522514" y="2109434"/>
            <a:ext cx="4204714"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404040"/>
                </a:solidFill>
                <a:latin typeface="Arial"/>
                <a:ea typeface="Arial"/>
                <a:cs typeface="Arial"/>
                <a:sym typeface="Arial"/>
              </a:rPr>
              <a:t>La presentación tiene como objetivo dar a conocer las problemáticas actuales que tiene la microempresa y la creación de un sistema de información para solucionar estos problemas.</a:t>
            </a:r>
            <a:endParaRPr sz="1600" b="1" i="0" u="none" strike="noStrike" cap="none">
              <a:solidFill>
                <a:srgbClr val="404040"/>
              </a:solidFill>
              <a:latin typeface="Arial"/>
              <a:ea typeface="Arial"/>
              <a:cs typeface="Arial"/>
              <a:sym typeface="Arial"/>
            </a:endParaRPr>
          </a:p>
        </p:txBody>
      </p:sp>
      <p:sp>
        <p:nvSpPr>
          <p:cNvPr id="67" name="Google Shape;67;p2"/>
          <p:cNvSpPr/>
          <p:nvPr/>
        </p:nvSpPr>
        <p:spPr>
          <a:xfrm>
            <a:off x="859075" y="189687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8" name="Google Shape;68;p2"/>
          <p:cNvPicPr preferRelativeResize="0"/>
          <p:nvPr/>
        </p:nvPicPr>
        <p:blipFill>
          <a:blip r:embed="rId5">
            <a:alphaModFix/>
          </a:blip>
          <a:stretch>
            <a:fillRect/>
          </a:stretch>
        </p:blipFill>
        <p:spPr>
          <a:xfrm>
            <a:off x="7491963" y="3491452"/>
            <a:ext cx="1652049" cy="1652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p:nvPr/>
        </p:nvSpPr>
        <p:spPr>
          <a:xfrm>
            <a:off x="4974675" y="1079750"/>
            <a:ext cx="3097800" cy="3094500"/>
          </a:xfrm>
          <a:prstGeom prst="rect">
            <a:avLst/>
          </a:prstGeom>
          <a:solidFill>
            <a:srgbClr val="FB4C0F"/>
          </a:solidFill>
          <a:ln w="9525" cap="flat" cmpd="sng">
            <a:solidFill>
              <a:srgbClr val="FB4C0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txBox="1"/>
          <p:nvPr/>
        </p:nvSpPr>
        <p:spPr>
          <a:xfrm>
            <a:off x="1190968" y="1079758"/>
            <a:ext cx="345653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800" b="1">
                <a:solidFill>
                  <a:srgbClr val="FFFFFF"/>
                </a:solidFill>
                <a:latin typeface="Calibri"/>
                <a:ea typeface="Calibri"/>
                <a:cs typeface="Calibri"/>
                <a:sym typeface="Calibri"/>
              </a:rPr>
              <a:t>CONTENIDO</a:t>
            </a:r>
            <a:endParaRPr/>
          </a:p>
        </p:txBody>
      </p:sp>
      <p:sp>
        <p:nvSpPr>
          <p:cNvPr id="75" name="Google Shape;75;p3"/>
          <p:cNvSpPr txBox="1"/>
          <p:nvPr/>
        </p:nvSpPr>
        <p:spPr>
          <a:xfrm>
            <a:off x="1518139" y="2133271"/>
            <a:ext cx="345653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3" action="ppaction://hlinksldjump">
                  <a:extLst>
                    <a:ext uri="{A12FA001-AC4F-418D-AE19-62706E023703}">
                      <ahyp:hlinkClr xmlns:ahyp="http://schemas.microsoft.com/office/drawing/2018/hyperlinkcolor" val="tx"/>
                    </a:ext>
                  </a:extLst>
                </a:hlinkClick>
              </a:rPr>
              <a:t>Problema</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Objetivos</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Justificación</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Alcance y Delimitación</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Entregables Trimestre</a:t>
            </a:r>
            <a:endParaRPr sz="1800" b="1">
              <a:solidFill>
                <a:srgbClr val="FFFFFF"/>
              </a:solidFill>
              <a:latin typeface="Calibri"/>
              <a:ea typeface="Calibri"/>
              <a:cs typeface="Calibri"/>
              <a:sym typeface="Calibri"/>
            </a:endParaRPr>
          </a:p>
        </p:txBody>
      </p:sp>
      <p:sp>
        <p:nvSpPr>
          <p:cNvPr id="76" name="Google Shape;76;p3"/>
          <p:cNvSpPr/>
          <p:nvPr/>
        </p:nvSpPr>
        <p:spPr>
          <a:xfrm>
            <a:off x="1278552" y="1981190"/>
            <a:ext cx="718487"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7" name="Google Shape;77;p3"/>
          <p:cNvPicPr preferRelativeResize="0"/>
          <p:nvPr/>
        </p:nvPicPr>
        <p:blipFill>
          <a:blip r:embed="rId8">
            <a:alphaModFix/>
          </a:blip>
          <a:stretch>
            <a:fillRect/>
          </a:stretch>
        </p:blipFill>
        <p:spPr>
          <a:xfrm>
            <a:off x="5176599" y="1158401"/>
            <a:ext cx="2937175" cy="293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p:nvPr/>
        </p:nvSpPr>
        <p:spPr>
          <a:xfrm>
            <a:off x="3492771" y="1638552"/>
            <a:ext cx="29751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Problema</a:t>
            </a:r>
            <a:endParaRPr/>
          </a:p>
        </p:txBody>
      </p:sp>
      <p:sp>
        <p:nvSpPr>
          <p:cNvPr id="83" name="Google Shape;83;p4"/>
          <p:cNvSpPr txBox="1"/>
          <p:nvPr/>
        </p:nvSpPr>
        <p:spPr>
          <a:xfrm>
            <a:off x="1873584" y="2798899"/>
            <a:ext cx="621351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En este apartado se explicará cómo funciona la empresa Vitugoz, para así identificar necesidades y problemáticas, con el fin de proponer un sistema de información.</a:t>
            </a:r>
            <a:endParaRPr sz="1800">
              <a:solidFill>
                <a:srgbClr val="3F3F3F"/>
              </a:solidFill>
              <a:latin typeface="Calibri"/>
              <a:ea typeface="Calibri"/>
              <a:cs typeface="Calibri"/>
              <a:sym typeface="Calibri"/>
            </a:endParaRPr>
          </a:p>
        </p:txBody>
      </p:sp>
      <p:sp>
        <p:nvSpPr>
          <p:cNvPr id="84" name="Google Shape;84;p4"/>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4">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4"/>
          <p:cNvSpPr txBox="1"/>
          <p:nvPr/>
        </p:nvSpPr>
        <p:spPr>
          <a:xfrm>
            <a:off x="914400" y="2144202"/>
            <a:ext cx="7315200" cy="85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Problema</a:t>
            </a:r>
            <a:endParaRPr/>
          </a:p>
        </p:txBody>
      </p:sp>
      <p:sp>
        <p:nvSpPr>
          <p:cNvPr id="93" name="Google Shape;93;p5"/>
          <p:cNvSpPr/>
          <p:nvPr/>
        </p:nvSpPr>
        <p:spPr>
          <a:xfrm>
            <a:off x="417925" y="1517000"/>
            <a:ext cx="8308200" cy="23082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La microempresa Vigutoz se dedica a la fabricación de diferentes tipos de prendas para niños. Los procesos clave que más relevancia tienen dentro de la microempresa son: la fabricación de las prendas, la gestión de inventarios y el proceso de logística. Los métodos de levantamiento de la información implementados fueron: la entrevista y la observación directa, para así visualizar cómo se desarrollaban cada uno los procesos, estas actividades se realizaron con ayuda de la propietaria de la microempresa.</a:t>
            </a:r>
            <a:endParaRPr dirty="0"/>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Una vez realizada la recolección de la información se evidenció que hace falta organización en el proceso de gestión de inventario, este proceso se hace en ocasiones manualmente o haciendo uso de Excel lo que conlleva a la pérdida de información en algunas ocasiones.</a:t>
            </a:r>
            <a:endParaRPr sz="1600" dirty="0">
              <a:solidFill>
                <a:srgbClr val="3F3F3F"/>
              </a:solidFill>
              <a:latin typeface="Calibri"/>
              <a:ea typeface="Calibri"/>
              <a:cs typeface="Calibri"/>
              <a:sym typeface="Calibri"/>
            </a:endParaRPr>
          </a:p>
        </p:txBody>
      </p:sp>
      <p:sp>
        <p:nvSpPr>
          <p:cNvPr id="94" name="Google Shape;94;p5">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5" name="Google Shape;95;p5"/>
          <p:cNvPicPr preferRelativeResize="0"/>
          <p:nvPr/>
        </p:nvPicPr>
        <p:blipFill>
          <a:blip r:embed="rId4">
            <a:alphaModFix/>
          </a:blip>
          <a:stretch>
            <a:fillRect/>
          </a:stretch>
        </p:blipFill>
        <p:spPr>
          <a:xfrm>
            <a:off x="7442875" y="3442375"/>
            <a:ext cx="1701125" cy="170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3492771" y="1638552"/>
            <a:ext cx="29751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Objetivos</a:t>
            </a:r>
            <a:endParaRPr/>
          </a:p>
        </p:txBody>
      </p:sp>
      <p:sp>
        <p:nvSpPr>
          <p:cNvPr id="101" name="Google Shape;101;p6"/>
          <p:cNvSpPr txBox="1"/>
          <p:nvPr/>
        </p:nvSpPr>
        <p:spPr>
          <a:xfrm>
            <a:off x="1436006" y="2699395"/>
            <a:ext cx="6271988"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mostrarán las metas a las que se quiere llegar y cuyo resultado será la implementación de un sistema de información.</a:t>
            </a:r>
            <a:endParaRPr sz="1800" dirty="0">
              <a:solidFill>
                <a:srgbClr val="3F3F3F"/>
              </a:solidFill>
              <a:latin typeface="Calibri"/>
              <a:ea typeface="Calibri"/>
              <a:cs typeface="Calibri"/>
              <a:sym typeface="Calibri"/>
            </a:endParaRPr>
          </a:p>
        </p:txBody>
      </p:sp>
      <p:sp>
        <p:nvSpPr>
          <p:cNvPr id="102" name="Google Shape;102;p6"/>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6">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4" name="Google Shape;104;p6"/>
          <p:cNvPicPr preferRelativeResize="0"/>
          <p:nvPr/>
        </p:nvPicPr>
        <p:blipFill>
          <a:blip r:embed="rId4">
            <a:alphaModFix/>
          </a:blip>
          <a:stretch>
            <a:fillRect/>
          </a:stretch>
        </p:blipFill>
        <p:spPr>
          <a:xfrm>
            <a:off x="7623225" y="3622725"/>
            <a:ext cx="1520774" cy="1520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Objetivos</a:t>
            </a:r>
            <a:endParaRPr/>
          </a:p>
        </p:txBody>
      </p:sp>
      <p:sp>
        <p:nvSpPr>
          <p:cNvPr id="110" name="Google Shape;110;p7"/>
          <p:cNvSpPr/>
          <p:nvPr/>
        </p:nvSpPr>
        <p:spPr>
          <a:xfrm>
            <a:off x="382867" y="1232954"/>
            <a:ext cx="8347475"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OBJETIVO GENERAL</a:t>
            </a:r>
            <a:endParaRPr dirty="0"/>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a:p>
            <a:pPr marL="457200" marR="0" lvl="1" indent="0" algn="just" rtl="0">
              <a:spcBef>
                <a:spcPts val="0"/>
              </a:spcBef>
              <a:spcAft>
                <a:spcPts val="0"/>
              </a:spcAft>
              <a:buNone/>
            </a:pPr>
            <a:r>
              <a:rPr lang="es-ES" sz="1600" b="0" i="0" u="none" strike="noStrike" cap="none" dirty="0">
                <a:solidFill>
                  <a:srgbClr val="3F3F3F"/>
                </a:solidFill>
                <a:latin typeface="Calibri"/>
                <a:ea typeface="Calibri"/>
                <a:cs typeface="Calibri"/>
                <a:sym typeface="Calibri"/>
              </a:rPr>
              <a:t>Desarrollar un sistema de Información W</a:t>
            </a:r>
            <a:r>
              <a:rPr lang="es-ES" sz="1600" dirty="0">
                <a:solidFill>
                  <a:srgbClr val="3F3F3F"/>
                </a:solidFill>
                <a:latin typeface="Calibri"/>
                <a:ea typeface="Calibri"/>
                <a:cs typeface="Calibri"/>
                <a:sym typeface="Calibri"/>
              </a:rPr>
              <a:t>eb </a:t>
            </a:r>
            <a:r>
              <a:rPr lang="es-ES" sz="1600" b="0" i="0" u="none" strike="noStrike" cap="none" dirty="0">
                <a:solidFill>
                  <a:srgbClr val="3F3F3F"/>
                </a:solidFill>
                <a:latin typeface="Calibri"/>
                <a:ea typeface="Calibri"/>
                <a:cs typeface="Calibri"/>
                <a:sym typeface="Calibri"/>
              </a:rPr>
              <a:t>que sirva como apoyo al proceso de la gestión de inventarios en la empresa Vitugoz.</a:t>
            </a:r>
            <a:endParaRPr sz="1600" b="0" i="0" u="none" strike="noStrike" cap="none"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p:txBody>
      </p:sp>
      <p:sp>
        <p:nvSpPr>
          <p:cNvPr id="111" name="Google Shape;111;p7"/>
          <p:cNvSpPr/>
          <p:nvPr/>
        </p:nvSpPr>
        <p:spPr>
          <a:xfrm>
            <a:off x="382867" y="2393064"/>
            <a:ext cx="8347475"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OBJETIVOS ESPECÍFICOS</a:t>
            </a:r>
            <a:endParaRPr dirty="0"/>
          </a:p>
          <a:p>
            <a:pPr marL="342900" marR="0" lvl="0" indent="-241300" algn="l" rtl="0">
              <a:spcBef>
                <a:spcPts val="0"/>
              </a:spcBef>
              <a:spcAft>
                <a:spcPts val="0"/>
              </a:spcAft>
              <a:buClr>
                <a:schemeClr val="dk1"/>
              </a:buClr>
              <a:buSzPts val="1600"/>
              <a:buFont typeface="Calibri"/>
              <a:buNone/>
            </a:pPr>
            <a:endParaRPr sz="1600"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a:t>
            </a:r>
            <a:r>
              <a:rPr lang="es-ES" sz="1600" dirty="0">
                <a:solidFill>
                  <a:srgbClr val="3F3F3F"/>
                </a:solidFill>
                <a:latin typeface="Calibri"/>
                <a:ea typeface="Calibri"/>
                <a:cs typeface="Calibri"/>
                <a:sym typeface="Calibri"/>
              </a:rPr>
              <a:t>u</a:t>
            </a:r>
            <a:r>
              <a:rPr lang="es-ES" sz="1600" b="0" i="0" u="none" strike="noStrike" cap="none" dirty="0">
                <a:solidFill>
                  <a:srgbClr val="3F3F3F"/>
                </a:solidFill>
                <a:latin typeface="Calibri"/>
                <a:ea typeface="Calibri"/>
                <a:cs typeface="Calibri"/>
                <a:sym typeface="Calibri"/>
              </a:rPr>
              <a:t>suarios de la Empresa Vitugoz.</a:t>
            </a:r>
            <a:endParaRPr dirty="0"/>
          </a:p>
          <a:p>
            <a:pPr marL="800100" marR="0" lvl="1" indent="-342900" algn="just" rtl="0">
              <a:spcBef>
                <a:spcPts val="0"/>
              </a:spcBef>
              <a:spcAft>
                <a:spcPts val="0"/>
              </a:spcAft>
              <a:buClr>
                <a:srgbClr val="3F3F3F"/>
              </a:buClr>
              <a:buSzPts val="1600"/>
              <a:buFont typeface="Arial"/>
              <a:buChar char="•"/>
            </a:pPr>
            <a:r>
              <a:rPr lang="es-ES" sz="1600" dirty="0">
                <a:solidFill>
                  <a:srgbClr val="3F3F3F"/>
                </a:solidFill>
                <a:latin typeface="Calibri"/>
                <a:ea typeface="Calibri"/>
                <a:cs typeface="Calibri"/>
                <a:sym typeface="Calibri"/>
              </a:rPr>
              <a:t>Gestionar el</a:t>
            </a:r>
            <a:r>
              <a:rPr lang="es-ES" sz="1600" b="0" i="0" u="none" strike="noStrike" cap="none" dirty="0">
                <a:solidFill>
                  <a:srgbClr val="3F3F3F"/>
                </a:solidFill>
                <a:latin typeface="Calibri"/>
                <a:ea typeface="Calibri"/>
                <a:cs typeface="Calibri"/>
                <a:sym typeface="Calibri"/>
              </a:rPr>
              <a:t> stock en tiempo real para tener un control claro sobre el mismo.</a:t>
            </a:r>
            <a:endParaRPr sz="1600" b="0" i="0" u="none" strike="noStrike" cap="none"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Calibri"/>
              <a:buChar char="•"/>
            </a:pPr>
            <a:r>
              <a:rPr lang="es-ES" sz="1600" dirty="0">
                <a:solidFill>
                  <a:srgbClr val="3F3F3F"/>
                </a:solidFill>
                <a:latin typeface="Calibri"/>
                <a:ea typeface="Calibri"/>
                <a:cs typeface="Calibri"/>
                <a:sym typeface="Calibri"/>
              </a:rPr>
              <a:t>Gestionar los datos de las compras de insumos y/o productos.</a:t>
            </a:r>
            <a:endParaRPr sz="1600"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Arial"/>
              <a:buChar char="•"/>
            </a:pPr>
            <a:r>
              <a:rPr lang="es-ES" sz="1600" dirty="0">
                <a:solidFill>
                  <a:srgbClr val="3F3F3F"/>
                </a:solidFill>
                <a:latin typeface="Calibri"/>
                <a:ea typeface="Calibri"/>
                <a:cs typeface="Calibri"/>
                <a:sym typeface="Calibri"/>
              </a:rPr>
              <a:t>Gestionar</a:t>
            </a:r>
            <a:r>
              <a:rPr lang="es-ES" sz="1600" b="0" i="0" u="none" strike="noStrike" cap="none" dirty="0">
                <a:solidFill>
                  <a:srgbClr val="3F3F3F"/>
                </a:solidFill>
                <a:latin typeface="Calibri"/>
                <a:ea typeface="Calibri"/>
                <a:cs typeface="Calibri"/>
                <a:sym typeface="Calibri"/>
              </a:rPr>
              <a:t> un módulo administrativo para tener control sobre todo el sistema.</a:t>
            </a:r>
            <a:endParaRPr dirty="0"/>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proveedores de la empresa para facilitar el contacto con los mismos.</a:t>
            </a:r>
            <a:endParaRPr dirty="0"/>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reportes gráficos e impresos de la Empresa Vitugoz.</a:t>
            </a:r>
            <a:endParaRPr sz="1600" b="0" i="0" u="none" strike="noStrike" cap="none" dirty="0">
              <a:solidFill>
                <a:srgbClr val="3F3F3F"/>
              </a:solidFill>
              <a:latin typeface="Calibri"/>
              <a:ea typeface="Calibri"/>
              <a:cs typeface="Calibri"/>
              <a:sym typeface="Calibri"/>
            </a:endParaRPr>
          </a:p>
          <a:p>
            <a:pPr marL="800100" marR="0" lvl="1" indent="-241300" algn="just" rtl="0">
              <a:spcBef>
                <a:spcPts val="0"/>
              </a:spcBef>
              <a:spcAft>
                <a:spcPts val="0"/>
              </a:spcAft>
              <a:buClr>
                <a:schemeClr val="dk1"/>
              </a:buClr>
              <a:buSzPts val="1600"/>
              <a:buFont typeface="Calibri"/>
              <a:buNone/>
            </a:pPr>
            <a:endParaRPr sz="1600" b="0" i="0" u="none" strike="noStrike" cap="none" dirty="0">
              <a:solidFill>
                <a:srgbClr val="3F3F3F"/>
              </a:solidFill>
              <a:latin typeface="Calibri"/>
              <a:ea typeface="Calibri"/>
              <a:cs typeface="Calibri"/>
              <a:sym typeface="Calibri"/>
            </a:endParaRPr>
          </a:p>
        </p:txBody>
      </p:sp>
      <p:sp>
        <p:nvSpPr>
          <p:cNvPr id="112" name="Google Shape;112;p7"/>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7"/>
          <p:cNvSpPr/>
          <p:nvPr/>
        </p:nvSpPr>
        <p:spPr>
          <a:xfrm>
            <a:off x="465890" y="2732289"/>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7">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p:nvPr/>
        </p:nvSpPr>
        <p:spPr>
          <a:xfrm>
            <a:off x="3492771" y="1638552"/>
            <a:ext cx="370268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Justificación</a:t>
            </a:r>
            <a:endParaRPr/>
          </a:p>
        </p:txBody>
      </p:sp>
      <p:sp>
        <p:nvSpPr>
          <p:cNvPr id="120" name="Google Shape;120;p8"/>
          <p:cNvSpPr txBox="1"/>
          <p:nvPr/>
        </p:nvSpPr>
        <p:spPr>
          <a:xfrm>
            <a:off x="1388125" y="2692065"/>
            <a:ext cx="635673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En este apartado se pretende resaltar la importancia de proponer un sistema de información como herramienta de apoyo software para la empresa Vitugoz.</a:t>
            </a:r>
            <a:endParaRPr/>
          </a:p>
        </p:txBody>
      </p:sp>
      <p:sp>
        <p:nvSpPr>
          <p:cNvPr id="121" name="Google Shape;121;p8"/>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8">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3" name="Google Shape;123;p8"/>
          <p:cNvPicPr preferRelativeResize="0"/>
          <p:nvPr/>
        </p:nvPicPr>
        <p:blipFill>
          <a:blip r:embed="rId4">
            <a:alphaModFix/>
          </a:blip>
          <a:stretch>
            <a:fillRect/>
          </a:stretch>
        </p:blipFill>
        <p:spPr>
          <a:xfrm>
            <a:off x="7427928" y="3427450"/>
            <a:ext cx="1716072" cy="171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Justificación</a:t>
            </a:r>
            <a:endParaRPr/>
          </a:p>
        </p:txBody>
      </p:sp>
      <p:sp>
        <p:nvSpPr>
          <p:cNvPr id="129" name="Google Shape;129;p9"/>
          <p:cNvSpPr/>
          <p:nvPr/>
        </p:nvSpPr>
        <p:spPr>
          <a:xfrm>
            <a:off x="382868" y="1232954"/>
            <a:ext cx="8308126" cy="329320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deseo de apoyar a una microempresa para que se beneficien de los sistemas de información nos llevó a elegir la empresa Vitugoz, ya que, pese a que cuentan con un sistema Web para realizar ventas Online se identificó que tienen algunas falencias en el proceso para la gestión de inventarios. Se propone el desarrollo de un Sistema de Información Web denominado ‘Gestor-E’, que sirva como herramienta software de apoyo al seguimiento del proceso de gestión de inventarios, usuarios, proveedores y reportes gráficos de la empresa Vitugoz. En la gestión de usuarios el/los Administrador/es podrán dar acceso a los Usuarios encargados de hacer el manejo del inventario, así mismo, tendrán el control total para gestionar los perfiles y roles. En el apartado de gestión de inventarios los usuarios (operarios) y administrador/es podrán visualizar en tiempo real el stock disponible para estar al tanto de lo que ocurre con este; así mismo gestionar los proveedores que interactúan directamente con la compañía. Finalmente, facilitará la gestión de reportes gráficos e impresos, necesarios para la toma de decisiones del personal administrativo de la Empresa Vigutoz. </a:t>
            </a:r>
            <a:endParaRPr sz="1600" dirty="0">
              <a:solidFill>
                <a:srgbClr val="3F3F3F"/>
              </a:solidFill>
              <a:latin typeface="Calibri"/>
              <a:ea typeface="Calibri"/>
              <a:cs typeface="Calibri"/>
              <a:sym typeface="Calibri"/>
            </a:endParaRPr>
          </a:p>
        </p:txBody>
      </p:sp>
      <p:sp>
        <p:nvSpPr>
          <p:cNvPr id="130" name="Google Shape;130;p9">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Personalizado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986</Words>
  <Application>Microsoft Office PowerPoint</Application>
  <PresentationFormat>Presentación en pantalla (16:9)</PresentationFormat>
  <Paragraphs>87</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Nicolás Reatiga</cp:lastModifiedBy>
  <cp:revision>12</cp:revision>
  <dcterms:created xsi:type="dcterms:W3CDTF">2019-11-27T03:16:21Z</dcterms:created>
  <dcterms:modified xsi:type="dcterms:W3CDTF">2021-06-30T03:26:53Z</dcterms:modified>
</cp:coreProperties>
</file>