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83" r:id="rId16"/>
    <p:sldId id="275" r:id="rId17"/>
    <p:sldId id="286" r:id="rId18"/>
    <p:sldId id="276" r:id="rId19"/>
    <p:sldId id="277" r:id="rId20"/>
    <p:sldId id="279" r:id="rId21"/>
    <p:sldId id="278" r:id="rId22"/>
    <p:sldId id="280" r:id="rId23"/>
    <p:sldId id="26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IMXweoysT6FAjl+4ZcD50YC5q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B6B6B"/>
    <a:srgbClr val="FB4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4CBE6-59CC-4391-BE39-BE53A1F89A82}" v="67" dt="2021-09-25T18:48:43.03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814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13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03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1"/>
        <p:cNvGrpSpPr/>
        <p:nvPr/>
      </p:nvGrpSpPr>
      <p:grpSpPr>
        <a:xfrm>
          <a:off x="0" y="0"/>
          <a:ext cx="0" cy="0"/>
          <a:chOff x="0" y="0"/>
          <a:chExt cx="0" cy="0"/>
        </a:xfrm>
      </p:grpSpPr>
      <p:pic>
        <p:nvPicPr>
          <p:cNvPr id="12" name="Google Shape;12;p16"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3"/>
        <p:cNvGrpSpPr/>
        <p:nvPr/>
      </p:nvGrpSpPr>
      <p:grpSpPr>
        <a:xfrm>
          <a:off x="0" y="0"/>
          <a:ext cx="0" cy="0"/>
          <a:chOff x="0" y="0"/>
          <a:chExt cx="0" cy="0"/>
        </a:xfrm>
      </p:grpSpPr>
      <p:pic>
        <p:nvPicPr>
          <p:cNvPr id="14" name="Google Shape;14;p17"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15"/>
        <p:cNvGrpSpPr/>
        <p:nvPr/>
      </p:nvGrpSpPr>
      <p:grpSpPr>
        <a:xfrm>
          <a:off x="0" y="0"/>
          <a:ext cx="0" cy="0"/>
          <a:chOff x="0" y="0"/>
          <a:chExt cx="0" cy="0"/>
        </a:xfrm>
      </p:grpSpPr>
      <p:pic>
        <p:nvPicPr>
          <p:cNvPr id="16" name="Google Shape;16;p18"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7"/>
        <p:cNvGrpSpPr/>
        <p:nvPr/>
      </p:nvGrpSpPr>
      <p:grpSpPr>
        <a:xfrm>
          <a:off x="0" y="0"/>
          <a:ext cx="0" cy="0"/>
          <a:chOff x="0" y="0"/>
          <a:chExt cx="0" cy="0"/>
        </a:xfrm>
      </p:grpSpPr>
      <p:pic>
        <p:nvPicPr>
          <p:cNvPr id="18" name="Google Shape;18;p19"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1"/>
        <p:cNvGrpSpPr/>
        <p:nvPr/>
      </p:nvGrpSpPr>
      <p:grpSpPr>
        <a:xfrm>
          <a:off x="0" y="0"/>
          <a:ext cx="0" cy="0"/>
          <a:chOff x="0" y="0"/>
          <a:chExt cx="0" cy="0"/>
        </a:xfrm>
      </p:grpSpPr>
      <p:pic>
        <p:nvPicPr>
          <p:cNvPr id="22" name="Google Shape;22;p21"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3"/>
        <p:cNvGrpSpPr/>
        <p:nvPr/>
      </p:nvGrpSpPr>
      <p:grpSpPr>
        <a:xfrm>
          <a:off x="0" y="0"/>
          <a:ext cx="0" cy="0"/>
          <a:chOff x="0" y="0"/>
          <a:chExt cx="0" cy="0"/>
        </a:xfrm>
      </p:grpSpPr>
      <p:pic>
        <p:nvPicPr>
          <p:cNvPr id="24" name="Google Shape;24;p22"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3"/>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4"/>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NicolasReatiga/Gestor-e" TargetMode="Externa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2.xml"/><Relationship Id="rId7"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8.xml"/><Relationship Id="rId5" Type="http://schemas.openxmlformats.org/officeDocument/2006/relationships/slide" Target="slide6.xml"/><Relationship Id="rId10" Type="http://schemas.openxmlformats.org/officeDocument/2006/relationships/image" Target="../media/image8.png"/><Relationship Id="rId4" Type="http://schemas.openxmlformats.org/officeDocument/2006/relationships/slide" Target="slide4.xml"/><Relationship Id="rId9" Type="http://schemas.openxmlformats.org/officeDocument/2006/relationships/slide" Target="slide18.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3193499" y="711819"/>
            <a:ext cx="2757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1" i="0" u="none" strike="noStrike" cap="none" dirty="0">
                <a:solidFill>
                  <a:srgbClr val="3F3F3F"/>
                </a:solidFill>
                <a:latin typeface="Calibri"/>
                <a:ea typeface="Calibri"/>
                <a:cs typeface="Calibri"/>
                <a:sym typeface="Calibri"/>
              </a:rPr>
              <a:t>Gestor-E</a:t>
            </a:r>
            <a:endParaRPr sz="2800" b="1" i="0" u="none" strike="noStrike" cap="none" dirty="0">
              <a:solidFill>
                <a:srgbClr val="3F3F3F"/>
              </a:solidFill>
              <a:latin typeface="Calibri"/>
              <a:ea typeface="Calibri"/>
              <a:cs typeface="Calibri"/>
              <a:sym typeface="Calibri"/>
            </a:endParaRPr>
          </a:p>
        </p:txBody>
      </p:sp>
      <p:sp>
        <p:nvSpPr>
          <p:cNvPr id="56" name="Google Shape;56;p1"/>
          <p:cNvSpPr txBox="1"/>
          <p:nvPr/>
        </p:nvSpPr>
        <p:spPr>
          <a:xfrm>
            <a:off x="896111" y="3672540"/>
            <a:ext cx="732471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Servicio Nacional de Aprendizaje – SENA, Centro de Electricidad Electrónica y Telecomunicaciones</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Análisis y Desarrollo de Sistemas de Información, </a:t>
            </a:r>
            <a:r>
              <a:rPr lang="es-ES" sz="1200" b="1" dirty="0">
                <a:solidFill>
                  <a:srgbClr val="3F3F3F"/>
                </a:solidFill>
                <a:latin typeface="Calibri"/>
                <a:ea typeface="Calibri"/>
                <a:cs typeface="Calibri"/>
                <a:sym typeface="Calibri"/>
              </a:rPr>
              <a:t>C</a:t>
            </a:r>
            <a:r>
              <a:rPr lang="es-ES" sz="1200" b="1" i="0" u="none" strike="noStrike" cap="none" dirty="0">
                <a:solidFill>
                  <a:srgbClr val="3F3F3F"/>
                </a:solidFill>
                <a:latin typeface="Calibri"/>
                <a:ea typeface="Calibri"/>
                <a:cs typeface="Calibri"/>
                <a:sym typeface="Calibri"/>
              </a:rPr>
              <a:t>uarto Trimestre</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Instructor </a:t>
            </a:r>
            <a:r>
              <a:rPr lang="es-ES" sz="1200" b="1" dirty="0">
                <a:solidFill>
                  <a:srgbClr val="3F3F3F"/>
                </a:solidFill>
                <a:latin typeface="Calibri"/>
                <a:ea typeface="Calibri"/>
                <a:cs typeface="Calibri"/>
                <a:sym typeface="Calibri"/>
              </a:rPr>
              <a:t>Gerardo Polania</a:t>
            </a:r>
            <a:endParaRPr dirty="0"/>
          </a:p>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Bogotá, </a:t>
            </a:r>
            <a:r>
              <a:rPr lang="es-ES" sz="1200" b="1" dirty="0">
                <a:solidFill>
                  <a:srgbClr val="3F3F3F"/>
                </a:solidFill>
                <a:latin typeface="Calibri"/>
                <a:ea typeface="Calibri"/>
                <a:cs typeface="Calibri"/>
                <a:sym typeface="Calibri"/>
              </a:rPr>
              <a:t>27</a:t>
            </a:r>
            <a:r>
              <a:rPr lang="es-ES" sz="1200" b="1" i="0" u="none" strike="noStrike" cap="none" dirty="0">
                <a:solidFill>
                  <a:srgbClr val="3F3F3F"/>
                </a:solidFill>
                <a:latin typeface="Calibri"/>
                <a:ea typeface="Calibri"/>
                <a:cs typeface="Calibri"/>
                <a:sym typeface="Calibri"/>
              </a:rPr>
              <a:t> de septiembre de 2021</a:t>
            </a:r>
            <a:endParaRPr dirty="0"/>
          </a:p>
        </p:txBody>
      </p:sp>
      <p:sp>
        <p:nvSpPr>
          <p:cNvPr id="57" name="Google Shape;57;p1"/>
          <p:cNvSpPr txBox="1"/>
          <p:nvPr/>
        </p:nvSpPr>
        <p:spPr>
          <a:xfrm>
            <a:off x="896111" y="2529787"/>
            <a:ext cx="7324717" cy="646290"/>
          </a:xfrm>
          <a:prstGeom prst="rect">
            <a:avLst/>
          </a:prstGeom>
          <a:noFill/>
          <a:ln>
            <a:noFill/>
          </a:ln>
        </p:spPr>
        <p:txBody>
          <a:bodyPr spcFirstLastPara="1" wrap="square" lIns="91425" tIns="45700" rIns="91425" bIns="45700" anchor="ctr" anchorCtr="1">
            <a:spAutoFit/>
          </a:bodyPr>
          <a:lstStyle/>
          <a:p>
            <a:pPr marL="0" marR="0" lvl="0" indent="0" algn="ctr" rtl="0">
              <a:spcBef>
                <a:spcPts val="0"/>
              </a:spcBef>
              <a:spcAft>
                <a:spcPts val="0"/>
              </a:spcAft>
              <a:buNone/>
            </a:pPr>
            <a:r>
              <a:rPr lang="es-ES" sz="1200" b="1" i="0" u="none" strike="noStrike" cap="none" dirty="0">
                <a:solidFill>
                  <a:srgbClr val="3F3F3F"/>
                </a:solidFill>
                <a:latin typeface="Calibri"/>
                <a:ea typeface="Calibri"/>
                <a:cs typeface="Calibri"/>
                <a:sym typeface="Calibri"/>
              </a:rPr>
              <a:t>Jeisson Nicolas Reatiga Otalora</a:t>
            </a:r>
          </a:p>
          <a:p>
            <a:pPr marL="0" marR="0" lvl="0" indent="0" algn="ctr" rtl="0">
              <a:spcBef>
                <a:spcPts val="0"/>
              </a:spcBef>
              <a:spcAft>
                <a:spcPts val="0"/>
              </a:spcAft>
              <a:buNone/>
            </a:pPr>
            <a:r>
              <a:rPr lang="es-ES" sz="1200" b="1" dirty="0">
                <a:solidFill>
                  <a:srgbClr val="3F3F3F"/>
                </a:solidFill>
                <a:latin typeface="Calibri"/>
                <a:cs typeface="Calibri"/>
                <a:sym typeface="Calibri"/>
              </a:rPr>
              <a:t>Johan Camilo Hueso Florido</a:t>
            </a:r>
          </a:p>
          <a:p>
            <a:pPr marL="0" marR="0" lvl="0" indent="0" algn="ctr" rtl="0">
              <a:spcBef>
                <a:spcPts val="0"/>
              </a:spcBef>
              <a:spcAft>
                <a:spcPts val="0"/>
              </a:spcAft>
              <a:buNone/>
            </a:pPr>
            <a:r>
              <a:rPr lang="es-ES" sz="1200" b="1" dirty="0">
                <a:solidFill>
                  <a:srgbClr val="3F3F3F"/>
                </a:solidFill>
                <a:latin typeface="Calibri"/>
                <a:cs typeface="Calibri"/>
                <a:sym typeface="Calibri"/>
              </a:rPr>
              <a:t>Carlos Castillo Quitian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3279649" y="116849"/>
            <a:ext cx="4553264"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dirty="0">
                <a:solidFill>
                  <a:srgbClr val="3F3F3F"/>
                </a:solidFill>
                <a:latin typeface="Calibri"/>
                <a:ea typeface="Calibri"/>
                <a:cs typeface="Calibri"/>
                <a:sym typeface="Calibri"/>
              </a:rPr>
              <a:t>Inventarios del Sistema de información</a:t>
            </a:r>
            <a:endParaRPr dirty="0"/>
          </a:p>
        </p:txBody>
      </p:sp>
      <p:sp>
        <p:nvSpPr>
          <p:cNvPr id="120" name="Google Shape;120;p8"/>
          <p:cNvSpPr txBox="1"/>
          <p:nvPr/>
        </p:nvSpPr>
        <p:spPr>
          <a:xfrm>
            <a:off x="1388125" y="2692065"/>
            <a:ext cx="6356733"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pretenden mostrar el acceso a GIT donde se encuentra el repositorio del sistema de información.</a:t>
            </a:r>
            <a:endParaRPr dirty="0"/>
          </a:p>
        </p:txBody>
      </p:sp>
      <p:sp>
        <p:nvSpPr>
          <p:cNvPr id="121" name="Google Shape;121;p8"/>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68;p2">
            <a:extLst>
              <a:ext uri="{FF2B5EF4-FFF2-40B4-BE49-F238E27FC236}">
                <a16:creationId xmlns:a16="http://schemas.microsoft.com/office/drawing/2014/main" id="{FDA167AD-4232-4984-87A1-B595F42C42F7}"/>
              </a:ext>
            </a:extLst>
          </p:cNvPr>
          <p:cNvPicPr preferRelativeResize="0"/>
          <p:nvPr/>
        </p:nvPicPr>
        <p:blipFill>
          <a:blip r:embed="rId4">
            <a:alphaModFix/>
          </a:blip>
          <a:stretch>
            <a:fillRect/>
          </a:stretch>
        </p:blipFill>
        <p:spPr>
          <a:xfrm>
            <a:off x="7832912" y="4114800"/>
            <a:ext cx="1311100" cy="1028701"/>
          </a:xfrm>
          <a:prstGeom prst="rect">
            <a:avLst/>
          </a:prstGeom>
          <a:noFill/>
          <a:ln>
            <a:noFill/>
          </a:ln>
        </p:spPr>
      </p:pic>
    </p:spTree>
    <p:extLst>
      <p:ext uri="{BB962C8B-B14F-4D97-AF65-F5344CB8AC3E}">
        <p14:creationId xmlns:p14="http://schemas.microsoft.com/office/powerpoint/2010/main" val="197084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p5">
            <a:extLst>
              <a:ext uri="{FF2B5EF4-FFF2-40B4-BE49-F238E27FC236}">
                <a16:creationId xmlns:a16="http://schemas.microsoft.com/office/drawing/2014/main" id="{DEA3B8CA-AB9B-41A1-8799-D1A43D2EC457}"/>
              </a:ext>
            </a:extLst>
          </p:cNvPr>
          <p:cNvSpPr txBox="1"/>
          <p:nvPr/>
        </p:nvSpPr>
        <p:spPr>
          <a:xfrm>
            <a:off x="382868" y="249495"/>
            <a:ext cx="400625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bg1"/>
                </a:solidFill>
                <a:latin typeface="Calibri"/>
                <a:ea typeface="Calibri"/>
                <a:cs typeface="Calibri"/>
                <a:sym typeface="Calibri"/>
                <a:hlinkClick r:id="rId2">
                  <a:extLst>
                    <a:ext uri="{A12FA001-AC4F-418D-AE19-62706E023703}">
                      <ahyp:hlinkClr xmlns:ahyp="http://schemas.microsoft.com/office/drawing/2018/hyperlinkcolor" val="tx"/>
                    </a:ext>
                  </a:extLst>
                </a:hlinkClick>
              </a:rPr>
              <a:t>Control de cambios</a:t>
            </a:r>
            <a:endParaRPr dirty="0">
              <a:solidFill>
                <a:schemeClr val="bg1"/>
              </a:solidFill>
            </a:endParaRPr>
          </a:p>
        </p:txBody>
      </p:sp>
      <p:sp>
        <p:nvSpPr>
          <p:cNvPr id="3" name="CuadroTexto 2">
            <a:extLst>
              <a:ext uri="{FF2B5EF4-FFF2-40B4-BE49-F238E27FC236}">
                <a16:creationId xmlns:a16="http://schemas.microsoft.com/office/drawing/2014/main" id="{13C0D436-9227-457C-9434-78ECD4DF0BE2}"/>
              </a:ext>
            </a:extLst>
          </p:cNvPr>
          <p:cNvSpPr txBox="1"/>
          <p:nvPr/>
        </p:nvSpPr>
        <p:spPr>
          <a:xfrm>
            <a:off x="382868" y="1236595"/>
            <a:ext cx="8480716" cy="830997"/>
          </a:xfrm>
          <a:prstGeom prst="rect">
            <a:avLst/>
          </a:prstGeom>
          <a:noFill/>
        </p:spPr>
        <p:txBody>
          <a:bodyPr wrap="square" rtlCol="0">
            <a:spAutoFit/>
          </a:bodyPr>
          <a:lstStyle/>
          <a:p>
            <a:pPr algn="just"/>
            <a:r>
              <a:rPr lang="es-CO" sz="1600" dirty="0">
                <a:solidFill>
                  <a:srgbClr val="595959"/>
                </a:solidFill>
              </a:rPr>
              <a:t>Para el sistema de control de cambios, o sistema de control de versiones, se utilizó </a:t>
            </a:r>
            <a:r>
              <a:rPr lang="es-CO" sz="1600" dirty="0" err="1">
                <a:solidFill>
                  <a:srgbClr val="595959"/>
                </a:solidFill>
              </a:rPr>
              <a:t>Github</a:t>
            </a:r>
            <a:r>
              <a:rPr lang="es-CO" sz="1600" dirty="0">
                <a:solidFill>
                  <a:srgbClr val="595959"/>
                </a:solidFill>
              </a:rPr>
              <a:t> como herramienta. A continuación se mostrara por medio de imágenes cómo se encuentra alojado allí el repositorio.</a:t>
            </a:r>
            <a:endParaRPr lang="es-ES" sz="1600" dirty="0">
              <a:solidFill>
                <a:srgbClr val="595959"/>
              </a:solidFill>
            </a:endParaRPr>
          </a:p>
        </p:txBody>
      </p:sp>
      <p:pic>
        <p:nvPicPr>
          <p:cNvPr id="5" name="Imagen 4">
            <a:extLst>
              <a:ext uri="{FF2B5EF4-FFF2-40B4-BE49-F238E27FC236}">
                <a16:creationId xmlns:a16="http://schemas.microsoft.com/office/drawing/2014/main" id="{E2F4AD63-939A-4419-BB82-9DBE8BACA1A2}"/>
              </a:ext>
            </a:extLst>
          </p:cNvPr>
          <p:cNvPicPr>
            <a:picLocks noChangeAspect="1"/>
          </p:cNvPicPr>
          <p:nvPr/>
        </p:nvPicPr>
        <p:blipFill>
          <a:blip r:embed="rId3"/>
          <a:stretch>
            <a:fillRect/>
          </a:stretch>
        </p:blipFill>
        <p:spPr>
          <a:xfrm>
            <a:off x="382868" y="2201704"/>
            <a:ext cx="3970739" cy="2813647"/>
          </a:xfrm>
          <a:prstGeom prst="rect">
            <a:avLst/>
          </a:prstGeom>
        </p:spPr>
      </p:pic>
      <p:pic>
        <p:nvPicPr>
          <p:cNvPr id="7" name="Imagen 6">
            <a:extLst>
              <a:ext uri="{FF2B5EF4-FFF2-40B4-BE49-F238E27FC236}">
                <a16:creationId xmlns:a16="http://schemas.microsoft.com/office/drawing/2014/main" id="{6B5F062B-83FF-466D-B37E-7D7DC49C33D0}"/>
              </a:ext>
            </a:extLst>
          </p:cNvPr>
          <p:cNvPicPr>
            <a:picLocks noChangeAspect="1"/>
          </p:cNvPicPr>
          <p:nvPr/>
        </p:nvPicPr>
        <p:blipFill>
          <a:blip r:embed="rId4"/>
          <a:stretch>
            <a:fillRect/>
          </a:stretch>
        </p:blipFill>
        <p:spPr>
          <a:xfrm>
            <a:off x="4867627" y="2201704"/>
            <a:ext cx="3481937" cy="2813648"/>
          </a:xfrm>
          <a:prstGeom prst="rect">
            <a:avLst/>
          </a:prstGeom>
        </p:spPr>
      </p:pic>
    </p:spTree>
    <p:extLst>
      <p:ext uri="{BB962C8B-B14F-4D97-AF65-F5344CB8AC3E}">
        <p14:creationId xmlns:p14="http://schemas.microsoft.com/office/powerpoint/2010/main" val="176566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p5">
            <a:extLst>
              <a:ext uri="{FF2B5EF4-FFF2-40B4-BE49-F238E27FC236}">
                <a16:creationId xmlns:a16="http://schemas.microsoft.com/office/drawing/2014/main" id="{28B382F8-E6C3-41F7-8CA5-1BC9794F3F08}"/>
              </a:ext>
            </a:extLst>
          </p:cNvPr>
          <p:cNvSpPr txBox="1"/>
          <p:nvPr/>
        </p:nvSpPr>
        <p:spPr>
          <a:xfrm>
            <a:off x="382868" y="249495"/>
            <a:ext cx="400625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Control de cambios</a:t>
            </a:r>
            <a:endParaRPr dirty="0"/>
          </a:p>
        </p:txBody>
      </p:sp>
      <p:pic>
        <p:nvPicPr>
          <p:cNvPr id="4" name="Imagen 3">
            <a:extLst>
              <a:ext uri="{FF2B5EF4-FFF2-40B4-BE49-F238E27FC236}">
                <a16:creationId xmlns:a16="http://schemas.microsoft.com/office/drawing/2014/main" id="{20BB1F1B-2391-4EF6-981B-9EF08F4BCDFC}"/>
              </a:ext>
            </a:extLst>
          </p:cNvPr>
          <p:cNvPicPr>
            <a:picLocks noChangeAspect="1"/>
          </p:cNvPicPr>
          <p:nvPr/>
        </p:nvPicPr>
        <p:blipFill>
          <a:blip r:embed="rId2"/>
          <a:stretch>
            <a:fillRect/>
          </a:stretch>
        </p:blipFill>
        <p:spPr>
          <a:xfrm>
            <a:off x="209722" y="1389887"/>
            <a:ext cx="4006252" cy="3399819"/>
          </a:xfrm>
          <a:prstGeom prst="rect">
            <a:avLst/>
          </a:prstGeom>
        </p:spPr>
      </p:pic>
      <p:pic>
        <p:nvPicPr>
          <p:cNvPr id="6" name="Imagen 5">
            <a:extLst>
              <a:ext uri="{FF2B5EF4-FFF2-40B4-BE49-F238E27FC236}">
                <a16:creationId xmlns:a16="http://schemas.microsoft.com/office/drawing/2014/main" id="{2551E319-F197-4FC7-9767-821C2A463A68}"/>
              </a:ext>
            </a:extLst>
          </p:cNvPr>
          <p:cNvPicPr>
            <a:picLocks noChangeAspect="1"/>
          </p:cNvPicPr>
          <p:nvPr/>
        </p:nvPicPr>
        <p:blipFill>
          <a:blip r:embed="rId3"/>
          <a:stretch>
            <a:fillRect/>
          </a:stretch>
        </p:blipFill>
        <p:spPr>
          <a:xfrm>
            <a:off x="4362280" y="1389886"/>
            <a:ext cx="4571998" cy="1181863"/>
          </a:xfrm>
          <a:prstGeom prst="rect">
            <a:avLst/>
          </a:prstGeom>
        </p:spPr>
      </p:pic>
      <p:pic>
        <p:nvPicPr>
          <p:cNvPr id="8" name="Imagen 7">
            <a:extLst>
              <a:ext uri="{FF2B5EF4-FFF2-40B4-BE49-F238E27FC236}">
                <a16:creationId xmlns:a16="http://schemas.microsoft.com/office/drawing/2014/main" id="{8056E812-F03A-4515-9459-1C155BDB0EBA}"/>
              </a:ext>
            </a:extLst>
          </p:cNvPr>
          <p:cNvPicPr>
            <a:picLocks noChangeAspect="1"/>
          </p:cNvPicPr>
          <p:nvPr/>
        </p:nvPicPr>
        <p:blipFill>
          <a:blip r:embed="rId4"/>
          <a:stretch>
            <a:fillRect/>
          </a:stretch>
        </p:blipFill>
        <p:spPr>
          <a:xfrm>
            <a:off x="4362279" y="2819777"/>
            <a:ext cx="4571999" cy="1969929"/>
          </a:xfrm>
          <a:prstGeom prst="rect">
            <a:avLst/>
          </a:prstGeom>
        </p:spPr>
      </p:pic>
    </p:spTree>
    <p:extLst>
      <p:ext uri="{BB962C8B-B14F-4D97-AF65-F5344CB8AC3E}">
        <p14:creationId xmlns:p14="http://schemas.microsoft.com/office/powerpoint/2010/main" val="11271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1225191" y="138810"/>
            <a:ext cx="6693066" cy="1754286"/>
          </a:xfrm>
          <a:prstGeom prst="rect">
            <a:avLst/>
          </a:prstGeom>
          <a:noFill/>
          <a:ln>
            <a:noFill/>
          </a:ln>
        </p:spPr>
        <p:txBody>
          <a:bodyPr spcFirstLastPara="1" wrap="square" lIns="91425" tIns="45700" rIns="91425" bIns="45700" anchor="t" anchorCtr="0">
            <a:spAutoFit/>
          </a:bodyPr>
          <a:lstStyle/>
          <a:p>
            <a:r>
              <a:rPr lang="es-CO" sz="5400" b="1" dirty="0">
                <a:solidFill>
                  <a:srgbClr val="3F3F3F"/>
                </a:solidFill>
                <a:latin typeface="Calibri"/>
                <a:cs typeface="Calibri"/>
                <a:sym typeface="Calibri"/>
              </a:rPr>
              <a:t>Cronograma e informe de costos</a:t>
            </a:r>
            <a:endParaRPr dirty="0"/>
          </a:p>
        </p:txBody>
      </p:sp>
      <p:sp>
        <p:nvSpPr>
          <p:cNvPr id="120" name="Google Shape;120;p8"/>
          <p:cNvSpPr txBox="1"/>
          <p:nvPr/>
        </p:nvSpPr>
        <p:spPr>
          <a:xfrm>
            <a:off x="1388125" y="2692065"/>
            <a:ext cx="6356733"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mostrará el cronograma y el informe de costos establecidos para este proyecto.</a:t>
            </a:r>
            <a:endParaRPr dirty="0"/>
          </a:p>
        </p:txBody>
      </p:sp>
      <p:sp>
        <p:nvSpPr>
          <p:cNvPr id="121" name="Google Shape;121;p8"/>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68;p2">
            <a:extLst>
              <a:ext uri="{FF2B5EF4-FFF2-40B4-BE49-F238E27FC236}">
                <a16:creationId xmlns:a16="http://schemas.microsoft.com/office/drawing/2014/main" id="{FDA167AD-4232-4984-87A1-B595F42C42F7}"/>
              </a:ext>
            </a:extLst>
          </p:cNvPr>
          <p:cNvPicPr preferRelativeResize="0"/>
          <p:nvPr/>
        </p:nvPicPr>
        <p:blipFill>
          <a:blip r:embed="rId4">
            <a:alphaModFix/>
          </a:blip>
          <a:stretch>
            <a:fillRect/>
          </a:stretch>
        </p:blipFill>
        <p:spPr>
          <a:xfrm>
            <a:off x="7832912" y="4114800"/>
            <a:ext cx="1311100" cy="1028701"/>
          </a:xfrm>
          <a:prstGeom prst="rect">
            <a:avLst/>
          </a:prstGeom>
          <a:noFill/>
          <a:ln>
            <a:noFill/>
          </a:ln>
        </p:spPr>
      </p:pic>
    </p:spTree>
    <p:extLst>
      <p:ext uri="{BB962C8B-B14F-4D97-AF65-F5344CB8AC3E}">
        <p14:creationId xmlns:p14="http://schemas.microsoft.com/office/powerpoint/2010/main" val="401126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8;p9">
            <a:extLst>
              <a:ext uri="{FF2B5EF4-FFF2-40B4-BE49-F238E27FC236}">
                <a16:creationId xmlns:a16="http://schemas.microsoft.com/office/drawing/2014/main" id="{0AE5FB38-68AF-443D-ADD5-3433DDE52751}"/>
              </a:ext>
            </a:extLst>
          </p:cNvPr>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Cronograma</a:t>
            </a:r>
            <a:endParaRPr dirty="0"/>
          </a:p>
        </p:txBody>
      </p:sp>
      <p:sp>
        <p:nvSpPr>
          <p:cNvPr id="3" name="Google Shape;120;p8">
            <a:extLst>
              <a:ext uri="{FF2B5EF4-FFF2-40B4-BE49-F238E27FC236}">
                <a16:creationId xmlns:a16="http://schemas.microsoft.com/office/drawing/2014/main" id="{DBC7F7C2-BCF8-4FF6-9634-BB9CB86A0B5B}"/>
              </a:ext>
            </a:extLst>
          </p:cNvPr>
          <p:cNvSpPr txBox="1"/>
          <p:nvPr/>
        </p:nvSpPr>
        <p:spPr>
          <a:xfrm>
            <a:off x="382868" y="1204641"/>
            <a:ext cx="8383180" cy="36929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lang="es-ES" sz="1800" dirty="0">
              <a:solidFill>
                <a:srgbClr val="3F3F3F"/>
              </a:solidFill>
              <a:latin typeface="Calibri"/>
              <a:cs typeface="Calibri"/>
            </a:endParaRPr>
          </a:p>
        </p:txBody>
      </p:sp>
      <p:pic>
        <p:nvPicPr>
          <p:cNvPr id="5" name="Imagen 5" descr="Interfaz de usuario gráfica, Gráfico&#10;&#10;Descripción generada automáticamente">
            <a:extLst>
              <a:ext uri="{FF2B5EF4-FFF2-40B4-BE49-F238E27FC236}">
                <a16:creationId xmlns:a16="http://schemas.microsoft.com/office/drawing/2014/main" id="{FB32343B-B48A-4CB3-A4B3-1D9B88521188}"/>
              </a:ext>
            </a:extLst>
          </p:cNvPr>
          <p:cNvPicPr>
            <a:picLocks noChangeAspect="1"/>
          </p:cNvPicPr>
          <p:nvPr/>
        </p:nvPicPr>
        <p:blipFill>
          <a:blip r:embed="rId2"/>
          <a:stretch>
            <a:fillRect/>
          </a:stretch>
        </p:blipFill>
        <p:spPr>
          <a:xfrm>
            <a:off x="2894" y="-1498"/>
            <a:ext cx="9138212" cy="5012326"/>
          </a:xfrm>
          <a:prstGeom prst="rect">
            <a:avLst/>
          </a:prstGeom>
        </p:spPr>
      </p:pic>
    </p:spTree>
    <p:extLst>
      <p:ext uri="{BB962C8B-B14F-4D97-AF65-F5344CB8AC3E}">
        <p14:creationId xmlns:p14="http://schemas.microsoft.com/office/powerpoint/2010/main" val="151056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10;&#10;Descripción generada automáticamente">
            <a:extLst>
              <a:ext uri="{FF2B5EF4-FFF2-40B4-BE49-F238E27FC236}">
                <a16:creationId xmlns:a16="http://schemas.microsoft.com/office/drawing/2014/main" id="{35D0CE0B-131D-4AF9-ACA1-547FA739D4E2}"/>
              </a:ext>
            </a:extLst>
          </p:cNvPr>
          <p:cNvPicPr>
            <a:picLocks noChangeAspect="1"/>
          </p:cNvPicPr>
          <p:nvPr/>
        </p:nvPicPr>
        <p:blipFill>
          <a:blip r:embed="rId2"/>
          <a:stretch>
            <a:fillRect/>
          </a:stretch>
        </p:blipFill>
        <p:spPr>
          <a:xfrm>
            <a:off x="2894" y="3035"/>
            <a:ext cx="9138212" cy="2308866"/>
          </a:xfrm>
          <a:prstGeom prst="rect">
            <a:avLst/>
          </a:prstGeom>
        </p:spPr>
      </p:pic>
    </p:spTree>
    <p:extLst>
      <p:ext uri="{BB962C8B-B14F-4D97-AF65-F5344CB8AC3E}">
        <p14:creationId xmlns:p14="http://schemas.microsoft.com/office/powerpoint/2010/main" val="3853091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8;p9">
            <a:extLst>
              <a:ext uri="{FF2B5EF4-FFF2-40B4-BE49-F238E27FC236}">
                <a16:creationId xmlns:a16="http://schemas.microsoft.com/office/drawing/2014/main" id="{0AE5FB38-68AF-443D-ADD5-3433DDE52751}"/>
              </a:ext>
            </a:extLst>
          </p:cNvPr>
          <p:cNvSpPr txBox="1"/>
          <p:nvPr/>
        </p:nvSpPr>
        <p:spPr>
          <a:xfrm>
            <a:off x="382868" y="249495"/>
            <a:ext cx="467681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Costos y presupuestos</a:t>
            </a:r>
            <a:endParaRPr dirty="0"/>
          </a:p>
        </p:txBody>
      </p:sp>
      <p:sp>
        <p:nvSpPr>
          <p:cNvPr id="3" name="Google Shape;120;p8">
            <a:extLst>
              <a:ext uri="{FF2B5EF4-FFF2-40B4-BE49-F238E27FC236}">
                <a16:creationId xmlns:a16="http://schemas.microsoft.com/office/drawing/2014/main" id="{DBC7F7C2-BCF8-4FF6-9634-BB9CB86A0B5B}"/>
              </a:ext>
            </a:extLst>
          </p:cNvPr>
          <p:cNvSpPr txBox="1"/>
          <p:nvPr/>
        </p:nvSpPr>
        <p:spPr>
          <a:xfrm>
            <a:off x="382868" y="1608678"/>
            <a:ext cx="8383180"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Se evidencia el informe de costos del proyecto. Este es realizado por medio del aplicativo Project.</a:t>
            </a:r>
            <a:endParaRPr dirty="0"/>
          </a:p>
        </p:txBody>
      </p:sp>
      <p:pic>
        <p:nvPicPr>
          <p:cNvPr id="4" name="Imagen 3">
            <a:extLst>
              <a:ext uri="{FF2B5EF4-FFF2-40B4-BE49-F238E27FC236}">
                <a16:creationId xmlns:a16="http://schemas.microsoft.com/office/drawing/2014/main" id="{405B29AF-689F-4114-912A-C31EEE2D9E9E}"/>
              </a:ext>
            </a:extLst>
          </p:cNvPr>
          <p:cNvPicPr>
            <a:picLocks noChangeAspect="1"/>
          </p:cNvPicPr>
          <p:nvPr/>
        </p:nvPicPr>
        <p:blipFill rotWithShape="1">
          <a:blip r:embed="rId2"/>
          <a:srcRect t="20726" b="9905"/>
          <a:stretch/>
        </p:blipFill>
        <p:spPr>
          <a:xfrm>
            <a:off x="1546411" y="2254968"/>
            <a:ext cx="6051177" cy="2480983"/>
          </a:xfrm>
          <a:prstGeom prst="rect">
            <a:avLst/>
          </a:prstGeom>
        </p:spPr>
      </p:pic>
    </p:spTree>
    <p:extLst>
      <p:ext uri="{BB962C8B-B14F-4D97-AF65-F5344CB8AC3E}">
        <p14:creationId xmlns:p14="http://schemas.microsoft.com/office/powerpoint/2010/main" val="78573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8;p9">
            <a:extLst>
              <a:ext uri="{FF2B5EF4-FFF2-40B4-BE49-F238E27FC236}">
                <a16:creationId xmlns:a16="http://schemas.microsoft.com/office/drawing/2014/main" id="{0AE5FB38-68AF-443D-ADD5-3433DDE52751}"/>
              </a:ext>
            </a:extLst>
          </p:cNvPr>
          <p:cNvSpPr txBox="1"/>
          <p:nvPr/>
        </p:nvSpPr>
        <p:spPr>
          <a:xfrm>
            <a:off x="382868" y="249495"/>
            <a:ext cx="467681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Costos y presupuestos</a:t>
            </a:r>
            <a:endParaRPr dirty="0"/>
          </a:p>
        </p:txBody>
      </p:sp>
      <p:pic>
        <p:nvPicPr>
          <p:cNvPr id="5" name="Imagen 4">
            <a:extLst>
              <a:ext uri="{FF2B5EF4-FFF2-40B4-BE49-F238E27FC236}">
                <a16:creationId xmlns:a16="http://schemas.microsoft.com/office/drawing/2014/main" id="{E0E84828-00C3-4692-B2B9-D24F519E4323}"/>
              </a:ext>
            </a:extLst>
          </p:cNvPr>
          <p:cNvPicPr>
            <a:picLocks noChangeAspect="1"/>
          </p:cNvPicPr>
          <p:nvPr/>
        </p:nvPicPr>
        <p:blipFill rotWithShape="1">
          <a:blip r:embed="rId2"/>
          <a:srcRect t="20504" b="8225"/>
          <a:stretch/>
        </p:blipFill>
        <p:spPr>
          <a:xfrm>
            <a:off x="118855" y="1227044"/>
            <a:ext cx="8906289" cy="3778623"/>
          </a:xfrm>
          <a:prstGeom prst="rect">
            <a:avLst/>
          </a:prstGeom>
        </p:spPr>
      </p:pic>
    </p:spTree>
    <p:extLst>
      <p:ext uri="{BB962C8B-B14F-4D97-AF65-F5344CB8AC3E}">
        <p14:creationId xmlns:p14="http://schemas.microsoft.com/office/powerpoint/2010/main" val="173977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3425953" y="1710581"/>
            <a:ext cx="4553264"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5400" b="1" dirty="0">
                <a:solidFill>
                  <a:srgbClr val="3F3F3F"/>
                </a:solidFill>
                <a:latin typeface="Calibri"/>
                <a:cs typeface="Calibri"/>
                <a:sym typeface="Calibri"/>
              </a:rPr>
              <a:t>Base de Datos</a:t>
            </a:r>
            <a:endParaRPr dirty="0"/>
          </a:p>
        </p:txBody>
      </p:sp>
      <p:sp>
        <p:nvSpPr>
          <p:cNvPr id="120" name="Google Shape;120;p8"/>
          <p:cNvSpPr txBox="1"/>
          <p:nvPr/>
        </p:nvSpPr>
        <p:spPr>
          <a:xfrm>
            <a:off x="1388125" y="2692065"/>
            <a:ext cx="6356733"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visualizará cada uno de los componentes necesarios que se establecieron para la realización de la base de datos.</a:t>
            </a:r>
            <a:endParaRPr dirty="0"/>
          </a:p>
        </p:txBody>
      </p:sp>
      <p:sp>
        <p:nvSpPr>
          <p:cNvPr id="121" name="Google Shape;121;p8"/>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68;p2">
            <a:extLst>
              <a:ext uri="{FF2B5EF4-FFF2-40B4-BE49-F238E27FC236}">
                <a16:creationId xmlns:a16="http://schemas.microsoft.com/office/drawing/2014/main" id="{FDA167AD-4232-4984-87A1-B595F42C42F7}"/>
              </a:ext>
            </a:extLst>
          </p:cNvPr>
          <p:cNvPicPr preferRelativeResize="0"/>
          <p:nvPr/>
        </p:nvPicPr>
        <p:blipFill>
          <a:blip r:embed="rId4">
            <a:alphaModFix/>
          </a:blip>
          <a:stretch>
            <a:fillRect/>
          </a:stretch>
        </p:blipFill>
        <p:spPr>
          <a:xfrm>
            <a:off x="7832912" y="4114800"/>
            <a:ext cx="1311100" cy="1028701"/>
          </a:xfrm>
          <a:prstGeom prst="rect">
            <a:avLst/>
          </a:prstGeom>
          <a:noFill/>
          <a:ln>
            <a:noFill/>
          </a:ln>
        </p:spPr>
      </p:pic>
    </p:spTree>
    <p:extLst>
      <p:ext uri="{BB962C8B-B14F-4D97-AF65-F5344CB8AC3E}">
        <p14:creationId xmlns:p14="http://schemas.microsoft.com/office/powerpoint/2010/main" val="71934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8;p9">
            <a:extLst>
              <a:ext uri="{FF2B5EF4-FFF2-40B4-BE49-F238E27FC236}">
                <a16:creationId xmlns:a16="http://schemas.microsoft.com/office/drawing/2014/main" id="{0AE5FB38-68AF-443D-ADD5-3433DDE52751}"/>
              </a:ext>
            </a:extLst>
          </p:cNvPr>
          <p:cNvSpPr txBox="1"/>
          <p:nvPr/>
        </p:nvSpPr>
        <p:spPr>
          <a:xfrm>
            <a:off x="382868" y="249495"/>
            <a:ext cx="640807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Modelo Entidad Relación - MER</a:t>
            </a:r>
            <a:endParaRPr dirty="0"/>
          </a:p>
        </p:txBody>
      </p:sp>
      <p:sp>
        <p:nvSpPr>
          <p:cNvPr id="3" name="Google Shape;120;p8">
            <a:extLst>
              <a:ext uri="{FF2B5EF4-FFF2-40B4-BE49-F238E27FC236}">
                <a16:creationId xmlns:a16="http://schemas.microsoft.com/office/drawing/2014/main" id="{DBC7F7C2-BCF8-4FF6-9634-BB9CB86A0B5B}"/>
              </a:ext>
            </a:extLst>
          </p:cNvPr>
          <p:cNvSpPr txBox="1"/>
          <p:nvPr/>
        </p:nvSpPr>
        <p:spPr>
          <a:xfrm>
            <a:off x="382868" y="1204641"/>
            <a:ext cx="8383180"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A continuación se muestra el modelo entidad relación que se estableció después de hacer el levantamiento de la información.</a:t>
            </a:r>
            <a:endParaRPr dirty="0"/>
          </a:p>
        </p:txBody>
      </p:sp>
      <p:pic>
        <p:nvPicPr>
          <p:cNvPr id="5" name="Imagen 4" descr="Diagrama, Esquemático&#10;&#10;Descripción generada automáticamente">
            <a:extLst>
              <a:ext uri="{FF2B5EF4-FFF2-40B4-BE49-F238E27FC236}">
                <a16:creationId xmlns:a16="http://schemas.microsoft.com/office/drawing/2014/main" id="{4CFB10E6-6C25-429C-8830-60725529C86D}"/>
              </a:ext>
            </a:extLst>
          </p:cNvPr>
          <p:cNvPicPr>
            <a:picLocks noChangeAspect="1"/>
          </p:cNvPicPr>
          <p:nvPr/>
        </p:nvPicPr>
        <p:blipFill>
          <a:blip r:embed="rId2"/>
          <a:stretch>
            <a:fillRect/>
          </a:stretch>
        </p:blipFill>
        <p:spPr>
          <a:xfrm>
            <a:off x="1383792" y="1895008"/>
            <a:ext cx="6376416" cy="2998997"/>
          </a:xfrm>
          <a:prstGeom prst="rect">
            <a:avLst/>
          </a:prstGeom>
        </p:spPr>
      </p:pic>
    </p:spTree>
    <p:extLst>
      <p:ext uri="{BB962C8B-B14F-4D97-AF65-F5344CB8AC3E}">
        <p14:creationId xmlns:p14="http://schemas.microsoft.com/office/powerpoint/2010/main" val="257100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2"/>
          <p:cNvPicPr preferRelativeResize="0"/>
          <p:nvPr/>
        </p:nvPicPr>
        <p:blipFill rotWithShape="1">
          <a:blip r:embed="rId3">
            <a:alphaModFix/>
            <a:duotone>
              <a:prstClr val="black"/>
              <a:schemeClr val="accent6">
                <a:tint val="45000"/>
                <a:satMod val="400000"/>
              </a:schemeClr>
            </a:duotone>
          </a:blip>
          <a:srcRect/>
          <a:stretch/>
        </p:blipFill>
        <p:spPr>
          <a:xfrm>
            <a:off x="8270874" y="238073"/>
            <a:ext cx="608543" cy="592940"/>
          </a:xfrm>
          <a:prstGeom prst="rect">
            <a:avLst/>
          </a:prstGeom>
          <a:noFill/>
          <a:ln>
            <a:noFill/>
          </a:ln>
        </p:spPr>
      </p:pic>
      <p:sp>
        <p:nvSpPr>
          <p:cNvPr id="65" name="Google Shape;65;p2"/>
          <p:cNvSpPr txBox="1"/>
          <p:nvPr/>
        </p:nvSpPr>
        <p:spPr>
          <a:xfrm>
            <a:off x="771491" y="1217209"/>
            <a:ext cx="28022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i="0" u="none" strike="noStrike" cap="none">
                <a:solidFill>
                  <a:srgbClr val="3F3F3F"/>
                </a:solidFill>
                <a:latin typeface="Calibri"/>
                <a:ea typeface="Calibri"/>
                <a:cs typeface="Calibri"/>
                <a:sym typeface="Calibri"/>
              </a:rPr>
              <a:t>Introducción</a:t>
            </a:r>
            <a:endParaRPr/>
          </a:p>
        </p:txBody>
      </p:sp>
      <p:sp>
        <p:nvSpPr>
          <p:cNvPr id="66" name="Google Shape;66;p2"/>
          <p:cNvSpPr txBox="1"/>
          <p:nvPr/>
        </p:nvSpPr>
        <p:spPr>
          <a:xfrm>
            <a:off x="522514" y="2109434"/>
            <a:ext cx="4204714"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404040"/>
                </a:solidFill>
                <a:latin typeface="Arial"/>
                <a:ea typeface="Arial"/>
                <a:cs typeface="Arial"/>
                <a:sym typeface="Arial"/>
              </a:rPr>
              <a:t>La presentación tiene como objetivo dar a conocer las problemáticas actuales que tiene la microempresa y la creación de un sistema de información para solucionar estos problemas.</a:t>
            </a:r>
            <a:endParaRPr sz="1600" b="1" i="0" u="none" strike="noStrike" cap="none" dirty="0">
              <a:solidFill>
                <a:srgbClr val="404040"/>
              </a:solidFill>
              <a:latin typeface="Arial"/>
              <a:ea typeface="Arial"/>
              <a:cs typeface="Arial"/>
              <a:sym typeface="Arial"/>
            </a:endParaRPr>
          </a:p>
        </p:txBody>
      </p:sp>
      <p:sp>
        <p:nvSpPr>
          <p:cNvPr id="67" name="Google Shape;67;p2"/>
          <p:cNvSpPr/>
          <p:nvPr/>
        </p:nvSpPr>
        <p:spPr>
          <a:xfrm>
            <a:off x="859075" y="189687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8" name="Google Shape;68;p2"/>
          <p:cNvPicPr preferRelativeResize="0"/>
          <p:nvPr/>
        </p:nvPicPr>
        <p:blipFill>
          <a:blip r:embed="rId4">
            <a:alphaModFix/>
          </a:blip>
          <a:stretch>
            <a:fillRect/>
          </a:stretch>
        </p:blipFill>
        <p:spPr>
          <a:xfrm>
            <a:off x="7832912" y="4114800"/>
            <a:ext cx="1311100" cy="1028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8;p9">
            <a:extLst>
              <a:ext uri="{FF2B5EF4-FFF2-40B4-BE49-F238E27FC236}">
                <a16:creationId xmlns:a16="http://schemas.microsoft.com/office/drawing/2014/main" id="{0AE5FB38-68AF-443D-ADD5-3433DDE52751}"/>
              </a:ext>
            </a:extLst>
          </p:cNvPr>
          <p:cNvSpPr txBox="1"/>
          <p:nvPr/>
        </p:nvSpPr>
        <p:spPr>
          <a:xfrm>
            <a:off x="382868" y="249495"/>
            <a:ext cx="640807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Modelo Relacional</a:t>
            </a:r>
            <a:endParaRPr dirty="0"/>
          </a:p>
        </p:txBody>
      </p:sp>
      <p:sp>
        <p:nvSpPr>
          <p:cNvPr id="3" name="Google Shape;120;p8">
            <a:extLst>
              <a:ext uri="{FF2B5EF4-FFF2-40B4-BE49-F238E27FC236}">
                <a16:creationId xmlns:a16="http://schemas.microsoft.com/office/drawing/2014/main" id="{DBC7F7C2-BCF8-4FF6-9634-BB9CB86A0B5B}"/>
              </a:ext>
            </a:extLst>
          </p:cNvPr>
          <p:cNvSpPr txBox="1"/>
          <p:nvPr/>
        </p:nvSpPr>
        <p:spPr>
          <a:xfrm>
            <a:off x="382868" y="1204641"/>
            <a:ext cx="8383180"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A continuación se muestra el modelo relacional una vez realizada la normalización de las bases de datos.</a:t>
            </a:r>
            <a:endParaRPr dirty="0"/>
          </a:p>
        </p:txBody>
      </p:sp>
      <p:pic>
        <p:nvPicPr>
          <p:cNvPr id="6" name="Imagen 5" descr="Diagrama&#10;&#10;Descripción generada automáticamente">
            <a:extLst>
              <a:ext uri="{FF2B5EF4-FFF2-40B4-BE49-F238E27FC236}">
                <a16:creationId xmlns:a16="http://schemas.microsoft.com/office/drawing/2014/main" id="{8CE7D7B0-E09B-43EF-9C7A-BCF0A5F568B5}"/>
              </a:ext>
            </a:extLst>
          </p:cNvPr>
          <p:cNvPicPr>
            <a:picLocks noChangeAspect="1"/>
          </p:cNvPicPr>
          <p:nvPr/>
        </p:nvPicPr>
        <p:blipFill>
          <a:blip r:embed="rId2"/>
          <a:stretch>
            <a:fillRect/>
          </a:stretch>
        </p:blipFill>
        <p:spPr>
          <a:xfrm>
            <a:off x="2459125" y="1850931"/>
            <a:ext cx="4225750" cy="3215611"/>
          </a:xfrm>
          <a:prstGeom prst="rect">
            <a:avLst/>
          </a:prstGeom>
        </p:spPr>
      </p:pic>
    </p:spTree>
    <p:extLst>
      <p:ext uri="{BB962C8B-B14F-4D97-AF65-F5344CB8AC3E}">
        <p14:creationId xmlns:p14="http://schemas.microsoft.com/office/powerpoint/2010/main" val="269839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8;p9">
            <a:extLst>
              <a:ext uri="{FF2B5EF4-FFF2-40B4-BE49-F238E27FC236}">
                <a16:creationId xmlns:a16="http://schemas.microsoft.com/office/drawing/2014/main" id="{0AE5FB38-68AF-443D-ADD5-3433DDE52751}"/>
              </a:ext>
            </a:extLst>
          </p:cNvPr>
          <p:cNvSpPr txBox="1"/>
          <p:nvPr/>
        </p:nvSpPr>
        <p:spPr>
          <a:xfrm>
            <a:off x="382868" y="249495"/>
            <a:ext cx="640807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Diccionario de Datos</a:t>
            </a:r>
            <a:endParaRPr dirty="0"/>
          </a:p>
        </p:txBody>
      </p:sp>
      <p:sp>
        <p:nvSpPr>
          <p:cNvPr id="3" name="Google Shape;120;p8">
            <a:extLst>
              <a:ext uri="{FF2B5EF4-FFF2-40B4-BE49-F238E27FC236}">
                <a16:creationId xmlns:a16="http://schemas.microsoft.com/office/drawing/2014/main" id="{DBC7F7C2-BCF8-4FF6-9634-BB9CB86A0B5B}"/>
              </a:ext>
            </a:extLst>
          </p:cNvPr>
          <p:cNvSpPr txBox="1"/>
          <p:nvPr/>
        </p:nvSpPr>
        <p:spPr>
          <a:xfrm>
            <a:off x="382868" y="1204641"/>
            <a:ext cx="8383180"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A continuación se el diccionario de datos generado a través de la base de datos construida.</a:t>
            </a:r>
            <a:endParaRPr dirty="0"/>
          </a:p>
        </p:txBody>
      </p:sp>
      <p:pic>
        <p:nvPicPr>
          <p:cNvPr id="6" name="Imagen 5">
            <a:extLst>
              <a:ext uri="{FF2B5EF4-FFF2-40B4-BE49-F238E27FC236}">
                <a16:creationId xmlns:a16="http://schemas.microsoft.com/office/drawing/2014/main" id="{E216BE3D-6A8D-45FE-AB2B-FAC7096F3347}"/>
              </a:ext>
            </a:extLst>
          </p:cNvPr>
          <p:cNvPicPr>
            <a:picLocks noChangeAspect="1"/>
          </p:cNvPicPr>
          <p:nvPr/>
        </p:nvPicPr>
        <p:blipFill>
          <a:blip r:embed="rId2"/>
          <a:stretch>
            <a:fillRect/>
          </a:stretch>
        </p:blipFill>
        <p:spPr>
          <a:xfrm>
            <a:off x="2380979" y="1850931"/>
            <a:ext cx="4382041" cy="3279665"/>
          </a:xfrm>
          <a:prstGeom prst="rect">
            <a:avLst/>
          </a:prstGeom>
        </p:spPr>
      </p:pic>
    </p:spTree>
    <p:extLst>
      <p:ext uri="{BB962C8B-B14F-4D97-AF65-F5344CB8AC3E}">
        <p14:creationId xmlns:p14="http://schemas.microsoft.com/office/powerpoint/2010/main" val="703886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8;p9">
            <a:extLst>
              <a:ext uri="{FF2B5EF4-FFF2-40B4-BE49-F238E27FC236}">
                <a16:creationId xmlns:a16="http://schemas.microsoft.com/office/drawing/2014/main" id="{53BE321D-D7A3-4EE6-B2EB-687E66CAEAE0}"/>
              </a:ext>
            </a:extLst>
          </p:cNvPr>
          <p:cNvSpPr txBox="1"/>
          <p:nvPr/>
        </p:nvSpPr>
        <p:spPr>
          <a:xfrm>
            <a:off x="382868" y="249495"/>
            <a:ext cx="640807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Sistema de gestión BBDD</a:t>
            </a:r>
            <a:endParaRPr dirty="0"/>
          </a:p>
        </p:txBody>
      </p:sp>
      <p:sp>
        <p:nvSpPr>
          <p:cNvPr id="3" name="Google Shape;120;p8">
            <a:extLst>
              <a:ext uri="{FF2B5EF4-FFF2-40B4-BE49-F238E27FC236}">
                <a16:creationId xmlns:a16="http://schemas.microsoft.com/office/drawing/2014/main" id="{09B99126-25F6-44A0-9171-084242C01F57}"/>
              </a:ext>
            </a:extLst>
          </p:cNvPr>
          <p:cNvSpPr txBox="1"/>
          <p:nvPr/>
        </p:nvSpPr>
        <p:spPr>
          <a:xfrm>
            <a:off x="382868" y="1204641"/>
            <a:ext cx="8383180" cy="9232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Para hacer la gestión de la base de datos se usa como herramienta SQL Server, aquí, se podrán ver cada una de las tablas correspondientes a la base de datos y algunos registros en la misma.</a:t>
            </a:r>
            <a:endParaRPr dirty="0"/>
          </a:p>
        </p:txBody>
      </p:sp>
      <p:pic>
        <p:nvPicPr>
          <p:cNvPr id="5" name="Imagen 4">
            <a:extLst>
              <a:ext uri="{FF2B5EF4-FFF2-40B4-BE49-F238E27FC236}">
                <a16:creationId xmlns:a16="http://schemas.microsoft.com/office/drawing/2014/main" id="{94166879-9DB9-4447-B824-6C3612D7E384}"/>
              </a:ext>
            </a:extLst>
          </p:cNvPr>
          <p:cNvPicPr>
            <a:picLocks noChangeAspect="1"/>
          </p:cNvPicPr>
          <p:nvPr/>
        </p:nvPicPr>
        <p:blipFill>
          <a:blip r:embed="rId2"/>
          <a:stretch>
            <a:fillRect/>
          </a:stretch>
        </p:blipFill>
        <p:spPr>
          <a:xfrm>
            <a:off x="1834626" y="2202445"/>
            <a:ext cx="5474748" cy="2691560"/>
          </a:xfrm>
          <a:prstGeom prst="rect">
            <a:avLst/>
          </a:prstGeom>
        </p:spPr>
      </p:pic>
    </p:spTree>
    <p:extLst>
      <p:ext uri="{BB962C8B-B14F-4D97-AF65-F5344CB8AC3E}">
        <p14:creationId xmlns:p14="http://schemas.microsoft.com/office/powerpoint/2010/main" val="4175838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a:hlinkClick r:id="rId3" action="ppaction://hlinksldjump"/>
          </p:cNvPr>
          <p:cNvSpPr/>
          <p:nvPr/>
        </p:nvSpPr>
        <p:spPr>
          <a:xfrm>
            <a:off x="3993158" y="1065401"/>
            <a:ext cx="1174459" cy="1174459"/>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p:nvPr/>
        </p:nvSpPr>
        <p:spPr>
          <a:xfrm>
            <a:off x="4974675" y="1079750"/>
            <a:ext cx="3097800" cy="3094500"/>
          </a:xfrm>
          <a:prstGeom prst="rect">
            <a:avLst/>
          </a:prstGeom>
          <a:solidFill>
            <a:srgbClr val="FB4C0F"/>
          </a:solidFill>
          <a:ln w="9525" cap="flat" cmpd="sng">
            <a:solidFill>
              <a:srgbClr val="FB4C0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txBox="1"/>
          <p:nvPr/>
        </p:nvSpPr>
        <p:spPr>
          <a:xfrm>
            <a:off x="1190968" y="1079758"/>
            <a:ext cx="345653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800" b="1" dirty="0">
                <a:solidFill>
                  <a:srgbClr val="FFFFFF"/>
                </a:solidFill>
                <a:latin typeface="Calibri"/>
                <a:ea typeface="Calibri"/>
                <a:cs typeface="Calibri"/>
                <a:sym typeface="Calibri"/>
              </a:rPr>
              <a:t>CONTENIDO</a:t>
            </a:r>
            <a:endParaRPr dirty="0"/>
          </a:p>
        </p:txBody>
      </p:sp>
      <p:sp>
        <p:nvSpPr>
          <p:cNvPr id="75" name="Google Shape;75;p3"/>
          <p:cNvSpPr txBox="1"/>
          <p:nvPr/>
        </p:nvSpPr>
        <p:spPr>
          <a:xfrm>
            <a:off x="1518139" y="2133271"/>
            <a:ext cx="3988432"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u="sng" dirty="0">
                <a:solidFill>
                  <a:srgbClr val="FFFFFF"/>
                </a:solidFill>
                <a:latin typeface="Calibri"/>
                <a:ea typeface="Calibri"/>
                <a:cs typeface="Calibri"/>
                <a:sym typeface="Calibri"/>
                <a:hlinkClick r:id="rId3" action="ppaction://hlinksldjump">
                  <a:extLst>
                    <a:ext uri="{A12FA001-AC4F-418D-AE19-62706E023703}">
                      <ahyp:hlinkClr xmlns:ahyp="http://schemas.microsoft.com/office/drawing/2018/hyperlinkcolor" val="tx"/>
                    </a:ext>
                  </a:extLst>
                </a:hlinkClick>
              </a:rPr>
              <a:t>Introducción</a:t>
            </a:r>
            <a:endParaRPr lang="es-ES" sz="1800" b="1" u="sng" dirty="0">
              <a:solidFill>
                <a:srgbClr val="FFFFFF"/>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endParaRPr>
          </a:p>
          <a:p>
            <a:pPr marL="0" marR="0" lvl="0" indent="0" algn="l" rtl="0">
              <a:spcBef>
                <a:spcPts val="0"/>
              </a:spcBef>
              <a:spcAft>
                <a:spcPts val="0"/>
              </a:spcAft>
              <a:buNone/>
            </a:pPr>
            <a:r>
              <a:rPr lang="es-ES" sz="1800" b="1" u="sng" dirty="0">
                <a:solidFill>
                  <a:srgbClr val="FFFFFF"/>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Problema</a:t>
            </a:r>
            <a:endParaRPr sz="1800" b="1" dirty="0">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dirty="0">
                <a:solidFill>
                  <a:srgbClr val="FFFFFF"/>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Objetivos</a:t>
            </a:r>
            <a:endParaRPr sz="1800" b="1" dirty="0">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dirty="0">
                <a:solidFill>
                  <a:srgbClr val="FFFFFF"/>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Justificación</a:t>
            </a:r>
            <a:endParaRPr sz="1800" b="1" dirty="0">
              <a:solidFill>
                <a:srgbClr val="FFFFFF"/>
              </a:solidFill>
              <a:latin typeface="Calibri"/>
              <a:ea typeface="Calibri"/>
              <a:cs typeface="Calibri"/>
              <a:sym typeface="Calibri"/>
            </a:endParaRPr>
          </a:p>
          <a:p>
            <a:pPr marL="0" marR="0" lvl="0" indent="0" algn="l" rtl="0">
              <a:spcBef>
                <a:spcPts val="0"/>
              </a:spcBef>
              <a:spcAft>
                <a:spcPts val="0"/>
              </a:spcAft>
              <a:buNone/>
            </a:pPr>
            <a:r>
              <a:rPr lang="es-CO" sz="1800" b="1" dirty="0">
                <a:solidFill>
                  <a:schemeClr val="bg1"/>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Inventarios del Sistema de Información</a:t>
            </a:r>
            <a:endParaRPr sz="1800" b="1" dirty="0">
              <a:solidFill>
                <a:schemeClr val="bg1"/>
              </a:solidFill>
              <a:latin typeface="Calibri"/>
              <a:ea typeface="Calibri"/>
              <a:cs typeface="Calibri"/>
              <a:sym typeface="Calibri"/>
            </a:endParaRPr>
          </a:p>
          <a:p>
            <a:pPr marL="0" marR="0" lvl="0" indent="0" algn="l" rtl="0">
              <a:spcBef>
                <a:spcPts val="0"/>
              </a:spcBef>
              <a:spcAft>
                <a:spcPts val="0"/>
              </a:spcAft>
              <a:buNone/>
            </a:pPr>
            <a:r>
              <a:rPr lang="es-CO" sz="1800" b="1" dirty="0">
                <a:solidFill>
                  <a:schemeClr val="bg1"/>
                </a:solidFill>
                <a:latin typeface="Calibri"/>
                <a:ea typeface="Calibri"/>
                <a:cs typeface="Calibri"/>
                <a:sym typeface="Calibri"/>
                <a:hlinkClick r:id="rId8" action="ppaction://hlinksldjump">
                  <a:extLst>
                    <a:ext uri="{A12FA001-AC4F-418D-AE19-62706E023703}">
                      <ahyp:hlinkClr xmlns:ahyp="http://schemas.microsoft.com/office/drawing/2018/hyperlinkcolor" val="tx"/>
                    </a:ext>
                  </a:extLst>
                </a:hlinkClick>
              </a:rPr>
              <a:t>Cronograma e informe de costos</a:t>
            </a:r>
            <a:endParaRPr lang="es-CO" sz="1800" b="1" dirty="0">
              <a:solidFill>
                <a:schemeClr val="bg1"/>
              </a:solidFill>
              <a:latin typeface="Calibri"/>
              <a:ea typeface="Calibri"/>
              <a:cs typeface="Calibri"/>
              <a:sym typeface="Calibri"/>
            </a:endParaRPr>
          </a:p>
          <a:p>
            <a:pPr marL="0" marR="0" lvl="0" indent="0" algn="l" rtl="0">
              <a:spcBef>
                <a:spcPts val="0"/>
              </a:spcBef>
              <a:spcAft>
                <a:spcPts val="0"/>
              </a:spcAft>
              <a:buNone/>
            </a:pPr>
            <a:r>
              <a:rPr lang="es-CO" sz="1800" b="1" dirty="0">
                <a:solidFill>
                  <a:schemeClr val="bg1"/>
                </a:solidFill>
                <a:latin typeface="Calibri"/>
                <a:ea typeface="Calibri"/>
                <a:cs typeface="Calibri"/>
                <a:sym typeface="Calibri"/>
                <a:hlinkClick r:id="rId9" action="ppaction://hlinksldjump">
                  <a:extLst>
                    <a:ext uri="{A12FA001-AC4F-418D-AE19-62706E023703}">
                      <ahyp:hlinkClr xmlns:ahyp="http://schemas.microsoft.com/office/drawing/2018/hyperlinkcolor" val="tx"/>
                    </a:ext>
                  </a:extLst>
                </a:hlinkClick>
              </a:rPr>
              <a:t>Base de Datos</a:t>
            </a:r>
            <a:endParaRPr lang="es-CO" sz="1800" b="1" dirty="0">
              <a:solidFill>
                <a:schemeClr val="bg1"/>
              </a:solidFill>
              <a:latin typeface="Calibri"/>
              <a:ea typeface="Calibri"/>
              <a:cs typeface="Calibri"/>
              <a:sym typeface="Calibri"/>
            </a:endParaRPr>
          </a:p>
        </p:txBody>
      </p:sp>
      <p:sp>
        <p:nvSpPr>
          <p:cNvPr id="76" name="Google Shape;76;p3"/>
          <p:cNvSpPr/>
          <p:nvPr/>
        </p:nvSpPr>
        <p:spPr>
          <a:xfrm>
            <a:off x="1278552" y="1981190"/>
            <a:ext cx="718487"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7" name="Google Shape;77;p3"/>
          <p:cNvPicPr preferRelativeResize="0"/>
          <p:nvPr/>
        </p:nvPicPr>
        <p:blipFill>
          <a:blip r:embed="rId10">
            <a:alphaModFix/>
          </a:blip>
          <a:stretch>
            <a:fillRect/>
          </a:stretch>
        </p:blipFill>
        <p:spPr>
          <a:xfrm>
            <a:off x="5748099" y="1126575"/>
            <a:ext cx="2937175" cy="293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Problema</a:t>
            </a:r>
            <a:endParaRPr/>
          </a:p>
        </p:txBody>
      </p:sp>
      <p:sp>
        <p:nvSpPr>
          <p:cNvPr id="83" name="Google Shape;83;p4"/>
          <p:cNvSpPr txBox="1"/>
          <p:nvPr/>
        </p:nvSpPr>
        <p:spPr>
          <a:xfrm>
            <a:off x="1873584" y="2798899"/>
            <a:ext cx="621351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explicará cómo funciona la empresa Vitugoz, para así identificar necesidades y problemáticas, con el fin de proponer un sistema de información.</a:t>
            </a:r>
            <a:endParaRPr sz="1800" dirty="0">
              <a:solidFill>
                <a:srgbClr val="3F3F3F"/>
              </a:solidFill>
              <a:latin typeface="Calibri"/>
              <a:ea typeface="Calibri"/>
              <a:cs typeface="Calibri"/>
              <a:sym typeface="Calibri"/>
            </a:endParaRPr>
          </a:p>
        </p:txBody>
      </p:sp>
      <p:sp>
        <p:nvSpPr>
          <p:cNvPr id="84" name="Google Shape;84;p4"/>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4">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4"/>
          <p:cNvSpPr txBox="1"/>
          <p:nvPr/>
        </p:nvSpPr>
        <p:spPr>
          <a:xfrm>
            <a:off x="914400" y="2144202"/>
            <a:ext cx="7315200" cy="85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Problema</a:t>
            </a:r>
            <a:endParaRPr/>
          </a:p>
        </p:txBody>
      </p:sp>
      <p:sp>
        <p:nvSpPr>
          <p:cNvPr id="93" name="Google Shape;93;p5"/>
          <p:cNvSpPr/>
          <p:nvPr/>
        </p:nvSpPr>
        <p:spPr>
          <a:xfrm>
            <a:off x="417925" y="1517000"/>
            <a:ext cx="8308200" cy="23082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La microempresa Vigutoz se dedica a la fabricación de diferentes tipos de prendas para niños. Los procesos clave que más relevancia tienen dentro de la microempresa son: la fabricación de las prendas, la gestión de inventarios y el proceso de logística. Los métodos de levantamiento de la información implementados fueron: la entrevista y la observación directa, para así visualizar cómo se desarrollaban cada uno los procesos, estas actividades se realizaron con ayuda de la propietaria de la microempresa.</a:t>
            </a:r>
            <a:endParaRPr dirty="0"/>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Una vez realizada la recolección de la información se evidenció que hace falta organización en el proceso de gestión de inventario, este proceso se hace en ocasiones manualmente o haciendo uso de Excel lo que conlleva a la pérdida de información en algunas ocasiones.</a:t>
            </a:r>
            <a:endParaRPr sz="1600" dirty="0">
              <a:solidFill>
                <a:srgbClr val="3F3F3F"/>
              </a:solidFill>
              <a:latin typeface="Calibri"/>
              <a:ea typeface="Calibri"/>
              <a:cs typeface="Calibri"/>
              <a:sym typeface="Calibri"/>
            </a:endParaRPr>
          </a:p>
        </p:txBody>
      </p:sp>
      <p:sp>
        <p:nvSpPr>
          <p:cNvPr id="94" name="Google Shape;94;p5">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 name="Google Shape;68;p2">
            <a:extLst>
              <a:ext uri="{FF2B5EF4-FFF2-40B4-BE49-F238E27FC236}">
                <a16:creationId xmlns:a16="http://schemas.microsoft.com/office/drawing/2014/main" id="{E570B019-2CAF-4B9E-96DF-B6C27CBA6859}"/>
              </a:ext>
            </a:extLst>
          </p:cNvPr>
          <p:cNvPicPr preferRelativeResize="0"/>
          <p:nvPr/>
        </p:nvPicPr>
        <p:blipFill>
          <a:blip r:embed="rId4">
            <a:alphaModFix/>
          </a:blip>
          <a:stretch>
            <a:fillRect/>
          </a:stretch>
        </p:blipFill>
        <p:spPr>
          <a:xfrm>
            <a:off x="7832900" y="4114799"/>
            <a:ext cx="1311100" cy="102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Objetivos</a:t>
            </a:r>
            <a:endParaRPr/>
          </a:p>
        </p:txBody>
      </p:sp>
      <p:sp>
        <p:nvSpPr>
          <p:cNvPr id="101" name="Google Shape;101;p6"/>
          <p:cNvSpPr txBox="1"/>
          <p:nvPr/>
        </p:nvSpPr>
        <p:spPr>
          <a:xfrm>
            <a:off x="1436006" y="2699395"/>
            <a:ext cx="627198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mostrarán las metas a las que se quiere llegar y cuyo resultado será la implementación de un sistema de información.</a:t>
            </a:r>
            <a:endParaRPr sz="1800" dirty="0">
              <a:solidFill>
                <a:srgbClr val="3F3F3F"/>
              </a:solidFill>
              <a:latin typeface="Calibri"/>
              <a:ea typeface="Calibri"/>
              <a:cs typeface="Calibri"/>
              <a:sym typeface="Calibri"/>
            </a:endParaRPr>
          </a:p>
        </p:txBody>
      </p:sp>
      <p:sp>
        <p:nvSpPr>
          <p:cNvPr id="102" name="Google Shape;102;p6"/>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6">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68;p2">
            <a:extLst>
              <a:ext uri="{FF2B5EF4-FFF2-40B4-BE49-F238E27FC236}">
                <a16:creationId xmlns:a16="http://schemas.microsoft.com/office/drawing/2014/main" id="{7AA19F82-2671-4620-A3B8-181CBC91F039}"/>
              </a:ext>
            </a:extLst>
          </p:cNvPr>
          <p:cNvPicPr preferRelativeResize="0"/>
          <p:nvPr/>
        </p:nvPicPr>
        <p:blipFill>
          <a:blip r:embed="rId4">
            <a:alphaModFix/>
          </a:blip>
          <a:stretch>
            <a:fillRect/>
          </a:stretch>
        </p:blipFill>
        <p:spPr>
          <a:xfrm>
            <a:off x="7832912" y="4114800"/>
            <a:ext cx="1311100" cy="102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Objetivos</a:t>
            </a:r>
            <a:endParaRPr/>
          </a:p>
        </p:txBody>
      </p:sp>
      <p:sp>
        <p:nvSpPr>
          <p:cNvPr id="110" name="Google Shape;110;p7"/>
          <p:cNvSpPr/>
          <p:nvPr/>
        </p:nvSpPr>
        <p:spPr>
          <a:xfrm>
            <a:off x="382867" y="1232954"/>
            <a:ext cx="8347475"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OBJETIVO GENERAL</a:t>
            </a:r>
            <a:endParaRPr dirty="0"/>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a:p>
            <a:pPr marL="457200" marR="0" lvl="1" indent="0" algn="just" rtl="0">
              <a:spcBef>
                <a:spcPts val="0"/>
              </a:spcBef>
              <a:spcAft>
                <a:spcPts val="0"/>
              </a:spcAft>
              <a:buNone/>
            </a:pPr>
            <a:r>
              <a:rPr lang="es-ES" sz="1600" b="0" i="0" u="none" strike="noStrike" cap="none" dirty="0">
                <a:solidFill>
                  <a:srgbClr val="3F3F3F"/>
                </a:solidFill>
                <a:latin typeface="Calibri"/>
                <a:ea typeface="Calibri"/>
                <a:cs typeface="Calibri"/>
                <a:sym typeface="Calibri"/>
              </a:rPr>
              <a:t>Desarrollar un sistema de Información W</a:t>
            </a:r>
            <a:r>
              <a:rPr lang="es-ES" sz="1600" dirty="0">
                <a:solidFill>
                  <a:srgbClr val="3F3F3F"/>
                </a:solidFill>
                <a:latin typeface="Calibri"/>
                <a:ea typeface="Calibri"/>
                <a:cs typeface="Calibri"/>
                <a:sym typeface="Calibri"/>
              </a:rPr>
              <a:t>eb </a:t>
            </a:r>
            <a:r>
              <a:rPr lang="es-ES" sz="1600" b="0" i="0" u="none" strike="noStrike" cap="none" dirty="0">
                <a:solidFill>
                  <a:srgbClr val="3F3F3F"/>
                </a:solidFill>
                <a:latin typeface="Calibri"/>
                <a:ea typeface="Calibri"/>
                <a:cs typeface="Calibri"/>
                <a:sym typeface="Calibri"/>
              </a:rPr>
              <a:t>que sirva como apoyo al proceso de la gestión de inventarios en la empresa Vitugoz.</a:t>
            </a:r>
            <a:endParaRPr sz="1600" b="0" i="0" u="none" strike="noStrike" cap="none"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p:txBody>
      </p:sp>
      <p:sp>
        <p:nvSpPr>
          <p:cNvPr id="111" name="Google Shape;111;p7"/>
          <p:cNvSpPr/>
          <p:nvPr/>
        </p:nvSpPr>
        <p:spPr>
          <a:xfrm>
            <a:off x="382867" y="2393064"/>
            <a:ext cx="8347475"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OBJETIVOS ESPECÍFICOS</a:t>
            </a:r>
            <a:endParaRPr dirty="0"/>
          </a:p>
          <a:p>
            <a:pPr marL="342900" marR="0" lvl="0" indent="-241300" algn="l" rtl="0">
              <a:spcBef>
                <a:spcPts val="0"/>
              </a:spcBef>
              <a:spcAft>
                <a:spcPts val="0"/>
              </a:spcAft>
              <a:buClr>
                <a:schemeClr val="dk1"/>
              </a:buClr>
              <a:buSzPts val="1600"/>
              <a:buFont typeface="Calibri"/>
              <a:buNone/>
            </a:pPr>
            <a:endParaRPr sz="1600"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a:t>
            </a:r>
            <a:r>
              <a:rPr lang="es-ES" sz="1600" dirty="0">
                <a:solidFill>
                  <a:srgbClr val="3F3F3F"/>
                </a:solidFill>
                <a:latin typeface="Calibri"/>
                <a:ea typeface="Calibri"/>
                <a:cs typeface="Calibri"/>
                <a:sym typeface="Calibri"/>
              </a:rPr>
              <a:t>u</a:t>
            </a:r>
            <a:r>
              <a:rPr lang="es-ES" sz="1600" b="0" i="0" u="none" strike="noStrike" cap="none" dirty="0">
                <a:solidFill>
                  <a:srgbClr val="3F3F3F"/>
                </a:solidFill>
                <a:latin typeface="Calibri"/>
                <a:ea typeface="Calibri"/>
                <a:cs typeface="Calibri"/>
                <a:sym typeface="Calibri"/>
              </a:rPr>
              <a:t>suarios de la Empresa Vitugoz.</a:t>
            </a:r>
            <a:endParaRPr dirty="0"/>
          </a:p>
          <a:p>
            <a:pPr marL="800100" marR="0" lvl="1" indent="-342900" algn="just" rtl="0">
              <a:spcBef>
                <a:spcPts val="0"/>
              </a:spcBef>
              <a:spcAft>
                <a:spcPts val="0"/>
              </a:spcAft>
              <a:buClr>
                <a:srgbClr val="3F3F3F"/>
              </a:buClr>
              <a:buSzPts val="1600"/>
              <a:buFont typeface="Arial"/>
              <a:buChar char="•"/>
            </a:pPr>
            <a:r>
              <a:rPr lang="es-ES" sz="1600" dirty="0">
                <a:solidFill>
                  <a:srgbClr val="3F3F3F"/>
                </a:solidFill>
                <a:latin typeface="Calibri"/>
                <a:ea typeface="Calibri"/>
                <a:cs typeface="Calibri"/>
                <a:sym typeface="Calibri"/>
              </a:rPr>
              <a:t>Gestionar el</a:t>
            </a:r>
            <a:r>
              <a:rPr lang="es-ES" sz="1600" b="0" i="0" u="none" strike="noStrike" cap="none" dirty="0">
                <a:solidFill>
                  <a:srgbClr val="3F3F3F"/>
                </a:solidFill>
                <a:latin typeface="Calibri"/>
                <a:ea typeface="Calibri"/>
                <a:cs typeface="Calibri"/>
                <a:sym typeface="Calibri"/>
              </a:rPr>
              <a:t> stock en tiempo real para tener un control claro sobre el mismo.</a:t>
            </a:r>
            <a:endParaRPr sz="1600" b="0" i="0" u="none" strike="noStrike" cap="none"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Calibri"/>
              <a:buChar char="•"/>
            </a:pPr>
            <a:r>
              <a:rPr lang="es-ES" sz="1600" dirty="0">
                <a:solidFill>
                  <a:srgbClr val="3F3F3F"/>
                </a:solidFill>
                <a:latin typeface="Calibri"/>
                <a:ea typeface="Calibri"/>
                <a:cs typeface="Calibri"/>
                <a:sym typeface="Calibri"/>
              </a:rPr>
              <a:t>Gestionar los datos de las compras de insumos y/o productos.</a:t>
            </a:r>
            <a:endParaRPr sz="1600" dirty="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dirty="0">
                <a:solidFill>
                  <a:srgbClr val="3F3F3F"/>
                </a:solidFill>
                <a:latin typeface="Calibri"/>
                <a:ea typeface="Calibri"/>
                <a:cs typeface="Calibri"/>
                <a:sym typeface="Calibri"/>
              </a:rPr>
              <a:t>Gestionar</a:t>
            </a:r>
            <a:r>
              <a:rPr lang="es-ES" sz="1600" b="0" i="0" u="none" strike="noStrike" cap="none" dirty="0">
                <a:solidFill>
                  <a:srgbClr val="3F3F3F"/>
                </a:solidFill>
                <a:latin typeface="Calibri"/>
                <a:ea typeface="Calibri"/>
                <a:cs typeface="Calibri"/>
                <a:sym typeface="Calibri"/>
              </a:rPr>
              <a:t> un módulo administrativo para tener control sobre todo el sistema.</a:t>
            </a:r>
            <a:endParaRPr dirty="0"/>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proveedores de la empresa para facilitar el contacto con los mismos.</a:t>
            </a:r>
            <a:endParaRPr dirty="0"/>
          </a:p>
          <a:p>
            <a:pPr marL="800100" marR="0" lvl="1" indent="-342900" algn="just" rtl="0">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reportes gráficos e impresos de la Empresa Vitugoz.</a:t>
            </a:r>
            <a:endParaRPr sz="1600" b="0" i="0" u="none" strike="noStrike" cap="none" dirty="0">
              <a:solidFill>
                <a:srgbClr val="3F3F3F"/>
              </a:solidFill>
              <a:latin typeface="Calibri"/>
              <a:ea typeface="Calibri"/>
              <a:cs typeface="Calibri"/>
              <a:sym typeface="Calibri"/>
            </a:endParaRPr>
          </a:p>
          <a:p>
            <a:pPr marL="800100" marR="0" lvl="1" indent="-241300" algn="just" rtl="0">
              <a:spcBef>
                <a:spcPts val="0"/>
              </a:spcBef>
              <a:spcAft>
                <a:spcPts val="0"/>
              </a:spcAft>
              <a:buClr>
                <a:schemeClr val="dk1"/>
              </a:buClr>
              <a:buSzPts val="1600"/>
              <a:buFont typeface="Calibri"/>
              <a:buNone/>
            </a:pPr>
            <a:endParaRPr sz="1600" b="0" i="0" u="none" strike="noStrike" cap="none" dirty="0">
              <a:solidFill>
                <a:srgbClr val="3F3F3F"/>
              </a:solidFill>
              <a:latin typeface="Calibri"/>
              <a:ea typeface="Calibri"/>
              <a:cs typeface="Calibri"/>
              <a:sym typeface="Calibri"/>
            </a:endParaRPr>
          </a:p>
        </p:txBody>
      </p:sp>
      <p:sp>
        <p:nvSpPr>
          <p:cNvPr id="112" name="Google Shape;112;p7"/>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7"/>
          <p:cNvSpPr/>
          <p:nvPr/>
        </p:nvSpPr>
        <p:spPr>
          <a:xfrm>
            <a:off x="465890" y="2732289"/>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7">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3492771" y="1638552"/>
            <a:ext cx="37026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Justificación</a:t>
            </a:r>
            <a:endParaRPr/>
          </a:p>
        </p:txBody>
      </p:sp>
      <p:sp>
        <p:nvSpPr>
          <p:cNvPr id="120" name="Google Shape;120;p8"/>
          <p:cNvSpPr txBox="1"/>
          <p:nvPr/>
        </p:nvSpPr>
        <p:spPr>
          <a:xfrm>
            <a:off x="1388125" y="2692065"/>
            <a:ext cx="635673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En este apartado se pretende resaltar la importancia de proponer un sistema de información como herramienta de apoyo software para la empresa Vitugoz.</a:t>
            </a:r>
            <a:endParaRPr/>
          </a:p>
        </p:txBody>
      </p:sp>
      <p:sp>
        <p:nvSpPr>
          <p:cNvPr id="121" name="Google Shape;121;p8"/>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68;p2">
            <a:extLst>
              <a:ext uri="{FF2B5EF4-FFF2-40B4-BE49-F238E27FC236}">
                <a16:creationId xmlns:a16="http://schemas.microsoft.com/office/drawing/2014/main" id="{FDA167AD-4232-4984-87A1-B595F42C42F7}"/>
              </a:ext>
            </a:extLst>
          </p:cNvPr>
          <p:cNvPicPr preferRelativeResize="0"/>
          <p:nvPr/>
        </p:nvPicPr>
        <p:blipFill>
          <a:blip r:embed="rId4">
            <a:alphaModFix/>
          </a:blip>
          <a:stretch>
            <a:fillRect/>
          </a:stretch>
        </p:blipFill>
        <p:spPr>
          <a:xfrm>
            <a:off x="7832912" y="4114800"/>
            <a:ext cx="1311100" cy="102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Justificación</a:t>
            </a:r>
            <a:endParaRPr dirty="0"/>
          </a:p>
        </p:txBody>
      </p:sp>
      <p:sp>
        <p:nvSpPr>
          <p:cNvPr id="129" name="Google Shape;129;p9"/>
          <p:cNvSpPr/>
          <p:nvPr/>
        </p:nvSpPr>
        <p:spPr>
          <a:xfrm>
            <a:off x="382868" y="1232954"/>
            <a:ext cx="8308126" cy="329320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deseo de apoyar a una microempresa para que se beneficien de los sistemas de información nos llevó a elegir la empresa Vitugoz, ya que, pese a que cuentan con un sistema Web para realizar ventas Online se identificó que tienen algunas falencias en el proceso para la gestión de inventarios. Se propone el desarrollo de un Sistema de Información Web denominado ‘Gestor-E’, que sirva como </a:t>
            </a:r>
            <a:r>
              <a:rPr lang="es-ES" sz="1600" dirty="0">
                <a:solidFill>
                  <a:srgbClr val="6B6B6B"/>
                </a:solidFill>
                <a:latin typeface="Calibri"/>
                <a:ea typeface="Calibri"/>
                <a:cs typeface="Calibri"/>
                <a:sym typeface="Calibri"/>
              </a:rPr>
              <a:t>herramienta</a:t>
            </a:r>
            <a:r>
              <a:rPr lang="es-ES" sz="1600" dirty="0">
                <a:solidFill>
                  <a:srgbClr val="3F3F3F"/>
                </a:solidFill>
                <a:latin typeface="Calibri"/>
                <a:ea typeface="Calibri"/>
                <a:cs typeface="Calibri"/>
                <a:sym typeface="Calibri"/>
              </a:rPr>
              <a:t> software de apoyo al seguimiento del proceso de gestión de inventarios, usuarios, proveedores y reportes gráficos de la empresa Vitugoz. En la gestión de usuarios el/los Administrador/es podrán dar acceso a los Usuarios encargados de hacer el manejo del inventario, así mismo, tendrán el control total para gestionar los perfiles y roles. En el apartado de gestión de inventarios los usuarios (operarios) y administrador/es podrán visualizar en tiempo real el stock disponible para estar al tanto de lo que ocurre con este; así mismo gestionar los proveedores que interactúan directamente con la compañía. Finalmente, facilitará la gestión de reportes gráficos e impresos, necesarios para la toma de decisiones del personal administrativo de la Empresa Vigutoz. </a:t>
            </a:r>
            <a:endParaRPr sz="1600" dirty="0">
              <a:solidFill>
                <a:srgbClr val="3F3F3F"/>
              </a:solidFill>
              <a:latin typeface="Calibri"/>
              <a:ea typeface="Calibri"/>
              <a:cs typeface="Calibri"/>
              <a:sym typeface="Calibri"/>
            </a:endParaRPr>
          </a:p>
        </p:txBody>
      </p:sp>
      <p:sp>
        <p:nvSpPr>
          <p:cNvPr id="130" name="Google Shape;130;p9">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861</Words>
  <Application>Microsoft Office PowerPoint</Application>
  <PresentationFormat>Presentación en pantalla (16:9)</PresentationFormat>
  <Paragraphs>62</Paragraphs>
  <Slides>23</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Nicolás Reatiga</cp:lastModifiedBy>
  <cp:revision>48</cp:revision>
  <dcterms:created xsi:type="dcterms:W3CDTF">2019-11-27T03:16:21Z</dcterms:created>
  <dcterms:modified xsi:type="dcterms:W3CDTF">2021-09-25T21:08:42Z</dcterms:modified>
</cp:coreProperties>
</file>