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3" r:id="rId4"/>
    <p:sldId id="264" r:id="rId5"/>
    <p:sldId id="265" r:id="rId6"/>
    <p:sldId id="258" r:id="rId7"/>
    <p:sldId id="259" r:id="rId8"/>
    <p:sldId id="260" r:id="rId9"/>
    <p:sldId id="261" r:id="rId10"/>
    <p:sldId id="262"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6" d="100"/>
          <a:sy n="206" d="100"/>
        </p:scale>
        <p:origin x="3042" y="204"/>
      </p:cViewPr>
      <p:guideLst>
        <p:guide orient="horz" pos="1077"/>
        <p:guide pos="2721"/>
        <p:guide pos="2438"/>
        <p:guide pos="416"/>
        <p:guide pos="1191"/>
        <p:guide pos="6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REDJADJ" userId="12f278bd486e1581" providerId="Windows Live" clId="Web-{881650AF-7BEA-4560-AD91-3EA4AA38F2D9}"/>
    <pc:docChg chg="addSld modSld">
      <pc:chgData name="Nicolas REDJADJ" userId="12f278bd486e1581" providerId="Windows Live" clId="Web-{881650AF-7BEA-4560-AD91-3EA4AA38F2D9}" dt="2023-09-23T14:10:36.199" v="450" actId="20577"/>
      <pc:docMkLst>
        <pc:docMk/>
      </pc:docMkLst>
      <pc:sldChg chg="modSp">
        <pc:chgData name="Nicolas REDJADJ" userId="12f278bd486e1581" providerId="Windows Live" clId="Web-{881650AF-7BEA-4560-AD91-3EA4AA38F2D9}" dt="2023-09-23T14:10:36.199" v="450" actId="20577"/>
        <pc:sldMkLst>
          <pc:docMk/>
          <pc:sldMk cId="0" sldId="258"/>
        </pc:sldMkLst>
        <pc:spChg chg="mod">
          <ac:chgData name="Nicolas REDJADJ" userId="12f278bd486e1581" providerId="Windows Live" clId="Web-{881650AF-7BEA-4560-AD91-3EA4AA38F2D9}" dt="2023-09-23T14:10:36.199" v="450" actId="20577"/>
          <ac:spMkLst>
            <pc:docMk/>
            <pc:sldMk cId="0" sldId="258"/>
            <ac:spMk id="71" creationId="{00000000-0000-0000-0000-000000000000}"/>
          </ac:spMkLst>
        </pc:spChg>
      </pc:sldChg>
      <pc:sldChg chg="modSp">
        <pc:chgData name="Nicolas REDJADJ" userId="12f278bd486e1581" providerId="Windows Live" clId="Web-{881650AF-7BEA-4560-AD91-3EA4AA38F2D9}" dt="2023-09-23T13:36:01.737" v="290" actId="20577"/>
        <pc:sldMkLst>
          <pc:docMk/>
          <pc:sldMk cId="4260005681" sldId="263"/>
        </pc:sldMkLst>
        <pc:spChg chg="mod">
          <ac:chgData name="Nicolas REDJADJ" userId="12f278bd486e1581" providerId="Windows Live" clId="Web-{881650AF-7BEA-4560-AD91-3EA4AA38F2D9}" dt="2023-09-23T13:36:01.737" v="290" actId="20577"/>
          <ac:spMkLst>
            <pc:docMk/>
            <pc:sldMk cId="4260005681" sldId="263"/>
            <ac:spMk id="63" creationId="{00000000-0000-0000-0000-000000000000}"/>
          </ac:spMkLst>
        </pc:spChg>
      </pc:sldChg>
      <pc:sldChg chg="add replId">
        <pc:chgData name="Nicolas REDJADJ" userId="12f278bd486e1581" providerId="Windows Live" clId="Web-{881650AF-7BEA-4560-AD91-3EA4AA38F2D9}" dt="2023-09-23T13:36:37.159" v="291"/>
        <pc:sldMkLst>
          <pc:docMk/>
          <pc:sldMk cId="3236908675" sldId="264"/>
        </pc:sldMkLst>
      </pc:sldChg>
    </pc:docChg>
  </pc:docChgLst>
  <pc:docChgLst>
    <pc:chgData name="Nicolas REDJADJ" userId="12f278bd486e1581" providerId="LiveId" clId="{98C13769-0315-4B94-8313-D245B2D6E255}"/>
    <pc:docChg chg="undo custSel addSld modSld sldOrd">
      <pc:chgData name="Nicolas REDJADJ" userId="12f278bd486e1581" providerId="LiveId" clId="{98C13769-0315-4B94-8313-D245B2D6E255}" dt="2023-09-26T10:09:22.632" v="2401" actId="20577"/>
      <pc:docMkLst>
        <pc:docMk/>
      </pc:docMkLst>
      <pc:sldChg chg="modSp mod">
        <pc:chgData name="Nicolas REDJADJ" userId="12f278bd486e1581" providerId="LiveId" clId="{98C13769-0315-4B94-8313-D245B2D6E255}" dt="2023-09-24T14:03:21.491" v="29" actId="20577"/>
        <pc:sldMkLst>
          <pc:docMk/>
          <pc:sldMk cId="0" sldId="257"/>
        </pc:sldMkLst>
        <pc:spChg chg="mod">
          <ac:chgData name="Nicolas REDJADJ" userId="12f278bd486e1581" providerId="LiveId" clId="{98C13769-0315-4B94-8313-D245B2D6E255}" dt="2023-09-24T14:03:21.491" v="29" actId="20577"/>
          <ac:spMkLst>
            <pc:docMk/>
            <pc:sldMk cId="0" sldId="257"/>
            <ac:spMk id="63" creationId="{00000000-0000-0000-0000-000000000000}"/>
          </ac:spMkLst>
        </pc:spChg>
      </pc:sldChg>
      <pc:sldChg chg="modSp mod">
        <pc:chgData name="Nicolas REDJADJ" userId="12f278bd486e1581" providerId="LiveId" clId="{98C13769-0315-4B94-8313-D245B2D6E255}" dt="2023-09-25T20:00:13.567" v="2256" actId="20577"/>
        <pc:sldMkLst>
          <pc:docMk/>
          <pc:sldMk cId="0" sldId="258"/>
        </pc:sldMkLst>
        <pc:spChg chg="mod">
          <ac:chgData name="Nicolas REDJADJ" userId="12f278bd486e1581" providerId="LiveId" clId="{98C13769-0315-4B94-8313-D245B2D6E255}" dt="2023-09-25T20:00:13.567" v="2256" actId="20577"/>
          <ac:spMkLst>
            <pc:docMk/>
            <pc:sldMk cId="0" sldId="258"/>
            <ac:spMk id="71" creationId="{00000000-0000-0000-0000-000000000000}"/>
          </ac:spMkLst>
        </pc:spChg>
        <pc:spChg chg="mod">
          <ac:chgData name="Nicolas REDJADJ" userId="12f278bd486e1581" providerId="LiveId" clId="{98C13769-0315-4B94-8313-D245B2D6E255}" dt="2023-09-24T14:52:10.987" v="582" actId="14100"/>
          <ac:spMkLst>
            <pc:docMk/>
            <pc:sldMk cId="0" sldId="258"/>
            <ac:spMk id="72" creationId="{00000000-0000-0000-0000-000000000000}"/>
          </ac:spMkLst>
        </pc:spChg>
      </pc:sldChg>
      <pc:sldChg chg="addSp delSp modSp mod">
        <pc:chgData name="Nicolas REDJADJ" userId="12f278bd486e1581" providerId="LiveId" clId="{98C13769-0315-4B94-8313-D245B2D6E255}" dt="2023-09-26T10:09:22.632" v="2401" actId="20577"/>
        <pc:sldMkLst>
          <pc:docMk/>
          <pc:sldMk cId="0" sldId="259"/>
        </pc:sldMkLst>
        <pc:spChg chg="add del">
          <ac:chgData name="Nicolas REDJADJ" userId="12f278bd486e1581" providerId="LiveId" clId="{98C13769-0315-4B94-8313-D245B2D6E255}" dt="2023-09-24T18:16:07.670" v="803" actId="11529"/>
          <ac:spMkLst>
            <pc:docMk/>
            <pc:sldMk cId="0" sldId="259"/>
            <ac:spMk id="4" creationId="{0A90AF77-3C2D-890A-D0DC-654430842EDB}"/>
          </ac:spMkLst>
        </pc:spChg>
        <pc:spChg chg="add del">
          <ac:chgData name="Nicolas REDJADJ" userId="12f278bd486e1581" providerId="LiveId" clId="{98C13769-0315-4B94-8313-D245B2D6E255}" dt="2023-09-24T18:16:15.937" v="805" actId="11529"/>
          <ac:spMkLst>
            <pc:docMk/>
            <pc:sldMk cId="0" sldId="259"/>
            <ac:spMk id="5" creationId="{1E0B08F0-0A5E-8327-FBF9-6FDE2F9D4FAD}"/>
          </ac:spMkLst>
        </pc:spChg>
        <pc:spChg chg="add del mod">
          <ac:chgData name="Nicolas REDJADJ" userId="12f278bd486e1581" providerId="LiveId" clId="{98C13769-0315-4B94-8313-D245B2D6E255}" dt="2023-09-26T10:09:22.632" v="2401" actId="20577"/>
          <ac:spMkLst>
            <pc:docMk/>
            <pc:sldMk cId="0" sldId="259"/>
            <ac:spMk id="6" creationId="{D1287B91-F474-4123-14CE-C2599A3F3CD1}"/>
          </ac:spMkLst>
        </pc:spChg>
        <pc:spChg chg="add del">
          <ac:chgData name="Nicolas REDJADJ" userId="12f278bd486e1581" providerId="LiveId" clId="{98C13769-0315-4B94-8313-D245B2D6E255}" dt="2023-09-24T18:16:56.001" v="814" actId="11529"/>
          <ac:spMkLst>
            <pc:docMk/>
            <pc:sldMk cId="0" sldId="259"/>
            <ac:spMk id="7" creationId="{23C3F20D-D3AF-27B2-EE19-4FF0DC1D623E}"/>
          </ac:spMkLst>
        </pc:spChg>
        <pc:spChg chg="mod">
          <ac:chgData name="Nicolas REDJADJ" userId="12f278bd486e1581" providerId="LiveId" clId="{98C13769-0315-4B94-8313-D245B2D6E255}" dt="2023-09-24T18:27:22.248" v="956" actId="12"/>
          <ac:spMkLst>
            <pc:docMk/>
            <pc:sldMk cId="0" sldId="259"/>
            <ac:spMk id="79" creationId="{00000000-0000-0000-0000-000000000000}"/>
          </ac:spMkLst>
        </pc:spChg>
        <pc:spChg chg="mod">
          <ac:chgData name="Nicolas REDJADJ" userId="12f278bd486e1581" providerId="LiveId" clId="{98C13769-0315-4B94-8313-D245B2D6E255}" dt="2023-09-24T18:13:44.319" v="760" actId="14100"/>
          <ac:spMkLst>
            <pc:docMk/>
            <pc:sldMk cId="0" sldId="259"/>
            <ac:spMk id="80" creationId="{00000000-0000-0000-0000-000000000000}"/>
          </ac:spMkLst>
        </pc:spChg>
        <pc:spChg chg="mod">
          <ac:chgData name="Nicolas REDJADJ" userId="12f278bd486e1581" providerId="LiveId" clId="{98C13769-0315-4B94-8313-D245B2D6E255}" dt="2023-09-24T18:27:25.759" v="958" actId="1076"/>
          <ac:spMkLst>
            <pc:docMk/>
            <pc:sldMk cId="0" sldId="259"/>
            <ac:spMk id="81" creationId="{00000000-0000-0000-0000-000000000000}"/>
          </ac:spMkLst>
        </pc:spChg>
        <pc:picChg chg="add mod">
          <ac:chgData name="Nicolas REDJADJ" userId="12f278bd486e1581" providerId="LiveId" clId="{98C13769-0315-4B94-8313-D245B2D6E255}" dt="2023-09-24T18:31:22.440" v="1000" actId="14100"/>
          <ac:picMkLst>
            <pc:docMk/>
            <pc:sldMk cId="0" sldId="259"/>
            <ac:picMk id="3" creationId="{E7A24B3A-E22D-C4C4-F973-023B766645E3}"/>
          </ac:picMkLst>
        </pc:picChg>
      </pc:sldChg>
      <pc:sldChg chg="addSp modSp mod ord">
        <pc:chgData name="Nicolas REDJADJ" userId="12f278bd486e1581" providerId="LiveId" clId="{98C13769-0315-4B94-8313-D245B2D6E255}" dt="2023-09-26T10:08:49.002" v="2362" actId="20577"/>
        <pc:sldMkLst>
          <pc:docMk/>
          <pc:sldMk cId="0" sldId="260"/>
        </pc:sldMkLst>
        <pc:spChg chg="add mod">
          <ac:chgData name="Nicolas REDJADJ" userId="12f278bd486e1581" providerId="LiveId" clId="{98C13769-0315-4B94-8313-D245B2D6E255}" dt="2023-09-26T10:08:49.002" v="2362" actId="20577"/>
          <ac:spMkLst>
            <pc:docMk/>
            <pc:sldMk cId="0" sldId="260"/>
            <ac:spMk id="4" creationId="{2B6EB7E8-FD4F-95E9-28CE-C919EB5731DE}"/>
          </ac:spMkLst>
        </pc:spChg>
        <pc:spChg chg="mod">
          <ac:chgData name="Nicolas REDJADJ" userId="12f278bd486e1581" providerId="LiveId" clId="{98C13769-0315-4B94-8313-D245B2D6E255}" dt="2023-09-24T14:58:51.242" v="713" actId="14100"/>
          <ac:spMkLst>
            <pc:docMk/>
            <pc:sldMk cId="0" sldId="260"/>
            <ac:spMk id="87" creationId="{00000000-0000-0000-0000-000000000000}"/>
          </ac:spMkLst>
        </pc:spChg>
        <pc:spChg chg="mod">
          <ac:chgData name="Nicolas REDJADJ" userId="12f278bd486e1581" providerId="LiveId" clId="{98C13769-0315-4B94-8313-D245B2D6E255}" dt="2023-09-24T14:58:53.956" v="714" actId="14100"/>
          <ac:spMkLst>
            <pc:docMk/>
            <pc:sldMk cId="0" sldId="260"/>
            <ac:spMk id="90" creationId="{00000000-0000-0000-0000-000000000000}"/>
          </ac:spMkLst>
        </pc:spChg>
        <pc:picChg chg="add mod">
          <ac:chgData name="Nicolas REDJADJ" userId="12f278bd486e1581" providerId="LiveId" clId="{98C13769-0315-4B94-8313-D245B2D6E255}" dt="2023-09-24T14:59:02.002" v="716" actId="14100"/>
          <ac:picMkLst>
            <pc:docMk/>
            <pc:sldMk cId="0" sldId="260"/>
            <ac:picMk id="3" creationId="{64105A8C-29B6-DC3E-E4AE-9489B977FFD0}"/>
          </ac:picMkLst>
        </pc:picChg>
      </pc:sldChg>
      <pc:sldChg chg="modSp mod ord">
        <pc:chgData name="Nicolas REDJADJ" userId="12f278bd486e1581" providerId="LiveId" clId="{98C13769-0315-4B94-8313-D245B2D6E255}" dt="2023-09-25T20:02:46.772" v="2343" actId="20577"/>
        <pc:sldMkLst>
          <pc:docMk/>
          <pc:sldMk cId="0" sldId="261"/>
        </pc:sldMkLst>
        <pc:spChg chg="mod">
          <ac:chgData name="Nicolas REDJADJ" userId="12f278bd486e1581" providerId="LiveId" clId="{98C13769-0315-4B94-8313-D245B2D6E255}" dt="2023-09-24T18:37:23.339" v="1594" actId="14100"/>
          <ac:spMkLst>
            <pc:docMk/>
            <pc:sldMk cId="0" sldId="261"/>
            <ac:spMk id="95" creationId="{00000000-0000-0000-0000-000000000000}"/>
          </ac:spMkLst>
        </pc:spChg>
        <pc:spChg chg="mod">
          <ac:chgData name="Nicolas REDJADJ" userId="12f278bd486e1581" providerId="LiveId" clId="{98C13769-0315-4B94-8313-D245B2D6E255}" dt="2023-09-25T20:02:46.772" v="2343" actId="20577"/>
          <ac:spMkLst>
            <pc:docMk/>
            <pc:sldMk cId="0" sldId="261"/>
            <ac:spMk id="98" creationId="{00000000-0000-0000-0000-000000000000}"/>
          </ac:spMkLst>
        </pc:spChg>
      </pc:sldChg>
      <pc:sldChg chg="modSp mod">
        <pc:chgData name="Nicolas REDJADJ" userId="12f278bd486e1581" providerId="LiveId" clId="{98C13769-0315-4B94-8313-D245B2D6E255}" dt="2023-09-24T18:48:29.164" v="2205" actId="20577"/>
        <pc:sldMkLst>
          <pc:docMk/>
          <pc:sldMk cId="0" sldId="262"/>
        </pc:sldMkLst>
        <pc:spChg chg="mod">
          <ac:chgData name="Nicolas REDJADJ" userId="12f278bd486e1581" providerId="LiveId" clId="{98C13769-0315-4B94-8313-D245B2D6E255}" dt="2023-09-24T18:48:12.676" v="2198" actId="14100"/>
          <ac:spMkLst>
            <pc:docMk/>
            <pc:sldMk cId="0" sldId="262"/>
            <ac:spMk id="103" creationId="{00000000-0000-0000-0000-000000000000}"/>
          </ac:spMkLst>
        </pc:spChg>
        <pc:spChg chg="mod">
          <ac:chgData name="Nicolas REDJADJ" userId="12f278bd486e1581" providerId="LiveId" clId="{98C13769-0315-4B94-8313-D245B2D6E255}" dt="2023-09-24T18:48:29.164" v="2205" actId="20577"/>
          <ac:spMkLst>
            <pc:docMk/>
            <pc:sldMk cId="0" sldId="262"/>
            <ac:spMk id="106" creationId="{00000000-0000-0000-0000-000000000000}"/>
          </ac:spMkLst>
        </pc:spChg>
      </pc:sldChg>
      <pc:sldChg chg="modSp mod">
        <pc:chgData name="Nicolas REDJADJ" userId="12f278bd486e1581" providerId="LiveId" clId="{98C13769-0315-4B94-8313-D245B2D6E255}" dt="2023-09-24T14:05:36.993" v="111" actId="20577"/>
        <pc:sldMkLst>
          <pc:docMk/>
          <pc:sldMk cId="4260005681" sldId="263"/>
        </pc:sldMkLst>
        <pc:spChg chg="mod">
          <ac:chgData name="Nicolas REDJADJ" userId="12f278bd486e1581" providerId="LiveId" clId="{98C13769-0315-4B94-8313-D245B2D6E255}" dt="2023-09-24T14:05:36.993" v="111" actId="20577"/>
          <ac:spMkLst>
            <pc:docMk/>
            <pc:sldMk cId="4260005681" sldId="263"/>
            <ac:spMk id="63" creationId="{00000000-0000-0000-0000-000000000000}"/>
          </ac:spMkLst>
        </pc:spChg>
      </pc:sldChg>
      <pc:sldChg chg="modSp mod">
        <pc:chgData name="Nicolas REDJADJ" userId="12f278bd486e1581" providerId="LiveId" clId="{98C13769-0315-4B94-8313-D245B2D6E255}" dt="2023-09-24T14:46:51.665" v="246" actId="20577"/>
        <pc:sldMkLst>
          <pc:docMk/>
          <pc:sldMk cId="3236908675" sldId="264"/>
        </pc:sldMkLst>
        <pc:spChg chg="mod">
          <ac:chgData name="Nicolas REDJADJ" userId="12f278bd486e1581" providerId="LiveId" clId="{98C13769-0315-4B94-8313-D245B2D6E255}" dt="2023-09-24T14:46:51.665" v="246" actId="20577"/>
          <ac:spMkLst>
            <pc:docMk/>
            <pc:sldMk cId="3236908675" sldId="264"/>
            <ac:spMk id="63" creationId="{00000000-0000-0000-0000-000000000000}"/>
          </ac:spMkLst>
        </pc:spChg>
      </pc:sldChg>
      <pc:sldChg chg="modSp add mod">
        <pc:chgData name="Nicolas REDJADJ" userId="12f278bd486e1581" providerId="LiveId" clId="{98C13769-0315-4B94-8313-D245B2D6E255}" dt="2023-09-24T14:49:18.715" v="457" actId="20577"/>
        <pc:sldMkLst>
          <pc:docMk/>
          <pc:sldMk cId="3834416611" sldId="265"/>
        </pc:sldMkLst>
        <pc:spChg chg="mod">
          <ac:chgData name="Nicolas REDJADJ" userId="12f278bd486e1581" providerId="LiveId" clId="{98C13769-0315-4B94-8313-D245B2D6E255}" dt="2023-09-24T14:49:18.715" v="457" actId="20577"/>
          <ac:spMkLst>
            <pc:docMk/>
            <pc:sldMk cId="3834416611" sldId="265"/>
            <ac:spMk id="63" creationId="{00000000-0000-0000-0000-000000000000}"/>
          </ac:spMkLst>
        </pc:spChg>
      </pc:sldChg>
    </pc:docChg>
  </pc:docChgLst>
  <pc:docChgLst>
    <pc:chgData name="Nicolas REDJADJ" userId="12f278bd486e1581" providerId="Windows Live" clId="Web-{673F6537-F26B-48F3-A18B-58B7EAA5FDEC}"/>
    <pc:docChg chg="addSld modSld">
      <pc:chgData name="Nicolas REDJADJ" userId="12f278bd486e1581" providerId="Windows Live" clId="Web-{673F6537-F26B-48F3-A18B-58B7EAA5FDEC}" dt="2023-09-23T13:17:50.679" v="363" actId="20577"/>
      <pc:docMkLst>
        <pc:docMk/>
      </pc:docMkLst>
      <pc:sldChg chg="modSp">
        <pc:chgData name="Nicolas REDJADJ" userId="12f278bd486e1581" providerId="Windows Live" clId="Web-{673F6537-F26B-48F3-A18B-58B7EAA5FDEC}" dt="2023-09-23T12:59:35.351" v="217" actId="20577"/>
        <pc:sldMkLst>
          <pc:docMk/>
          <pc:sldMk cId="0" sldId="257"/>
        </pc:sldMkLst>
        <pc:spChg chg="mod">
          <ac:chgData name="Nicolas REDJADJ" userId="12f278bd486e1581" providerId="Windows Live" clId="Web-{673F6537-F26B-48F3-A18B-58B7EAA5FDEC}" dt="2023-09-23T12:59:35.351" v="217" actId="20577"/>
          <ac:spMkLst>
            <pc:docMk/>
            <pc:sldMk cId="0" sldId="257"/>
            <ac:spMk id="63" creationId="{00000000-0000-0000-0000-000000000000}"/>
          </ac:spMkLst>
        </pc:spChg>
        <pc:spChg chg="mod">
          <ac:chgData name="Nicolas REDJADJ" userId="12f278bd486e1581" providerId="Windows Live" clId="Web-{673F6537-F26B-48F3-A18B-58B7EAA5FDEC}" dt="2023-09-23T12:42:54.931" v="9" actId="14100"/>
          <ac:spMkLst>
            <pc:docMk/>
            <pc:sldMk cId="0" sldId="257"/>
            <ac:spMk id="64" creationId="{00000000-0000-0000-0000-000000000000}"/>
          </ac:spMkLst>
        </pc:spChg>
      </pc:sldChg>
      <pc:sldChg chg="modSp add replId">
        <pc:chgData name="Nicolas REDJADJ" userId="12f278bd486e1581" providerId="Windows Live" clId="Web-{673F6537-F26B-48F3-A18B-58B7EAA5FDEC}" dt="2023-09-23T13:17:50.679" v="363" actId="20577"/>
        <pc:sldMkLst>
          <pc:docMk/>
          <pc:sldMk cId="4260005681" sldId="263"/>
        </pc:sldMkLst>
        <pc:spChg chg="mod">
          <ac:chgData name="Nicolas REDJADJ" userId="12f278bd486e1581" providerId="Windows Live" clId="Web-{673F6537-F26B-48F3-A18B-58B7EAA5FDEC}" dt="2023-09-23T13:17:50.679" v="363" actId="20577"/>
          <ac:spMkLst>
            <pc:docMk/>
            <pc:sldMk cId="4260005681" sldId="263"/>
            <ac:spMk id="63" creationId="{00000000-0000-0000-0000-000000000000}"/>
          </ac:spMkLst>
        </pc:spChg>
        <pc:spChg chg="mod">
          <ac:chgData name="Nicolas REDJADJ" userId="12f278bd486e1581" providerId="Windows Live" clId="Web-{673F6537-F26B-48F3-A18B-58B7EAA5FDEC}" dt="2023-09-23T13:07:29.490" v="236" actId="14100"/>
          <ac:spMkLst>
            <pc:docMk/>
            <pc:sldMk cId="4260005681" sldId="263"/>
            <ac:spMk id="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729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89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292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793344" y="1315523"/>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FR" sz="5200" b="1" i="0" u="none" strike="noStrike" cap="none" dirty="0">
                <a:solidFill>
                  <a:srgbClr val="F3F3F3"/>
                </a:solidFill>
                <a:latin typeface="Montserrat"/>
                <a:ea typeface="Montserrat"/>
                <a:cs typeface="Montserrat"/>
                <a:sym typeface="Montserrat"/>
              </a:rPr>
              <a:t>[Optimisez la gestion du stock d’une boutique en nettoyant ses données]</a:t>
            </a:r>
          </a:p>
        </p:txBody>
      </p:sp>
      <p:sp>
        <p:nvSpPr>
          <p:cNvPr id="56" name="Google Shape;56;p1"/>
          <p:cNvSpPr txBox="1"/>
          <p:nvPr/>
        </p:nvSpPr>
        <p:spPr>
          <a:xfrm>
            <a:off x="4827770" y="358214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1" i="0" u="none" strike="noStrike" cap="none" dirty="0">
                <a:solidFill>
                  <a:schemeClr val="lt1"/>
                </a:solidFill>
                <a:latin typeface="Montserrat"/>
                <a:ea typeface="Montserrat"/>
                <a:cs typeface="Montserrat"/>
              </a:rPr>
              <a:t>[Nicolas Redjadj]</a:t>
            </a:r>
          </a:p>
        </p:txBody>
      </p:sp>
      <p:sp>
        <p:nvSpPr>
          <p:cNvPr id="57" name="Google Shape;57;p1"/>
          <p:cNvSpPr txBox="1"/>
          <p:nvPr/>
        </p:nvSpPr>
        <p:spPr>
          <a:xfrm>
            <a:off x="4827770" y="3961667"/>
            <a:ext cx="3807680" cy="534150"/>
          </a:xfrm>
          <a:prstGeom prst="rect">
            <a:avLst/>
          </a:prstGeom>
          <a:noFill/>
          <a:ln>
            <a:noFill/>
          </a:ln>
        </p:spPr>
        <p:txBody>
          <a:bodyPr spcFirstLastPara="1" wrap="square" lIns="91425" tIns="91425" rIns="91425" bIns="91425" anchor="t" anchorCtr="0">
            <a:normAutofit fontScale="85000" lnSpcReduction="10000"/>
          </a:bodyPr>
          <a:lstStyle/>
          <a:p>
            <a:pPr marL="0" marR="0" lvl="0" indent="0" algn="ctr" rtl="0">
              <a:lnSpc>
                <a:spcPct val="100000"/>
              </a:lnSpc>
              <a:spcBef>
                <a:spcPts val="0"/>
              </a:spcBef>
              <a:spcAft>
                <a:spcPts val="0"/>
              </a:spcAft>
              <a:buClr>
                <a:srgbClr val="000000"/>
              </a:buClr>
              <a:buSzPct val="100000"/>
              <a:buFont typeface="Arial"/>
              <a:buNone/>
            </a:pPr>
            <a:r>
              <a:rPr lang="fr" sz="2800" b="1" i="0" u="none" strike="noStrike" cap="none" dirty="0">
                <a:solidFill>
                  <a:schemeClr val="lt1"/>
                </a:solidFill>
                <a:latin typeface="Montserrat"/>
                <a:ea typeface="Montserrat"/>
                <a:cs typeface="Montserrat"/>
                <a:sym typeface="Montserrat"/>
              </a:rPr>
              <a:t>[</a:t>
            </a:r>
            <a:r>
              <a:rPr lang="fr-FR" sz="2000" b="1" i="0" u="none" strike="noStrike" cap="none" dirty="0">
                <a:solidFill>
                  <a:schemeClr val="lt1"/>
                </a:solidFill>
                <a:latin typeface="Montserrat"/>
                <a:ea typeface="Montserrat"/>
                <a:cs typeface="Montserrat"/>
                <a:sym typeface="Montserrat"/>
              </a:rPr>
              <a:t>Business Intelligence </a:t>
            </a:r>
            <a:r>
              <a:rPr lang="fr-FR" sz="2000" b="1" i="0" u="none" strike="noStrike" cap="none" dirty="0" err="1">
                <a:solidFill>
                  <a:schemeClr val="lt1"/>
                </a:solidFill>
                <a:latin typeface="Montserrat"/>
                <a:ea typeface="Montserrat"/>
                <a:cs typeface="Montserrat"/>
                <a:sym typeface="Montserrat"/>
              </a:rPr>
              <a:t>Analyst</a:t>
            </a:r>
            <a:r>
              <a:rPr lang="fr" sz="2800" b="1" i="0" u="none" strike="noStrike" cap="none" dirty="0">
                <a:solidFill>
                  <a:schemeClr val="lt1"/>
                </a:solidFill>
                <a:latin typeface="Montserrat"/>
                <a:ea typeface="Montserrat"/>
                <a:cs typeface="Montserrat"/>
                <a:sym typeface="Montserrat"/>
              </a:rPr>
              <a:t>]</a:t>
            </a:r>
            <a:endParaRPr sz="2800" b="1"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5034749" y="4419046"/>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1" i="0" u="none" strike="noStrike" cap="none" dirty="0">
                <a:solidFill>
                  <a:schemeClr val="lt1"/>
                </a:solidFill>
                <a:latin typeface="Montserrat"/>
                <a:ea typeface="Montserrat"/>
                <a:cs typeface="Montserrat"/>
                <a:sym typeface="Montserrat"/>
              </a:rPr>
              <a:t>[</a:t>
            </a:r>
            <a:r>
              <a:rPr lang="fr" sz="2000" b="1" i="0" u="none" strike="noStrike" cap="none" dirty="0">
                <a:solidFill>
                  <a:schemeClr val="lt1"/>
                </a:solidFill>
                <a:latin typeface="Montserrat"/>
                <a:ea typeface="Montserrat"/>
                <a:cs typeface="Montserrat"/>
                <a:sym typeface="Montserrat"/>
              </a:rPr>
              <a:t>30/09/2023</a:t>
            </a:r>
            <a:r>
              <a:rPr lang="fr" sz="2800" b="1" i="0" u="none" strike="noStrike" cap="none" dirty="0">
                <a:solidFill>
                  <a:schemeClr val="lt1"/>
                </a:solidFill>
                <a:latin typeface="Montserrat"/>
                <a:ea typeface="Montserrat"/>
                <a:cs typeface="Montserrat"/>
                <a:sym typeface="Montserrat"/>
              </a:rPr>
              <a:t>]</a:t>
            </a:r>
            <a:endParaRPr sz="2800" b="1"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0"/>
            <a:ext cx="9144000" cy="104375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Point sur les compétences apprises</a:t>
            </a:r>
            <a:endParaRPr/>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0" y="1043750"/>
            <a:ext cx="9144000" cy="409975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999999"/>
              </a:buClr>
              <a:buSzPts val="1800"/>
              <a:buFont typeface="Montserrat"/>
              <a:buChar char="●"/>
            </a:pPr>
            <a:endParaRPr lang="fr" i="1" dirty="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i="1" dirty="0">
                <a:solidFill>
                  <a:srgbClr val="999999"/>
                </a:solidFill>
                <a:latin typeface="Montserrat"/>
                <a:ea typeface="Montserrat"/>
                <a:cs typeface="Montserrat"/>
                <a:sym typeface="Montserrat"/>
              </a:rPr>
              <a:t>Qu’est-ce qui s’est bien passé pour vous dans ce travail de nettoyage ?</a:t>
            </a:r>
          </a:p>
          <a:p>
            <a:pPr marL="114300" lvl="0" indent="0" algn="l" rtl="0">
              <a:lnSpc>
                <a:spcPct val="115000"/>
              </a:lnSpc>
              <a:spcBef>
                <a:spcPts val="0"/>
              </a:spcBef>
              <a:spcAft>
                <a:spcPts val="0"/>
              </a:spcAft>
              <a:buClr>
                <a:srgbClr val="999999"/>
              </a:buClr>
              <a:buSzPts val="1800"/>
              <a:buNone/>
            </a:pPr>
            <a:r>
              <a:rPr lang="fr" dirty="0">
                <a:solidFill>
                  <a:schemeClr val="tx1"/>
                </a:solidFill>
                <a:latin typeface="Montserrat"/>
                <a:ea typeface="Montserrat"/>
                <a:cs typeface="Montserrat"/>
                <a:sym typeface="Montserrat"/>
              </a:rPr>
              <a:t>J’ai appressié faire l’analyse des résultats et les analyses exploratoires.</a:t>
            </a:r>
          </a:p>
          <a:p>
            <a:pPr marL="11430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a:buClr>
                <a:srgbClr val="999999"/>
              </a:buClr>
            </a:pPr>
            <a:r>
              <a:rPr lang="fr" i="1" dirty="0">
                <a:solidFill>
                  <a:srgbClr val="999999"/>
                </a:solidFill>
                <a:latin typeface="Montserrat"/>
                <a:ea typeface="Montserrat"/>
                <a:cs typeface="Montserrat"/>
                <a:sym typeface="Montserrat"/>
              </a:rPr>
              <a:t>Qu’est-ce que vous avez trouvé le plus difficile ?</a:t>
            </a:r>
          </a:p>
          <a:p>
            <a:pPr marL="114300" lvl="0" indent="0" algn="l" rtl="0">
              <a:lnSpc>
                <a:spcPct val="115000"/>
              </a:lnSpc>
              <a:spcBef>
                <a:spcPts val="0"/>
              </a:spcBef>
              <a:spcAft>
                <a:spcPts val="0"/>
              </a:spcAft>
              <a:buClr>
                <a:srgbClr val="999999"/>
              </a:buClr>
              <a:buSzPts val="1800"/>
              <a:buNone/>
            </a:pPr>
            <a:r>
              <a:rPr lang="fr" dirty="0">
                <a:solidFill>
                  <a:schemeClr val="tx1"/>
                </a:solidFill>
                <a:latin typeface="Montserrat"/>
                <a:ea typeface="Montserrat"/>
                <a:cs typeface="Montserrat"/>
                <a:sym typeface="Montserrat"/>
              </a:rPr>
              <a:t>La découvertes de python et la recherche des codes, certains assez compliqés. Egalement la découverte des notions de dispersion.</a:t>
            </a:r>
            <a:endParaRPr dirty="0">
              <a:solidFill>
                <a:schemeClr val="tx1"/>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endParaRPr lang="fr" i="1" dirty="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i="1" dirty="0">
                <a:solidFill>
                  <a:srgbClr val="999999"/>
                </a:solidFill>
                <a:latin typeface="Montserrat"/>
                <a:ea typeface="Montserrat"/>
                <a:cs typeface="Montserrat"/>
                <a:sym typeface="Montserrat"/>
              </a:rPr>
              <a:t>Sur quelles tâches est-ce que vous pensez avoir besoin de plus d'entraînement ? </a:t>
            </a:r>
          </a:p>
          <a:p>
            <a:pPr marL="114300" lvl="0" indent="0" algn="l" rtl="0">
              <a:lnSpc>
                <a:spcPct val="115000"/>
              </a:lnSpc>
              <a:spcBef>
                <a:spcPts val="0"/>
              </a:spcBef>
              <a:spcAft>
                <a:spcPts val="0"/>
              </a:spcAft>
              <a:buClr>
                <a:srgbClr val="999999"/>
              </a:buClr>
              <a:buSzPts val="1800"/>
              <a:buNone/>
            </a:pPr>
            <a:r>
              <a:rPr lang="fr" dirty="0">
                <a:solidFill>
                  <a:schemeClr val="tx1"/>
                </a:solidFill>
                <a:latin typeface="Montserrat"/>
                <a:ea typeface="Montserrat"/>
                <a:cs typeface="Montserrat"/>
                <a:sym typeface="Montserrat"/>
              </a:rPr>
              <a:t>Toutes les tâches vues dans le dossier. Elles me demanderont toutes beaucoup de mise en application pour les </a:t>
            </a:r>
            <a:r>
              <a:rPr lang="fr">
                <a:solidFill>
                  <a:schemeClr val="tx1"/>
                </a:solidFill>
                <a:latin typeface="Montserrat"/>
                <a:ea typeface="Montserrat"/>
                <a:cs typeface="Montserrat"/>
                <a:sym typeface="Montserrat"/>
              </a:rPr>
              <a:t>maîtriser correctement.</a:t>
            </a:r>
            <a:endParaRPr dirty="0">
              <a:solidFill>
                <a:schemeClr val="tx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534" y="1055926"/>
            <a:ext cx="9143465" cy="4088889"/>
          </a:xfrm>
          <a:prstGeom prst="rect">
            <a:avLst/>
          </a:prstGeom>
          <a:noFill/>
          <a:ln>
            <a:noFill/>
          </a:ln>
        </p:spPr>
        <p:txBody>
          <a:bodyPr spcFirstLastPara="1" wrap="square" lIns="91425" tIns="91425" rIns="91425" bIns="91425" anchor="t" anchorCtr="0">
            <a:normAutofit/>
          </a:bodyPr>
          <a:lstStyle/>
          <a:p>
            <a:pPr>
              <a:buClr>
                <a:srgbClr val="999999"/>
              </a:buClr>
              <a:buFont typeface="Montserrat"/>
              <a:buChar char="●"/>
            </a:pPr>
            <a:r>
              <a:rPr lang="fr" sz="1200" i="1" dirty="0">
                <a:solidFill>
                  <a:schemeClr val="tx1"/>
                </a:solidFill>
                <a:latin typeface="Montserrat"/>
                <a:ea typeface="Montserrat"/>
                <a:cs typeface="Montserrat"/>
                <a:sym typeface="Montserrat"/>
              </a:rPr>
              <a:t>Datasets</a:t>
            </a:r>
            <a:r>
              <a:rPr lang="fr" sz="1200" dirty="0">
                <a:solidFill>
                  <a:schemeClr val="tx1"/>
                </a:solidFill>
                <a:latin typeface="Montserrat"/>
                <a:ea typeface="Montserrat"/>
                <a:cs typeface="Montserrat"/>
                <a:sym typeface="Montserrat"/>
              </a:rPr>
              <a:t> : ERP.xlsx</a:t>
            </a:r>
            <a:endParaRPr lang="fr-FR" sz="1200" dirty="0">
              <a:solidFill>
                <a:schemeClr val="tx1"/>
              </a:solidFill>
              <a:latin typeface="Montserrat"/>
              <a:ea typeface="Montserrat"/>
              <a:cs typeface="Montserrat"/>
            </a:endParaRPr>
          </a:p>
          <a:p>
            <a:pPr>
              <a:buClr>
                <a:srgbClr val="999999"/>
              </a:buClr>
              <a:buFont typeface="Montserrat"/>
              <a:buChar char="●"/>
            </a:pPr>
            <a:r>
              <a:rPr lang="fr" sz="1200" i="1" dirty="0">
                <a:solidFill>
                  <a:schemeClr val="tx1"/>
                </a:solidFill>
                <a:latin typeface="Montserrat"/>
                <a:ea typeface="Montserrat"/>
                <a:cs typeface="Montserrat"/>
                <a:sym typeface="Montserrat"/>
              </a:rPr>
              <a:t>Caractéristiques</a:t>
            </a:r>
            <a:r>
              <a:rPr lang="fr" sz="1200" dirty="0">
                <a:solidFill>
                  <a:schemeClr val="tx1"/>
                </a:solidFill>
                <a:latin typeface="Montserrat"/>
                <a:ea typeface="Montserrat"/>
                <a:cs typeface="Montserrat"/>
                <a:sym typeface="Montserrat"/>
              </a:rPr>
              <a:t> : 825 observations, 5 colonnes</a:t>
            </a:r>
          </a:p>
          <a:p>
            <a:pPr marR="0" lvl="0" algn="l">
              <a:lnSpc>
                <a:spcPct val="114999"/>
              </a:lnSpc>
              <a:spcBef>
                <a:spcPts val="0"/>
              </a:spcBef>
              <a:spcAft>
                <a:spcPts val="0"/>
              </a:spcAft>
              <a:buClr>
                <a:srgbClr val="999999"/>
              </a:buClr>
              <a:buSzPts val="1800"/>
              <a:buFont typeface="Montserrat"/>
              <a:buChar char="●"/>
            </a:pPr>
            <a:r>
              <a:rPr lang="fr" sz="1200" i="1" dirty="0">
                <a:solidFill>
                  <a:schemeClr val="tx1"/>
                </a:solidFill>
                <a:latin typeface="Montserrat"/>
                <a:ea typeface="Montserrat"/>
                <a:cs typeface="Montserrat"/>
                <a:sym typeface="Montserrat"/>
              </a:rPr>
              <a:t>Traitement réalisés</a:t>
            </a:r>
            <a:endParaRPr sz="1200" i="1" dirty="0">
              <a:solidFill>
                <a:schemeClr val="tx1"/>
              </a:solidFill>
              <a:latin typeface="Montserrat"/>
              <a:ea typeface="Montserrat"/>
              <a:cs typeface="Montserrat"/>
            </a:endParaRPr>
          </a:p>
          <a:p>
            <a:pPr lvl="1">
              <a:buClr>
                <a:srgbClr val="999999"/>
              </a:buClr>
              <a:buFont typeface="Montserrat"/>
              <a:buChar char="○"/>
            </a:pPr>
            <a:r>
              <a:rPr lang="fr" sz="1200" i="1" dirty="0">
                <a:solidFill>
                  <a:schemeClr val="tx1"/>
                </a:solidFill>
                <a:latin typeface="Montserrat"/>
                <a:ea typeface="Montserrat"/>
                <a:cs typeface="Montserrat"/>
                <a:sym typeface="Montserrat"/>
              </a:rPr>
              <a:t>Nettoyages des données : </a:t>
            </a:r>
          </a:p>
          <a:p>
            <a:pPr marL="939800" lvl="1" indent="-342900">
              <a:buClr>
                <a:srgbClr val="999999"/>
              </a:buClr>
              <a:buFont typeface="+mj-lt"/>
              <a:buAutoNum type="arabicPeriod"/>
            </a:pPr>
            <a:r>
              <a:rPr lang="fr" sz="1200" dirty="0">
                <a:solidFill>
                  <a:schemeClr val="tx1"/>
                </a:solidFill>
                <a:latin typeface="Montserrat"/>
                <a:ea typeface="Montserrat"/>
                <a:cs typeface="Montserrat"/>
                <a:sym typeface="Montserrat"/>
              </a:rPr>
              <a:t>Vérification des types de données (aucune </a:t>
            </a:r>
            <a:r>
              <a:rPr lang="fr" sz="1200">
                <a:solidFill>
                  <a:schemeClr val="tx1"/>
                </a:solidFill>
                <a:latin typeface="Montserrat"/>
                <a:ea typeface="Montserrat"/>
                <a:cs typeface="Montserrat"/>
                <a:sym typeface="Montserrat"/>
              </a:rPr>
              <a:t>erreur).</a:t>
            </a:r>
            <a:endParaRPr lang="fr" sz="1200" dirty="0">
              <a:solidFill>
                <a:schemeClr val="tx1"/>
              </a:solidFill>
              <a:latin typeface="Montserrat"/>
              <a:ea typeface="Montserrat"/>
              <a:cs typeface="Montserrat"/>
            </a:endParaRPr>
          </a:p>
          <a:p>
            <a:pPr marL="939800" lvl="1" indent="-342900">
              <a:lnSpc>
                <a:spcPct val="114999"/>
              </a:lnSpc>
              <a:buClr>
                <a:srgbClr val="999999"/>
              </a:buClr>
              <a:buAutoNum type="arabicPeriod"/>
            </a:pPr>
            <a:r>
              <a:rPr lang="fr" sz="1200" dirty="0">
                <a:solidFill>
                  <a:schemeClr val="tx1"/>
                </a:solidFill>
                <a:latin typeface="Montserrat"/>
                <a:ea typeface="Montserrat"/>
                <a:cs typeface="Montserrat"/>
              </a:rPr>
              <a:t>Vérification des doublons (pas de doublon trouvé).</a:t>
            </a:r>
            <a:endParaRPr lang="fr" sz="1200" dirty="0">
              <a:solidFill>
                <a:schemeClr val="tx1"/>
              </a:solidFill>
              <a:latin typeface="Montserrat"/>
            </a:endParaRPr>
          </a:p>
          <a:p>
            <a:pPr marL="939800" lvl="1" indent="-342900">
              <a:lnSpc>
                <a:spcPct val="114999"/>
              </a:lnSpc>
              <a:buClr>
                <a:srgbClr val="999999"/>
              </a:buClr>
              <a:buAutoNum type="arabicPeriod"/>
            </a:pPr>
            <a:r>
              <a:rPr lang="fr" sz="1200" dirty="0">
                <a:solidFill>
                  <a:schemeClr val="tx1"/>
                </a:solidFill>
                <a:latin typeface="Montserrat"/>
                <a:ea typeface="Montserrat"/>
                <a:cs typeface="Montserrat"/>
              </a:rPr>
              <a:t>Consultation des valeurs uniques de la colonne stock_status (instock, outofstock).</a:t>
            </a:r>
          </a:p>
          <a:p>
            <a:pPr marL="939800" lvl="1" indent="-342900">
              <a:lnSpc>
                <a:spcPct val="114999"/>
              </a:lnSpc>
              <a:buClr>
                <a:srgbClr val="999999"/>
              </a:buClr>
              <a:buAutoNum type="arabicPeriod"/>
            </a:pPr>
            <a:r>
              <a:rPr lang="fr" sz="1200" dirty="0">
                <a:solidFill>
                  <a:schemeClr val="tx1"/>
                </a:solidFill>
                <a:latin typeface="Montserrat"/>
                <a:ea typeface="Montserrat"/>
                <a:cs typeface="Montserrat"/>
              </a:rPr>
              <a:t>Comparaison des valeurs de stock_status et stock_status_2. (Une erreur trouvé et corrigé).</a:t>
            </a:r>
          </a:p>
          <a:p>
            <a:pPr lvl="1">
              <a:lnSpc>
                <a:spcPct val="114999"/>
              </a:lnSpc>
              <a:buClr>
                <a:srgbClr val="999999"/>
              </a:buClr>
              <a:buFont typeface="Montserrat"/>
              <a:buChar char="○"/>
            </a:pPr>
            <a:endParaRPr lang="fr" sz="1200" i="1" dirty="0">
              <a:solidFill>
                <a:schemeClr val="tx1"/>
              </a:solidFill>
              <a:latin typeface="Montserrat"/>
              <a:ea typeface="Montserrat"/>
              <a:cs typeface="Montserrat"/>
            </a:endParaRPr>
          </a:p>
          <a:p>
            <a:pPr lvl="1">
              <a:lnSpc>
                <a:spcPct val="114999"/>
              </a:lnSpc>
              <a:buClr>
                <a:srgbClr val="999999"/>
              </a:buClr>
              <a:buFont typeface="Montserrat"/>
              <a:buChar char="○"/>
            </a:pPr>
            <a:r>
              <a:rPr lang="fr" sz="1200" i="1" dirty="0">
                <a:solidFill>
                  <a:schemeClr val="tx1"/>
                </a:solidFill>
                <a:latin typeface="Montserrat"/>
                <a:ea typeface="Montserrat"/>
                <a:cs typeface="Montserrat"/>
                <a:sym typeface="Montserrat"/>
              </a:rPr>
              <a:t>Features engineering</a:t>
            </a:r>
            <a:r>
              <a:rPr lang="fr" sz="1200" dirty="0">
                <a:solidFill>
                  <a:schemeClr val="tx1"/>
                </a:solidFill>
                <a:latin typeface="Montserrat"/>
                <a:ea typeface="Montserrat"/>
                <a:cs typeface="Montserrat"/>
                <a:sym typeface="Montserrat"/>
              </a:rPr>
              <a:t>:</a:t>
            </a:r>
            <a:endParaRPr sz="1200" dirty="0">
              <a:solidFill>
                <a:schemeClr val="tx1"/>
              </a:solidFill>
              <a:latin typeface="Montserrat"/>
              <a:ea typeface="Montserrat"/>
              <a:cs typeface="Montserrat"/>
            </a:endParaRPr>
          </a:p>
          <a:p>
            <a:pPr marL="939800" lvl="1" indent="-342900">
              <a:lnSpc>
                <a:spcPct val="114999"/>
              </a:lnSpc>
              <a:buClr>
                <a:srgbClr val="999999"/>
              </a:buClr>
              <a:buAutoNum type="arabicPeriod"/>
            </a:pPr>
            <a:r>
              <a:rPr lang="fr" sz="1200" dirty="0">
                <a:solidFill>
                  <a:schemeClr val="tx1"/>
                </a:solidFill>
                <a:latin typeface="Montserrat"/>
                <a:ea typeface="Montserrat"/>
                <a:cs typeface="Montserrat"/>
              </a:rPr>
              <a:t>Création d'une colonne stock_status_2, complété grâce aux valeurs de la colonne stock_quantity.</a:t>
            </a:r>
          </a:p>
          <a:p>
            <a:pPr marL="939800" lvl="1" indent="-342900">
              <a:lnSpc>
                <a:spcPct val="114999"/>
              </a:lnSpc>
              <a:buClr>
                <a:srgbClr val="999999"/>
              </a:buClr>
              <a:buAutoNum type="arabicPeriod"/>
            </a:pPr>
            <a:r>
              <a:rPr lang="fr" sz="1200" dirty="0">
                <a:solidFill>
                  <a:schemeClr val="tx1"/>
                </a:solidFill>
                <a:latin typeface="Montserrat"/>
                <a:ea typeface="Montserrat"/>
                <a:cs typeface="Montserrat"/>
              </a:rPr>
              <a:t>Supression des 2 colonnes stock _status en fin d'analyse exploratoire, redondantes avec la colonne stock quantity.</a:t>
            </a:r>
          </a:p>
          <a:p>
            <a:pPr marL="939800" lvl="1" indent="-342900">
              <a:lnSpc>
                <a:spcPct val="114999"/>
              </a:lnSpc>
              <a:buClr>
                <a:srgbClr val="999999"/>
              </a:buClr>
              <a:buAutoNum type="arabicPeriod"/>
            </a:pPr>
            <a:endParaRPr lang="fr" sz="1600" i="1" dirty="0">
              <a:solidFill>
                <a:srgbClr val="999999"/>
              </a:solidFill>
              <a:latin typeface="Montserrat"/>
              <a:ea typeface="Montserrat"/>
              <a:cs typeface="Montserrat"/>
            </a:endParaRPr>
          </a:p>
        </p:txBody>
      </p:sp>
      <p:sp>
        <p:nvSpPr>
          <p:cNvPr id="64" name="Google Shape;64;p4"/>
          <p:cNvSpPr/>
          <p:nvPr/>
        </p:nvSpPr>
        <p:spPr>
          <a:xfrm>
            <a:off x="0" y="0"/>
            <a:ext cx="9144000" cy="1055926"/>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 sz="24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4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4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a:t>
            </a:r>
            <a:r>
              <a:rPr lang="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endParaRP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10783" y="1043750"/>
            <a:ext cx="9154783" cy="4099750"/>
          </a:xfrm>
          <a:prstGeom prst="rect">
            <a:avLst/>
          </a:prstGeom>
          <a:noFill/>
          <a:ln>
            <a:noFill/>
          </a:ln>
        </p:spPr>
        <p:txBody>
          <a:bodyPr spcFirstLastPara="1" wrap="square" lIns="91425" tIns="91425" rIns="91425" bIns="91425" anchor="t" anchorCtr="0">
            <a:normAutofit fontScale="85000" lnSpcReduction="10000"/>
          </a:bodyPr>
          <a:lstStyle/>
          <a:p>
            <a:pPr>
              <a:buClr>
                <a:srgbClr val="999999"/>
              </a:buClr>
              <a:buFont typeface="Montserrat"/>
              <a:buChar char="●"/>
            </a:pPr>
            <a:r>
              <a:rPr lang="fr" sz="1200" i="1" dirty="0">
                <a:solidFill>
                  <a:schemeClr val="tx1"/>
                </a:solidFill>
                <a:latin typeface="Montserrat"/>
                <a:ea typeface="Montserrat"/>
                <a:cs typeface="Montserrat"/>
                <a:sym typeface="Montserrat"/>
              </a:rPr>
              <a:t>Datasets</a:t>
            </a:r>
            <a:r>
              <a:rPr lang="fr" sz="1200" dirty="0">
                <a:solidFill>
                  <a:schemeClr val="tx1"/>
                </a:solidFill>
                <a:latin typeface="Montserrat"/>
                <a:ea typeface="Montserrat"/>
                <a:cs typeface="Montserrat"/>
                <a:sym typeface="Montserrat"/>
              </a:rPr>
              <a:t> : WEB.xlsx</a:t>
            </a:r>
            <a:endParaRPr lang="fr-FR" sz="1200" dirty="0">
              <a:solidFill>
                <a:schemeClr val="tx1"/>
              </a:solidFill>
              <a:latin typeface="Montserrat"/>
              <a:ea typeface="Montserrat"/>
              <a:cs typeface="Montserrat"/>
            </a:endParaRPr>
          </a:p>
          <a:p>
            <a:pPr>
              <a:buClr>
                <a:srgbClr val="999999"/>
              </a:buClr>
              <a:buFont typeface="Montserrat"/>
              <a:buChar char="●"/>
            </a:pPr>
            <a:r>
              <a:rPr lang="fr" sz="1200" i="1" dirty="0">
                <a:solidFill>
                  <a:schemeClr val="tx1"/>
                </a:solidFill>
                <a:latin typeface="Montserrat"/>
                <a:ea typeface="Montserrat"/>
                <a:cs typeface="Montserrat"/>
                <a:sym typeface="Montserrat"/>
              </a:rPr>
              <a:t>Caractéristiques </a:t>
            </a:r>
            <a:r>
              <a:rPr lang="fr" sz="1200" dirty="0">
                <a:solidFill>
                  <a:schemeClr val="tx1"/>
                </a:solidFill>
                <a:latin typeface="Montserrat"/>
                <a:ea typeface="Montserrat"/>
                <a:cs typeface="Montserrat"/>
                <a:sym typeface="Montserrat"/>
              </a:rPr>
              <a:t>: 1513 observations, 28 colonnes</a:t>
            </a:r>
            <a:endParaRPr lang="fr" sz="1200" dirty="0">
              <a:solidFill>
                <a:schemeClr val="tx1"/>
              </a:solidFill>
              <a:latin typeface="Montserrat"/>
              <a:ea typeface="Montserrat"/>
              <a:cs typeface="Montserrat"/>
            </a:endParaRPr>
          </a:p>
          <a:p>
            <a:pPr>
              <a:buClr>
                <a:srgbClr val="999999"/>
              </a:buClr>
              <a:buFont typeface="Montserrat"/>
              <a:buChar char="●"/>
            </a:pPr>
            <a:r>
              <a:rPr lang="fr" sz="1200" i="1" dirty="0">
                <a:solidFill>
                  <a:schemeClr val="tx1"/>
                </a:solidFill>
                <a:latin typeface="Montserrat"/>
                <a:ea typeface="Montserrat"/>
                <a:cs typeface="Montserrat"/>
                <a:sym typeface="Montserrat"/>
              </a:rPr>
              <a:t>Traitement réalisés :</a:t>
            </a:r>
            <a:endParaRPr sz="1200" i="1" dirty="0">
              <a:solidFill>
                <a:schemeClr val="tx1"/>
              </a:solidFill>
              <a:latin typeface="Montserrat"/>
              <a:ea typeface="Montserrat"/>
              <a:cs typeface="Montserrat"/>
            </a:endParaRPr>
          </a:p>
          <a:p>
            <a:pPr lvl="1">
              <a:buClr>
                <a:srgbClr val="999999"/>
              </a:buClr>
              <a:buFont typeface="Montserrat"/>
              <a:buChar char="○"/>
            </a:pPr>
            <a:r>
              <a:rPr lang="fr" sz="1200" i="1" dirty="0">
                <a:solidFill>
                  <a:schemeClr val="tx1"/>
                </a:solidFill>
                <a:latin typeface="Montserrat"/>
                <a:ea typeface="Montserrat"/>
                <a:cs typeface="Montserrat"/>
                <a:sym typeface="Montserrat"/>
              </a:rPr>
              <a:t>Nettoyages des données </a:t>
            </a:r>
            <a:r>
              <a:rPr lang="fr" sz="1200" dirty="0">
                <a:solidFill>
                  <a:schemeClr val="tx1"/>
                </a:solidFill>
                <a:latin typeface="Montserrat"/>
                <a:ea typeface="Montserrat"/>
                <a:cs typeface="Montserrat"/>
                <a:sym typeface="Montserrat"/>
              </a:rPr>
              <a:t>: </a:t>
            </a:r>
          </a:p>
          <a:p>
            <a:pPr marL="939800" lvl="1" indent="-342900">
              <a:buClr>
                <a:srgbClr val="999999"/>
              </a:buClr>
              <a:buFont typeface="+mj-lt"/>
              <a:buAutoNum type="arabicPeriod"/>
            </a:pPr>
            <a:r>
              <a:rPr lang="fr" sz="1200" dirty="0">
                <a:solidFill>
                  <a:schemeClr val="tx1"/>
                </a:solidFill>
                <a:latin typeface="Montserrat"/>
                <a:ea typeface="Montserrat"/>
                <a:cs typeface="Montserrat"/>
                <a:sym typeface="Montserrat"/>
              </a:rPr>
              <a:t>Vérification des types de données (aucune erreur).</a:t>
            </a:r>
            <a:endParaRPr lang="fr" sz="1200" dirty="0">
              <a:solidFill>
                <a:schemeClr val="tx1"/>
              </a:solidFill>
              <a:latin typeface="Montserrat"/>
              <a:ea typeface="Montserrat"/>
              <a:cs typeface="Montserrat"/>
            </a:endParaRPr>
          </a:p>
          <a:p>
            <a:pPr marL="939800" lvl="1" indent="-342900">
              <a:buClr>
                <a:srgbClr val="999999"/>
              </a:buClr>
              <a:buFont typeface="+mj-lt"/>
              <a:buAutoNum type="arabicPeriod"/>
            </a:pPr>
            <a:r>
              <a:rPr lang="fr" sz="1200" dirty="0">
                <a:solidFill>
                  <a:schemeClr val="tx1"/>
                </a:solidFill>
                <a:latin typeface="Montserrat"/>
                <a:ea typeface="Montserrat"/>
                <a:cs typeface="Montserrat"/>
                <a:sym typeface="Montserrat"/>
              </a:rPr>
              <a:t>Suppression des colonnes vides (</a:t>
            </a:r>
            <a:r>
              <a:rPr lang="fr-FR" sz="1200" dirty="0" err="1">
                <a:solidFill>
                  <a:schemeClr val="tx1"/>
                </a:solidFill>
                <a:latin typeface="Montserrat"/>
                <a:ea typeface="Montserrat"/>
                <a:cs typeface="Montserrat"/>
                <a:sym typeface="Montserrat"/>
              </a:rPr>
              <a:t>tax_class</a:t>
            </a:r>
            <a:r>
              <a:rPr lang="fr-FR" sz="1200" dirty="0">
                <a:solidFill>
                  <a:schemeClr val="tx1"/>
                </a:solidFill>
                <a:latin typeface="Montserrat"/>
                <a:ea typeface="Montserrat"/>
                <a:cs typeface="Montserrat"/>
                <a:sym typeface="Montserrat"/>
              </a:rPr>
              <a:t>, </a:t>
            </a:r>
            <a:r>
              <a:rPr lang="fr-FR" sz="1200" dirty="0" err="1">
                <a:solidFill>
                  <a:schemeClr val="tx1"/>
                </a:solidFill>
                <a:latin typeface="Montserrat"/>
                <a:ea typeface="Montserrat"/>
                <a:cs typeface="Montserrat"/>
                <a:sym typeface="Montserrat"/>
              </a:rPr>
              <a:t>post_content</a:t>
            </a:r>
            <a:r>
              <a:rPr lang="fr-FR" sz="1200" dirty="0">
                <a:solidFill>
                  <a:schemeClr val="tx1"/>
                </a:solidFill>
                <a:latin typeface="Montserrat"/>
                <a:ea typeface="Montserrat"/>
                <a:cs typeface="Montserrat"/>
                <a:sym typeface="Montserrat"/>
              </a:rPr>
              <a:t>, </a:t>
            </a:r>
            <a:r>
              <a:rPr lang="fr-FR" sz="1200" dirty="0" err="1">
                <a:solidFill>
                  <a:schemeClr val="tx1"/>
                </a:solidFill>
                <a:latin typeface="Montserrat"/>
                <a:ea typeface="Montserrat"/>
                <a:cs typeface="Montserrat"/>
                <a:sym typeface="Montserrat"/>
              </a:rPr>
              <a:t>post_password</a:t>
            </a:r>
            <a:r>
              <a:rPr lang="fr-FR" sz="1200" dirty="0">
                <a:solidFill>
                  <a:schemeClr val="tx1"/>
                </a:solidFill>
                <a:latin typeface="Montserrat"/>
                <a:ea typeface="Montserrat"/>
                <a:cs typeface="Montserrat"/>
                <a:sym typeface="Montserrat"/>
              </a:rPr>
              <a:t>, </a:t>
            </a:r>
            <a:r>
              <a:rPr lang="fr-FR" sz="1200" dirty="0" err="1">
                <a:solidFill>
                  <a:schemeClr val="tx1"/>
                </a:solidFill>
                <a:latin typeface="Montserrat"/>
                <a:ea typeface="Montserrat"/>
                <a:cs typeface="Montserrat"/>
                <a:sym typeface="Montserrat"/>
              </a:rPr>
              <a:t>post_content_filtered</a:t>
            </a:r>
            <a:r>
              <a:rPr lang="fr-FR" sz="1200" dirty="0">
                <a:solidFill>
                  <a:schemeClr val="tx1"/>
                </a:solidFill>
                <a:latin typeface="Montserrat"/>
                <a:ea typeface="Montserrat"/>
                <a:cs typeface="Montserrat"/>
                <a:sym typeface="Montserrat"/>
              </a:rPr>
              <a:t>).</a:t>
            </a:r>
          </a:p>
          <a:p>
            <a:pPr marL="939800" lvl="1" indent="-342900">
              <a:buClr>
                <a:srgbClr val="999999"/>
              </a:buClr>
              <a:buFont typeface="+mj-lt"/>
              <a:buAutoNum type="arabicPeriod"/>
            </a:pPr>
            <a:r>
              <a:rPr lang="fr-FR" sz="1200" dirty="0">
                <a:solidFill>
                  <a:schemeClr val="tx1"/>
                </a:solidFill>
                <a:latin typeface="Montserrat"/>
                <a:ea typeface="Montserrat"/>
                <a:cs typeface="Montserrat"/>
                <a:sym typeface="Montserrat"/>
              </a:rPr>
              <a:t>Identification des codes articles ne respectant pas la règle de codification (bon-cadeau-25-euros, 13127-1, Nan) + action à entreprendre (bon-cadeau-25-euros et 13127-1 n’ont aucun impact négatif pour le jeu de données et peuvent être laissé).</a:t>
            </a:r>
          </a:p>
          <a:p>
            <a:pPr marL="939800" lvl="1" indent="-342900">
              <a:buClr>
                <a:srgbClr val="999999"/>
              </a:buClr>
              <a:buFont typeface="+mj-lt"/>
              <a:buAutoNum type="arabicPeriod"/>
            </a:pPr>
            <a:r>
              <a:rPr lang="fr" sz="1200" dirty="0">
                <a:solidFill>
                  <a:schemeClr val="tx1"/>
                </a:solidFill>
                <a:latin typeface="Montserrat"/>
                <a:ea typeface="Montserrat"/>
                <a:cs typeface="Montserrat"/>
                <a:sym typeface="Montserrat"/>
              </a:rPr>
              <a:t>Apres analyse des valeurs Nan de la colonne SKU (code article), on peut constater que 2 lignes sont tout de meme renseignées (observation 470/471). Création d’un nouveau code unique pour les deux articles.</a:t>
            </a:r>
          </a:p>
          <a:p>
            <a:pPr marL="939800" lvl="1" indent="-342900">
              <a:buClr>
                <a:srgbClr val="999999"/>
              </a:buClr>
              <a:buFont typeface="+mj-lt"/>
              <a:buAutoNum type="arabicPeriod"/>
            </a:pPr>
            <a:r>
              <a:rPr lang="fr" sz="1200" dirty="0">
                <a:solidFill>
                  <a:schemeClr val="tx1"/>
                </a:solidFill>
                <a:latin typeface="Montserrat"/>
                <a:ea typeface="Montserrat"/>
                <a:cs typeface="Montserrat"/>
                <a:sym typeface="Montserrat"/>
              </a:rPr>
              <a:t>Suppression des lignes non renseignées restantes.</a:t>
            </a:r>
          </a:p>
          <a:p>
            <a:pPr marL="939800" lvl="1" indent="-342900">
              <a:lnSpc>
                <a:spcPct val="114999"/>
              </a:lnSpc>
              <a:buClr>
                <a:srgbClr val="999999"/>
              </a:buClr>
              <a:buFont typeface="+mj-lt"/>
              <a:buAutoNum type="arabicPeriod"/>
            </a:pPr>
            <a:r>
              <a:rPr lang="fr" sz="1200" dirty="0">
                <a:solidFill>
                  <a:schemeClr val="tx1"/>
                </a:solidFill>
                <a:latin typeface="Montserrat"/>
                <a:ea typeface="Montserrat"/>
                <a:cs typeface="Montserrat"/>
                <a:sym typeface="Montserrat"/>
              </a:rPr>
              <a:t>Suppression des codes articles en doublons restants (voir remarque 1).</a:t>
            </a:r>
          </a:p>
          <a:p>
            <a:pPr lvl="1">
              <a:lnSpc>
                <a:spcPct val="114999"/>
              </a:lnSpc>
              <a:buClr>
                <a:srgbClr val="999999"/>
              </a:buClr>
              <a:buFont typeface="Montserrat"/>
              <a:buChar char="○"/>
            </a:pPr>
            <a:endParaRPr lang="fr" sz="1200" dirty="0">
              <a:solidFill>
                <a:schemeClr val="tx1"/>
              </a:solidFill>
              <a:latin typeface="Montserrat"/>
              <a:ea typeface="Montserrat"/>
              <a:cs typeface="Montserrat"/>
              <a:sym typeface="Montserrat"/>
            </a:endParaRPr>
          </a:p>
          <a:p>
            <a:pPr lvl="1">
              <a:lnSpc>
                <a:spcPct val="114999"/>
              </a:lnSpc>
              <a:buClr>
                <a:srgbClr val="999999"/>
              </a:buClr>
              <a:buFont typeface="Montserrat"/>
              <a:buChar char="○"/>
            </a:pPr>
            <a:r>
              <a:rPr lang="fr" sz="1200" i="1" dirty="0">
                <a:solidFill>
                  <a:schemeClr val="tx1"/>
                </a:solidFill>
                <a:latin typeface="Montserrat"/>
                <a:ea typeface="Montserrat"/>
                <a:cs typeface="Montserrat"/>
                <a:sym typeface="Montserrat"/>
              </a:rPr>
              <a:t>Features engineering : </a:t>
            </a:r>
          </a:p>
          <a:p>
            <a:pPr marL="939800" lvl="1" indent="-342900">
              <a:lnSpc>
                <a:spcPct val="114999"/>
              </a:lnSpc>
              <a:buClr>
                <a:srgbClr val="999999"/>
              </a:buClr>
              <a:buFont typeface="+mj-lt"/>
              <a:buAutoNum type="arabicPeriod"/>
            </a:pPr>
            <a:r>
              <a:rPr lang="fr" sz="1200" dirty="0">
                <a:solidFill>
                  <a:schemeClr val="tx1"/>
                </a:solidFill>
                <a:latin typeface="Montserrat"/>
                <a:ea typeface="Montserrat"/>
                <a:cs typeface="Montserrat"/>
                <a:sym typeface="Montserrat"/>
              </a:rPr>
              <a:t>Création d’un dataframe comprenant uniquement les lignes sans codes afin de les analyser plus facilement.</a:t>
            </a:r>
          </a:p>
          <a:p>
            <a:pPr marL="939800" lvl="1" indent="-342900">
              <a:lnSpc>
                <a:spcPct val="114999"/>
              </a:lnSpc>
              <a:buClr>
                <a:srgbClr val="999999"/>
              </a:buClr>
              <a:buFont typeface="+mj-lt"/>
              <a:buAutoNum type="arabicPeriod"/>
            </a:pPr>
            <a:r>
              <a:rPr lang="fr" sz="1200" dirty="0">
                <a:solidFill>
                  <a:schemeClr val="tx1"/>
                </a:solidFill>
                <a:latin typeface="Montserrat"/>
                <a:ea typeface="Montserrat"/>
                <a:cs typeface="Montserrat"/>
              </a:rPr>
              <a:t>Création d'un id différent pour les articles inconnus à conserver.</a:t>
            </a:r>
          </a:p>
          <a:p>
            <a:pPr marL="596900" lvl="1" indent="0">
              <a:lnSpc>
                <a:spcPct val="114999"/>
              </a:lnSpc>
              <a:buNone/>
            </a:pPr>
            <a:endParaRPr lang="fr" sz="1200" dirty="0">
              <a:solidFill>
                <a:schemeClr val="tx1"/>
              </a:solidFill>
              <a:latin typeface="Montserrat"/>
              <a:ea typeface="Montserrat"/>
              <a:cs typeface="Montserrat"/>
            </a:endParaRPr>
          </a:p>
          <a:p>
            <a:pPr marL="596900" lvl="1" indent="0">
              <a:lnSpc>
                <a:spcPct val="114999"/>
              </a:lnSpc>
              <a:buNone/>
            </a:pPr>
            <a:r>
              <a:rPr lang="fr" sz="1200" i="1" dirty="0">
                <a:solidFill>
                  <a:schemeClr val="tx1"/>
                </a:solidFill>
                <a:latin typeface="Montserrat"/>
                <a:ea typeface="Montserrat"/>
                <a:cs typeface="Montserrat"/>
              </a:rPr>
              <a:t>Remarque</a:t>
            </a:r>
            <a:r>
              <a:rPr lang="fr" sz="1200" dirty="0">
                <a:solidFill>
                  <a:schemeClr val="tx1"/>
                </a:solidFill>
                <a:latin typeface="Montserrat"/>
                <a:ea typeface="Montserrat"/>
                <a:cs typeface="Montserrat"/>
              </a:rPr>
              <a:t> :  Il était très important de remarquer que les codes articles sont tous en double dans le dataframe. Après observation, on peut constater qu’ils sont tous doublé avec les pièces jointes (valeur de la colonne post_type : 716 product, 714 attachment). Il est donc nécessaire de supprimer les attachment pour ne pas fausser nos analyses futures.</a:t>
            </a:r>
          </a:p>
          <a:p>
            <a:pPr marL="596900" lvl="1" indent="0">
              <a:lnSpc>
                <a:spcPct val="114999"/>
              </a:lnSpc>
              <a:buNone/>
            </a:pPr>
            <a:endParaRPr lang="fr" sz="1200" dirty="0">
              <a:solidFill>
                <a:schemeClr val="tx1"/>
              </a:solidFill>
              <a:latin typeface="Montserrat"/>
              <a:ea typeface="Montserrat"/>
              <a:cs typeface="Montserrat"/>
            </a:endParaRPr>
          </a:p>
          <a:p>
            <a:pPr marL="596900" lvl="1" indent="0">
              <a:lnSpc>
                <a:spcPct val="114999"/>
              </a:lnSpc>
              <a:buNone/>
            </a:pPr>
            <a:r>
              <a:rPr lang="fr" sz="1200" dirty="0">
                <a:solidFill>
                  <a:schemeClr val="tx1"/>
                </a:solidFill>
                <a:latin typeface="Montserrat"/>
                <a:ea typeface="Montserrat"/>
                <a:cs typeface="Montserrat"/>
              </a:rPr>
              <a:t>Remarque 2 : Il était nécessaire de conserver les deux articles retrouvés dans les codes Nan, tout d’abord pour que les articles ne disparraissent pas de nos analyses,  mais également pour en discuter avec les personnes qui gèrent la boutique en ligne.</a:t>
            </a:r>
          </a:p>
        </p:txBody>
      </p:sp>
      <p:sp>
        <p:nvSpPr>
          <p:cNvPr id="64" name="Google Shape;64;p4"/>
          <p:cNvSpPr/>
          <p:nvPr/>
        </p:nvSpPr>
        <p:spPr>
          <a:xfrm>
            <a:off x="-10783" y="0"/>
            <a:ext cx="9154783"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400" b="0" i="0" u="none" strike="noStrike" cap="none">
                <a:solidFill>
                  <a:srgbClr val="F3F3F3"/>
                </a:solidFill>
                <a:latin typeface="Montserrat"/>
                <a:ea typeface="Montserrat"/>
                <a:cs typeface="Montserrat"/>
                <a:sym typeface="Montserrat"/>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0"/>
                  </a:ext>
                </a:extLst>
              </a:rPr>
              <a:t>Analyses </a:t>
            </a:r>
            <a:r>
              <a:rPr lang="fr-FR" sz="2400">
                <a:solidFill>
                  <a:srgbClr val="F3F3F3"/>
                </a:solidFill>
                <a:latin typeface="Montserrat"/>
                <a:ea typeface="Montserrat"/>
                <a:cs typeface="Montserrat"/>
                <a:sym typeface="Montserrat"/>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
                  </a:ext>
                </a:extLst>
              </a:rPr>
              <a:t>Exploratoires</a:t>
            </a:r>
            <a:r>
              <a:rPr lang="fr-FR" sz="2400" b="0" i="0" u="none" strike="noStrike" cap="none">
                <a:solidFill>
                  <a:srgbClr val="F3F3F3"/>
                </a:solidFill>
                <a:latin typeface="Montserrat"/>
                <a:ea typeface="Montserrat"/>
                <a:cs typeface="Montserrat"/>
                <a:sym typeface="Montserrat"/>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
                  </a:ext>
                </a:extLst>
              </a:rPr>
              <a:t> des Données</a:t>
            </a:r>
            <a:r>
              <a:rPr lang="fr-FR" sz="2500">
                <a:solidFill>
                  <a:srgbClr val="F3F3F3"/>
                </a:solidFill>
                <a:latin typeface="Montserrat"/>
                <a:ea typeface="Montserrat"/>
                <a:cs typeface="Montserrat"/>
                <a:sym typeface="Montserrat"/>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
                  </a:ext>
                </a:extLst>
              </a:rPr>
              <a:t> </a:t>
            </a:r>
            <a:endParaRPr lang="fr-F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6000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21031" y="1156916"/>
            <a:ext cx="9165031" cy="3966333"/>
          </a:xfrm>
          <a:prstGeom prst="rect">
            <a:avLst/>
          </a:prstGeom>
          <a:noFill/>
          <a:ln>
            <a:noFill/>
          </a:ln>
        </p:spPr>
        <p:txBody>
          <a:bodyPr spcFirstLastPara="1" wrap="square" lIns="91425" tIns="91425" rIns="91425" bIns="91425" anchor="t" anchorCtr="0">
            <a:normAutofit fontScale="92500"/>
          </a:bodyPr>
          <a:lstStyle/>
          <a:p>
            <a:pPr>
              <a:buClr>
                <a:srgbClr val="999999"/>
              </a:buClr>
              <a:buFont typeface="Montserrat"/>
              <a:buChar char="●"/>
            </a:pPr>
            <a:r>
              <a:rPr lang="fr" sz="1400" i="1" dirty="0">
                <a:solidFill>
                  <a:schemeClr val="tx1"/>
                </a:solidFill>
                <a:latin typeface="Montserrat"/>
                <a:ea typeface="Montserrat"/>
                <a:cs typeface="Montserrat"/>
                <a:sym typeface="Montserrat"/>
              </a:rPr>
              <a:t>Datasets : </a:t>
            </a:r>
            <a:r>
              <a:rPr lang="fr" sz="1400" dirty="0">
                <a:solidFill>
                  <a:schemeClr val="tx1"/>
                </a:solidFill>
                <a:latin typeface="Montserrat"/>
                <a:ea typeface="Montserrat"/>
                <a:cs typeface="Montserrat"/>
                <a:sym typeface="Montserrat"/>
              </a:rPr>
              <a:t>LIAISON.xlsx</a:t>
            </a:r>
            <a:endParaRPr lang="fr-FR" sz="1400" dirty="0">
              <a:solidFill>
                <a:schemeClr val="tx1"/>
              </a:solidFill>
              <a:latin typeface="Montserrat"/>
              <a:ea typeface="Montserrat"/>
              <a:cs typeface="Montserrat"/>
            </a:endParaRPr>
          </a:p>
          <a:p>
            <a:pPr>
              <a:buClr>
                <a:srgbClr val="999999"/>
              </a:buClr>
              <a:buFont typeface="Montserrat"/>
              <a:buChar char="●"/>
            </a:pPr>
            <a:r>
              <a:rPr lang="fr" sz="1400" i="1" dirty="0">
                <a:solidFill>
                  <a:schemeClr val="tx1"/>
                </a:solidFill>
                <a:latin typeface="Montserrat"/>
                <a:ea typeface="Montserrat"/>
                <a:cs typeface="Montserrat"/>
                <a:sym typeface="Montserrat"/>
              </a:rPr>
              <a:t>Caractéristiques: </a:t>
            </a:r>
            <a:r>
              <a:rPr lang="fr" sz="1400" dirty="0">
                <a:solidFill>
                  <a:schemeClr val="tx1"/>
                </a:solidFill>
                <a:latin typeface="Montserrat"/>
                <a:ea typeface="Montserrat"/>
                <a:cs typeface="Montserrat"/>
                <a:sym typeface="Montserrat"/>
              </a:rPr>
              <a:t>825 observations, 2 colonnes</a:t>
            </a:r>
            <a:endParaRPr sz="1400" dirty="0">
              <a:solidFill>
                <a:schemeClr val="tx1"/>
              </a:solidFill>
              <a:latin typeface="Montserrat"/>
              <a:ea typeface="Montserrat"/>
              <a:cs typeface="Montserrat"/>
            </a:endParaRPr>
          </a:p>
          <a:p>
            <a:pPr marL="114300" indent="0">
              <a:lnSpc>
                <a:spcPct val="114999"/>
              </a:lnSpc>
              <a:buClr>
                <a:srgbClr val="999999"/>
              </a:buClr>
              <a:buNone/>
            </a:pPr>
            <a:endParaRPr lang="fr" sz="1400" i="1" dirty="0">
              <a:solidFill>
                <a:schemeClr val="tx1"/>
              </a:solidFill>
              <a:latin typeface="Montserrat"/>
              <a:ea typeface="Montserrat"/>
              <a:cs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1400" i="1" dirty="0">
                <a:solidFill>
                  <a:schemeClr val="tx1"/>
                </a:solidFill>
                <a:latin typeface="Montserrat"/>
                <a:ea typeface="Montserrat"/>
                <a:cs typeface="Montserrat"/>
                <a:sym typeface="Montserrat"/>
              </a:rPr>
              <a:t>Traitement réalisés</a:t>
            </a:r>
            <a:endParaRPr sz="1400" i="1" dirty="0">
              <a:solidFill>
                <a:schemeClr val="tx1"/>
              </a:solidFill>
              <a:latin typeface="Montserrat"/>
              <a:ea typeface="Montserrat"/>
              <a:cs typeface="Montserrat"/>
            </a:endParaRPr>
          </a:p>
          <a:p>
            <a:pPr lvl="1">
              <a:buClr>
                <a:srgbClr val="999999"/>
              </a:buClr>
              <a:buFont typeface="Montserrat"/>
              <a:buChar char="○"/>
            </a:pPr>
            <a:r>
              <a:rPr lang="fr" i="1" dirty="0">
                <a:solidFill>
                  <a:schemeClr val="tx1"/>
                </a:solidFill>
                <a:latin typeface="Montserrat"/>
                <a:ea typeface="Montserrat"/>
                <a:cs typeface="Montserrat"/>
                <a:sym typeface="Montserrat"/>
              </a:rPr>
              <a:t>Nettoyages des données : </a:t>
            </a:r>
          </a:p>
          <a:p>
            <a:pPr marL="939800" lvl="1" indent="-342900">
              <a:buClr>
                <a:srgbClr val="999999"/>
              </a:buClr>
              <a:buFont typeface="+mj-lt"/>
              <a:buAutoNum type="arabicPeriod"/>
            </a:pPr>
            <a:r>
              <a:rPr lang="fr" dirty="0">
                <a:solidFill>
                  <a:schemeClr val="tx1"/>
                </a:solidFill>
                <a:latin typeface="Montserrat"/>
                <a:ea typeface="Montserrat"/>
                <a:cs typeface="Montserrat"/>
                <a:sym typeface="Montserrat"/>
              </a:rPr>
              <a:t>Vérification des types de données (aucune erreur).</a:t>
            </a:r>
          </a:p>
          <a:p>
            <a:pPr marL="939800" lvl="1" indent="-342900">
              <a:buClr>
                <a:srgbClr val="999999"/>
              </a:buClr>
              <a:buFont typeface="+mj-lt"/>
              <a:buAutoNum type="arabicPeriod"/>
            </a:pPr>
            <a:r>
              <a:rPr lang="fr" dirty="0">
                <a:solidFill>
                  <a:schemeClr val="tx1"/>
                </a:solidFill>
                <a:latin typeface="Montserrat"/>
                <a:ea typeface="Montserrat"/>
                <a:cs typeface="Montserrat"/>
                <a:sym typeface="Montserrat"/>
              </a:rPr>
              <a:t>Vérification des doublons dans la colonne product_id, clé du DF_erp (</a:t>
            </a:r>
            <a:r>
              <a:rPr lang="fr" sz="1400" dirty="0">
                <a:solidFill>
                  <a:schemeClr val="tx1"/>
                </a:solidFill>
                <a:latin typeface="Montserrat"/>
                <a:ea typeface="Montserrat"/>
                <a:cs typeface="Montserrat"/>
              </a:rPr>
              <a:t>pas de doublon trouvé).</a:t>
            </a:r>
          </a:p>
          <a:p>
            <a:pPr marL="939800" lvl="1" indent="-342900">
              <a:buClr>
                <a:srgbClr val="999999"/>
              </a:buClr>
              <a:buFont typeface="+mj-lt"/>
              <a:buAutoNum type="arabicPeriod"/>
            </a:pPr>
            <a:r>
              <a:rPr lang="fr" dirty="0">
                <a:solidFill>
                  <a:schemeClr val="tx1"/>
                </a:solidFill>
                <a:latin typeface="Montserrat"/>
                <a:ea typeface="Montserrat"/>
                <a:cs typeface="Montserrat"/>
                <a:sym typeface="Montserrat"/>
              </a:rPr>
              <a:t>Vérification des doublons dans la colonne id_web, clé du DF_web (91 doublons trouvé, tous des valeurs non renseignées).</a:t>
            </a:r>
          </a:p>
          <a:p>
            <a:pPr marL="596900" lvl="1" indent="0">
              <a:buClr>
                <a:srgbClr val="999999"/>
              </a:buClr>
              <a:buNone/>
            </a:pPr>
            <a:endParaRPr lang="fr" i="1" dirty="0">
              <a:solidFill>
                <a:schemeClr val="tx1"/>
              </a:solidFill>
              <a:latin typeface="Montserrat"/>
              <a:ea typeface="Montserrat"/>
              <a:cs typeface="Montserrat"/>
              <a:sym typeface="Montserrat"/>
            </a:endParaRPr>
          </a:p>
          <a:p>
            <a:pPr lvl="1">
              <a:lnSpc>
                <a:spcPct val="114999"/>
              </a:lnSpc>
              <a:buClr>
                <a:srgbClr val="999999"/>
              </a:buClr>
              <a:buFont typeface="Montserrat"/>
              <a:buChar char="○"/>
            </a:pPr>
            <a:r>
              <a:rPr lang="fr" i="1" dirty="0">
                <a:solidFill>
                  <a:schemeClr val="tx1"/>
                </a:solidFill>
                <a:latin typeface="Montserrat"/>
                <a:ea typeface="Montserrat"/>
                <a:cs typeface="Montserrat"/>
                <a:sym typeface="Montserrat"/>
              </a:rPr>
              <a:t>Features engineering :</a:t>
            </a:r>
            <a:endParaRPr lang="fr" i="1" dirty="0">
              <a:solidFill>
                <a:schemeClr val="tx1"/>
              </a:solidFill>
              <a:latin typeface="Montserrat"/>
              <a:ea typeface="Montserrat"/>
              <a:cs typeface="Montserrat"/>
            </a:endParaRPr>
          </a:p>
          <a:p>
            <a:pPr marL="939800" lvl="1" indent="-342900">
              <a:lnSpc>
                <a:spcPct val="114999"/>
              </a:lnSpc>
              <a:buClr>
                <a:srgbClr val="999999"/>
              </a:buClr>
              <a:buAutoNum type="arabicPeriod"/>
            </a:pPr>
            <a:r>
              <a:rPr lang="fr" dirty="0">
                <a:solidFill>
                  <a:schemeClr val="tx1"/>
                </a:solidFill>
                <a:latin typeface="Montserrat"/>
                <a:ea typeface="Montserrat"/>
                <a:cs typeface="Montserrat"/>
              </a:rPr>
              <a:t>Aucune</a:t>
            </a:r>
          </a:p>
          <a:p>
            <a:pPr marL="939800" lvl="1" indent="-342900">
              <a:lnSpc>
                <a:spcPct val="114999"/>
              </a:lnSpc>
              <a:buClr>
                <a:srgbClr val="999999"/>
              </a:buClr>
              <a:buAutoNum type="arabicPeriod"/>
            </a:pPr>
            <a:endParaRPr lang="fr" i="1" dirty="0">
              <a:solidFill>
                <a:schemeClr val="tx1"/>
              </a:solidFill>
              <a:latin typeface="Montserrat"/>
              <a:ea typeface="Montserrat"/>
              <a:cs typeface="Montserrat"/>
            </a:endParaRPr>
          </a:p>
          <a:p>
            <a:pPr marL="596900" lvl="1" indent="0">
              <a:lnSpc>
                <a:spcPct val="114999"/>
              </a:lnSpc>
              <a:buClr>
                <a:srgbClr val="999999"/>
              </a:buClr>
              <a:buNone/>
            </a:pPr>
            <a:r>
              <a:rPr lang="fr" i="1" dirty="0">
                <a:solidFill>
                  <a:schemeClr val="tx1"/>
                </a:solidFill>
                <a:latin typeface="Montserrat"/>
                <a:ea typeface="Montserrat"/>
                <a:cs typeface="Montserrat"/>
              </a:rPr>
              <a:t>Remarque : </a:t>
            </a:r>
            <a:r>
              <a:rPr lang="fr" dirty="0">
                <a:solidFill>
                  <a:schemeClr val="tx1"/>
                </a:solidFill>
                <a:latin typeface="Montserrat"/>
                <a:ea typeface="Montserrat"/>
                <a:cs typeface="Montserrat"/>
              </a:rPr>
              <a:t>La présence de codes articles dans la colonne product_id n’ayant pas d’équivalence dans la colonne id_web indique que nous aurons des erreurs au moment de la fusion des fichiers, il faudra donc faire attention à la méthode utilisé).</a:t>
            </a:r>
          </a:p>
        </p:txBody>
      </p:sp>
      <p:sp>
        <p:nvSpPr>
          <p:cNvPr id="64" name="Google Shape;64;p4"/>
          <p:cNvSpPr/>
          <p:nvPr/>
        </p:nvSpPr>
        <p:spPr>
          <a:xfrm>
            <a:off x="-10783" y="0"/>
            <a:ext cx="9154783" cy="1152974"/>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4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FR" sz="24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FR" sz="24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a:t>
            </a:r>
            <a:r>
              <a:rPr lang="fr-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endParaRPr lang="fr-F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3690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21031" y="1043750"/>
            <a:ext cx="9154783" cy="4099750"/>
          </a:xfrm>
          <a:prstGeom prst="rect">
            <a:avLst/>
          </a:prstGeom>
          <a:noFill/>
          <a:ln>
            <a:noFill/>
          </a:ln>
        </p:spPr>
        <p:txBody>
          <a:bodyPr spcFirstLastPara="1" wrap="square" lIns="91425" tIns="91425" rIns="91425" bIns="91425" anchor="t" anchorCtr="0">
            <a:normAutofit fontScale="92500" lnSpcReduction="10000"/>
          </a:bodyPr>
          <a:lstStyle/>
          <a:p>
            <a:pPr>
              <a:buClr>
                <a:srgbClr val="999999"/>
              </a:buClr>
              <a:buFont typeface="Montserrat"/>
              <a:buChar char="●"/>
            </a:pPr>
            <a:r>
              <a:rPr lang="fr" sz="1600" i="1" dirty="0">
                <a:solidFill>
                  <a:schemeClr val="tx1"/>
                </a:solidFill>
                <a:latin typeface="Montserrat"/>
                <a:ea typeface="Montserrat"/>
                <a:cs typeface="Montserrat"/>
                <a:sym typeface="Montserrat"/>
              </a:rPr>
              <a:t>Datasets : </a:t>
            </a:r>
            <a:r>
              <a:rPr lang="fr" sz="1600" dirty="0">
                <a:solidFill>
                  <a:schemeClr val="tx1"/>
                </a:solidFill>
                <a:latin typeface="Montserrat"/>
                <a:ea typeface="Montserrat"/>
                <a:cs typeface="Montserrat"/>
                <a:sym typeface="Montserrat"/>
              </a:rPr>
              <a:t>CARACTERISTIQUES VINS.xlsx</a:t>
            </a:r>
            <a:endParaRPr lang="fr-FR" sz="1600" dirty="0">
              <a:solidFill>
                <a:schemeClr val="tx1"/>
              </a:solidFill>
              <a:latin typeface="Montserrat"/>
              <a:ea typeface="Montserrat"/>
              <a:cs typeface="Montserrat"/>
            </a:endParaRPr>
          </a:p>
          <a:p>
            <a:pPr>
              <a:buClr>
                <a:srgbClr val="999999"/>
              </a:buClr>
              <a:buFont typeface="Montserrat"/>
              <a:buChar char="●"/>
            </a:pPr>
            <a:r>
              <a:rPr lang="fr" sz="1600" i="1" dirty="0">
                <a:solidFill>
                  <a:schemeClr val="tx1"/>
                </a:solidFill>
                <a:latin typeface="Montserrat"/>
                <a:ea typeface="Montserrat"/>
                <a:cs typeface="Montserrat"/>
                <a:sym typeface="Montserrat"/>
              </a:rPr>
              <a:t>Caractéristiques: </a:t>
            </a:r>
            <a:r>
              <a:rPr lang="fr" sz="1600" dirty="0">
                <a:solidFill>
                  <a:schemeClr val="tx1"/>
                </a:solidFill>
                <a:latin typeface="Montserrat"/>
                <a:ea typeface="Montserrat"/>
                <a:cs typeface="Montserrat"/>
                <a:sym typeface="Montserrat"/>
              </a:rPr>
              <a:t>611 observations, 13 colonnes</a:t>
            </a:r>
            <a:endParaRPr sz="1600" dirty="0">
              <a:solidFill>
                <a:schemeClr val="tx1"/>
              </a:solidFill>
              <a:latin typeface="Montserrat"/>
              <a:ea typeface="Montserrat"/>
              <a:cs typeface="Montserrat"/>
            </a:endParaRPr>
          </a:p>
          <a:p>
            <a:pPr marL="114300" indent="0">
              <a:lnSpc>
                <a:spcPct val="114999"/>
              </a:lnSpc>
              <a:buClr>
                <a:srgbClr val="999999"/>
              </a:buClr>
              <a:buNone/>
            </a:pPr>
            <a:endParaRPr lang="fr" sz="1600" i="1" dirty="0">
              <a:solidFill>
                <a:schemeClr val="tx1"/>
              </a:solidFill>
              <a:latin typeface="Montserrat"/>
              <a:ea typeface="Montserrat"/>
              <a:cs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1600" i="1" dirty="0">
                <a:solidFill>
                  <a:schemeClr val="tx1"/>
                </a:solidFill>
                <a:latin typeface="Montserrat"/>
                <a:ea typeface="Montserrat"/>
                <a:cs typeface="Montserrat"/>
                <a:sym typeface="Montserrat"/>
              </a:rPr>
              <a:t>Traitement réalisés</a:t>
            </a:r>
            <a:endParaRPr sz="1600" i="1" dirty="0">
              <a:solidFill>
                <a:schemeClr val="tx1"/>
              </a:solidFill>
              <a:latin typeface="Montserrat"/>
              <a:ea typeface="Montserrat"/>
              <a:cs typeface="Montserrat"/>
            </a:endParaRPr>
          </a:p>
          <a:p>
            <a:pPr lvl="1">
              <a:buClr>
                <a:srgbClr val="999999"/>
              </a:buClr>
              <a:buFont typeface="Montserrat"/>
              <a:buChar char="○"/>
            </a:pPr>
            <a:r>
              <a:rPr lang="fr" sz="1600" i="1" dirty="0">
                <a:solidFill>
                  <a:schemeClr val="tx1"/>
                </a:solidFill>
                <a:latin typeface="Montserrat"/>
                <a:ea typeface="Montserrat"/>
                <a:cs typeface="Montserrat"/>
                <a:sym typeface="Montserrat"/>
              </a:rPr>
              <a:t>Nettoyages des données : </a:t>
            </a:r>
          </a:p>
          <a:p>
            <a:pPr marL="939800" lvl="1" indent="-342900">
              <a:buClr>
                <a:srgbClr val="999999"/>
              </a:buClr>
              <a:buFont typeface="+mj-lt"/>
              <a:buAutoNum type="arabicPeriod"/>
            </a:pPr>
            <a:r>
              <a:rPr lang="fr" sz="1600" dirty="0">
                <a:solidFill>
                  <a:schemeClr val="tx1"/>
                </a:solidFill>
                <a:latin typeface="Montserrat"/>
                <a:ea typeface="Montserrat"/>
                <a:cs typeface="Montserrat"/>
                <a:sym typeface="Montserrat"/>
              </a:rPr>
              <a:t>Vérification des types de données (aucune erreur).</a:t>
            </a:r>
            <a:endParaRPr lang="fr" sz="1600" dirty="0">
              <a:solidFill>
                <a:schemeClr val="tx1"/>
              </a:solidFill>
              <a:latin typeface="Montserrat"/>
              <a:ea typeface="Montserrat"/>
              <a:cs typeface="Montserrat"/>
            </a:endParaRPr>
          </a:p>
          <a:p>
            <a:pPr marL="939800" lvl="1" indent="-342900">
              <a:buClr>
                <a:srgbClr val="999999"/>
              </a:buClr>
              <a:buFont typeface="+mj-lt"/>
              <a:buAutoNum type="arabicPeriod"/>
            </a:pPr>
            <a:r>
              <a:rPr lang="fr" sz="1600" dirty="0">
                <a:solidFill>
                  <a:schemeClr val="tx1"/>
                </a:solidFill>
                <a:latin typeface="Montserrat"/>
                <a:ea typeface="Montserrat"/>
                <a:cs typeface="Montserrat"/>
                <a:sym typeface="Montserrat"/>
              </a:rPr>
              <a:t>Analyse des informations manquantes de certains produits. Lers articles qui présentent des données manquantes possèdent des titres distinctifs dans post_name (Eau de vie, Whisky, Roussillon, Huile, Gin). Nous pouvons donc utiliser ces informations pour remplir la colonne Appellation. Cepandant, certaines valeurs ne seront pas corrigables (cépage, millésime, couleur) car irretrouvables.</a:t>
            </a:r>
            <a:endParaRPr lang="fr" sz="1600" i="1" dirty="0">
              <a:solidFill>
                <a:schemeClr val="tx1"/>
              </a:solidFill>
              <a:latin typeface="Montserrat"/>
              <a:ea typeface="Montserrat"/>
              <a:cs typeface="Montserrat"/>
              <a:sym typeface="Montserrat"/>
            </a:endParaRPr>
          </a:p>
          <a:p>
            <a:pPr lvl="1">
              <a:lnSpc>
                <a:spcPct val="114999"/>
              </a:lnSpc>
              <a:buClr>
                <a:srgbClr val="999999"/>
              </a:buClr>
              <a:buFont typeface="Montserrat"/>
              <a:buChar char="○"/>
            </a:pPr>
            <a:endParaRPr lang="fr" sz="1600" i="1" dirty="0">
              <a:solidFill>
                <a:schemeClr val="tx1"/>
              </a:solidFill>
              <a:latin typeface="Montserrat"/>
              <a:ea typeface="Montserrat"/>
              <a:cs typeface="Montserrat"/>
              <a:sym typeface="Montserrat"/>
            </a:endParaRPr>
          </a:p>
          <a:p>
            <a:pPr lvl="1">
              <a:lnSpc>
                <a:spcPct val="114999"/>
              </a:lnSpc>
              <a:buClr>
                <a:srgbClr val="999999"/>
              </a:buClr>
              <a:buFont typeface="Montserrat"/>
              <a:buChar char="○"/>
            </a:pPr>
            <a:r>
              <a:rPr lang="fr" sz="1600" i="1" dirty="0">
                <a:solidFill>
                  <a:schemeClr val="tx1"/>
                </a:solidFill>
                <a:latin typeface="Montserrat"/>
                <a:ea typeface="Montserrat"/>
                <a:cs typeface="Montserrat"/>
                <a:sym typeface="Montserrat"/>
              </a:rPr>
              <a:t>Features engineering</a:t>
            </a:r>
          </a:p>
          <a:p>
            <a:pPr marL="939800" lvl="1" indent="-342900">
              <a:lnSpc>
                <a:spcPct val="114999"/>
              </a:lnSpc>
              <a:buClr>
                <a:srgbClr val="999999"/>
              </a:buClr>
              <a:buFont typeface="+mj-lt"/>
              <a:buAutoNum type="arabicPeriod"/>
            </a:pPr>
            <a:r>
              <a:rPr lang="fr" sz="1600" dirty="0">
                <a:solidFill>
                  <a:schemeClr val="tx1"/>
                </a:solidFill>
                <a:latin typeface="Montserrat"/>
                <a:ea typeface="Montserrat"/>
                <a:cs typeface="Montserrat"/>
                <a:sym typeface="Montserrat"/>
              </a:rPr>
              <a:t>Création d’un code (étiquette), Indiquant les valeur à récupérer de la colonne Post_name et à dupliquer dans la colonne Appellation.</a:t>
            </a:r>
            <a:endParaRPr lang="fr" sz="1600" dirty="0">
              <a:solidFill>
                <a:schemeClr val="tx1"/>
              </a:solidFill>
              <a:latin typeface="Montserrat"/>
              <a:ea typeface="Montserrat"/>
              <a:cs typeface="Montserrat"/>
            </a:endParaRPr>
          </a:p>
        </p:txBody>
      </p:sp>
      <p:sp>
        <p:nvSpPr>
          <p:cNvPr id="64" name="Google Shape;64;p4"/>
          <p:cNvSpPr/>
          <p:nvPr/>
        </p:nvSpPr>
        <p:spPr>
          <a:xfrm>
            <a:off x="-10783" y="0"/>
            <a:ext cx="9154783"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4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FR" sz="240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FR" sz="24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a:t>
            </a:r>
            <a:r>
              <a:rPr lang="fr-FR" sz="250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a:t>
            </a:r>
            <a:endParaRPr lang="fr-FR" sz="2500" b="0" i="0" u="none" strike="noStrike" cap="none">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3441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0" y="1043750"/>
            <a:ext cx="9144000" cy="4099750"/>
          </a:xfrm>
          <a:prstGeom prst="rect">
            <a:avLst/>
          </a:prstGeom>
          <a:noFill/>
          <a:ln>
            <a:noFill/>
          </a:ln>
        </p:spPr>
        <p:txBody>
          <a:bodyPr spcFirstLastPara="1" wrap="square" lIns="91425" tIns="91425" rIns="91425" bIns="91425" anchor="t" anchorCtr="0">
            <a:normAutofit fontScale="32500" lnSpcReduction="20000"/>
          </a:bodyPr>
          <a:lstStyle/>
          <a:p>
            <a:pPr>
              <a:buClr>
                <a:srgbClr val="999999"/>
              </a:buClr>
              <a:buFont typeface="Montserrat"/>
              <a:buChar char="●"/>
            </a:pPr>
            <a:r>
              <a:rPr lang="fr" sz="3600" i="1" dirty="0">
                <a:solidFill>
                  <a:schemeClr val="tx1"/>
                </a:solidFill>
                <a:latin typeface="Montserrat"/>
                <a:ea typeface="Montserrat"/>
                <a:cs typeface="Montserrat"/>
                <a:sym typeface="Montserrat"/>
              </a:rPr>
              <a:t>Choix des attributs : </a:t>
            </a:r>
          </a:p>
          <a:p>
            <a:pPr>
              <a:buClr>
                <a:srgbClr val="999999"/>
              </a:buClr>
              <a:buFont typeface="+mj-lt"/>
              <a:buAutoNum type="arabicPeriod"/>
            </a:pPr>
            <a:r>
              <a:rPr lang="fr" sz="3600" dirty="0">
                <a:solidFill>
                  <a:schemeClr val="tx1"/>
                </a:solidFill>
                <a:latin typeface="Montserrat"/>
                <a:ea typeface="Montserrat"/>
                <a:cs typeface="Montserrat"/>
                <a:sym typeface="Montserrat"/>
              </a:rPr>
              <a:t>df_erp : tous</a:t>
            </a:r>
          </a:p>
          <a:p>
            <a:pPr>
              <a:buClr>
                <a:srgbClr val="999999"/>
              </a:buClr>
              <a:buFont typeface="+mj-lt"/>
              <a:buAutoNum type="arabicPeriod"/>
            </a:pPr>
            <a:r>
              <a:rPr lang="fr" sz="3600" dirty="0">
                <a:solidFill>
                  <a:schemeClr val="tx1"/>
                </a:solidFill>
                <a:latin typeface="Montserrat"/>
                <a:ea typeface="Montserrat"/>
                <a:cs typeface="Montserrat"/>
                <a:sym typeface="Montserrat"/>
              </a:rPr>
              <a:t>df_liaison : tous </a:t>
            </a:r>
          </a:p>
          <a:p>
            <a:pPr>
              <a:buClr>
                <a:srgbClr val="999999"/>
              </a:buClr>
              <a:buFont typeface="+mj-lt"/>
              <a:buAutoNum type="arabicPeriod"/>
            </a:pPr>
            <a:r>
              <a:rPr lang="fr" sz="3600" dirty="0">
                <a:solidFill>
                  <a:schemeClr val="tx1"/>
                </a:solidFill>
                <a:latin typeface="Montserrat"/>
                <a:ea typeface="Montserrat"/>
                <a:cs typeface="Montserrat"/>
                <a:sym typeface="Montserrat"/>
              </a:rPr>
              <a:t>df_web : Sku, total sales, post title, pest excerpt, post name</a:t>
            </a:r>
          </a:p>
          <a:p>
            <a:pPr>
              <a:buClr>
                <a:srgbClr val="999999"/>
              </a:buClr>
              <a:buFont typeface="+mj-lt"/>
              <a:buAutoNum type="arabicPeriod"/>
            </a:pPr>
            <a:r>
              <a:rPr lang="fr" sz="3600" dirty="0">
                <a:solidFill>
                  <a:schemeClr val="tx1"/>
                </a:solidFill>
                <a:latin typeface="Montserrat"/>
                <a:ea typeface="Montserrat"/>
                <a:cs typeface="Montserrat"/>
                <a:sym typeface="Montserrat"/>
              </a:rPr>
              <a:t>caracteristiques_vin : tous</a:t>
            </a:r>
          </a:p>
          <a:p>
            <a:pPr marL="114300" indent="0">
              <a:buClr>
                <a:srgbClr val="999999"/>
              </a:buClr>
              <a:buNone/>
            </a:pPr>
            <a:endParaRPr sz="3600" i="1" dirty="0">
              <a:solidFill>
                <a:schemeClr val="tx1"/>
              </a:solidFill>
              <a:latin typeface="Montserrat"/>
              <a:ea typeface="Montserrat"/>
              <a:cs typeface="Montserrat"/>
              <a:sym typeface="Montserrat"/>
            </a:endParaRPr>
          </a:p>
          <a:p>
            <a:pPr>
              <a:buClr>
                <a:srgbClr val="999999"/>
              </a:buClr>
              <a:buFont typeface="Montserrat"/>
              <a:buChar char="●"/>
            </a:pPr>
            <a:r>
              <a:rPr lang="fr" sz="3600" i="1" dirty="0">
                <a:solidFill>
                  <a:schemeClr val="tx1"/>
                </a:solidFill>
                <a:latin typeface="Montserrat"/>
                <a:ea typeface="Montserrat"/>
                <a:cs typeface="Montserrat"/>
                <a:sym typeface="Montserrat"/>
              </a:rPr>
              <a:t>Clés utilisés : </a:t>
            </a:r>
          </a:p>
          <a:p>
            <a:pPr>
              <a:lnSpc>
                <a:spcPct val="114999"/>
              </a:lnSpc>
              <a:buClr>
                <a:srgbClr val="999999"/>
              </a:buClr>
              <a:buAutoNum type="arabicPeriod"/>
            </a:pPr>
            <a:r>
              <a:rPr lang="fr" sz="3600" dirty="0">
                <a:solidFill>
                  <a:schemeClr val="tx1"/>
                </a:solidFill>
                <a:latin typeface="Montserrat"/>
                <a:ea typeface="Montserrat"/>
                <a:cs typeface="Montserrat"/>
                <a:sym typeface="Montserrat"/>
              </a:rPr>
              <a:t>Fusion DF_erp et DF_liaison:  product_id</a:t>
            </a:r>
            <a:endParaRPr lang="fr" sz="3600" dirty="0">
              <a:solidFill>
                <a:schemeClr val="tx1"/>
              </a:solidFill>
              <a:latin typeface="Montserrat"/>
              <a:ea typeface="Montserrat"/>
              <a:cs typeface="Montserrat"/>
            </a:endParaRPr>
          </a:p>
          <a:p>
            <a:pPr>
              <a:lnSpc>
                <a:spcPct val="114999"/>
              </a:lnSpc>
              <a:buClr>
                <a:srgbClr val="999999"/>
              </a:buClr>
              <a:buAutoNum type="arabicPeriod"/>
            </a:pPr>
            <a:r>
              <a:rPr lang="fr" sz="3600" dirty="0">
                <a:solidFill>
                  <a:schemeClr val="tx1"/>
                </a:solidFill>
                <a:latin typeface="Montserrat"/>
                <a:ea typeface="Montserrat"/>
                <a:cs typeface="Montserrat"/>
              </a:rPr>
              <a:t>Fusion 1</a:t>
            </a:r>
            <a:r>
              <a:rPr lang="fr" sz="3600" baseline="30000" dirty="0">
                <a:solidFill>
                  <a:schemeClr val="tx1"/>
                </a:solidFill>
                <a:latin typeface="Montserrat"/>
                <a:ea typeface="Montserrat"/>
                <a:cs typeface="Montserrat"/>
              </a:rPr>
              <a:t>er</a:t>
            </a:r>
            <a:r>
              <a:rPr lang="fr" sz="3600" dirty="0">
                <a:solidFill>
                  <a:schemeClr val="tx1"/>
                </a:solidFill>
                <a:latin typeface="Montserrat"/>
                <a:ea typeface="Montserrat"/>
                <a:cs typeface="Montserrat"/>
              </a:rPr>
              <a:t> DF_merge et DF_web : id_web et sku</a:t>
            </a:r>
          </a:p>
          <a:p>
            <a:pPr>
              <a:lnSpc>
                <a:spcPct val="114999"/>
              </a:lnSpc>
              <a:buClr>
                <a:srgbClr val="999999"/>
              </a:buClr>
              <a:buAutoNum type="arabicPeriod"/>
            </a:pPr>
            <a:r>
              <a:rPr lang="fr" sz="3600" dirty="0">
                <a:solidFill>
                  <a:schemeClr val="tx1"/>
                </a:solidFill>
                <a:latin typeface="Montserrat"/>
                <a:ea typeface="Montserrat"/>
                <a:cs typeface="Montserrat"/>
              </a:rPr>
              <a:t>Fusion 2</a:t>
            </a:r>
            <a:r>
              <a:rPr lang="fr" sz="3600" baseline="30000" dirty="0">
                <a:solidFill>
                  <a:schemeClr val="tx1"/>
                </a:solidFill>
                <a:latin typeface="Montserrat"/>
                <a:ea typeface="Montserrat"/>
                <a:cs typeface="Montserrat"/>
              </a:rPr>
              <a:t>e</a:t>
            </a:r>
            <a:r>
              <a:rPr lang="fr" sz="3600" dirty="0">
                <a:solidFill>
                  <a:schemeClr val="tx1"/>
                </a:solidFill>
                <a:latin typeface="Montserrat"/>
                <a:ea typeface="Montserrat"/>
                <a:cs typeface="Montserrat"/>
              </a:rPr>
              <a:t> DF_merge et caracteristiques_vin : post_name</a:t>
            </a:r>
            <a:endParaRPr lang="fr" sz="36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 sz="3600" i="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3600" i="1" dirty="0">
                <a:solidFill>
                  <a:schemeClr val="tx1"/>
                </a:solidFill>
                <a:latin typeface="Montserrat"/>
                <a:ea typeface="Montserrat"/>
                <a:cs typeface="Montserrat"/>
                <a:sym typeface="Montserrat"/>
              </a:rPr>
              <a:t>Vigilances particulières au cours du traitements :</a:t>
            </a:r>
            <a:endParaRPr sz="3600" i="1" dirty="0">
              <a:solidFill>
                <a:schemeClr val="tx1"/>
              </a:solidFill>
              <a:latin typeface="Montserrat"/>
              <a:ea typeface="Montserrat"/>
              <a:cs typeface="Montserrat"/>
              <a:sym typeface="Montserrat"/>
            </a:endParaRPr>
          </a:p>
          <a:p>
            <a:pPr marL="114300" indent="0">
              <a:lnSpc>
                <a:spcPct val="114999"/>
              </a:lnSpc>
              <a:buClr>
                <a:srgbClr val="999999"/>
              </a:buClr>
              <a:buNone/>
            </a:pPr>
            <a:r>
              <a:rPr lang="fr" sz="3600" dirty="0">
                <a:solidFill>
                  <a:schemeClr val="tx1"/>
                </a:solidFill>
                <a:latin typeface="Montserrat"/>
                <a:ea typeface="Montserrat"/>
                <a:cs typeface="Montserrat"/>
              </a:rPr>
              <a:t>Il était important de s'assurer de ne perdre aucunes ligne de données au cours de la fusion des fichiers. Pour cela, il était nécessaire d’utiliser la méthode de fusion « outer » qui permet de conserver toutes les lignes de données, même sans équivalence des 2 clés.</a:t>
            </a:r>
          </a:p>
          <a:p>
            <a:pPr marL="457200" marR="0" lvl="0" indent="-342900" algn="l" rtl="0">
              <a:lnSpc>
                <a:spcPct val="115000"/>
              </a:lnSpc>
              <a:spcBef>
                <a:spcPts val="0"/>
              </a:spcBef>
              <a:spcAft>
                <a:spcPts val="0"/>
              </a:spcAft>
              <a:buClr>
                <a:srgbClr val="999999"/>
              </a:buClr>
              <a:buSzPts val="1800"/>
              <a:buFont typeface="Montserrat"/>
              <a:buChar char="●"/>
            </a:pPr>
            <a:endParaRPr lang="fr" sz="3600" i="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3600" i="1" dirty="0">
                <a:solidFill>
                  <a:schemeClr val="tx1"/>
                </a:solidFill>
                <a:latin typeface="Montserrat"/>
                <a:ea typeface="Montserrat"/>
                <a:cs typeface="Montserrat"/>
                <a:sym typeface="Montserrat"/>
              </a:rPr>
              <a:t>Difficultés rencontrées :</a:t>
            </a:r>
          </a:p>
          <a:p>
            <a:pPr marL="114300" marR="0" lvl="0" indent="0" algn="l" rtl="0">
              <a:lnSpc>
                <a:spcPct val="115000"/>
              </a:lnSpc>
              <a:spcBef>
                <a:spcPts val="0"/>
              </a:spcBef>
              <a:spcAft>
                <a:spcPts val="0"/>
              </a:spcAft>
              <a:buClr>
                <a:srgbClr val="999999"/>
              </a:buClr>
              <a:buSzPts val="1800"/>
              <a:buNone/>
            </a:pPr>
            <a:r>
              <a:rPr lang="fr" sz="3600" dirty="0">
                <a:solidFill>
                  <a:schemeClr val="tx1"/>
                </a:solidFill>
                <a:latin typeface="Montserrat"/>
                <a:ea typeface="Montserrat"/>
                <a:cs typeface="Montserrat"/>
                <a:sym typeface="Montserrat"/>
              </a:rPr>
              <a:t>Comprendre la raison des lignes sans correspondance. La plupart sont des articles de la 1</a:t>
            </a:r>
            <a:r>
              <a:rPr lang="fr" sz="3600" baseline="30000" dirty="0">
                <a:solidFill>
                  <a:schemeClr val="tx1"/>
                </a:solidFill>
                <a:latin typeface="Montserrat"/>
                <a:ea typeface="Montserrat"/>
                <a:cs typeface="Montserrat"/>
                <a:sym typeface="Montserrat"/>
              </a:rPr>
              <a:t>ère</a:t>
            </a:r>
            <a:r>
              <a:rPr lang="fr" sz="3600" dirty="0">
                <a:solidFill>
                  <a:schemeClr val="tx1"/>
                </a:solidFill>
                <a:latin typeface="Montserrat"/>
                <a:ea typeface="Montserrat"/>
                <a:cs typeface="Montserrat"/>
                <a:sym typeface="Montserrat"/>
              </a:rPr>
              <a:t> base de données qui n’ont pas d ’équivalence dans l’extraction de la boutique, comme nous avons pu le constater dans l’analyse exploratoire du fichier de liaison. Les 2 derniers articles sans correspondance sont les articles sans code renommé dans le DF_web pendant l’analyse exploratoire.</a:t>
            </a:r>
            <a:endParaRPr sz="3600"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04375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0" y="1043750"/>
            <a:ext cx="9143999" cy="409974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chemeClr val="tx1"/>
                </a:solidFill>
                <a:latin typeface="Montserrat"/>
                <a:ea typeface="Montserrat"/>
                <a:cs typeface="Montserrat"/>
                <a:sym typeface="Montserrat"/>
              </a:rPr>
              <a:t>Méthodes statistiques employés : </a:t>
            </a:r>
          </a:p>
          <a:p>
            <a:pPr marR="0" lvl="0" algn="l" rtl="0">
              <a:lnSpc>
                <a:spcPct val="115000"/>
              </a:lnSpc>
              <a:spcBef>
                <a:spcPts val="0"/>
              </a:spcBef>
              <a:spcAft>
                <a:spcPts val="0"/>
              </a:spcAft>
              <a:buClr>
                <a:srgbClr val="999999"/>
              </a:buClr>
              <a:buSzPts val="1800"/>
              <a:buFont typeface="Courier New" panose="02070309020205020404" pitchFamily="49" charset="0"/>
              <a:buChar char="o"/>
            </a:pPr>
            <a:r>
              <a:rPr lang="fr" sz="1200" dirty="0">
                <a:solidFill>
                  <a:schemeClr val="tx1"/>
                </a:solidFill>
                <a:latin typeface="Montserrat"/>
                <a:ea typeface="Montserrat"/>
                <a:cs typeface="Montserrat"/>
                <a:sym typeface="Montserrat"/>
              </a:rPr>
              <a:t>Boite à moustaches / boxplot (représentation claire et concise des caractéristiques essentielles de la distribution des données).</a:t>
            </a:r>
            <a:endParaRPr sz="12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chemeClr val="tx1"/>
                </a:solidFill>
                <a:latin typeface="Montserrat"/>
                <a:ea typeface="Montserrat"/>
                <a:cs typeface="Montserrat"/>
                <a:sym typeface="Montserrat"/>
              </a:rPr>
              <a:t>Graphique avec commentaire des résultats :</a:t>
            </a:r>
          </a:p>
        </p:txBody>
      </p:sp>
      <p:sp>
        <p:nvSpPr>
          <p:cNvPr id="80" name="Google Shape;80;p6"/>
          <p:cNvSpPr/>
          <p:nvPr/>
        </p:nvSpPr>
        <p:spPr>
          <a:xfrm>
            <a:off x="0" y="0"/>
            <a:ext cx="9144000" cy="104375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E7A24B3A-E22D-C4C4-F973-023B766645E3}"/>
              </a:ext>
            </a:extLst>
          </p:cNvPr>
          <p:cNvPicPr>
            <a:picLocks noChangeAspect="1"/>
          </p:cNvPicPr>
          <p:nvPr/>
        </p:nvPicPr>
        <p:blipFill>
          <a:blip r:embed="rId3"/>
          <a:stretch>
            <a:fillRect/>
          </a:stretch>
        </p:blipFill>
        <p:spPr>
          <a:xfrm>
            <a:off x="179616" y="2087500"/>
            <a:ext cx="3770982" cy="2707231"/>
          </a:xfrm>
          <a:prstGeom prst="rect">
            <a:avLst/>
          </a:prstGeom>
        </p:spPr>
      </p:pic>
      <p:sp>
        <p:nvSpPr>
          <p:cNvPr id="6" name="ZoneTexte 5">
            <a:extLst>
              <a:ext uri="{FF2B5EF4-FFF2-40B4-BE49-F238E27FC236}">
                <a16:creationId xmlns:a16="http://schemas.microsoft.com/office/drawing/2014/main" id="{D1287B91-F474-4123-14CE-C2599A3F3CD1}"/>
              </a:ext>
            </a:extLst>
          </p:cNvPr>
          <p:cNvSpPr txBox="1"/>
          <p:nvPr/>
        </p:nvSpPr>
        <p:spPr>
          <a:xfrm>
            <a:off x="3862424" y="2087500"/>
            <a:ext cx="4726404" cy="2308324"/>
          </a:xfrm>
          <a:prstGeom prst="rect">
            <a:avLst/>
          </a:prstGeom>
          <a:noFill/>
        </p:spPr>
        <p:txBody>
          <a:bodyPr wrap="square" rtlCol="0">
            <a:spAutoFit/>
          </a:bodyPr>
          <a:lstStyle/>
          <a:p>
            <a:r>
              <a:rPr lang="fr-FR" sz="1200" dirty="0">
                <a:latin typeface="Montserrat" panose="00000500000000000000" pitchFamily="2" charset="0"/>
              </a:rPr>
              <a:t>Prix Max : 225 </a:t>
            </a:r>
          </a:p>
          <a:p>
            <a:r>
              <a:rPr lang="fr-FR" sz="1200" dirty="0">
                <a:latin typeface="Montserrat" panose="00000500000000000000" pitchFamily="2" charset="0"/>
              </a:rPr>
              <a:t>Prix Min : 5,2</a:t>
            </a:r>
          </a:p>
          <a:p>
            <a:r>
              <a:rPr lang="fr-FR" sz="1200" dirty="0">
                <a:latin typeface="Montserrat" panose="00000500000000000000" pitchFamily="2" charset="0"/>
              </a:rPr>
              <a:t>Q1: 14,58, </a:t>
            </a:r>
            <a:r>
              <a:rPr lang="fr-FR" sz="1200" dirty="0" err="1">
                <a:latin typeface="Montserrat" panose="00000500000000000000" pitchFamily="2" charset="0"/>
              </a:rPr>
              <a:t>Median</a:t>
            </a:r>
            <a:r>
              <a:rPr lang="fr-FR" sz="1200" dirty="0">
                <a:latin typeface="Montserrat" panose="00000500000000000000" pitchFamily="2" charset="0"/>
              </a:rPr>
              <a:t>: 24,4 Q3: 42,03</a:t>
            </a:r>
          </a:p>
          <a:p>
            <a:r>
              <a:rPr lang="fr-FR" sz="1200" dirty="0" err="1">
                <a:latin typeface="Montserrat" panose="00000500000000000000" pitchFamily="2" charset="0"/>
              </a:rPr>
              <a:t>Upper</a:t>
            </a:r>
            <a:r>
              <a:rPr lang="fr-FR" sz="1200" dirty="0">
                <a:latin typeface="Montserrat" panose="00000500000000000000" pitchFamily="2" charset="0"/>
              </a:rPr>
              <a:t> </a:t>
            </a:r>
            <a:r>
              <a:rPr lang="fr-FR" sz="1200" dirty="0" err="1">
                <a:latin typeface="Montserrat" panose="00000500000000000000" pitchFamily="2" charset="0"/>
              </a:rPr>
              <a:t>Fense</a:t>
            </a:r>
            <a:r>
              <a:rPr lang="fr-FR" sz="1200" dirty="0">
                <a:latin typeface="Montserrat" panose="00000500000000000000" pitchFamily="2" charset="0"/>
              </a:rPr>
              <a:t> : 83</a:t>
            </a:r>
          </a:p>
          <a:p>
            <a:endParaRPr lang="fr-FR" sz="1200" dirty="0">
              <a:latin typeface="Montserrat" panose="00000500000000000000" pitchFamily="2" charset="0"/>
            </a:endParaRPr>
          </a:p>
          <a:p>
            <a:r>
              <a:rPr lang="fr-FR" sz="1200" dirty="0">
                <a:latin typeface="Montserrat" panose="00000500000000000000" pitchFamily="2" charset="0"/>
              </a:rPr>
              <a:t>Constat : Quelques articles dépassent le seuil </a:t>
            </a:r>
            <a:r>
              <a:rPr lang="fr-FR" sz="1200" dirty="0" err="1">
                <a:latin typeface="Montserrat" panose="00000500000000000000" pitchFamily="2" charset="0"/>
              </a:rPr>
              <a:t>upper</a:t>
            </a:r>
            <a:r>
              <a:rPr lang="fr-FR" sz="1200" dirty="0">
                <a:latin typeface="Montserrat" panose="00000500000000000000" pitchFamily="2" charset="0"/>
              </a:rPr>
              <a:t> </a:t>
            </a:r>
            <a:r>
              <a:rPr lang="fr-FR" sz="1200" dirty="0" err="1">
                <a:latin typeface="Montserrat" panose="00000500000000000000" pitchFamily="2" charset="0"/>
              </a:rPr>
              <a:t>fense</a:t>
            </a:r>
            <a:r>
              <a:rPr lang="fr-FR" sz="1200" dirty="0">
                <a:latin typeface="Montserrat" panose="00000500000000000000" pitchFamily="2" charset="0"/>
              </a:rPr>
              <a:t>, tandis que la grande majorité de nos produits se trouvent  autour de notre moyenne de 32 euros.</a:t>
            </a:r>
          </a:p>
          <a:p>
            <a:endParaRPr lang="fr-FR" sz="1200" dirty="0">
              <a:latin typeface="Montserrat" panose="00000500000000000000" pitchFamily="2" charset="0"/>
            </a:endParaRPr>
          </a:p>
          <a:p>
            <a:r>
              <a:rPr lang="fr-FR" sz="1200" dirty="0">
                <a:latin typeface="Montserrat" panose="00000500000000000000" pitchFamily="2" charset="0"/>
              </a:rPr>
              <a:t>On peut donc se demander si les articles qui dépassent ce seuil </a:t>
            </a:r>
            <a:r>
              <a:rPr lang="fr-FR" sz="1200" dirty="0" err="1">
                <a:latin typeface="Montserrat" panose="00000500000000000000" pitchFamily="2" charset="0"/>
              </a:rPr>
              <a:t>upper</a:t>
            </a:r>
            <a:r>
              <a:rPr lang="fr-FR" sz="1200" dirty="0">
                <a:latin typeface="Montserrat" panose="00000500000000000000" pitchFamily="2" charset="0"/>
              </a:rPr>
              <a:t> </a:t>
            </a:r>
            <a:r>
              <a:rPr lang="fr-FR" sz="1200" dirty="0" err="1">
                <a:latin typeface="Montserrat" panose="00000500000000000000" pitchFamily="2" charset="0"/>
              </a:rPr>
              <a:t>fense</a:t>
            </a:r>
            <a:r>
              <a:rPr lang="fr-FR" sz="1200" dirty="0">
                <a:latin typeface="Montserrat" panose="00000500000000000000" pitchFamily="2" charset="0"/>
              </a:rPr>
              <a:t> (les </a:t>
            </a:r>
            <a:r>
              <a:rPr lang="fr-FR" sz="1200" dirty="0" err="1">
                <a:latin typeface="Montserrat" panose="00000500000000000000" pitchFamily="2" charset="0"/>
              </a:rPr>
              <a:t>outliers</a:t>
            </a:r>
            <a:r>
              <a:rPr lang="fr-FR" sz="1200" dirty="0">
                <a:latin typeface="Montserrat" panose="00000500000000000000" pitchFamily="2" charset="0"/>
              </a:rPr>
              <a:t>) sont des erreurs ou de  véritables articles, simplement plus chères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04375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CA</a:t>
            </a:r>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0" y="1043750"/>
            <a:ext cx="9143999" cy="4099750"/>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chemeClr val="tx1"/>
                </a:solidFill>
                <a:latin typeface="Montserrat"/>
                <a:ea typeface="Montserrat"/>
                <a:cs typeface="Montserrat"/>
                <a:sym typeface="Montserrat"/>
              </a:rPr>
              <a:t>Méthodes statistiques employés :</a:t>
            </a:r>
          </a:p>
          <a:p>
            <a:pPr marR="0" lvl="0" algn="l" rtl="0">
              <a:lnSpc>
                <a:spcPct val="115000"/>
              </a:lnSpc>
              <a:spcBef>
                <a:spcPts val="0"/>
              </a:spcBef>
              <a:spcAft>
                <a:spcPts val="0"/>
              </a:spcAft>
              <a:buClr>
                <a:srgbClr val="999999"/>
              </a:buClr>
              <a:buSzPts val="1800"/>
              <a:buFont typeface="Courier New" panose="02070309020205020404" pitchFamily="49" charset="0"/>
              <a:buChar char="o"/>
            </a:pPr>
            <a:r>
              <a:rPr lang="fr" sz="1200" dirty="0">
                <a:solidFill>
                  <a:schemeClr val="tx1"/>
                </a:solidFill>
                <a:latin typeface="Montserrat"/>
                <a:ea typeface="Montserrat"/>
                <a:cs typeface="Montserrat"/>
                <a:sym typeface="Montserrat"/>
              </a:rPr>
              <a:t>Graphique en barre</a:t>
            </a:r>
          </a:p>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chemeClr val="tx1"/>
                </a:solidFill>
                <a:latin typeface="Montserrat"/>
                <a:ea typeface="Montserrat"/>
                <a:cs typeface="Montserrat"/>
                <a:sym typeface="Montserrat"/>
              </a:rPr>
              <a:t>Graphique avec commentaire des résultats :</a:t>
            </a:r>
            <a:endParaRPr sz="1200" i="1" dirty="0">
              <a:solidFill>
                <a:schemeClr val="tx1"/>
              </a:solidFill>
              <a:latin typeface="Montserrat"/>
              <a:ea typeface="Montserrat"/>
              <a:cs typeface="Montserrat"/>
              <a:sym typeface="Montserrat"/>
            </a:endParaRPr>
          </a:p>
        </p:txBody>
      </p:sp>
      <p:pic>
        <p:nvPicPr>
          <p:cNvPr id="3" name="Image 2">
            <a:extLst>
              <a:ext uri="{FF2B5EF4-FFF2-40B4-BE49-F238E27FC236}">
                <a16:creationId xmlns:a16="http://schemas.microsoft.com/office/drawing/2014/main" id="{64105A8C-29B6-DC3E-E4AE-9489B977FFD0}"/>
              </a:ext>
            </a:extLst>
          </p:cNvPr>
          <p:cNvPicPr>
            <a:picLocks noChangeAspect="1"/>
          </p:cNvPicPr>
          <p:nvPr/>
        </p:nvPicPr>
        <p:blipFill>
          <a:blip r:embed="rId3"/>
          <a:stretch>
            <a:fillRect/>
          </a:stretch>
        </p:blipFill>
        <p:spPr>
          <a:xfrm>
            <a:off x="130999" y="1953700"/>
            <a:ext cx="5198276" cy="2776292"/>
          </a:xfrm>
          <a:prstGeom prst="rect">
            <a:avLst/>
          </a:prstGeom>
        </p:spPr>
      </p:pic>
      <p:sp>
        <p:nvSpPr>
          <p:cNvPr id="4" name="ZoneTexte 3">
            <a:extLst>
              <a:ext uri="{FF2B5EF4-FFF2-40B4-BE49-F238E27FC236}">
                <a16:creationId xmlns:a16="http://schemas.microsoft.com/office/drawing/2014/main" id="{2B6EB7E8-FD4F-95E9-28CE-C919EB5731DE}"/>
              </a:ext>
            </a:extLst>
          </p:cNvPr>
          <p:cNvSpPr txBox="1"/>
          <p:nvPr/>
        </p:nvSpPr>
        <p:spPr>
          <a:xfrm>
            <a:off x="5329275" y="2626509"/>
            <a:ext cx="3507377" cy="1200329"/>
          </a:xfrm>
          <a:prstGeom prst="rect">
            <a:avLst/>
          </a:prstGeom>
          <a:noFill/>
        </p:spPr>
        <p:txBody>
          <a:bodyPr wrap="square" rtlCol="0">
            <a:spAutoFit/>
          </a:bodyPr>
          <a:lstStyle/>
          <a:p>
            <a:r>
              <a:rPr lang="fr-FR" sz="1200" dirty="0">
                <a:latin typeface="Montserrat" panose="00000500000000000000" pitchFamily="2" charset="0"/>
              </a:rPr>
              <a:t>Grâce à ce graphique, nous pouvons Constater que ce sont les articles que nous avions identifié précédemment dans le notebook comme étant les </a:t>
            </a:r>
            <a:r>
              <a:rPr lang="fr-FR" sz="1200" dirty="0" err="1">
                <a:latin typeface="Montserrat" panose="00000500000000000000" pitchFamily="2" charset="0"/>
              </a:rPr>
              <a:t>outliers</a:t>
            </a:r>
            <a:r>
              <a:rPr lang="fr-FR" sz="1200" dirty="0">
                <a:latin typeface="Montserrat" panose="00000500000000000000" pitchFamily="2" charset="0"/>
              </a:rPr>
              <a:t> qui représentent la majeur partie du chiffre d’affaire de la boutique en ligne.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04375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Actions pour la suite</a:t>
            </a:r>
            <a:endParaRPr/>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0" y="1043750"/>
            <a:ext cx="9144000" cy="409975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endParaRPr lang="fr-FR" i="1" dirty="0">
              <a:solidFill>
                <a:schemeClr val="tx1"/>
              </a:solidFill>
              <a:latin typeface="Montserrat"/>
              <a:ea typeface="Montserrat"/>
              <a:cs typeface="Montserrat"/>
              <a:sym typeface="Montserrat"/>
            </a:endParaRPr>
          </a:p>
          <a:p>
            <a:pPr marL="285750" indent="-285750"/>
            <a:r>
              <a:rPr lang="fr-FR" i="1" dirty="0">
                <a:solidFill>
                  <a:schemeClr val="tx1"/>
                </a:solidFill>
                <a:latin typeface="Montserrat"/>
                <a:ea typeface="Montserrat"/>
                <a:cs typeface="Montserrat"/>
                <a:sym typeface="Montserrat"/>
              </a:rPr>
              <a:t>Suite à cette première analyse, nous pouvons en conclure que le magasin en ligne tire la majeure partie de ses recettes des produits que nous considérons comme </a:t>
            </a:r>
            <a:r>
              <a:rPr lang="fr-FR" i="1" dirty="0" err="1">
                <a:solidFill>
                  <a:schemeClr val="tx1"/>
                </a:solidFill>
                <a:latin typeface="Montserrat"/>
                <a:ea typeface="Montserrat"/>
                <a:cs typeface="Montserrat"/>
                <a:sym typeface="Montserrat"/>
              </a:rPr>
              <a:t>outliers</a:t>
            </a:r>
            <a:r>
              <a:rPr lang="fr-FR" i="1" dirty="0">
                <a:solidFill>
                  <a:schemeClr val="tx1"/>
                </a:solidFill>
                <a:latin typeface="Montserrat"/>
                <a:ea typeface="Montserrat"/>
                <a:cs typeface="Montserrat"/>
                <a:sym typeface="Montserrat"/>
              </a:rPr>
              <a:t>, c’est-à-dire les produits ayant une valeur bien supérieur à la moyenne. Comme constaté, les articles en question sont simplement les produits premium du magasin (XO, grand cru, champagne, </a:t>
            </a:r>
            <a:r>
              <a:rPr lang="fr-FR" i="1" dirty="0" err="1">
                <a:solidFill>
                  <a:schemeClr val="tx1"/>
                </a:solidFill>
                <a:latin typeface="Montserrat"/>
                <a:ea typeface="Montserrat"/>
                <a:cs typeface="Montserrat"/>
                <a:sym typeface="Montserrat"/>
              </a:rPr>
              <a:t>etc</a:t>
            </a:r>
            <a:r>
              <a:rPr lang="fr-FR" i="1" dirty="0">
                <a:solidFill>
                  <a:schemeClr val="tx1"/>
                </a:solidFill>
                <a:latin typeface="Montserrat"/>
                <a:ea typeface="Montserrat"/>
                <a:cs typeface="Montserrat"/>
                <a:sym typeface="Montserrat"/>
              </a:rPr>
              <a:t>).</a:t>
            </a:r>
          </a:p>
          <a:p>
            <a:pPr marL="285750" indent="-285750"/>
            <a:r>
              <a:rPr lang="fr-FR" i="1" dirty="0">
                <a:solidFill>
                  <a:schemeClr val="tx1"/>
                </a:solidFill>
                <a:latin typeface="Montserrat"/>
                <a:ea typeface="Montserrat"/>
                <a:cs typeface="Montserrat"/>
                <a:sym typeface="Montserrat"/>
              </a:rPr>
              <a:t>Nous avons également constaté cependant que la quasi-totalité du catalogue du magasin sont des articles plus modeste rapportant peu d’argent (le 20/80 calculé dans le notebook).</a:t>
            </a:r>
          </a:p>
          <a:p>
            <a:pPr marL="285750" indent="-285750"/>
            <a:r>
              <a:rPr lang="fr-FR" i="1" dirty="0">
                <a:solidFill>
                  <a:schemeClr val="tx1"/>
                </a:solidFill>
                <a:latin typeface="Montserrat"/>
                <a:ea typeface="Montserrat"/>
                <a:cs typeface="Montserrat"/>
                <a:sym typeface="Montserrat"/>
              </a:rPr>
              <a:t>Il serait donc intéressant par la suite de comprendre pourquoi une si grande quantité de produits profitent si peu au magasin. Car même s’ils permettent d’avoir un catalogue varié, le rapport investissement logistique / gain est trop bas. Pourquoi avoir environ 800 types de bouteilles différentes quand seulement 130 nous rapportent 80% du CA.</a:t>
            </a:r>
          </a:p>
          <a:p>
            <a:pPr marL="0" lvl="0" indent="0" algn="l" rtl="0">
              <a:lnSpc>
                <a:spcPct val="115000"/>
              </a:lnSpc>
              <a:spcBef>
                <a:spcPts val="0"/>
              </a:spcBef>
              <a:spcAft>
                <a:spcPts val="0"/>
              </a:spcAft>
              <a:buNone/>
            </a:pPr>
            <a:endParaRPr lang="fr-FR" i="1" dirty="0">
              <a:solidFill>
                <a:schemeClr val="tx1"/>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i="1" dirty="0">
                <a:solidFill>
                  <a:schemeClr val="tx1"/>
                </a:solidFill>
                <a:latin typeface="Montserrat"/>
                <a:ea typeface="Montserrat"/>
                <a:cs typeface="Montserrat"/>
                <a:sym typeface="Montserrat"/>
              </a:rPr>
              <a:t>A terme, si cette tendance est confirmé, plusieurs choix sont possibles :</a:t>
            </a:r>
          </a:p>
          <a:p>
            <a:pPr marL="342900" lvl="0" algn="l" rtl="0">
              <a:lnSpc>
                <a:spcPct val="115000"/>
              </a:lnSpc>
              <a:spcBef>
                <a:spcPts val="0"/>
              </a:spcBef>
              <a:spcAft>
                <a:spcPts val="0"/>
              </a:spcAft>
              <a:buFont typeface="+mj-lt"/>
              <a:buAutoNum type="arabicPeriod"/>
            </a:pPr>
            <a:r>
              <a:rPr lang="fr-FR" i="1" dirty="0">
                <a:solidFill>
                  <a:schemeClr val="tx1"/>
                </a:solidFill>
                <a:latin typeface="Montserrat"/>
                <a:ea typeface="Montserrat"/>
                <a:cs typeface="Montserrat"/>
                <a:sym typeface="Montserrat"/>
              </a:rPr>
              <a:t>Accentuer l’image du magasin en ligne sur la vente de produits premiums et réduire le catalogue de produits classique à une quantité plus acceptable.</a:t>
            </a:r>
          </a:p>
          <a:p>
            <a:pPr marL="342900" lvl="0" algn="l" rtl="0">
              <a:lnSpc>
                <a:spcPct val="115000"/>
              </a:lnSpc>
              <a:spcBef>
                <a:spcPts val="0"/>
              </a:spcBef>
              <a:spcAft>
                <a:spcPts val="0"/>
              </a:spcAft>
              <a:buFont typeface="+mj-lt"/>
              <a:buAutoNum type="arabicPeriod"/>
            </a:pPr>
            <a:r>
              <a:rPr lang="fr-FR" i="1" dirty="0">
                <a:solidFill>
                  <a:schemeClr val="tx1"/>
                </a:solidFill>
                <a:latin typeface="Montserrat"/>
                <a:ea typeface="Montserrat"/>
                <a:cs typeface="Montserrat"/>
                <a:sym typeface="Montserrat"/>
              </a:rPr>
              <a:t>Promouvoir grâce à différentes méthodes de communication (publicité internet/ réseaux sociaux, </a:t>
            </a:r>
            <a:r>
              <a:rPr lang="fr-FR" i="1" dirty="0" err="1">
                <a:solidFill>
                  <a:schemeClr val="tx1"/>
                </a:solidFill>
                <a:latin typeface="Montserrat"/>
                <a:ea typeface="Montserrat"/>
                <a:cs typeface="Montserrat"/>
                <a:sym typeface="Montserrat"/>
              </a:rPr>
              <a:t>etc</a:t>
            </a:r>
            <a:r>
              <a:rPr lang="fr-FR" i="1" dirty="0">
                <a:solidFill>
                  <a:schemeClr val="tx1"/>
                </a:solidFill>
                <a:latin typeface="Montserrat"/>
                <a:ea typeface="Montserrat"/>
                <a:cs typeface="Montserrat"/>
                <a:sym typeface="Montserrat"/>
              </a:rPr>
              <a:t>) les produits classiques vendus par le site pour relancer les ventes.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1386</Words>
  <Application>Microsoft Office PowerPoint</Application>
  <PresentationFormat>Affichage à l'écran (16:9)</PresentationFormat>
  <Paragraphs>115</Paragraphs>
  <Slides>10</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Montserrat</vt:lpstr>
      <vt:lpstr>Courier New</vt:lpstr>
      <vt:lpstr>Arial</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 REDJADJ</cp:lastModifiedBy>
  <cp:revision>21</cp:revision>
  <dcterms:modified xsi:type="dcterms:W3CDTF">2023-10-02T12:25:10Z</dcterms:modified>
</cp:coreProperties>
</file>