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7" r:id="rId2"/>
    <p:sldId id="256" r:id="rId3"/>
    <p:sldId id="258" r:id="rId4"/>
    <p:sldId id="266" r:id="rId5"/>
    <p:sldId id="259" r:id="rId6"/>
    <p:sldId id="265" r:id="rId7"/>
    <p:sldId id="260" r:id="rId8"/>
    <p:sldId id="261"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4" d="100"/>
          <a:sy n="194" d="100"/>
        </p:scale>
        <p:origin x="156" y="3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6251e9b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6251e9b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6c227a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6c227a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5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6251e9b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6251e9b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c227a4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c227a4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6c227a4f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c227a4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6c227a4f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6c227a4f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subTitle" idx="1"/>
          </p:nvPr>
        </p:nvSpPr>
        <p:spPr>
          <a:xfrm>
            <a:off x="623400" y="2612200"/>
            <a:ext cx="8520600" cy="14496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Titre du projet</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Prénom : Nicolas</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Nom : Redjadj</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Date : 20/01/2024</a:t>
            </a:r>
            <a:endParaRPr sz="2200" i="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p>
        </p:txBody>
      </p:sp>
      <p:pic>
        <p:nvPicPr>
          <p:cNvPr id="92" name="Google Shape;92;p14"/>
          <p:cNvPicPr preferRelativeResize="0"/>
          <p:nvPr/>
        </p:nvPicPr>
        <p:blipFill>
          <a:blip r:embed="rId3">
            <a:alphaModFix/>
          </a:blip>
          <a:stretch>
            <a:fillRect/>
          </a:stretch>
        </p:blipFill>
        <p:spPr>
          <a:xfrm>
            <a:off x="623400" y="89925"/>
            <a:ext cx="3669750" cy="164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II. Résultat de la classification</a:t>
            </a:r>
            <a:endParaRPr sz="3300" dirty="0">
              <a:latin typeface="Montserrat"/>
              <a:ea typeface="Montserrat"/>
              <a:cs typeface="Montserrat"/>
              <a:sym typeface="Montserrat"/>
            </a:endParaRPr>
          </a:p>
          <a:p>
            <a:pPr marL="0" lvl="0" indent="0" algn="l" rtl="0">
              <a:spcBef>
                <a:spcPts val="0"/>
              </a:spcBef>
              <a:spcAft>
                <a:spcPts val="0"/>
              </a:spcAft>
              <a:buNone/>
            </a:pPr>
            <a:endParaRPr sz="36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134" name="Google Shape;134;p21"/>
          <p:cNvSpPr txBox="1">
            <a:spLocks noGrp="1"/>
          </p:cNvSpPr>
          <p:nvPr>
            <p:ph type="body" idx="1"/>
          </p:nvPr>
        </p:nvSpPr>
        <p:spPr>
          <a:xfrm>
            <a:off x="0" y="1437849"/>
            <a:ext cx="9144000" cy="370565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Le fichier de données du client peut désormais être exporté avec la nouvelle colonne label. On peut également constater qu’il respecte l’un des premiers points de notre analyse, qui est que les locaux sont en moyenne un peu plus cher que les appartements.                                                       Résultat :</a:t>
            </a:r>
            <a:endParaRPr i="1" dirty="0">
              <a:latin typeface="Montserrat"/>
              <a:ea typeface="Montserrat"/>
              <a:cs typeface="Montserrat"/>
              <a:sym typeface="Montserrat"/>
            </a:endParaRPr>
          </a:p>
        </p:txBody>
      </p:sp>
      <p:pic>
        <p:nvPicPr>
          <p:cNvPr id="4" name="Image 3">
            <a:extLst>
              <a:ext uri="{FF2B5EF4-FFF2-40B4-BE49-F238E27FC236}">
                <a16:creationId xmlns:a16="http://schemas.microsoft.com/office/drawing/2014/main" id="{82215D20-2D6E-980D-C123-0F37CDCD58E9}"/>
              </a:ext>
            </a:extLst>
          </p:cNvPr>
          <p:cNvPicPr>
            <a:picLocks noChangeAspect="1"/>
          </p:cNvPicPr>
          <p:nvPr/>
        </p:nvPicPr>
        <p:blipFill>
          <a:blip r:embed="rId3"/>
          <a:stretch>
            <a:fillRect/>
          </a:stretch>
        </p:blipFill>
        <p:spPr>
          <a:xfrm>
            <a:off x="7742903" y="2252204"/>
            <a:ext cx="1066800" cy="2751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Plus Beaux Logis de Paris</a:t>
            </a:r>
            <a:endParaRPr/>
          </a:p>
          <a:p>
            <a:pPr marL="0" lvl="0" indent="0" algn="l" rtl="0">
              <a:spcBef>
                <a:spcPts val="0"/>
              </a:spcBef>
              <a:spcAft>
                <a:spcPts val="0"/>
              </a:spcAft>
              <a:buNone/>
            </a:pPr>
            <a:r>
              <a:rPr lang="fr"/>
              <a:t>Partie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sp>
        <p:nvSpPr>
          <p:cNvPr id="99" name="Google Shape;99;p15"/>
          <p:cNvSpPr txBox="1">
            <a:spLocks noGrp="1"/>
          </p:cNvSpPr>
          <p:nvPr>
            <p:ph type="body" idx="1"/>
          </p:nvPr>
        </p:nvSpPr>
        <p:spPr>
          <a:xfrm>
            <a:off x="0" y="1292942"/>
            <a:ext cx="9144000" cy="3850558"/>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endParaRPr lang="fr" i="1" dirty="0">
              <a:latin typeface="Montserrat"/>
              <a:ea typeface="Montserrat"/>
              <a:cs typeface="Montserrat"/>
              <a:sym typeface="Montserrat"/>
            </a:endParaRPr>
          </a:p>
          <a:p>
            <a:pPr marL="0" lvl="0" indent="0" algn="l" rtl="0">
              <a:spcBef>
                <a:spcPts val="0"/>
              </a:spcBef>
              <a:spcAft>
                <a:spcPts val="1200"/>
              </a:spcAft>
              <a:buNone/>
            </a:pPr>
            <a:r>
              <a:rPr lang="fr" i="1" dirty="0">
                <a:latin typeface="Montserrat"/>
                <a:ea typeface="Montserrat"/>
                <a:cs typeface="Montserrat"/>
                <a:sym typeface="Montserrat"/>
              </a:rPr>
              <a:t>Voici les résultats des analyses du marché de l’immobilier parisien entre 2017 et 2021 : </a:t>
            </a:r>
          </a:p>
          <a:p>
            <a:pPr marL="285750" lvl="0" indent="-285750" algn="l" rtl="0">
              <a:spcBef>
                <a:spcPts val="0"/>
              </a:spcBef>
              <a:spcAft>
                <a:spcPts val="1200"/>
              </a:spcAft>
              <a:buFont typeface="Arial" panose="020B0604020202020204" pitchFamily="34" charset="0"/>
              <a:buChar char="•"/>
            </a:pPr>
            <a:r>
              <a:rPr lang="fr" i="1" dirty="0">
                <a:latin typeface="Montserrat"/>
                <a:ea typeface="Montserrat"/>
                <a:cs typeface="Montserrat"/>
                <a:sym typeface="Montserrat"/>
              </a:rPr>
              <a:t>Le marché parisien se décompose en 2 types de biens : Les appartements et les locaux industriel, commerciaux ou assimimilé (respectivement 24353 et 1843 dans notre jeu de données)</a:t>
            </a:r>
          </a:p>
          <a:p>
            <a:pPr marL="285750" lvl="0" indent="-285750" algn="l" rtl="0">
              <a:spcBef>
                <a:spcPts val="0"/>
              </a:spcBef>
              <a:spcAft>
                <a:spcPts val="1200"/>
              </a:spcAft>
              <a:buFont typeface="Arial" panose="020B0604020202020204" pitchFamily="34" charset="0"/>
              <a:buChar char="•"/>
            </a:pPr>
            <a:r>
              <a:rPr lang="fr" i="1" dirty="0">
                <a:latin typeface="Montserrat"/>
                <a:ea typeface="Montserrat"/>
                <a:cs typeface="Montserrat"/>
                <a:sym typeface="Montserrat"/>
              </a:rPr>
              <a:t>On constate que le prix au metre carré des appartements augmente chaque année entre 2017 et 2020 (de 9492 à 10674), avec une légère baisse en 2021 (10455). (voir graphique 1)</a:t>
            </a:r>
          </a:p>
          <a:p>
            <a:pPr marL="285750" lvl="0" indent="-285750" algn="l" rtl="0">
              <a:spcBef>
                <a:spcPts val="0"/>
              </a:spcBef>
              <a:spcAft>
                <a:spcPts val="1200"/>
              </a:spcAft>
              <a:buFont typeface="Arial" panose="020B0604020202020204" pitchFamily="34" charset="0"/>
              <a:buChar char="•"/>
            </a:pPr>
            <a:r>
              <a:rPr lang="fr" i="1" dirty="0">
                <a:latin typeface="Montserrat"/>
                <a:ea typeface="Montserrat"/>
                <a:cs typeface="Montserrat"/>
                <a:sym typeface="Montserrat"/>
              </a:rPr>
              <a:t>Le prix au metre carré des appartements augmente globalement dans tous les arrondissements. (voir graphique 2)</a:t>
            </a:r>
          </a:p>
          <a:p>
            <a:pPr marL="285750" lvl="0" indent="-285750" algn="l" rtl="0">
              <a:spcBef>
                <a:spcPts val="0"/>
              </a:spcBef>
              <a:spcAft>
                <a:spcPts val="1200"/>
              </a:spcAft>
              <a:buFont typeface="Arial" panose="020B0604020202020204" pitchFamily="34" charset="0"/>
              <a:buChar char="•"/>
            </a:pPr>
            <a:r>
              <a:rPr lang="fr" i="1" dirty="0">
                <a:latin typeface="Montserrat"/>
                <a:ea typeface="Montserrat"/>
                <a:cs typeface="Montserrat"/>
                <a:sym typeface="Montserrat"/>
              </a:rPr>
              <a:t>Nous étudions en détails le 6</a:t>
            </a:r>
            <a:r>
              <a:rPr lang="fr" i="1" baseline="30000" dirty="0">
                <a:latin typeface="Montserrat"/>
                <a:ea typeface="Montserrat"/>
                <a:cs typeface="Montserrat"/>
                <a:sym typeface="Montserrat"/>
              </a:rPr>
              <a:t>ième</a:t>
            </a:r>
            <a:r>
              <a:rPr lang="fr" i="1" dirty="0">
                <a:latin typeface="Montserrat"/>
                <a:ea typeface="Montserrat"/>
                <a:cs typeface="Montserrat"/>
                <a:sym typeface="Montserrat"/>
              </a:rPr>
              <a:t> arrondissement qui as les prix plus élevés de la ville mais ne constastons pas d’erreur dans la quantité des transactions ou d’outliers dans les prix. (voir graphique 3)</a:t>
            </a:r>
          </a:p>
          <a:p>
            <a:pPr marL="285750" lvl="0" indent="-285750" algn="l" rtl="0">
              <a:spcBef>
                <a:spcPts val="0"/>
              </a:spcBef>
              <a:spcAft>
                <a:spcPts val="1200"/>
              </a:spcAft>
              <a:buFont typeface="Arial" panose="020B0604020202020204" pitchFamily="34" charset="0"/>
              <a:buChar char="•"/>
            </a:pPr>
            <a:r>
              <a:rPr lang="fr" i="1" dirty="0">
                <a:latin typeface="Montserrat"/>
                <a:ea typeface="Montserrat"/>
                <a:cs typeface="Montserrat"/>
                <a:sym typeface="Montserrat"/>
              </a:rPr>
              <a:t>Globalement, les locaux commerciaux se vendent plus cher que les appartements. (voir graphique 4)</a:t>
            </a:r>
          </a:p>
          <a:p>
            <a:pPr marL="285750" lvl="0" indent="-285750" algn="l" rtl="0">
              <a:spcBef>
                <a:spcPts val="0"/>
              </a:spcBef>
              <a:spcAft>
                <a:spcPts val="1200"/>
              </a:spcAft>
              <a:buFont typeface="Arial" panose="020B0604020202020204" pitchFamily="34" charset="0"/>
              <a:buChar char="•"/>
            </a:pPr>
            <a:r>
              <a:rPr lang="fr" i="1" dirty="0">
                <a:latin typeface="Montserrat"/>
                <a:ea typeface="Montserrat"/>
                <a:cs typeface="Montserrat"/>
                <a:sym typeface="Montserrat"/>
              </a:rPr>
              <a:t>Nous finissons par vérifier les liens de corélation entre le prix au m2 et la date de vente / la valeur foncière et la surface, qui sont tous deux vérifiés.</a:t>
            </a:r>
          </a:p>
          <a:p>
            <a:pPr marL="0" lvl="0" indent="0" algn="l" rtl="0">
              <a:spcBef>
                <a:spcPts val="0"/>
              </a:spcBef>
              <a:spcAft>
                <a:spcPts val="1200"/>
              </a:spcAft>
              <a:buNone/>
            </a:pPr>
            <a:r>
              <a:rPr lang="fr" i="1" dirty="0">
                <a:latin typeface="Montserrat"/>
                <a:ea typeface="Montserrat"/>
                <a:cs typeface="Montserrat"/>
                <a:sym typeface="Montserrat"/>
              </a:rPr>
              <a:t>Après analyse du marché nous pouvons donc en conclure que les dimensions importantes à notre prédiction sont : le type du bien, la surface, l’arrondissement et la date.</a:t>
            </a:r>
          </a:p>
          <a:p>
            <a:pPr marL="285750" lvl="0" indent="-285750" algn="l" rtl="0">
              <a:spcBef>
                <a:spcPts val="0"/>
              </a:spcBef>
              <a:spcAft>
                <a:spcPts val="1200"/>
              </a:spcAft>
              <a:buFont typeface="Arial" panose="020B0604020202020204" pitchFamily="34" charset="0"/>
              <a:buChar char="•"/>
            </a:pPr>
            <a:endParaRPr lang="fr" i="1"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7166F750-14BB-D591-1751-59870BC50FEB}"/>
              </a:ext>
            </a:extLst>
          </p:cNvPr>
          <p:cNvSpPr txBox="1"/>
          <p:nvPr/>
        </p:nvSpPr>
        <p:spPr>
          <a:xfrm>
            <a:off x="216309" y="99030"/>
            <a:ext cx="1356852" cy="307777"/>
          </a:xfrm>
          <a:prstGeom prst="rect">
            <a:avLst/>
          </a:prstGeom>
          <a:noFill/>
        </p:spPr>
        <p:txBody>
          <a:bodyPr wrap="square" rtlCol="0">
            <a:spAutoFit/>
          </a:bodyPr>
          <a:lstStyle/>
          <a:p>
            <a:r>
              <a:rPr lang="fr-FR" i="1" dirty="0">
                <a:latin typeface="Montserrat" panose="00000500000000000000" pitchFamily="2" charset="0"/>
              </a:rPr>
              <a:t>Graphiques</a:t>
            </a:r>
            <a:r>
              <a:rPr lang="fr-FR" i="1" dirty="0"/>
              <a:t> :</a:t>
            </a:r>
          </a:p>
        </p:txBody>
      </p:sp>
      <p:sp>
        <p:nvSpPr>
          <p:cNvPr id="15" name="ZoneTexte 14">
            <a:extLst>
              <a:ext uri="{FF2B5EF4-FFF2-40B4-BE49-F238E27FC236}">
                <a16:creationId xmlns:a16="http://schemas.microsoft.com/office/drawing/2014/main" id="{866489B6-3FEC-3FDE-8852-C0B2B69C18EB}"/>
              </a:ext>
            </a:extLst>
          </p:cNvPr>
          <p:cNvSpPr txBox="1"/>
          <p:nvPr/>
        </p:nvSpPr>
        <p:spPr>
          <a:xfrm>
            <a:off x="304800" y="599768"/>
            <a:ext cx="1268362" cy="307777"/>
          </a:xfrm>
          <a:prstGeom prst="rect">
            <a:avLst/>
          </a:prstGeom>
          <a:noFill/>
        </p:spPr>
        <p:txBody>
          <a:bodyPr wrap="square" rtlCol="0">
            <a:spAutoFit/>
          </a:bodyPr>
          <a:lstStyle/>
          <a:p>
            <a:r>
              <a:rPr lang="fr-FR" i="1" dirty="0">
                <a:latin typeface="Montserrat" panose="00000500000000000000" pitchFamily="2" charset="0"/>
              </a:rPr>
              <a:t>Graphique 1</a:t>
            </a:r>
          </a:p>
        </p:txBody>
      </p:sp>
      <p:sp>
        <p:nvSpPr>
          <p:cNvPr id="16" name="ZoneTexte 15">
            <a:extLst>
              <a:ext uri="{FF2B5EF4-FFF2-40B4-BE49-F238E27FC236}">
                <a16:creationId xmlns:a16="http://schemas.microsoft.com/office/drawing/2014/main" id="{7E3F6037-1843-17B2-5FA7-81735B10D1E3}"/>
              </a:ext>
            </a:extLst>
          </p:cNvPr>
          <p:cNvSpPr txBox="1"/>
          <p:nvPr/>
        </p:nvSpPr>
        <p:spPr>
          <a:xfrm>
            <a:off x="304800" y="2979174"/>
            <a:ext cx="1356852" cy="307777"/>
          </a:xfrm>
          <a:prstGeom prst="rect">
            <a:avLst/>
          </a:prstGeom>
          <a:noFill/>
        </p:spPr>
        <p:txBody>
          <a:bodyPr wrap="square" rtlCol="0">
            <a:spAutoFit/>
          </a:bodyPr>
          <a:lstStyle/>
          <a:p>
            <a:r>
              <a:rPr lang="fr-FR" i="1" dirty="0">
                <a:latin typeface="Montserrat" panose="00000500000000000000" pitchFamily="2" charset="0"/>
              </a:rPr>
              <a:t>Graphique 2</a:t>
            </a:r>
          </a:p>
        </p:txBody>
      </p:sp>
      <p:sp>
        <p:nvSpPr>
          <p:cNvPr id="17" name="ZoneTexte 16">
            <a:extLst>
              <a:ext uri="{FF2B5EF4-FFF2-40B4-BE49-F238E27FC236}">
                <a16:creationId xmlns:a16="http://schemas.microsoft.com/office/drawing/2014/main" id="{4BFCBC8A-8F4F-B6BB-AA96-F63B14263895}"/>
              </a:ext>
            </a:extLst>
          </p:cNvPr>
          <p:cNvSpPr txBox="1"/>
          <p:nvPr/>
        </p:nvSpPr>
        <p:spPr>
          <a:xfrm>
            <a:off x="4463844" y="596340"/>
            <a:ext cx="1307692" cy="307777"/>
          </a:xfrm>
          <a:prstGeom prst="rect">
            <a:avLst/>
          </a:prstGeom>
          <a:noFill/>
        </p:spPr>
        <p:txBody>
          <a:bodyPr wrap="square" rtlCol="0">
            <a:spAutoFit/>
          </a:bodyPr>
          <a:lstStyle/>
          <a:p>
            <a:r>
              <a:rPr lang="fr-FR" i="1" dirty="0">
                <a:latin typeface="Montserrat" panose="00000500000000000000" pitchFamily="2" charset="0"/>
              </a:rPr>
              <a:t>Graphique</a:t>
            </a:r>
            <a:r>
              <a:rPr lang="fr-FR" dirty="0">
                <a:latin typeface="Montserrat" panose="00000500000000000000" pitchFamily="2" charset="0"/>
              </a:rPr>
              <a:t> 3</a:t>
            </a:r>
          </a:p>
        </p:txBody>
      </p:sp>
      <p:sp>
        <p:nvSpPr>
          <p:cNvPr id="18" name="ZoneTexte 17">
            <a:extLst>
              <a:ext uri="{FF2B5EF4-FFF2-40B4-BE49-F238E27FC236}">
                <a16:creationId xmlns:a16="http://schemas.microsoft.com/office/drawing/2014/main" id="{2AA5E685-5522-83F1-7530-DD8293977DA8}"/>
              </a:ext>
            </a:extLst>
          </p:cNvPr>
          <p:cNvSpPr txBox="1"/>
          <p:nvPr/>
        </p:nvSpPr>
        <p:spPr>
          <a:xfrm>
            <a:off x="4463843" y="2979174"/>
            <a:ext cx="1351937" cy="307777"/>
          </a:xfrm>
          <a:prstGeom prst="rect">
            <a:avLst/>
          </a:prstGeom>
          <a:noFill/>
        </p:spPr>
        <p:txBody>
          <a:bodyPr wrap="square" rtlCol="0">
            <a:spAutoFit/>
          </a:bodyPr>
          <a:lstStyle/>
          <a:p>
            <a:r>
              <a:rPr lang="fr-FR" i="1" dirty="0">
                <a:latin typeface="Montserrat" panose="00000500000000000000" pitchFamily="2" charset="0"/>
              </a:rPr>
              <a:t>Graphique</a:t>
            </a:r>
            <a:r>
              <a:rPr lang="fr-FR" dirty="0">
                <a:latin typeface="Montserrat" panose="00000500000000000000" pitchFamily="2" charset="0"/>
              </a:rPr>
              <a:t> 4</a:t>
            </a:r>
          </a:p>
        </p:txBody>
      </p:sp>
      <p:pic>
        <p:nvPicPr>
          <p:cNvPr id="3" name="Image 2">
            <a:extLst>
              <a:ext uri="{FF2B5EF4-FFF2-40B4-BE49-F238E27FC236}">
                <a16:creationId xmlns:a16="http://schemas.microsoft.com/office/drawing/2014/main" id="{B440806E-67E0-85CB-1D11-B6484C088D86}"/>
              </a:ext>
            </a:extLst>
          </p:cNvPr>
          <p:cNvPicPr>
            <a:picLocks noChangeAspect="1"/>
          </p:cNvPicPr>
          <p:nvPr/>
        </p:nvPicPr>
        <p:blipFill>
          <a:blip r:embed="rId2"/>
          <a:stretch>
            <a:fillRect/>
          </a:stretch>
        </p:blipFill>
        <p:spPr>
          <a:xfrm>
            <a:off x="1759557" y="466418"/>
            <a:ext cx="2362740" cy="2105332"/>
          </a:xfrm>
          <a:prstGeom prst="rect">
            <a:avLst/>
          </a:prstGeom>
        </p:spPr>
      </p:pic>
      <p:pic>
        <p:nvPicPr>
          <p:cNvPr id="8" name="Image 7">
            <a:extLst>
              <a:ext uri="{FF2B5EF4-FFF2-40B4-BE49-F238E27FC236}">
                <a16:creationId xmlns:a16="http://schemas.microsoft.com/office/drawing/2014/main" id="{6E0E6C3C-A1B1-7D0D-CFEF-00A02988655B}"/>
              </a:ext>
            </a:extLst>
          </p:cNvPr>
          <p:cNvPicPr>
            <a:picLocks noChangeAspect="1"/>
          </p:cNvPicPr>
          <p:nvPr/>
        </p:nvPicPr>
        <p:blipFill>
          <a:blip r:embed="rId3"/>
          <a:stretch>
            <a:fillRect/>
          </a:stretch>
        </p:blipFill>
        <p:spPr>
          <a:xfrm>
            <a:off x="1843086" y="2649462"/>
            <a:ext cx="2620757" cy="2421832"/>
          </a:xfrm>
          <a:prstGeom prst="rect">
            <a:avLst/>
          </a:prstGeom>
        </p:spPr>
      </p:pic>
      <p:pic>
        <p:nvPicPr>
          <p:cNvPr id="12" name="Image 11">
            <a:extLst>
              <a:ext uri="{FF2B5EF4-FFF2-40B4-BE49-F238E27FC236}">
                <a16:creationId xmlns:a16="http://schemas.microsoft.com/office/drawing/2014/main" id="{983E4BEA-0F1B-CCB8-D4AB-6C631A8BFA6E}"/>
              </a:ext>
            </a:extLst>
          </p:cNvPr>
          <p:cNvPicPr>
            <a:picLocks noChangeAspect="1"/>
          </p:cNvPicPr>
          <p:nvPr/>
        </p:nvPicPr>
        <p:blipFill>
          <a:blip r:embed="rId4"/>
          <a:stretch>
            <a:fillRect/>
          </a:stretch>
        </p:blipFill>
        <p:spPr>
          <a:xfrm>
            <a:off x="6391706" y="304800"/>
            <a:ext cx="2147610" cy="1999589"/>
          </a:xfrm>
          <a:prstGeom prst="rect">
            <a:avLst/>
          </a:prstGeom>
        </p:spPr>
      </p:pic>
      <p:pic>
        <p:nvPicPr>
          <p:cNvPr id="20" name="Image 19">
            <a:extLst>
              <a:ext uri="{FF2B5EF4-FFF2-40B4-BE49-F238E27FC236}">
                <a16:creationId xmlns:a16="http://schemas.microsoft.com/office/drawing/2014/main" id="{27F0272E-FB76-3161-C7A3-25C059687600}"/>
              </a:ext>
            </a:extLst>
          </p:cNvPr>
          <p:cNvPicPr>
            <a:picLocks noChangeAspect="1"/>
          </p:cNvPicPr>
          <p:nvPr/>
        </p:nvPicPr>
        <p:blipFill>
          <a:blip r:embed="rId5"/>
          <a:stretch>
            <a:fillRect/>
          </a:stretch>
        </p:blipFill>
        <p:spPr>
          <a:xfrm>
            <a:off x="6229814" y="2579100"/>
            <a:ext cx="2638183" cy="2421832"/>
          </a:xfrm>
          <a:prstGeom prst="rect">
            <a:avLst/>
          </a:prstGeom>
        </p:spPr>
      </p:pic>
    </p:spTree>
    <p:extLst>
      <p:ext uri="{BB962C8B-B14F-4D97-AF65-F5344CB8AC3E}">
        <p14:creationId xmlns:p14="http://schemas.microsoft.com/office/powerpoint/2010/main" val="337942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a:latin typeface="Montserrat"/>
                <a:ea typeface="Montserrat"/>
                <a:cs typeface="Montserrat"/>
                <a:sym typeface="Montserrat"/>
              </a:rPr>
              <a:t>II. Méthodologie suivie </a:t>
            </a:r>
            <a:endParaRPr sz="330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None/>
            </a:pPr>
            <a:endParaRPr/>
          </a:p>
        </p:txBody>
      </p:sp>
      <p:sp>
        <p:nvSpPr>
          <p:cNvPr id="105" name="Google Shape;105;p16"/>
          <p:cNvSpPr txBox="1">
            <a:spLocks noGrp="1"/>
          </p:cNvSpPr>
          <p:nvPr>
            <p:ph type="body" idx="1"/>
          </p:nvPr>
        </p:nvSpPr>
        <p:spPr>
          <a:xfrm>
            <a:off x="0" y="1437849"/>
            <a:ext cx="9144000" cy="370565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i="1" dirty="0">
                <a:latin typeface="Montserrat"/>
                <a:ea typeface="Montserrat"/>
                <a:cs typeface="Montserrat"/>
                <a:sym typeface="Montserrat"/>
              </a:rPr>
              <a:t>Voici les étapes suivies pour réaliser la prédiction de la valorisation du portefeuille des actifs immobiliers de l’entreprise au 31 décembre 2022 :</a:t>
            </a: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Entrainement du modèle :</a:t>
            </a:r>
          </a:p>
          <a:p>
            <a:pPr marL="285750" indent="-285750"/>
            <a:endParaRPr lang="fr-FR" i="1" dirty="0">
              <a:latin typeface="Montserrat"/>
              <a:ea typeface="Montserrat"/>
              <a:cs typeface="Montserrat"/>
              <a:sym typeface="Montserrat"/>
            </a:endParaRPr>
          </a:p>
          <a:p>
            <a:pPr marL="285750" indent="-285750"/>
            <a:r>
              <a:rPr lang="fr-FR" i="1" dirty="0">
                <a:latin typeface="Montserrat"/>
                <a:ea typeface="Montserrat"/>
                <a:cs typeface="Montserrat"/>
                <a:sym typeface="Montserrat"/>
              </a:rPr>
              <a:t>On créée un portefeuille avec uniquement les données utiles à la création de notre algorithme.</a:t>
            </a:r>
          </a:p>
          <a:p>
            <a:pPr marL="285750" indent="-285750"/>
            <a:r>
              <a:rPr lang="fr-FR" i="1" dirty="0">
                <a:latin typeface="Montserrat"/>
                <a:ea typeface="Montserrat"/>
                <a:cs typeface="Montserrat"/>
                <a:sym typeface="Montserrat"/>
              </a:rPr>
              <a:t>On encode les données des colonnes grâce au </a:t>
            </a:r>
            <a:r>
              <a:rPr lang="fr-FR" i="1" dirty="0" err="1">
                <a:latin typeface="Montserrat"/>
                <a:ea typeface="Montserrat"/>
                <a:cs typeface="Montserrat"/>
                <a:sym typeface="Montserrat"/>
              </a:rPr>
              <a:t>one-hot</a:t>
            </a:r>
            <a:r>
              <a:rPr lang="fr-FR" i="1" dirty="0">
                <a:latin typeface="Montserrat"/>
                <a:ea typeface="Montserrat"/>
                <a:cs typeface="Montserrat"/>
                <a:sym typeface="Montserrat"/>
              </a:rPr>
              <a:t> afin qu’elles soient adaptés pour un modèle et on convertit la date dans un autre format.</a:t>
            </a:r>
          </a:p>
          <a:p>
            <a:pPr marL="285750" indent="-285750"/>
            <a:r>
              <a:rPr lang="fr-FR" i="1" dirty="0">
                <a:latin typeface="Montserrat"/>
                <a:ea typeface="Montserrat"/>
                <a:cs typeface="Montserrat"/>
                <a:sym typeface="Montserrat"/>
              </a:rPr>
              <a:t>On divise les données en ensemble d’entrainement (</a:t>
            </a:r>
            <a:r>
              <a:rPr lang="fr-FR" i="1" dirty="0" err="1">
                <a:latin typeface="Montserrat"/>
                <a:ea typeface="Montserrat"/>
                <a:cs typeface="Montserrat"/>
                <a:sym typeface="Montserrat"/>
              </a:rPr>
              <a:t>x_train</a:t>
            </a:r>
            <a:r>
              <a:rPr lang="fr-FR" i="1" dirty="0">
                <a:latin typeface="Montserrat"/>
                <a:ea typeface="Montserrat"/>
                <a:cs typeface="Montserrat"/>
                <a:sym typeface="Montserrat"/>
              </a:rPr>
              <a:t>, </a:t>
            </a:r>
            <a:r>
              <a:rPr lang="fr-FR" i="1" dirty="0" err="1">
                <a:latin typeface="Montserrat"/>
                <a:ea typeface="Montserrat"/>
                <a:cs typeface="Montserrat"/>
                <a:sym typeface="Montserrat"/>
              </a:rPr>
              <a:t>y_train</a:t>
            </a:r>
            <a:r>
              <a:rPr lang="fr-FR" i="1" dirty="0">
                <a:latin typeface="Montserrat"/>
                <a:ea typeface="Montserrat"/>
                <a:cs typeface="Montserrat"/>
                <a:sym typeface="Montserrat"/>
              </a:rPr>
              <a:t>) et de test (</a:t>
            </a:r>
            <a:r>
              <a:rPr lang="fr-FR" i="1" dirty="0" err="1">
                <a:latin typeface="Montserrat"/>
                <a:ea typeface="Montserrat"/>
                <a:cs typeface="Montserrat"/>
                <a:sym typeface="Montserrat"/>
              </a:rPr>
              <a:t>x_test</a:t>
            </a:r>
            <a:r>
              <a:rPr lang="fr-FR" i="1" dirty="0">
                <a:latin typeface="Montserrat"/>
                <a:ea typeface="Montserrat"/>
                <a:cs typeface="Montserrat"/>
                <a:sym typeface="Montserrat"/>
              </a:rPr>
              <a:t>, </a:t>
            </a:r>
            <a:r>
              <a:rPr lang="fr-FR" i="1" dirty="0" err="1">
                <a:latin typeface="Montserrat"/>
                <a:ea typeface="Montserrat"/>
                <a:cs typeface="Montserrat"/>
                <a:sym typeface="Montserrat"/>
              </a:rPr>
              <a:t>y_test</a:t>
            </a:r>
            <a:r>
              <a:rPr lang="fr-FR" i="1" dirty="0">
                <a:latin typeface="Montserrat"/>
                <a:ea typeface="Montserrat"/>
                <a:cs typeface="Montserrat"/>
                <a:sym typeface="Montserrat"/>
              </a:rPr>
              <a:t>), ainsi prêtes à entraîner un modèle d’apprentissage et évaluer sa performance</a:t>
            </a:r>
          </a:p>
          <a:p>
            <a:pPr marL="285750" indent="-285750"/>
            <a:r>
              <a:rPr lang="fr-FR" i="1" dirty="0">
                <a:latin typeface="Montserrat"/>
                <a:ea typeface="Montserrat"/>
                <a:cs typeface="Montserrat"/>
                <a:sym typeface="Montserrat"/>
              </a:rPr>
              <a:t>On convertit les données du portefeuille en chaînes de caractères pour une uniformité dans le type de donnée.</a:t>
            </a:r>
          </a:p>
          <a:p>
            <a:pPr marL="285750" indent="-285750"/>
            <a:r>
              <a:rPr lang="fr-FR" i="1" dirty="0">
                <a:latin typeface="Montserrat"/>
                <a:ea typeface="Montserrat"/>
                <a:cs typeface="Montserrat"/>
                <a:sym typeface="Montserrat"/>
              </a:rPr>
              <a:t>Finalement, on test notre modèle. On constate que celui-ci fait 6,84% d’erreur en moyenne sur la prédiction de la valeur foncière.</a:t>
            </a:r>
          </a:p>
          <a:p>
            <a:pPr marL="0" indent="0">
              <a:buNone/>
            </a:pPr>
            <a:endParaRPr lang="fr-FR" i="1" dirty="0">
              <a:latin typeface="Montserrat"/>
              <a:ea typeface="Montserrat"/>
              <a:cs typeface="Montserrat"/>
              <a:sym typeface="Montserrat"/>
            </a:endParaRPr>
          </a:p>
          <a:p>
            <a:pPr marL="285750" indent="-285750"/>
            <a:endParaRPr i="1" dirty="0">
              <a:latin typeface="Montserrat"/>
              <a:ea typeface="Montserrat"/>
              <a:cs typeface="Montserrat"/>
              <a:sym typeface="Montserrat"/>
            </a:endParaRPr>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a:latin typeface="Montserrat"/>
                <a:ea typeface="Montserrat"/>
                <a:cs typeface="Montserrat"/>
                <a:sym typeface="Montserrat"/>
              </a:rPr>
              <a:t>II. Méthodologie suivie </a:t>
            </a:r>
            <a:endParaRPr sz="330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None/>
            </a:pPr>
            <a:endParaRPr/>
          </a:p>
        </p:txBody>
      </p:sp>
      <p:sp>
        <p:nvSpPr>
          <p:cNvPr id="105" name="Google Shape;105;p16"/>
          <p:cNvSpPr txBox="1">
            <a:spLocks noGrp="1"/>
          </p:cNvSpPr>
          <p:nvPr>
            <p:ph type="body" idx="1"/>
          </p:nvPr>
        </p:nvSpPr>
        <p:spPr>
          <a:xfrm>
            <a:off x="727650" y="1452597"/>
            <a:ext cx="7688700" cy="3566769"/>
          </a:xfrm>
          <a:prstGeom prst="rect">
            <a:avLst/>
          </a:prstGeom>
        </p:spPr>
        <p:txBody>
          <a:bodyPr spcFirstLastPara="1" wrap="square" lIns="91425" tIns="91425" rIns="91425" bIns="91425" anchor="t" anchorCtr="0">
            <a:normAutofit/>
          </a:bodyPr>
          <a:lstStyle/>
          <a:p>
            <a:pPr marL="0" indent="0">
              <a:buNone/>
            </a:pPr>
            <a:endParaRPr lang="fr-FR" i="1" dirty="0">
              <a:latin typeface="Montserrat"/>
              <a:ea typeface="Montserrat"/>
              <a:cs typeface="Montserrat"/>
              <a:sym typeface="Montserrat"/>
            </a:endParaRPr>
          </a:p>
          <a:p>
            <a:pPr marL="0" indent="0">
              <a:buNone/>
            </a:pPr>
            <a:endParaRPr lang="fr-FR" i="1" dirty="0">
              <a:latin typeface="Montserrat"/>
              <a:ea typeface="Montserrat"/>
              <a:cs typeface="Montserrat"/>
              <a:sym typeface="Montserrat"/>
            </a:endParaRPr>
          </a:p>
          <a:p>
            <a:pPr marL="0" indent="0">
              <a:buNone/>
            </a:pPr>
            <a:endParaRPr lang="fr-FR" i="1" dirty="0">
              <a:latin typeface="Montserrat"/>
              <a:ea typeface="Montserrat"/>
              <a:cs typeface="Montserrat"/>
              <a:sym typeface="Montserrat"/>
            </a:endParaRPr>
          </a:p>
          <a:p>
            <a:pPr marL="0" indent="0">
              <a:buNone/>
            </a:pPr>
            <a:endParaRPr lang="fr-FR" i="1" dirty="0">
              <a:latin typeface="Montserrat"/>
              <a:ea typeface="Montserrat"/>
              <a:cs typeface="Montserrat"/>
              <a:sym typeface="Montserrat"/>
            </a:endParaRPr>
          </a:p>
          <a:p>
            <a:pPr marL="0" indent="0">
              <a:buNone/>
            </a:pPr>
            <a:r>
              <a:rPr lang="fr-FR" i="1" dirty="0">
                <a:latin typeface="Montserrat"/>
                <a:ea typeface="Montserrat"/>
                <a:cs typeface="Montserrat"/>
                <a:sym typeface="Montserrat"/>
              </a:rPr>
              <a:t>On utilise le modèle créé précédemment sur le jeu de données de l’entreprise :</a:t>
            </a:r>
          </a:p>
          <a:p>
            <a:pPr marL="0" indent="0">
              <a:buNone/>
            </a:pPr>
            <a:endParaRPr lang="fr-FR" i="1" dirty="0">
              <a:latin typeface="Montserrat"/>
              <a:ea typeface="Montserrat"/>
              <a:cs typeface="Montserrat"/>
              <a:sym typeface="Montserrat"/>
            </a:endParaRPr>
          </a:p>
          <a:p>
            <a:pPr marL="285750" indent="-285750"/>
            <a:r>
              <a:rPr lang="fr-FR" i="1" dirty="0">
                <a:latin typeface="Montserrat"/>
                <a:ea typeface="Montserrat"/>
                <a:cs typeface="Montserrat"/>
                <a:sym typeface="Montserrat"/>
              </a:rPr>
              <a:t>On importe le jeu de données de l’entreprise</a:t>
            </a:r>
          </a:p>
          <a:p>
            <a:pPr marL="285750" indent="-285750"/>
            <a:r>
              <a:rPr lang="fr-FR" i="1" dirty="0">
                <a:latin typeface="Montserrat"/>
                <a:ea typeface="Montserrat"/>
                <a:cs typeface="Montserrat"/>
                <a:sym typeface="Montserrat"/>
              </a:rPr>
              <a:t>Nous effectuons les mêmes étapes de transformation que sur le jeu de données précédent</a:t>
            </a:r>
          </a:p>
          <a:p>
            <a:pPr marL="285750" indent="-285750"/>
            <a:r>
              <a:rPr lang="fr-FR" i="1" dirty="0">
                <a:latin typeface="Montserrat"/>
                <a:ea typeface="Montserrat"/>
                <a:cs typeface="Montserrat"/>
                <a:sym typeface="Montserrat"/>
              </a:rPr>
              <a:t>On réalise la prédiction et on compare les résultat obtenues </a:t>
            </a:r>
            <a:endParaRPr i="1" dirty="0">
              <a:latin typeface="Montserrat"/>
              <a:ea typeface="Montserrat"/>
              <a:cs typeface="Montserrat"/>
              <a:sym typeface="Montserrat"/>
            </a:endParaRPr>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198276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a:latin typeface="Montserrat"/>
                <a:ea typeface="Montserrat"/>
                <a:cs typeface="Montserrat"/>
                <a:sym typeface="Montserrat"/>
              </a:rPr>
              <a:t>III. Résultat des prédictions</a:t>
            </a:r>
            <a:endParaRPr sz="3300">
              <a:latin typeface="Montserrat"/>
              <a:ea typeface="Montserrat"/>
              <a:cs typeface="Montserrat"/>
              <a:sym typeface="Montserrat"/>
            </a:endParaRPr>
          </a:p>
          <a:p>
            <a:pPr marL="0" lvl="0" indent="0" algn="l" rtl="0">
              <a:spcBef>
                <a:spcPts val="0"/>
              </a:spcBef>
              <a:spcAft>
                <a:spcPts val="0"/>
              </a:spcAft>
              <a:buNone/>
            </a:pPr>
            <a:endParaRPr sz="3600"/>
          </a:p>
          <a:p>
            <a:pPr marL="0" lvl="0" indent="0" algn="l" rtl="0">
              <a:spcBef>
                <a:spcPts val="0"/>
              </a:spcBef>
              <a:spcAft>
                <a:spcPts val="0"/>
              </a:spcAft>
              <a:buNone/>
            </a:pPr>
            <a:endParaRPr sz="3600"/>
          </a:p>
          <a:p>
            <a:pPr marL="0" lvl="0" indent="0" algn="l" rtl="0">
              <a:spcBef>
                <a:spcPts val="0"/>
              </a:spcBef>
              <a:spcAft>
                <a:spcPts val="0"/>
              </a:spcAft>
              <a:buNone/>
            </a:pPr>
            <a:endParaRPr/>
          </a:p>
        </p:txBody>
      </p:sp>
      <p:sp>
        <p:nvSpPr>
          <p:cNvPr id="111" name="Google Shape;111;p17"/>
          <p:cNvSpPr txBox="1">
            <a:spLocks noGrp="1"/>
          </p:cNvSpPr>
          <p:nvPr>
            <p:ph type="body" idx="1"/>
          </p:nvPr>
        </p:nvSpPr>
        <p:spPr>
          <a:xfrm>
            <a:off x="0" y="1437849"/>
            <a:ext cx="9144000" cy="370565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i="1" dirty="0">
                <a:latin typeface="Montserrat"/>
                <a:ea typeface="Montserrat"/>
                <a:cs typeface="Montserrat"/>
                <a:sym typeface="Montserrat"/>
              </a:rPr>
              <a:t>Voici les résultats des prédictions obtenues (en million d’euros) :</a:t>
            </a:r>
          </a:p>
          <a:p>
            <a:pPr marL="0" lvl="0" indent="0" algn="l" rtl="0">
              <a:spcBef>
                <a:spcPts val="0"/>
              </a:spcBef>
              <a:spcAft>
                <a:spcPts val="0"/>
              </a:spcAft>
              <a:buNone/>
            </a:pPr>
            <a:r>
              <a:rPr lang="fr-FR" i="1" dirty="0">
                <a:latin typeface="Montserrat"/>
                <a:ea typeface="Montserrat"/>
                <a:cs typeface="Montserrat"/>
                <a:sym typeface="Montserrat"/>
              </a:rPr>
              <a:t> </a:t>
            </a:r>
          </a:p>
          <a:p>
            <a:pPr marL="285750" indent="-285750"/>
            <a:r>
              <a:rPr lang="fr-FR" i="1" dirty="0">
                <a:latin typeface="Montserrat"/>
                <a:ea typeface="Montserrat"/>
                <a:cs typeface="Montserrat"/>
                <a:sym typeface="Montserrat"/>
              </a:rPr>
              <a:t>Valorisation du segment particulier (appartements) : 71,24 M</a:t>
            </a:r>
          </a:p>
          <a:p>
            <a:pPr marL="285750" indent="-285750"/>
            <a:r>
              <a:rPr lang="fr-FR" i="1" dirty="0">
                <a:latin typeface="Montserrat"/>
                <a:ea typeface="Montserrat"/>
                <a:cs typeface="Montserrat"/>
                <a:sym typeface="Montserrat"/>
              </a:rPr>
              <a:t>Valorisation du segment </a:t>
            </a:r>
            <a:r>
              <a:rPr lang="fr-FR" i="1" dirty="0" err="1">
                <a:latin typeface="Montserrat"/>
                <a:ea typeface="Montserrat"/>
                <a:cs typeface="Montserrat"/>
                <a:sym typeface="Montserrat"/>
              </a:rPr>
              <a:t>corporate</a:t>
            </a:r>
            <a:r>
              <a:rPr lang="fr-FR" i="1" dirty="0">
                <a:latin typeface="Montserrat"/>
                <a:ea typeface="Montserrat"/>
                <a:cs typeface="Montserrat"/>
                <a:sym typeface="Montserrat"/>
              </a:rPr>
              <a:t> (Locaux) : 98,32 M</a:t>
            </a:r>
          </a:p>
          <a:p>
            <a:pPr marL="285750" indent="-285750"/>
            <a:endParaRPr lang="fr-FR" i="1" dirty="0">
              <a:latin typeface="Montserrat"/>
              <a:ea typeface="Montserrat"/>
              <a:cs typeface="Montserrat"/>
              <a:sym typeface="Montserrat"/>
            </a:endParaRPr>
          </a:p>
          <a:p>
            <a:pPr marL="0" indent="0">
              <a:buNone/>
            </a:pPr>
            <a:r>
              <a:rPr lang="fr-FR" i="1" dirty="0">
                <a:latin typeface="Montserrat"/>
                <a:ea typeface="Montserrat"/>
                <a:cs typeface="Montserrat"/>
                <a:sym typeface="Montserrat"/>
              </a:rPr>
              <a:t>On peut donc en conclure que le segment </a:t>
            </a:r>
            <a:r>
              <a:rPr lang="fr-FR" i="1" dirty="0" err="1">
                <a:latin typeface="Montserrat"/>
                <a:ea typeface="Montserrat"/>
                <a:cs typeface="Montserrat"/>
                <a:sym typeface="Montserrat"/>
              </a:rPr>
              <a:t>corportate</a:t>
            </a:r>
            <a:r>
              <a:rPr lang="fr-FR" i="1" dirty="0">
                <a:latin typeface="Montserrat"/>
                <a:ea typeface="Montserrat"/>
                <a:cs typeface="Montserrat"/>
                <a:sym typeface="Montserrat"/>
              </a:rPr>
              <a:t> aura une valorisation supérieure au segment particulier au 31 Décembre 2022</a:t>
            </a:r>
          </a:p>
          <a:p>
            <a:pPr marL="0" indent="0">
              <a:buNone/>
            </a:pPr>
            <a:endParaRPr lang="fr-FR" i="1" dirty="0">
              <a:latin typeface="Montserrat"/>
              <a:ea typeface="Montserrat"/>
              <a:cs typeface="Montserrat"/>
              <a:sym typeface="Montserrat"/>
            </a:endParaRPr>
          </a:p>
          <a:p>
            <a:pPr marL="0" indent="0">
              <a:buNone/>
            </a:pPr>
            <a:r>
              <a:rPr lang="fr-FR" i="1" dirty="0">
                <a:latin typeface="Montserrat"/>
                <a:ea typeface="Montserrat"/>
                <a:cs typeface="Montserrat"/>
                <a:sym typeface="Montserrat"/>
              </a:rPr>
              <a:t>Cependant il faut tenir compte du fait que les prévisions de la régression ne prennent évidemment pas en compte les différents les éléments qui pourraient altérer le marché immobilier.</a:t>
            </a:r>
          </a:p>
          <a:p>
            <a:pPr marL="0" indent="0">
              <a:buNone/>
            </a:pPr>
            <a:r>
              <a:rPr lang="fr-FR" i="1" dirty="0">
                <a:latin typeface="Montserrat"/>
                <a:ea typeface="Montserrat"/>
                <a:cs typeface="Montserrat"/>
                <a:sym typeface="Montserrat"/>
              </a:rPr>
              <a:t>Également que vu précédemment, les estimations se trompe de 6,84%. </a:t>
            </a:r>
          </a:p>
          <a:p>
            <a:pPr marL="0" indent="0">
              <a:buNone/>
            </a:pPr>
            <a:r>
              <a:rPr lang="fr-FR" i="1" dirty="0">
                <a:latin typeface="Montserrat"/>
                <a:ea typeface="Montserrat"/>
                <a:cs typeface="Montserrat"/>
                <a:sym typeface="Montserrat"/>
              </a:rPr>
              <a:t>Les chiffres ne sont donc pas exacts à 100%, l ’écart entre les deux segments est l’idée a retenir de cette information.</a:t>
            </a:r>
          </a:p>
          <a:p>
            <a:pPr marL="285750" indent="-285750"/>
            <a:endParaRPr lang="fr-FR" i="1" dirty="0">
              <a:latin typeface="Montserrat"/>
              <a:ea typeface="Montserrat"/>
              <a:cs typeface="Montserrat"/>
              <a:sym typeface="Montserrat"/>
            </a:endParaRPr>
          </a:p>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endParaRPr lang="fr-FR" i="1" dirty="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Plus Beaux Logis de Paris</a:t>
            </a:r>
            <a:endParaRPr/>
          </a:p>
          <a:p>
            <a:pPr marL="0" lvl="0" indent="0" algn="l" rtl="0">
              <a:spcBef>
                <a:spcPts val="0"/>
              </a:spcBef>
              <a:spcAft>
                <a:spcPts val="0"/>
              </a:spcAft>
              <a:buNone/>
            </a:pPr>
            <a:r>
              <a:rPr lang="fr"/>
              <a:t>Partie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28" name="Google Shape;128;p20"/>
          <p:cNvSpPr txBox="1">
            <a:spLocks noGrp="1"/>
          </p:cNvSpPr>
          <p:nvPr>
            <p:ph type="body" idx="1"/>
          </p:nvPr>
        </p:nvSpPr>
        <p:spPr>
          <a:xfrm>
            <a:off x="0" y="1437850"/>
            <a:ext cx="9144000" cy="37056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fr-FR" i="1" dirty="0">
              <a:latin typeface="Montserrat"/>
              <a:ea typeface="Montserrat"/>
              <a:cs typeface="Montserrat"/>
              <a:sym typeface="Montserrat"/>
            </a:endParaRPr>
          </a:p>
          <a:p>
            <a:pPr marL="0" lvl="0" indent="0" algn="l" rtl="0">
              <a:spcBef>
                <a:spcPts val="0"/>
              </a:spcBef>
              <a:spcAft>
                <a:spcPts val="0"/>
              </a:spcAft>
              <a:buNone/>
            </a:pPr>
            <a:r>
              <a:rPr lang="fr-FR" i="1" dirty="0">
                <a:latin typeface="Montserrat"/>
                <a:ea typeface="Montserrat"/>
                <a:cs typeface="Montserrat"/>
                <a:sym typeface="Montserrat"/>
              </a:rPr>
              <a:t>Voici les étapes suivies pour réaliser la classification des biens immobiliers transmis par l’entreprise : </a:t>
            </a:r>
          </a:p>
          <a:p>
            <a:pPr marL="0" lvl="0" indent="0" algn="l" rtl="0">
              <a:spcBef>
                <a:spcPts val="0"/>
              </a:spcBef>
              <a:spcAft>
                <a:spcPts val="0"/>
              </a:spcAft>
              <a:buNone/>
            </a:pPr>
            <a:endParaRPr lang="fr-FR" i="1" dirty="0">
              <a:latin typeface="Montserrat"/>
              <a:ea typeface="Montserrat"/>
              <a:cs typeface="Montserrat"/>
              <a:sym typeface="Montserrat"/>
            </a:endParaRPr>
          </a:p>
          <a:p>
            <a:pPr marL="285750" indent="-285750"/>
            <a:r>
              <a:rPr lang="fr-FR" i="1" dirty="0">
                <a:latin typeface="Montserrat"/>
                <a:ea typeface="Montserrat"/>
                <a:cs typeface="Montserrat"/>
                <a:sym typeface="Montserrat"/>
              </a:rPr>
              <a:t>Importation du jeu de données</a:t>
            </a:r>
          </a:p>
          <a:p>
            <a:pPr marL="285750" indent="-285750"/>
            <a:r>
              <a:rPr lang="fr-FR" i="1" dirty="0">
                <a:latin typeface="Montserrat"/>
                <a:ea typeface="Montserrat"/>
                <a:cs typeface="Montserrat"/>
                <a:sym typeface="Montserrat"/>
              </a:rPr>
              <a:t>On effectue les modifications nécessaire :  création de la colonne « prix au m2 » et suppression des colonnes inutiles</a:t>
            </a:r>
          </a:p>
          <a:p>
            <a:pPr marL="285750" indent="-285750"/>
            <a:r>
              <a:rPr lang="fr-FR" i="1" dirty="0">
                <a:latin typeface="Montserrat"/>
                <a:ea typeface="Montserrat"/>
                <a:cs typeface="Montserrat"/>
                <a:sym typeface="Montserrat"/>
              </a:rPr>
              <a:t>Nous utilisons la méthode du coude pour s’assurer de la valeur optimale de K (clusters)</a:t>
            </a:r>
          </a:p>
          <a:p>
            <a:pPr marL="285750" indent="-285750"/>
            <a:r>
              <a:rPr lang="fr-FR" i="1" dirty="0">
                <a:latin typeface="Montserrat"/>
                <a:ea typeface="Montserrat"/>
                <a:cs typeface="Montserrat"/>
                <a:sym typeface="Montserrat"/>
              </a:rPr>
              <a:t>Nous utilisons l’algorithme </a:t>
            </a:r>
            <a:r>
              <a:rPr lang="fr-FR" i="1" dirty="0" err="1">
                <a:latin typeface="Montserrat"/>
                <a:ea typeface="Montserrat"/>
                <a:cs typeface="Montserrat"/>
                <a:sym typeface="Montserrat"/>
              </a:rPr>
              <a:t>kmeans</a:t>
            </a:r>
            <a:r>
              <a:rPr lang="fr-FR" i="1" dirty="0">
                <a:latin typeface="Montserrat"/>
                <a:ea typeface="Montserrat"/>
                <a:cs typeface="Montserrat"/>
                <a:sym typeface="Montserrat"/>
              </a:rPr>
              <a:t> pour rechercher 2 centroïdes (2 points initiaux) qui représenterons les centres de nos 2 groupes (appartements et locaux), calculer sur la base du prix au m2. La prédiction les classera dans une nouvelle colonne (prédiction) soit en 0 soit en 1.</a:t>
            </a:r>
          </a:p>
          <a:p>
            <a:pPr marL="285750" indent="-285750"/>
            <a:r>
              <a:rPr lang="fr-FR" i="1" dirty="0">
                <a:latin typeface="Montserrat"/>
                <a:ea typeface="Montserrat"/>
                <a:cs typeface="Montserrat"/>
                <a:sym typeface="Montserrat"/>
              </a:rPr>
              <a:t>Application d’une étiquette qui utilisera la colonne de résultat précédente pour appliquer le label désiré (0 pour les appartements et 1 pour les locaux).</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1688</TotalTime>
  <Words>788</Words>
  <Application>Microsoft Office PowerPoint</Application>
  <PresentationFormat>Affichage à l'écran (16:9)</PresentationFormat>
  <Paragraphs>73</Paragraphs>
  <Slides>10</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Montserrat</vt:lpstr>
      <vt:lpstr>Arial</vt:lpstr>
      <vt:lpstr>Lato</vt:lpstr>
      <vt:lpstr>Raleway</vt:lpstr>
      <vt:lpstr>Streamline</vt:lpstr>
      <vt:lpstr>Présentation PowerPoint</vt:lpstr>
      <vt:lpstr>Les Plus Beaux Logis de Paris Partie 1</vt:lpstr>
      <vt:lpstr>Analyse du marché de l’immobilier</vt:lpstr>
      <vt:lpstr>Présentation PowerPoint</vt:lpstr>
      <vt:lpstr>II. Méthodologie suivie    </vt:lpstr>
      <vt:lpstr>II. Méthodologie suivie    </vt:lpstr>
      <vt:lpstr>III. Résultat des prédictions   </vt:lpstr>
      <vt:lpstr>Les Plus Beaux Logis de Paris Partie 2</vt:lpstr>
      <vt:lpstr>I. Méthodologie suivie    </vt:lpstr>
      <vt:lpstr>II. Résultat de la classification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Plus Beaux Logis de Paris Partie 1</dc:title>
  <cp:lastModifiedBy>Nicolas REDJADJ</cp:lastModifiedBy>
  <cp:revision>10</cp:revision>
  <dcterms:modified xsi:type="dcterms:W3CDTF">2024-02-10T16:57:41Z</dcterms:modified>
</cp:coreProperties>
</file>