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  <p:sldMasterId id="2147483667" r:id="rId2"/>
  </p:sldMasterIdLst>
  <p:notesMasterIdLst>
    <p:notesMasterId r:id="rId11"/>
  </p:notesMasterIdLst>
  <p:handoutMasterIdLst>
    <p:handoutMasterId r:id="rId12"/>
  </p:handoutMasterIdLst>
  <p:sldIdLst>
    <p:sldId id="738" r:id="rId3"/>
    <p:sldId id="777" r:id="rId4"/>
    <p:sldId id="785" r:id="rId5"/>
    <p:sldId id="786" r:id="rId6"/>
    <p:sldId id="784" r:id="rId7"/>
    <p:sldId id="775" r:id="rId8"/>
    <p:sldId id="782" r:id="rId9"/>
    <p:sldId id="778" r:id="rId10"/>
  </p:sldIdLst>
  <p:sldSz cx="9144000" cy="6858000" type="screen4x3"/>
  <p:notesSz cx="6856413" cy="96662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9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000099"/>
    <a:srgbClr val="DDDDDD"/>
    <a:srgbClr val="FFFF66"/>
    <a:srgbClr val="CCCCFF"/>
    <a:srgbClr val="E7EBF4"/>
    <a:srgbClr val="FFC780"/>
    <a:srgbClr val="006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824" y="114"/>
      </p:cViewPr>
      <p:guideLst>
        <p:guide orient="horz" pos="935"/>
        <p:guide pos="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740" y="-84"/>
      </p:cViewPr>
      <p:guideLst>
        <p:guide orient="horz" pos="30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8210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8210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5745DB4-2DEC-4B00-B4F7-0339E4339AA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881742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723900"/>
            <a:ext cx="483235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91050"/>
            <a:ext cx="502761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888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6888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fld id="{CA670B03-779F-4606-89B8-E4AAF65D3485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80298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53059-0E38-4328-B498-33860EA6B3E1}" type="slidenum">
              <a:rPr lang="en-US" altLang="fr-FR"/>
              <a:pPr/>
              <a:t>1</a:t>
            </a:fld>
            <a:endParaRPr lang="en-US" altLang="fr-FR" dirty="0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91050"/>
            <a:ext cx="5027613" cy="515938"/>
          </a:xfrm>
        </p:spPr>
        <p:txBody>
          <a:bodyPr/>
          <a:lstStyle/>
          <a:p>
            <a:r>
              <a:rPr lang="en-US" altLang="fr-FR" dirty="0"/>
              <a:t>Note: Dummy separator slide. This slide is hidden during presentations.</a:t>
            </a:r>
          </a:p>
          <a:p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05346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03199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5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11544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6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7069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7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8093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8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657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9A0A1F-C3AE-4BC8-A912-491014F769D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3614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082D8D-E81D-455E-B937-E63F76C92EB6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9052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9800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9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091AEE-5837-4FF0-BCA4-6DA370FE9E4D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30443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66629864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6682612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3529830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42479425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8181163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5765875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117923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5955435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41DD90-8280-4613-AB16-3C088017C7A4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95208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201895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449204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3930797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94176E-79AA-495A-9FE0-3AC0666496F2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991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6200" y="960438"/>
            <a:ext cx="3556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54600" y="960438"/>
            <a:ext cx="3556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F87172-2827-499F-9DDA-4CC712F668A1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0500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17571-5E76-4067-B3B1-9DFC0FF90393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755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6514C-5326-44E7-9617-E7CB080B4C47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15381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D0143-91F9-42F2-BA9F-9BB5619BD682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7880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5836B-73D0-41A5-8E64-11C12D689CE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02550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90B954-FB14-47B7-BC50-5327189D2524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737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6200" y="960438"/>
            <a:ext cx="726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9498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775" y="6276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89498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3275" y="63055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F5FE603-E6AC-48BA-83AA-28CC28B157BF}" type="slidenum">
              <a:rPr lang="en-US" altLang="fr-FR"/>
              <a:pPr/>
              <a:t>‹N°›</a:t>
            </a:fld>
            <a:endParaRPr lang="en-US" altLang="fr-FR" dirty="0"/>
          </a:p>
        </p:txBody>
      </p:sp>
      <p:pic>
        <p:nvPicPr>
          <p:cNvPr id="894987" name="Picture 11" descr="logo_axyu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3938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4989" name="Picture 13" descr="cmjndeg"/>
          <p:cNvPicPr preferRelativeResize="0"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0"/>
            <a:ext cx="81248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4990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6"/>
          <a:stretch>
            <a:fillRect/>
          </a:stretch>
        </p:blipFill>
        <p:spPr bwMode="auto">
          <a:xfrm>
            <a:off x="104775" y="917575"/>
            <a:ext cx="63023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Char char="■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Char char="►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720" name="Picture 24" descr="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485775"/>
            <a:ext cx="1000125" cy="55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1" name="Picture 25" descr="haut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9075"/>
            <a:ext cx="6727825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2" name="Picture 26" descr="logo_axy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6250"/>
          <a:stretch>
            <a:fillRect/>
          </a:stretch>
        </p:blipFill>
        <p:spPr bwMode="auto">
          <a:xfrm>
            <a:off x="6635750" y="2759075"/>
            <a:ext cx="251460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3" name="Picture 27" descr="fon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15875"/>
            <a:ext cx="2514600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7724" name="Rectangle 28"/>
          <p:cNvSpPr>
            <a:spLocks noChangeArrowheads="1"/>
          </p:cNvSpPr>
          <p:nvPr/>
        </p:nvSpPr>
        <p:spPr bwMode="auto">
          <a:xfrm>
            <a:off x="457200" y="-1071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 dirty="0"/>
          </a:p>
        </p:txBody>
      </p:sp>
      <p:sp>
        <p:nvSpPr>
          <p:cNvPr id="797725" name="Rectangle 29"/>
          <p:cNvSpPr>
            <a:spLocks noChangeArrowheads="1"/>
          </p:cNvSpPr>
          <p:nvPr/>
        </p:nvSpPr>
        <p:spPr bwMode="auto">
          <a:xfrm>
            <a:off x="457200" y="-10715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 dirty="0"/>
          </a:p>
        </p:txBody>
      </p:sp>
      <p:sp>
        <p:nvSpPr>
          <p:cNvPr id="797726" name="Text Box 30"/>
          <p:cNvSpPr txBox="1">
            <a:spLocks noChangeArrowheads="1"/>
          </p:cNvSpPr>
          <p:nvPr/>
        </p:nvSpPr>
        <p:spPr bwMode="auto">
          <a:xfrm>
            <a:off x="5545138" y="3986213"/>
            <a:ext cx="359886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r>
              <a:rPr lang="fr-FR" altLang="fr-FR" sz="2400" b="1" dirty="0">
                <a:solidFill>
                  <a:srgbClr val="808080"/>
                </a:solidFill>
              </a:rPr>
              <a:t>Réinitialisation du mot de passe MANTIS</a:t>
            </a:r>
          </a:p>
        </p:txBody>
      </p:sp>
      <p:sp>
        <p:nvSpPr>
          <p:cNvPr id="797727" name="Text Box 31"/>
          <p:cNvSpPr txBox="1">
            <a:spLocks noChangeArrowheads="1"/>
          </p:cNvSpPr>
          <p:nvPr/>
        </p:nvSpPr>
        <p:spPr bwMode="auto">
          <a:xfrm>
            <a:off x="1271588" y="6332538"/>
            <a:ext cx="6515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SzPct val="75000"/>
            </a:pPr>
            <a:r>
              <a:rPr lang="fr-FR" altLang="fr-FR" sz="1000" dirty="0">
                <a:solidFill>
                  <a:schemeClr val="accent2"/>
                </a:solidFill>
              </a:rPr>
              <a:t>URBANISATION SI – MODELISATION – DEVELOPPEMENT – WORKFLOW - DECISIONNEL</a:t>
            </a:r>
            <a:endParaRPr lang="fr-FR" altLang="fr-FR" sz="1200" b="1" dirty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94554-EAB4-4610-B478-87F0CBD3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1143000"/>
          </a:xfrm>
        </p:spPr>
        <p:txBody>
          <a:bodyPr/>
          <a:lstStyle/>
          <a:p>
            <a:r>
              <a:rPr lang="fr-FR" sz="2800" b="1" u="sng" dirty="0">
                <a:solidFill>
                  <a:schemeClr val="bg1"/>
                </a:solidFill>
              </a:rPr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48381-62C1-4427-806A-12A5BFF0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La société axYus emploie des externes,</a:t>
            </a:r>
          </a:p>
          <a:p>
            <a:endParaRPr lang="fr-FR" sz="1800" dirty="0"/>
          </a:p>
          <a:p>
            <a:r>
              <a:rPr lang="fr-FR" sz="1800" dirty="0"/>
              <a:t>Les externes peuvent être amenés à utiliser MANTIS afin de pouvoir transmettre des problèmes,</a:t>
            </a:r>
          </a:p>
          <a:p>
            <a:endParaRPr lang="fr-FR" sz="1800" dirty="0"/>
          </a:p>
          <a:p>
            <a:r>
              <a:rPr lang="fr-FR" sz="1800" dirty="0"/>
              <a:t>Les externes ne peuvent pas réinitialiser leur mot de passe sans qu’axYus s’en charge,</a:t>
            </a:r>
          </a:p>
          <a:p>
            <a:endParaRPr lang="fr-FR" sz="1800" dirty="0"/>
          </a:p>
          <a:p>
            <a:r>
              <a:rPr lang="fr-FR" sz="1800" dirty="0"/>
              <a:t>Le but de ce projet est de faire en sorte que les externes réinitialisent leur mot de passe directement depuis MANTIS et de façon sécurisée.</a:t>
            </a:r>
          </a:p>
          <a:p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5B6C5-9BC6-4D8C-A6D3-205EFDC5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75" y="6276975"/>
            <a:ext cx="1905000" cy="457200"/>
          </a:xfrm>
        </p:spPr>
        <p:txBody>
          <a:bodyPr/>
          <a:lstStyle/>
          <a:p>
            <a:r>
              <a:rPr lang="fr-FR" altLang="fr-FR" dirty="0"/>
              <a:t>31 Mai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664061-8743-4700-B41A-14CEF7419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4778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0AFD3-BA67-43EE-A2F1-5EB85D93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Réponses aux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63AF6-D4C6-4EB7-AC25-79F1000E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Plusieurs questions ont été soulevées, notamment :</a:t>
            </a:r>
          </a:p>
          <a:p>
            <a:endParaRPr lang="fr-FR" sz="1800" dirty="0"/>
          </a:p>
          <a:p>
            <a:pPr lvl="1"/>
            <a:r>
              <a:rPr lang="fr-FR" sz="1600" dirty="0"/>
              <a:t>Les utilisateurs externes ont-ils des accès différents pour MANTIS et la FORGE dans l’annuaire ?</a:t>
            </a:r>
          </a:p>
          <a:p>
            <a:pPr lvl="2"/>
            <a:r>
              <a:rPr lang="fr-FR" sz="1400" dirty="0"/>
              <a:t>Tous les utilisateurs sont soit Interne, soit Externe.</a:t>
            </a:r>
          </a:p>
          <a:p>
            <a:pPr lvl="2"/>
            <a:r>
              <a:rPr lang="fr-FR" sz="1400" dirty="0"/>
              <a:t>Il existe un groupe pour les utilisateurs MANTIS mais pas pour les utilisateurs de la FORGE.</a:t>
            </a:r>
          </a:p>
          <a:p>
            <a:pPr lvl="2"/>
            <a:endParaRPr lang="fr-FR" sz="1600" dirty="0"/>
          </a:p>
          <a:p>
            <a:pPr lvl="1"/>
            <a:r>
              <a:rPr lang="fr-FR" sz="1600" dirty="0"/>
              <a:t>Y a-t-il des restrictions pour se connecter à MANTIS ?</a:t>
            </a:r>
          </a:p>
          <a:p>
            <a:pPr lvl="2"/>
            <a:r>
              <a:rPr lang="fr-FR" sz="1400" dirty="0"/>
              <a:t>MANTIS est accessible à tous les utilisateurs.</a:t>
            </a:r>
          </a:p>
          <a:p>
            <a:endParaRPr lang="fr-FR" sz="1600" dirty="0"/>
          </a:p>
          <a:p>
            <a:pPr lvl="1"/>
            <a:r>
              <a:rPr lang="fr-FR" sz="1600" dirty="0"/>
              <a:t>Nous allons ajouter un lien sur MANTIS, soit :</a:t>
            </a:r>
          </a:p>
          <a:p>
            <a:pPr lvl="2"/>
            <a:r>
              <a:rPr lang="fr-FR" sz="1400" dirty="0"/>
              <a:t>On modifie le code source de MANTIS et donc il faudra faire attention lors des montées de version.</a:t>
            </a:r>
          </a:p>
          <a:p>
            <a:pPr lvl="2"/>
            <a:r>
              <a:rPr lang="fr-FR" sz="1400" dirty="0"/>
              <a:t>C’est paramétrable et dans ce cas là, nous ne modifierons pas le code source de MANTIS.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5E47C-BE08-469F-97FD-B8EA950C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B17D90-3355-4F91-908A-6ED130EDB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3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2687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40C2-0371-493B-87A9-0952C28C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Présentation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2CE32-EEC9-48E8-9652-0ACC2C78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Pour ce projet, nous allons créer une nouvelle application pour réinitialiser le mot de passe de MANTIS,</a:t>
            </a:r>
          </a:p>
          <a:p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/>
              <a:t>Cette application :</a:t>
            </a:r>
          </a:p>
          <a:p>
            <a:endParaRPr lang="fr-FR" sz="1600" dirty="0"/>
          </a:p>
          <a:p>
            <a:pPr lvl="1"/>
            <a:r>
              <a:rPr lang="fr-FR" sz="1400" dirty="0"/>
              <a:t>sera développé en Java,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effectuera la modification du mot de passe dans l’annuaire,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sera accessible à tout les utilisateurs via un lien « </a:t>
            </a:r>
            <a:r>
              <a:rPr lang="fr-FR" sz="1400" i="1" u="sng" dirty="0"/>
              <a:t>Mot de passe oublié?</a:t>
            </a:r>
            <a:r>
              <a:rPr lang="fr-FR" sz="1400" dirty="0"/>
              <a:t> » dans MANTIS,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 sera en HTTPS afin que la procédure soit sécurisée.</a:t>
            </a:r>
          </a:p>
          <a:p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FA364-9A50-4295-A77E-11AEFF13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3DF23-2434-4310-B2AE-8531208060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4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71278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29201-3B4B-423D-8E97-79AF2258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95250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Page de connexion de MANTIS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A7CCD-F33C-4170-9A21-581FF85E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750FD0-1DE2-4008-B613-90C0FE6EF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5</a:t>
            </a:fld>
            <a:endParaRPr lang="en-US" altLang="fr-FR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9CBF1E6-DA7D-458B-AE34-E34472CA6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901700"/>
            <a:ext cx="6878637" cy="336550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Mot de passe oublié ?</a:t>
            </a:r>
            <a:endParaRPr lang="fr-FR" altLang="fr-FR" sz="1600" b="1" u="sng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C69DD2-DE65-4A39-AAE1-DD740306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814152"/>
            <a:ext cx="5229225" cy="3948598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12F9087A-7334-4C50-83BB-8D46A717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1079148"/>
            <a:ext cx="6867525" cy="1815882"/>
          </a:xfrm>
          <a:custGeom>
            <a:avLst/>
            <a:gdLst>
              <a:gd name="connsiteX0" fmla="*/ 0 w 6867525"/>
              <a:gd name="connsiteY0" fmla="*/ 0 h 1815882"/>
              <a:gd name="connsiteX1" fmla="*/ 6867525 w 6867525"/>
              <a:gd name="connsiteY1" fmla="*/ 0 h 1815882"/>
              <a:gd name="connsiteX2" fmla="*/ 6867525 w 6867525"/>
              <a:gd name="connsiteY2" fmla="*/ 1815882 h 1815882"/>
              <a:gd name="connsiteX3" fmla="*/ 0 w 6867525"/>
              <a:gd name="connsiteY3" fmla="*/ 1815882 h 1815882"/>
              <a:gd name="connsiteX4" fmla="*/ 0 w 6867525"/>
              <a:gd name="connsiteY4" fmla="*/ 0 h 1815882"/>
              <a:gd name="connsiteX0" fmla="*/ 0 w 6867525"/>
              <a:gd name="connsiteY0" fmla="*/ 0 h 1815882"/>
              <a:gd name="connsiteX1" fmla="*/ 6867525 w 6867525"/>
              <a:gd name="connsiteY1" fmla="*/ 0 h 1815882"/>
              <a:gd name="connsiteX2" fmla="*/ 6867525 w 6867525"/>
              <a:gd name="connsiteY2" fmla="*/ 1815882 h 1815882"/>
              <a:gd name="connsiteX3" fmla="*/ 0 w 6867525"/>
              <a:gd name="connsiteY3" fmla="*/ 1501557 h 1815882"/>
              <a:gd name="connsiteX4" fmla="*/ 0 w 6867525"/>
              <a:gd name="connsiteY4" fmla="*/ 0 h 1815882"/>
              <a:gd name="connsiteX0" fmla="*/ 0 w 6867525"/>
              <a:gd name="connsiteY0" fmla="*/ 0 h 1530132"/>
              <a:gd name="connsiteX1" fmla="*/ 6867525 w 6867525"/>
              <a:gd name="connsiteY1" fmla="*/ 0 h 1530132"/>
              <a:gd name="connsiteX2" fmla="*/ 6867525 w 6867525"/>
              <a:gd name="connsiteY2" fmla="*/ 1530132 h 1530132"/>
              <a:gd name="connsiteX3" fmla="*/ 0 w 6867525"/>
              <a:gd name="connsiteY3" fmla="*/ 1501557 h 1530132"/>
              <a:gd name="connsiteX4" fmla="*/ 0 w 6867525"/>
              <a:gd name="connsiteY4" fmla="*/ 0 h 1530132"/>
              <a:gd name="connsiteX0" fmla="*/ 0 w 6867525"/>
              <a:gd name="connsiteY0" fmla="*/ 0 h 1520607"/>
              <a:gd name="connsiteX1" fmla="*/ 6867525 w 6867525"/>
              <a:gd name="connsiteY1" fmla="*/ 0 h 1520607"/>
              <a:gd name="connsiteX2" fmla="*/ 6867525 w 6867525"/>
              <a:gd name="connsiteY2" fmla="*/ 1520607 h 1520607"/>
              <a:gd name="connsiteX3" fmla="*/ 0 w 6867525"/>
              <a:gd name="connsiteY3" fmla="*/ 1501557 h 1520607"/>
              <a:gd name="connsiteX4" fmla="*/ 0 w 6867525"/>
              <a:gd name="connsiteY4" fmla="*/ 0 h 1520607"/>
              <a:gd name="connsiteX0" fmla="*/ 0 w 6867525"/>
              <a:gd name="connsiteY0" fmla="*/ 0 h 1511082"/>
              <a:gd name="connsiteX1" fmla="*/ 6867525 w 6867525"/>
              <a:gd name="connsiteY1" fmla="*/ 0 h 1511082"/>
              <a:gd name="connsiteX2" fmla="*/ 6867525 w 6867525"/>
              <a:gd name="connsiteY2" fmla="*/ 1511082 h 1511082"/>
              <a:gd name="connsiteX3" fmla="*/ 0 w 6867525"/>
              <a:gd name="connsiteY3" fmla="*/ 1501557 h 1511082"/>
              <a:gd name="connsiteX4" fmla="*/ 0 w 6867525"/>
              <a:gd name="connsiteY4" fmla="*/ 0 h 1511082"/>
              <a:gd name="connsiteX0" fmla="*/ 0 w 6867525"/>
              <a:gd name="connsiteY0" fmla="*/ 0 h 1501557"/>
              <a:gd name="connsiteX1" fmla="*/ 6867525 w 6867525"/>
              <a:gd name="connsiteY1" fmla="*/ 0 h 1501557"/>
              <a:gd name="connsiteX2" fmla="*/ 6867525 w 6867525"/>
              <a:gd name="connsiteY2" fmla="*/ 1501557 h 1501557"/>
              <a:gd name="connsiteX3" fmla="*/ 0 w 6867525"/>
              <a:gd name="connsiteY3" fmla="*/ 1501557 h 1501557"/>
              <a:gd name="connsiteX4" fmla="*/ 0 w 6867525"/>
              <a:gd name="connsiteY4" fmla="*/ 0 h 150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7525" h="1501557">
                <a:moveTo>
                  <a:pt x="0" y="0"/>
                </a:moveTo>
                <a:lnTo>
                  <a:pt x="6867525" y="0"/>
                </a:lnTo>
                <a:lnTo>
                  <a:pt x="6867525" y="1501557"/>
                </a:lnTo>
                <a:lnTo>
                  <a:pt x="0" y="1501557"/>
                </a:lnTo>
                <a:lnTo>
                  <a:pt x="0" y="0"/>
                </a:lnTo>
                <a:close/>
              </a:path>
            </a:pathLst>
          </a:cu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sur la page de connexion de </a:t>
            </a:r>
            <a:r>
              <a:rPr lang="fr-FR" altLang="fr-FR" sz="1600" b="1" dirty="0">
                <a:solidFill>
                  <a:srgbClr val="006095"/>
                </a:solidFill>
                <a:latin typeface="Verdana" pitchFamily="34" charset="0"/>
              </a:rPr>
              <a:t>MANTIS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J’ai oublié mon mot de passe,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clique sur le bouton </a:t>
            </a:r>
            <a:r>
              <a:rPr lang="fr-FR" altLang="fr-FR" sz="1600" i="1" u="sng" dirty="0">
                <a:latin typeface="Verdana" pitchFamily="34" charset="0"/>
              </a:rPr>
              <a:t>Mot de passe oublié ?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redirigé vers la page de demande de l’adresse mail.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fr-FR" altLang="fr-FR" sz="16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0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4775" y="6276975"/>
            <a:ext cx="1905000" cy="457200"/>
          </a:xfrm>
        </p:spPr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153275" y="6305550"/>
            <a:ext cx="1905000" cy="457200"/>
          </a:xfrm>
        </p:spPr>
        <p:txBody>
          <a:bodyPr/>
          <a:lstStyle/>
          <a:p>
            <a:fld id="{C7F22450-95AE-48C3-BEC7-0A9E1B62EF46}" type="slidenum">
              <a:rPr lang="en-US" altLang="fr-FR"/>
              <a:pPr/>
              <a:t>6</a:t>
            </a:fld>
            <a:endParaRPr lang="en-US" altLang="fr-FR" dirty="0"/>
          </a:p>
        </p:txBody>
      </p:sp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1270000" y="-48419"/>
            <a:ext cx="71024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000" b="1" u="sng" dirty="0">
                <a:solidFill>
                  <a:schemeClr val="bg1"/>
                </a:solidFill>
                <a:latin typeface="+mj-lt"/>
              </a:rPr>
              <a:t>Page de vérification de l’adresse mail MANTIS</a:t>
            </a:r>
          </a:p>
        </p:txBody>
      </p:sp>
      <p:sp>
        <p:nvSpPr>
          <p:cNvPr id="913411" name="Text Box 3"/>
          <p:cNvSpPr txBox="1">
            <a:spLocks noChangeArrowheads="1"/>
          </p:cNvSpPr>
          <p:nvPr/>
        </p:nvSpPr>
        <p:spPr bwMode="auto">
          <a:xfrm>
            <a:off x="1738313" y="1055291"/>
            <a:ext cx="6878637" cy="336550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Envoyer</a:t>
            </a:r>
            <a:endParaRPr lang="fr-FR" altLang="fr-FR" sz="1600" b="1" u="sng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13412" name="Text Box 4"/>
          <p:cNvSpPr txBox="1">
            <a:spLocks noChangeArrowheads="1"/>
          </p:cNvSpPr>
          <p:nvPr/>
        </p:nvSpPr>
        <p:spPr bwMode="auto">
          <a:xfrm>
            <a:off x="1738313" y="1475978"/>
            <a:ext cx="6867525" cy="3662541"/>
          </a:xfrm>
          <a:prstGeom prst="rect">
            <a:avLst/>
          </a:pr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sur une page me demandant mon </a:t>
            </a:r>
            <a:r>
              <a:rPr lang="fr-FR" altLang="fr-FR" sz="1600" b="1" dirty="0">
                <a:solidFill>
                  <a:srgbClr val="006095"/>
                </a:solidFill>
                <a:latin typeface="Verdana" pitchFamily="34" charset="0"/>
              </a:rPr>
              <a:t>adresse mail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rentre mon adresse mail,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clique sur le bouton </a:t>
            </a:r>
            <a:r>
              <a:rPr lang="fr-FR" altLang="fr-FR" sz="1600" i="1" u="sng" dirty="0">
                <a:latin typeface="Verdana" pitchFamily="34" charset="0"/>
              </a:rPr>
              <a:t>Envoyer</a:t>
            </a:r>
            <a:r>
              <a:rPr lang="fr-FR" altLang="fr-FR" sz="1600" dirty="0">
                <a:latin typeface="Verdana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 mon adresse mail existe sur MANTIS et que je suis externe: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reçois un mail avec le lien me permettant de réinitialiser mon mot de passe.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Ce lien possèdera un jeton qui permettra de limiter la validité du lien.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Sinon: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Retourne un message d’erreur ne précisant pas d’informations à propos de l’adresse mail.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14C703-62F3-457F-A66D-EF5C41BB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79" y="5182411"/>
            <a:ext cx="6990869" cy="1335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C7F22450-95AE-48C3-BEC7-0A9E1B62EF46}" type="slidenum">
              <a:rPr lang="en-US" altLang="fr-FR"/>
              <a:pPr/>
              <a:t>7</a:t>
            </a:fld>
            <a:endParaRPr lang="en-US" altLang="fr-FR" dirty="0"/>
          </a:p>
        </p:txBody>
      </p:sp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1270000" y="-306977"/>
            <a:ext cx="7243574" cy="86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000" b="1" u="sng" dirty="0">
                <a:solidFill>
                  <a:schemeClr val="bg1"/>
                </a:solidFill>
                <a:latin typeface="+mj-lt"/>
              </a:rPr>
              <a:t>Page de réinitialisation de mot de passe MANTIS</a:t>
            </a:r>
          </a:p>
        </p:txBody>
      </p:sp>
      <p:sp>
        <p:nvSpPr>
          <p:cNvPr id="913414" name="Text Box 6"/>
          <p:cNvSpPr txBox="1">
            <a:spLocks noChangeArrowheads="1"/>
          </p:cNvSpPr>
          <p:nvPr/>
        </p:nvSpPr>
        <p:spPr bwMode="auto">
          <a:xfrm>
            <a:off x="1634937" y="985428"/>
            <a:ext cx="6878637" cy="338554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Envoyer</a:t>
            </a:r>
          </a:p>
        </p:txBody>
      </p:sp>
      <p:sp>
        <p:nvSpPr>
          <p:cNvPr id="913418" name="Text Box 10"/>
          <p:cNvSpPr txBox="1">
            <a:spLocks noChangeArrowheads="1"/>
          </p:cNvSpPr>
          <p:nvPr/>
        </p:nvSpPr>
        <p:spPr bwMode="auto">
          <a:xfrm>
            <a:off x="1646049" y="1486284"/>
            <a:ext cx="6867525" cy="3662541"/>
          </a:xfrm>
          <a:prstGeom prst="rect">
            <a:avLst/>
          </a:pr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sur une page me demandant mon </a:t>
            </a:r>
            <a:r>
              <a:rPr lang="fr-FR" altLang="fr-FR" sz="1600" b="1" dirty="0">
                <a:solidFill>
                  <a:srgbClr val="006095"/>
                </a:solidFill>
                <a:latin typeface="Verdana" pitchFamily="34" charset="0"/>
              </a:rPr>
              <a:t>nouveau mot de passe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rentre mon nouveau mot de passe,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confirme mon nouveau mot de passe,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clique sur le bouton </a:t>
            </a:r>
            <a:r>
              <a:rPr lang="fr-FR" altLang="fr-FR" sz="1600" i="1" u="sng" dirty="0">
                <a:latin typeface="Verdana" pitchFamily="34" charset="0"/>
              </a:rPr>
              <a:t>Envoyer</a:t>
            </a:r>
            <a:r>
              <a:rPr lang="fr-FR" altLang="fr-FR" sz="1600" dirty="0">
                <a:latin typeface="Verdana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 la confirmation est identique au nouveau mot de passe et que les règles de sécurité sont confirmées: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Mon mot de passe est modifié sur l’annuaire et je suis redirigé vers la page de connexion de MANTIS.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Sinon: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dois ressaisir les données.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738BE4-B3A6-4D28-BC35-D5C44EDD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26" y="5272478"/>
            <a:ext cx="6867525" cy="15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607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3ED5ED-BE76-40E3-86FF-8D114FA0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428" y="6268376"/>
            <a:ext cx="1154744" cy="457200"/>
          </a:xfrm>
        </p:spPr>
        <p:txBody>
          <a:bodyPr/>
          <a:lstStyle/>
          <a:p>
            <a:r>
              <a:rPr lang="en-US" altLang="fr-FR" dirty="0"/>
              <a:t>31 Mai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2DB6E5-9DA3-4004-8ACC-F96CAC9D5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54604" y="6304356"/>
            <a:ext cx="994399" cy="457200"/>
          </a:xfrm>
        </p:spPr>
        <p:txBody>
          <a:bodyPr/>
          <a:lstStyle/>
          <a:p>
            <a:fld id="{F941DD90-8280-4613-AB16-3C088017C7A4}" type="slidenum">
              <a:rPr lang="en-US" altLang="fr-FR" smtClean="0"/>
              <a:pPr/>
              <a:t>8</a:t>
            </a:fld>
            <a:endParaRPr lang="en-US" alt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B6EF28E-43B9-4FFC-AA0B-F922DD0B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45" y="130846"/>
            <a:ext cx="8029590" cy="674300"/>
          </a:xfrm>
        </p:spPr>
        <p:txBody>
          <a:bodyPr>
            <a:noAutofit/>
          </a:bodyPr>
          <a:lstStyle/>
          <a:p>
            <a:pPr algn="ctr"/>
            <a:r>
              <a:rPr lang="fr-FR" sz="2000" b="1" u="sng" dirty="0">
                <a:solidFill>
                  <a:schemeClr val="bg1"/>
                </a:solidFill>
              </a:rPr>
              <a:t>Schéma récapitulatif du déroulement de la réinitialisation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A385F-CF29-4E08-8EEF-A924D6FDF3CD}"/>
              </a:ext>
            </a:extLst>
          </p:cNvPr>
          <p:cNvSpPr/>
          <p:nvPr/>
        </p:nvSpPr>
        <p:spPr>
          <a:xfrm>
            <a:off x="5557098" y="1096806"/>
            <a:ext cx="977926" cy="7870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Perte de mot de passe</a:t>
            </a:r>
          </a:p>
        </p:txBody>
      </p:sp>
      <p:sp>
        <p:nvSpPr>
          <p:cNvPr id="8" name="Losange 7">
            <a:extLst>
              <a:ext uri="{FF2B5EF4-FFF2-40B4-BE49-F238E27FC236}">
                <a16:creationId xmlns:a16="http://schemas.microsoft.com/office/drawing/2014/main" id="{1ECFD01E-A55A-4686-A176-2493C3794014}"/>
              </a:ext>
            </a:extLst>
          </p:cNvPr>
          <p:cNvSpPr/>
          <p:nvPr/>
        </p:nvSpPr>
        <p:spPr>
          <a:xfrm>
            <a:off x="1831098" y="848875"/>
            <a:ext cx="1589953" cy="1282907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Adresse mail valide?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48E88-6D98-4186-9B3A-39CCB63E5B45}"/>
              </a:ext>
            </a:extLst>
          </p:cNvPr>
          <p:cNvSpPr/>
          <p:nvPr/>
        </p:nvSpPr>
        <p:spPr>
          <a:xfrm>
            <a:off x="887032" y="1261728"/>
            <a:ext cx="455103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86D02-2ED3-46F2-8716-21A1DCC34AD5}"/>
              </a:ext>
            </a:extLst>
          </p:cNvPr>
          <p:cNvSpPr/>
          <p:nvPr/>
        </p:nvSpPr>
        <p:spPr>
          <a:xfrm>
            <a:off x="2160051" y="2407072"/>
            <a:ext cx="931204" cy="8114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d’un mail avec lien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4048E-DFDD-446B-83DD-DBD762C6DBC3}"/>
              </a:ext>
            </a:extLst>
          </p:cNvPr>
          <p:cNvSpPr/>
          <p:nvPr/>
        </p:nvSpPr>
        <p:spPr>
          <a:xfrm>
            <a:off x="2082168" y="4857644"/>
            <a:ext cx="1111645" cy="1020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Insérer le nouveau mot de passe</a:t>
            </a:r>
          </a:p>
        </p:txBody>
      </p:sp>
      <p:sp>
        <p:nvSpPr>
          <p:cNvPr id="21" name="Losange 20">
            <a:extLst>
              <a:ext uri="{FF2B5EF4-FFF2-40B4-BE49-F238E27FC236}">
                <a16:creationId xmlns:a16="http://schemas.microsoft.com/office/drawing/2014/main" id="{D7AA3A8F-58D4-434D-AF5A-363DFFAC8D1E}"/>
              </a:ext>
            </a:extLst>
          </p:cNvPr>
          <p:cNvSpPr/>
          <p:nvPr/>
        </p:nvSpPr>
        <p:spPr>
          <a:xfrm>
            <a:off x="3506901" y="4523968"/>
            <a:ext cx="1797562" cy="1692290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Confirmation ≠ nouveau MDP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ED488-DB8B-4C34-A9E7-2836AA98E5F0}"/>
              </a:ext>
            </a:extLst>
          </p:cNvPr>
          <p:cNvSpPr/>
          <p:nvPr/>
        </p:nvSpPr>
        <p:spPr>
          <a:xfrm>
            <a:off x="5898771" y="4908062"/>
            <a:ext cx="868910" cy="9192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Données insérées corrects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4A3CC-5E23-4A94-948C-02A797260FC7}"/>
              </a:ext>
            </a:extLst>
          </p:cNvPr>
          <p:cNvSpPr/>
          <p:nvPr/>
        </p:nvSpPr>
        <p:spPr>
          <a:xfrm>
            <a:off x="7478461" y="4823236"/>
            <a:ext cx="1122640" cy="1088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Retour à la page </a:t>
            </a:r>
            <a:r>
              <a:rPr lang="fr-FR" sz="1200" dirty="0">
                <a:solidFill>
                  <a:schemeClr val="bg1"/>
                </a:solidFill>
              </a:rPr>
              <a:t>de</a:t>
            </a:r>
            <a:r>
              <a:rPr lang="fr-FR" sz="1200" dirty="0"/>
              <a:t> connexion de MANTIS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D4751F-7FAA-4A62-A821-AB24841042EE}"/>
              </a:ext>
            </a:extLst>
          </p:cNvPr>
          <p:cNvSpPr txBox="1"/>
          <p:nvPr/>
        </p:nvSpPr>
        <p:spPr>
          <a:xfrm>
            <a:off x="2225716" y="2076692"/>
            <a:ext cx="61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C053B0-0068-4B09-B4F1-6AABD181A165}"/>
              </a:ext>
            </a:extLst>
          </p:cNvPr>
          <p:cNvSpPr txBox="1"/>
          <p:nvPr/>
        </p:nvSpPr>
        <p:spPr>
          <a:xfrm>
            <a:off x="1469905" y="1261728"/>
            <a:ext cx="6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FF34F14-A3EA-40D5-9999-DB0933AD4ACE}"/>
              </a:ext>
            </a:extLst>
          </p:cNvPr>
          <p:cNvSpPr txBox="1"/>
          <p:nvPr/>
        </p:nvSpPr>
        <p:spPr>
          <a:xfrm>
            <a:off x="5237886" y="5098123"/>
            <a:ext cx="61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AF356C4-5C03-4D02-89C0-E8C0E4058021}"/>
              </a:ext>
            </a:extLst>
          </p:cNvPr>
          <p:cNvSpPr txBox="1"/>
          <p:nvPr/>
        </p:nvSpPr>
        <p:spPr>
          <a:xfrm>
            <a:off x="3972875" y="6165856"/>
            <a:ext cx="58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AC121416-B3E7-4EEE-9D05-E1D05470EB01}"/>
              </a:ext>
            </a:extLst>
          </p:cNvPr>
          <p:cNvCxnSpPr>
            <a:cxnSpLocks/>
            <a:stCxn id="21" idx="2"/>
            <a:endCxn id="13" idx="2"/>
          </p:cNvCxnSpPr>
          <p:nvPr/>
        </p:nvCxnSpPr>
        <p:spPr bwMode="auto">
          <a:xfrm rot="5400000" flipH="1">
            <a:off x="3352556" y="5163132"/>
            <a:ext cx="338562" cy="1767691"/>
          </a:xfrm>
          <a:prstGeom prst="bentConnector3">
            <a:avLst>
              <a:gd name="adj1" fmla="val -675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4B0E7CE9-46B9-4FE3-A0D1-DD7B66C7E361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flipH="1" flipV="1">
            <a:off x="1342135" y="1490328"/>
            <a:ext cx="48896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B9FC58B9-71B3-4C7E-A3D9-26DECCF64A06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 bwMode="auto">
          <a:xfrm flipH="1" flipV="1">
            <a:off x="3421051" y="1490329"/>
            <a:ext cx="292336" cy="6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041FEAB0-C0CD-411E-9E07-C43E3C7248E9}"/>
              </a:ext>
            </a:extLst>
          </p:cNvPr>
          <p:cNvCxnSpPr>
            <a:cxnSpLocks/>
            <a:stCxn id="7" idx="1"/>
            <a:endCxn id="49" idx="3"/>
          </p:cNvCxnSpPr>
          <p:nvPr/>
        </p:nvCxnSpPr>
        <p:spPr bwMode="auto">
          <a:xfrm flipH="1">
            <a:off x="4815281" y="1490328"/>
            <a:ext cx="741817" cy="6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DF3A0B8B-30A8-444B-908C-843585FA8DB7}"/>
              </a:ext>
            </a:extLst>
          </p:cNvPr>
          <p:cNvCxnSpPr>
            <a:cxnSpLocks/>
            <a:stCxn id="260" idx="2"/>
            <a:endCxn id="13" idx="0"/>
          </p:cNvCxnSpPr>
          <p:nvPr/>
        </p:nvCxnSpPr>
        <p:spPr bwMode="auto">
          <a:xfrm>
            <a:off x="2625653" y="4385469"/>
            <a:ext cx="12338" cy="472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2A03345E-2143-4211-9836-7014A0FC27C7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 bwMode="auto">
          <a:xfrm>
            <a:off x="3193813" y="5367670"/>
            <a:ext cx="313088" cy="2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DA5B2707-5A64-4632-92BA-FF4A521251B6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 bwMode="auto">
          <a:xfrm flipH="1">
            <a:off x="6767681" y="5367670"/>
            <a:ext cx="7107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C67D0783-2C2D-4B3D-BDAA-0929601680B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 bwMode="auto">
          <a:xfrm flipV="1">
            <a:off x="5304463" y="5367670"/>
            <a:ext cx="594308" cy="2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1E057E9D-A370-4FC1-85C9-A5ABAA2648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 flipH="1">
            <a:off x="2625653" y="2131782"/>
            <a:ext cx="422" cy="2752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B5D4A6FB-1184-4E5E-AA5B-3840D37DADBD}"/>
              </a:ext>
            </a:extLst>
          </p:cNvPr>
          <p:cNvCxnSpPr>
            <a:cxnSpLocks/>
            <a:stCxn id="10" idx="2"/>
            <a:endCxn id="260" idx="0"/>
          </p:cNvCxnSpPr>
          <p:nvPr/>
        </p:nvCxnSpPr>
        <p:spPr bwMode="auto">
          <a:xfrm>
            <a:off x="2625653" y="3218522"/>
            <a:ext cx="0" cy="356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8E1C78F-EE4C-4791-8760-2505451DA124}"/>
              </a:ext>
            </a:extLst>
          </p:cNvPr>
          <p:cNvSpPr/>
          <p:nvPr/>
        </p:nvSpPr>
        <p:spPr>
          <a:xfrm>
            <a:off x="1868617" y="3575148"/>
            <a:ext cx="1514072" cy="8103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Page demandant le nouveau mot de passe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A33B44-C545-4D63-A717-D2F15DB0D8B6}"/>
              </a:ext>
            </a:extLst>
          </p:cNvPr>
          <p:cNvSpPr/>
          <p:nvPr/>
        </p:nvSpPr>
        <p:spPr>
          <a:xfrm>
            <a:off x="3713387" y="1098164"/>
            <a:ext cx="1101894" cy="785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Page demandant adresse mail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5EB95D-44BD-49CA-BD07-F6CC3B616C6D}"/>
              </a:ext>
            </a:extLst>
          </p:cNvPr>
          <p:cNvSpPr/>
          <p:nvPr/>
        </p:nvSpPr>
        <p:spPr>
          <a:xfrm>
            <a:off x="6951328" y="1096805"/>
            <a:ext cx="1054266" cy="7870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Page de connexion de MANTIS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A5A8FEF-78DA-4218-B829-CEED974E41C3}"/>
              </a:ext>
            </a:extLst>
          </p:cNvPr>
          <p:cNvCxnSpPr>
            <a:cxnSpLocks/>
            <a:stCxn id="42" idx="1"/>
            <a:endCxn id="7" idx="3"/>
          </p:cNvCxnSpPr>
          <p:nvPr/>
        </p:nvCxnSpPr>
        <p:spPr bwMode="auto">
          <a:xfrm flipH="1">
            <a:off x="6535024" y="1490327"/>
            <a:ext cx="41630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3441370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ge de presentation">
  <a:themeElements>
    <a:clrScheme name="Page de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age de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ge de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ge de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594</Words>
  <Application>Microsoft Office PowerPoint</Application>
  <PresentationFormat>Affichage à l'écran (4:3)</PresentationFormat>
  <Paragraphs>98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Tahoma</vt:lpstr>
      <vt:lpstr>Times New Roman</vt:lpstr>
      <vt:lpstr>Verdana</vt:lpstr>
      <vt:lpstr>Wingdings</vt:lpstr>
      <vt:lpstr>Conception personnalisée</vt:lpstr>
      <vt:lpstr>Page de presentation</vt:lpstr>
      <vt:lpstr>Présentation PowerPoint</vt:lpstr>
      <vt:lpstr>Informations</vt:lpstr>
      <vt:lpstr>Réponses aux problèmes</vt:lpstr>
      <vt:lpstr>Présentation de la solution</vt:lpstr>
      <vt:lpstr>Page de connexion de MANTIS</vt:lpstr>
      <vt:lpstr>Présentation PowerPoint</vt:lpstr>
      <vt:lpstr>Présentation PowerPoint</vt:lpstr>
      <vt:lpstr>Schéma récapitulatif du déroulement de la réinitialisation</vt:lpstr>
    </vt:vector>
  </TitlesOfParts>
  <Company>axYus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Informatisation de Télé 3</dc:title>
  <dc:subject>Université Paris 3</dc:subject>
  <dc:creator>SWA</dc:creator>
  <cp:lastModifiedBy>MAZAUD Nicolas</cp:lastModifiedBy>
  <cp:revision>1160</cp:revision>
  <cp:lastPrinted>2003-06-19T15:26:03Z</cp:lastPrinted>
  <dcterms:created xsi:type="dcterms:W3CDTF">2000-03-29T19:38:42Z</dcterms:created>
  <dcterms:modified xsi:type="dcterms:W3CDTF">2018-06-06T09:30:00Z</dcterms:modified>
</cp:coreProperties>
</file>