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64" r:id="rId11"/>
    <p:sldId id="265" r:id="rId12"/>
    <p:sldId id="266" r:id="rId13"/>
    <p:sldId id="271" r:id="rId14"/>
    <p:sldId id="268" r:id="rId15"/>
    <p:sldId id="269" r:id="rId16"/>
    <p:sldId id="273" r:id="rId17"/>
    <p:sldId id="272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3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C895F7-4E59-40FB-87DD-ACE47F94C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bstract background of data">
            <a:extLst>
              <a:ext uri="{FF2B5EF4-FFF2-40B4-BE49-F238E27FC236}">
                <a16:creationId xmlns:a16="http://schemas.microsoft.com/office/drawing/2014/main" id="{692D0C53-0B80-4A44-B2AD-33F341E106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4C720E-710D-44F8-A8D7-2BAA61E18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6C3BF44-01D7-40CB-AFF4-023D4D774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>
            <a:normAutofit/>
          </a:bodyPr>
          <a:lstStyle/>
          <a:p>
            <a:r>
              <a:rPr lang="es-CO"/>
              <a:t>POSTGRESQL CLOUD SERVICE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A0FF2D-DF3E-463C-97CC-E77F0C6A8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>
            <a:normAutofit/>
          </a:bodyPr>
          <a:lstStyle/>
          <a:p>
            <a:r>
              <a:rPr lang="es-CO" dirty="0"/>
              <a:t>NICOLAS SANCHEZ BARAHONA – JUAN DANIEL AVILA CAICEDO – Nicolas Caro </a:t>
            </a:r>
            <a:r>
              <a:rPr lang="es-CO" dirty="0" err="1"/>
              <a:t>Ñustez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91840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A3139B-F77E-4E58-A07C-AF3677906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Instance</a:t>
            </a:r>
            <a:r>
              <a:rPr lang="es-CO" dirty="0"/>
              <a:t> </a:t>
            </a:r>
            <a:r>
              <a:rPr lang="es-CO" dirty="0" err="1"/>
              <a:t>check</a:t>
            </a:r>
            <a:endParaRPr lang="es-CO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0E691543-7F10-4B63-9126-E8A7BCC3E11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4237" y="1847461"/>
            <a:ext cx="8574832" cy="430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226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0AE174-3E22-4DC1-A953-6729CF356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PostgreSQL </a:t>
            </a:r>
            <a:r>
              <a:rPr lang="es-CO" dirty="0" err="1"/>
              <a:t>port</a:t>
            </a:r>
            <a:r>
              <a:rPr lang="es-CO" dirty="0"/>
              <a:t> set up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83B4150E-298E-4963-9119-8AAE9CCD7E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8621" y="2141538"/>
            <a:ext cx="7505782" cy="3649662"/>
          </a:xfrm>
          <a:prstGeom prst="rect">
            <a:avLst/>
          </a:prstGeom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2B1EF361-A573-497F-A463-C1065356377F}"/>
              </a:ext>
            </a:extLst>
          </p:cNvPr>
          <p:cNvCxnSpPr/>
          <p:nvPr/>
        </p:nvCxnSpPr>
        <p:spPr>
          <a:xfrm flipH="1">
            <a:off x="3956180" y="4935894"/>
            <a:ext cx="2985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50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C3434D-973E-4462-A7E7-07AD4F387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PostgreSQL </a:t>
            </a:r>
            <a:r>
              <a:rPr lang="es-CO" dirty="0" err="1"/>
              <a:t>port</a:t>
            </a:r>
            <a:r>
              <a:rPr lang="es-CO" dirty="0"/>
              <a:t> set up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DA74D382-8833-4A37-88DF-A6CCCB4D79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5355" y="2141538"/>
            <a:ext cx="7172314" cy="364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740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F2479C-C42F-445C-81AD-27640A8F5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s-CO" dirty="0" err="1"/>
              <a:t>Ssh</a:t>
            </a:r>
            <a:r>
              <a:rPr lang="es-CO" dirty="0"/>
              <a:t> </a:t>
            </a:r>
            <a:r>
              <a:rPr lang="es-CO" dirty="0" err="1"/>
              <a:t>conection</a:t>
            </a:r>
            <a:r>
              <a:rPr lang="es-CO" dirty="0"/>
              <a:t> (</a:t>
            </a:r>
            <a:r>
              <a:rPr lang="es-CO" dirty="0" err="1"/>
              <a:t>cmd</a:t>
            </a:r>
            <a:r>
              <a:rPr lang="es-CO" dirty="0"/>
              <a:t>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FCA29E-F485-4603-83F2-26C41350D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s-CO" dirty="0" err="1">
                <a:highlight>
                  <a:srgbClr val="000000"/>
                </a:highlight>
                <a:latin typeface="Consolas" panose="020B0609020204030204" pitchFamily="49" charset="0"/>
              </a:rPr>
              <a:t>ssh</a:t>
            </a:r>
            <a:r>
              <a:rPr lang="es-CO" dirty="0">
                <a:highlight>
                  <a:srgbClr val="000000"/>
                </a:highlight>
                <a:latin typeface="Consolas" panose="020B0609020204030204" pitchFamily="49" charset="0"/>
              </a:rPr>
              <a:t> -i C:\Users\nicos\Downloads\Password.pem ubuntu@3.15.213.156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6861D72-D74C-4AF6-8291-095E7C972E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677"/>
          <a:stretch/>
        </p:blipFill>
        <p:spPr>
          <a:xfrm>
            <a:off x="5289752" y="2105906"/>
            <a:ext cx="6369265" cy="3445807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9681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EAC5CF-33DF-4597-9B4A-276235398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Postgresql</a:t>
            </a:r>
            <a:r>
              <a:rPr lang="es-CO" dirty="0"/>
              <a:t> </a:t>
            </a:r>
            <a:r>
              <a:rPr lang="es-CO" dirty="0" err="1"/>
              <a:t>installation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46C558-E34B-40F9-8EC5-5CBBC3053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301" y="1731006"/>
            <a:ext cx="10131425" cy="3649133"/>
          </a:xfrm>
        </p:spPr>
        <p:txBody>
          <a:bodyPr>
            <a:normAutofit/>
          </a:bodyPr>
          <a:lstStyle/>
          <a:p>
            <a:r>
              <a:rPr lang="es-CO" sz="2800" dirty="0"/>
              <a:t>Instalación de </a:t>
            </a:r>
            <a:r>
              <a:rPr lang="es-CO" sz="2800" dirty="0" err="1"/>
              <a:t>postgresql</a:t>
            </a:r>
            <a:endParaRPr lang="es-CO" sz="2800" dirty="0"/>
          </a:p>
          <a:p>
            <a:pPr marL="0" indent="0">
              <a:buNone/>
            </a:pPr>
            <a:endParaRPr lang="es-CO" sz="2800" dirty="0"/>
          </a:p>
          <a:p>
            <a:r>
              <a:rPr lang="es-CO" sz="2800" dirty="0">
                <a:highlight>
                  <a:srgbClr val="000000"/>
                </a:highlight>
                <a:latin typeface="Consolas" panose="020B0609020204030204" pitchFamily="49" charset="0"/>
                <a:cs typeface="Calibri Light" panose="020F0302020204030204" pitchFamily="34" charset="0"/>
              </a:rPr>
              <a:t>sudo </a:t>
            </a:r>
            <a:r>
              <a:rPr lang="es-CO" sz="2800" dirty="0" err="1">
                <a:highlight>
                  <a:srgbClr val="000000"/>
                </a:highlight>
                <a:latin typeface="Consolas" panose="020B0609020204030204" pitchFamily="49" charset="0"/>
                <a:cs typeface="Calibri Light" panose="020F0302020204030204" pitchFamily="34" charset="0"/>
              </a:rPr>
              <a:t>apt</a:t>
            </a:r>
            <a:r>
              <a:rPr lang="es-CO" sz="2800" dirty="0">
                <a:highlight>
                  <a:srgbClr val="000000"/>
                </a:highlight>
                <a:latin typeface="Consolas" panose="020B0609020204030204" pitchFamily="49" charset="0"/>
                <a:cs typeface="Calibri Light" panose="020F0302020204030204" pitchFamily="34" charset="0"/>
              </a:rPr>
              <a:t> </a:t>
            </a:r>
            <a:r>
              <a:rPr lang="es-CO" sz="2800" dirty="0" err="1">
                <a:highlight>
                  <a:srgbClr val="000000"/>
                </a:highlight>
                <a:latin typeface="Consolas" panose="020B0609020204030204" pitchFamily="49" charset="0"/>
                <a:cs typeface="Calibri Light" panose="020F0302020204030204" pitchFamily="34" charset="0"/>
              </a:rPr>
              <a:t>install</a:t>
            </a:r>
            <a:r>
              <a:rPr lang="es-CO" sz="2800" dirty="0">
                <a:highlight>
                  <a:srgbClr val="000000"/>
                </a:highlight>
                <a:latin typeface="Consolas" panose="020B0609020204030204" pitchFamily="49" charset="0"/>
                <a:cs typeface="Calibri Light" panose="020F0302020204030204" pitchFamily="34" charset="0"/>
              </a:rPr>
              <a:t> </a:t>
            </a:r>
            <a:r>
              <a:rPr lang="es-CO" sz="2800" dirty="0" err="1">
                <a:highlight>
                  <a:srgbClr val="000000"/>
                </a:highlight>
                <a:latin typeface="Consolas" panose="020B0609020204030204" pitchFamily="49" charset="0"/>
                <a:cs typeface="Calibri Light" panose="020F0302020204030204" pitchFamily="34" charset="0"/>
              </a:rPr>
              <a:t>postgresql</a:t>
            </a:r>
            <a:r>
              <a:rPr lang="es-CO" sz="2800" dirty="0">
                <a:highlight>
                  <a:srgbClr val="000000"/>
                </a:highlight>
                <a:latin typeface="Consolas" panose="020B0609020204030204" pitchFamily="49" charset="0"/>
                <a:cs typeface="Calibri Light" panose="020F0302020204030204" pitchFamily="34" charset="0"/>
              </a:rPr>
              <a:t> </a:t>
            </a:r>
            <a:r>
              <a:rPr lang="es-CO" sz="2800" dirty="0" err="1">
                <a:highlight>
                  <a:srgbClr val="000000"/>
                </a:highlight>
                <a:latin typeface="Consolas" panose="020B0609020204030204" pitchFamily="49" charset="0"/>
                <a:cs typeface="Calibri Light" panose="020F0302020204030204" pitchFamily="34" charset="0"/>
              </a:rPr>
              <a:t>postgresql-contrib</a:t>
            </a:r>
            <a:endParaRPr lang="es-CO" sz="2800" dirty="0">
              <a:highlight>
                <a:srgbClr val="000000"/>
              </a:highlight>
              <a:latin typeface="Consolas" panose="020B0609020204030204" pitchFamily="49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es-CO" sz="2800" dirty="0">
              <a:highlight>
                <a:srgbClr val="000000"/>
              </a:highlight>
              <a:latin typeface="Consolas" panose="020B0609020204030204" pitchFamily="49" charset="0"/>
              <a:cs typeface="Calibri Light" panose="020F0302020204030204" pitchFamily="34" charset="0"/>
            </a:endParaRPr>
          </a:p>
          <a:p>
            <a:r>
              <a:rPr lang="es-CO" sz="2800" dirty="0">
                <a:highlight>
                  <a:srgbClr val="000000"/>
                </a:highlight>
                <a:latin typeface="Consolas" panose="020B0609020204030204" pitchFamily="49" charset="0"/>
                <a:cs typeface="Calibri Light" panose="020F0302020204030204" pitchFamily="34" charset="0"/>
              </a:rPr>
              <a:t>sudo /</a:t>
            </a:r>
            <a:r>
              <a:rPr lang="es-CO" sz="2800" dirty="0" err="1">
                <a:highlight>
                  <a:srgbClr val="000000"/>
                </a:highlight>
                <a:latin typeface="Consolas" panose="020B0609020204030204" pitchFamily="49" charset="0"/>
                <a:cs typeface="Calibri Light" panose="020F0302020204030204" pitchFamily="34" charset="0"/>
              </a:rPr>
              <a:t>usr</a:t>
            </a:r>
            <a:r>
              <a:rPr lang="es-CO" sz="2800" dirty="0">
                <a:highlight>
                  <a:srgbClr val="000000"/>
                </a:highlight>
                <a:latin typeface="Consolas" panose="020B0609020204030204" pitchFamily="49" charset="0"/>
                <a:cs typeface="Calibri Light" panose="020F0302020204030204" pitchFamily="34" charset="0"/>
              </a:rPr>
              <a:t>/pgsql-13/</a:t>
            </a:r>
            <a:r>
              <a:rPr lang="es-CO" sz="2800" dirty="0" err="1">
                <a:highlight>
                  <a:srgbClr val="000000"/>
                </a:highlight>
                <a:latin typeface="Consolas" panose="020B0609020204030204" pitchFamily="49" charset="0"/>
                <a:cs typeface="Calibri Light" panose="020F0302020204030204" pitchFamily="34" charset="0"/>
              </a:rPr>
              <a:t>bin</a:t>
            </a:r>
            <a:r>
              <a:rPr lang="es-CO" sz="2800" dirty="0">
                <a:highlight>
                  <a:srgbClr val="000000"/>
                </a:highlight>
                <a:latin typeface="Consolas" panose="020B0609020204030204" pitchFamily="49" charset="0"/>
                <a:cs typeface="Calibri Light" panose="020F0302020204030204" pitchFamily="34" charset="0"/>
              </a:rPr>
              <a:t>/postgresql-13-setup </a:t>
            </a:r>
            <a:r>
              <a:rPr lang="es-CO" sz="2800" dirty="0" err="1">
                <a:highlight>
                  <a:srgbClr val="000000"/>
                </a:highlight>
                <a:latin typeface="Consolas" panose="020B0609020204030204" pitchFamily="49" charset="0"/>
                <a:cs typeface="Calibri Light" panose="020F0302020204030204" pitchFamily="34" charset="0"/>
              </a:rPr>
              <a:t>initdb</a:t>
            </a:r>
            <a:endParaRPr lang="es-CO" sz="2800" dirty="0">
              <a:highlight>
                <a:srgbClr val="000000"/>
              </a:highlight>
              <a:latin typeface="Consolas" panose="020B0609020204030204" pitchFamily="49" charset="0"/>
              <a:cs typeface="Calibri Light" panose="020F0302020204030204" pitchFamily="34" charset="0"/>
            </a:endParaRPr>
          </a:p>
          <a:p>
            <a:endParaRPr lang="es-CO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299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EAC5CF-33DF-4597-9B4A-276235398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USERS </a:t>
            </a:r>
            <a:r>
              <a:rPr lang="es-CO" dirty="0" err="1"/>
              <a:t>management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46C558-E34B-40F9-8EC5-5CBBC3053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301" y="1731006"/>
            <a:ext cx="10131425" cy="3649133"/>
          </a:xfrm>
        </p:spPr>
        <p:txBody>
          <a:bodyPr>
            <a:normAutofit fontScale="92500" lnSpcReduction="20000"/>
          </a:bodyPr>
          <a:lstStyle/>
          <a:p>
            <a:r>
              <a:rPr lang="es-CO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Primer paso</a:t>
            </a:r>
          </a:p>
          <a:p>
            <a:pPr lvl="1"/>
            <a:r>
              <a:rPr lang="es-CO" sz="2600" dirty="0">
                <a:highlight>
                  <a:srgbClr val="000000"/>
                </a:highlight>
                <a:latin typeface="Consolas" panose="020B0609020204030204" pitchFamily="49" charset="0"/>
                <a:cs typeface="Calibri Light" panose="020F0302020204030204" pitchFamily="34" charset="0"/>
              </a:rPr>
              <a:t>sudo -i -u </a:t>
            </a:r>
            <a:r>
              <a:rPr lang="es-CO" sz="2600" dirty="0" err="1">
                <a:highlight>
                  <a:srgbClr val="000000"/>
                </a:highlight>
                <a:latin typeface="Consolas" panose="020B0609020204030204" pitchFamily="49" charset="0"/>
                <a:cs typeface="Calibri Light" panose="020F0302020204030204" pitchFamily="34" charset="0"/>
              </a:rPr>
              <a:t>postgres</a:t>
            </a:r>
            <a:endParaRPr lang="es-CO" sz="2600" dirty="0">
              <a:highlight>
                <a:srgbClr val="000000"/>
              </a:highlight>
              <a:latin typeface="Consolas" panose="020B0609020204030204" pitchFamily="49" charset="0"/>
              <a:cs typeface="Calibri Light" panose="020F0302020204030204" pitchFamily="34" charset="0"/>
            </a:endParaRPr>
          </a:p>
          <a:p>
            <a:r>
              <a:rPr lang="es-CO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Segundo paso</a:t>
            </a:r>
          </a:p>
          <a:p>
            <a:pPr lvl="1"/>
            <a:r>
              <a:rPr lang="es-CO" sz="2400" dirty="0" err="1">
                <a:highlight>
                  <a:srgbClr val="000000"/>
                </a:highlight>
                <a:latin typeface="Consolas" panose="020B0609020204030204" pitchFamily="49" charset="0"/>
                <a:cs typeface="Calibri Light" panose="020F0302020204030204" pitchFamily="34" charset="0"/>
              </a:rPr>
              <a:t>Psql</a:t>
            </a:r>
            <a:endParaRPr lang="es-CO" sz="2400" dirty="0">
              <a:highlight>
                <a:srgbClr val="000000"/>
              </a:highlight>
              <a:latin typeface="Consolas" panose="020B0609020204030204" pitchFamily="49" charset="0"/>
              <a:cs typeface="Calibri Light" panose="020F0302020204030204" pitchFamily="34" charset="0"/>
            </a:endParaRPr>
          </a:p>
          <a:p>
            <a:r>
              <a:rPr lang="es-CO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Tercer paso</a:t>
            </a:r>
          </a:p>
          <a:p>
            <a:pPr lvl="1"/>
            <a:r>
              <a:rPr lang="es-CO" sz="2400" dirty="0">
                <a:highlight>
                  <a:srgbClr val="000000"/>
                </a:highlight>
                <a:latin typeface="Consolas" panose="020B0609020204030204" pitchFamily="49" charset="0"/>
                <a:cs typeface="Calibri Light" panose="020F0302020204030204" pitchFamily="34" charset="0"/>
              </a:rPr>
              <a:t>sudo </a:t>
            </a:r>
            <a:r>
              <a:rPr lang="es-CO" sz="2400" dirty="0" err="1">
                <a:highlight>
                  <a:srgbClr val="000000"/>
                </a:highlight>
                <a:latin typeface="Consolas" panose="020B0609020204030204" pitchFamily="49" charset="0"/>
                <a:cs typeface="Calibri Light" panose="020F0302020204030204" pitchFamily="34" charset="0"/>
              </a:rPr>
              <a:t>passwd</a:t>
            </a:r>
            <a:r>
              <a:rPr lang="es-CO" sz="2400" dirty="0">
                <a:highlight>
                  <a:srgbClr val="000000"/>
                </a:highlight>
                <a:latin typeface="Consolas" panose="020B0609020204030204" pitchFamily="49" charset="0"/>
                <a:cs typeface="Calibri Light" panose="020F0302020204030204" pitchFamily="34" charset="0"/>
              </a:rPr>
              <a:t> </a:t>
            </a:r>
            <a:r>
              <a:rPr lang="es-CO" sz="2400" dirty="0" err="1">
                <a:highlight>
                  <a:srgbClr val="000000"/>
                </a:highlight>
                <a:latin typeface="Consolas" panose="020B0609020204030204" pitchFamily="49" charset="0"/>
                <a:cs typeface="Calibri Light" panose="020F0302020204030204" pitchFamily="34" charset="0"/>
              </a:rPr>
              <a:t>postgres</a:t>
            </a:r>
            <a:endParaRPr lang="es-CO" sz="2400" dirty="0">
              <a:highlight>
                <a:srgbClr val="000000"/>
              </a:highlight>
              <a:latin typeface="Consolas" panose="020B0609020204030204" pitchFamily="49" charset="0"/>
              <a:cs typeface="Calibri Light" panose="020F0302020204030204" pitchFamily="34" charset="0"/>
            </a:endParaRPr>
          </a:p>
          <a:p>
            <a:r>
              <a:rPr lang="es-CO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Cuarto paso</a:t>
            </a:r>
          </a:p>
          <a:p>
            <a:pPr lvl="1"/>
            <a:r>
              <a:rPr lang="en-US" sz="2400" dirty="0">
                <a:highlight>
                  <a:srgbClr val="000000"/>
                </a:highlight>
                <a:latin typeface="Consolas" panose="020B0609020204030204" pitchFamily="49" charset="0"/>
                <a:cs typeface="Calibri Light" panose="020F0302020204030204" pitchFamily="34" charset="0"/>
              </a:rPr>
              <a:t>alter user </a:t>
            </a:r>
            <a:r>
              <a:rPr lang="en-US" sz="2400" dirty="0" err="1">
                <a:highlight>
                  <a:srgbClr val="000000"/>
                </a:highlight>
                <a:latin typeface="Consolas" panose="020B0609020204030204" pitchFamily="49" charset="0"/>
                <a:cs typeface="Calibri Light" panose="020F0302020204030204" pitchFamily="34" charset="0"/>
              </a:rPr>
              <a:t>postgres</a:t>
            </a:r>
            <a:r>
              <a:rPr lang="en-US" sz="2400" dirty="0">
                <a:highlight>
                  <a:srgbClr val="000000"/>
                </a:highlight>
                <a:latin typeface="Consolas" panose="020B0609020204030204" pitchFamily="49" charset="0"/>
                <a:cs typeface="Calibri Light" panose="020F0302020204030204" pitchFamily="34" charset="0"/>
              </a:rPr>
              <a:t> with password 'password’;</a:t>
            </a:r>
            <a:endParaRPr lang="es-CO" sz="2400" dirty="0">
              <a:highlight>
                <a:srgbClr val="000000"/>
              </a:highlight>
              <a:latin typeface="Consolas" panose="020B0609020204030204" pitchFamily="49" charset="0"/>
              <a:cs typeface="Calibri Light" panose="020F0302020204030204" pitchFamily="34" charset="0"/>
            </a:endParaRPr>
          </a:p>
          <a:p>
            <a:endParaRPr lang="es-CO" sz="2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284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F2479C-C42F-445C-81AD-27640A8F5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s-CO" dirty="0"/>
              <a:t>PostgreSQL </a:t>
            </a:r>
            <a:r>
              <a:rPr lang="es-CO" dirty="0" err="1"/>
              <a:t>configuration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FCA29E-F485-4603-83F2-26C41350D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706" y="2164246"/>
            <a:ext cx="4889219" cy="3637935"/>
          </a:xfrm>
        </p:spPr>
        <p:txBody>
          <a:bodyPr>
            <a:normAutofit/>
          </a:bodyPr>
          <a:lstStyle/>
          <a:p>
            <a:r>
              <a:rPr lang="es-CO" dirty="0">
                <a:highlight>
                  <a:srgbClr val="000000"/>
                </a:highlight>
                <a:latin typeface="Consolas" panose="020B0609020204030204" pitchFamily="49" charset="0"/>
              </a:rPr>
              <a:t>sudo nano /etc/</a:t>
            </a:r>
            <a:r>
              <a:rPr lang="es-CO" dirty="0" err="1">
                <a:highlight>
                  <a:srgbClr val="000000"/>
                </a:highlight>
                <a:latin typeface="Consolas" panose="020B0609020204030204" pitchFamily="49" charset="0"/>
              </a:rPr>
              <a:t>postgresql</a:t>
            </a:r>
            <a:r>
              <a:rPr lang="es-CO" dirty="0">
                <a:highlight>
                  <a:srgbClr val="000000"/>
                </a:highlight>
                <a:latin typeface="Consolas" panose="020B0609020204030204" pitchFamily="49" charset="0"/>
              </a:rPr>
              <a:t>/12/</a:t>
            </a:r>
            <a:r>
              <a:rPr lang="es-CO" dirty="0" err="1">
                <a:highlight>
                  <a:srgbClr val="000000"/>
                </a:highlight>
                <a:latin typeface="Consolas" panose="020B0609020204030204" pitchFamily="49" charset="0"/>
              </a:rPr>
              <a:t>main</a:t>
            </a:r>
            <a:r>
              <a:rPr lang="es-CO" dirty="0">
                <a:highlight>
                  <a:srgbClr val="000000"/>
                </a:highlight>
                <a:latin typeface="Consolas" panose="020B0609020204030204" pitchFamily="49" charset="0"/>
              </a:rPr>
              <a:t>/</a:t>
            </a:r>
            <a:r>
              <a:rPr lang="es-CO" dirty="0" err="1">
                <a:highlight>
                  <a:srgbClr val="000000"/>
                </a:highlight>
                <a:latin typeface="Consolas" panose="020B0609020204030204" pitchFamily="49" charset="0"/>
              </a:rPr>
              <a:t>pg_hba.conf</a:t>
            </a:r>
            <a:endParaRPr lang="es-CO" dirty="0"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endParaRPr lang="es-CO" dirty="0"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8370C32-A30B-4C83-B4F6-6BA575B2E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5107" y="2164246"/>
            <a:ext cx="6586135" cy="3424790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3891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F2479C-C42F-445C-81AD-27640A8F5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s-CO" dirty="0"/>
              <a:t>PostgreSQL </a:t>
            </a:r>
            <a:r>
              <a:rPr lang="es-CO" dirty="0" err="1"/>
              <a:t>configuration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FCA29E-F485-4603-83F2-26C41350D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s-CO" dirty="0">
                <a:highlight>
                  <a:srgbClr val="000000"/>
                </a:highlight>
                <a:latin typeface="Consolas" panose="020B0609020204030204" pitchFamily="49" charset="0"/>
              </a:rPr>
              <a:t>sudo nano /</a:t>
            </a:r>
            <a:r>
              <a:rPr lang="es-CO" dirty="0" err="1">
                <a:highlight>
                  <a:srgbClr val="000000"/>
                </a:highlight>
                <a:latin typeface="Consolas" panose="020B0609020204030204" pitchFamily="49" charset="0"/>
              </a:rPr>
              <a:t>var</a:t>
            </a:r>
            <a:r>
              <a:rPr lang="es-CO" dirty="0">
                <a:highlight>
                  <a:srgbClr val="000000"/>
                </a:highlight>
                <a:latin typeface="Consolas" panose="020B0609020204030204" pitchFamily="49" charset="0"/>
              </a:rPr>
              <a:t>/</a:t>
            </a:r>
            <a:r>
              <a:rPr lang="es-CO" dirty="0" err="1">
                <a:highlight>
                  <a:srgbClr val="000000"/>
                </a:highlight>
                <a:latin typeface="Consolas" panose="020B0609020204030204" pitchFamily="49" charset="0"/>
              </a:rPr>
              <a:t>lib</a:t>
            </a:r>
            <a:r>
              <a:rPr lang="es-CO" dirty="0">
                <a:highlight>
                  <a:srgbClr val="000000"/>
                </a:highlight>
                <a:latin typeface="Consolas" panose="020B0609020204030204" pitchFamily="49" charset="0"/>
              </a:rPr>
              <a:t>/</a:t>
            </a:r>
            <a:r>
              <a:rPr lang="es-CO" dirty="0" err="1">
                <a:highlight>
                  <a:srgbClr val="000000"/>
                </a:highlight>
                <a:latin typeface="Consolas" panose="020B0609020204030204" pitchFamily="49" charset="0"/>
              </a:rPr>
              <a:t>pgsql</a:t>
            </a:r>
            <a:r>
              <a:rPr lang="es-CO" dirty="0">
                <a:highlight>
                  <a:srgbClr val="000000"/>
                </a:highlight>
                <a:latin typeface="Consolas" panose="020B0609020204030204" pitchFamily="49" charset="0"/>
              </a:rPr>
              <a:t>/13/data/</a:t>
            </a:r>
            <a:r>
              <a:rPr lang="es-CO" dirty="0" err="1">
                <a:highlight>
                  <a:srgbClr val="000000"/>
                </a:highlight>
                <a:latin typeface="Consolas" panose="020B0609020204030204" pitchFamily="49" charset="0"/>
              </a:rPr>
              <a:t>postgresql.conf</a:t>
            </a:r>
            <a:endParaRPr lang="es-CO" dirty="0"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36743E5-4EF5-4CB7-B2F9-F549451CD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752" y="1755411"/>
            <a:ext cx="6095593" cy="3184947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3486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2307AC-E765-4B13-862B-760579981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Service</a:t>
            </a:r>
            <a:r>
              <a:rPr lang="es-CO" dirty="0"/>
              <a:t> </a:t>
            </a:r>
            <a:r>
              <a:rPr lang="es-CO" dirty="0" err="1"/>
              <a:t>start</a:t>
            </a:r>
            <a:r>
              <a:rPr lang="es-CO" dirty="0"/>
              <a:t> up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F45E90-AE2F-4F31-9254-48E3C84A9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2400" dirty="0"/>
              <a:t>Después de haber hecho la configuración, se inicia el servicio con:</a:t>
            </a:r>
          </a:p>
          <a:p>
            <a:r>
              <a:rPr lang="es-CO" sz="2400" dirty="0" err="1">
                <a:highlight>
                  <a:srgbClr val="000000"/>
                </a:highlight>
                <a:latin typeface="Consolas" panose="020B0609020204030204" pitchFamily="49" charset="0"/>
              </a:rPr>
              <a:t>Systemctl</a:t>
            </a:r>
            <a:r>
              <a:rPr lang="es-CO" sz="2400" dirty="0"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s-CO" sz="2400" dirty="0" err="1">
                <a:highlight>
                  <a:srgbClr val="000000"/>
                </a:highlight>
                <a:latin typeface="Consolas" panose="020B0609020204030204" pitchFamily="49" charset="0"/>
              </a:rPr>
              <a:t>start</a:t>
            </a:r>
            <a:r>
              <a:rPr lang="es-CO" sz="2400" dirty="0"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s-CO" sz="2400" dirty="0" err="1">
                <a:highlight>
                  <a:srgbClr val="000000"/>
                </a:highlight>
                <a:latin typeface="Consolas" panose="020B0609020204030204" pitchFamily="49" charset="0"/>
              </a:rPr>
              <a:t>postgresql</a:t>
            </a:r>
            <a:endParaRPr lang="es-CO" sz="2400" dirty="0"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s-CO" sz="2400" dirty="0"/>
              <a:t>Además, es recomendable después de iniciar el servicio hacer un reinicio de servicio</a:t>
            </a:r>
          </a:p>
          <a:p>
            <a:r>
              <a:rPr lang="es-CO" sz="2400" dirty="0" err="1">
                <a:highlight>
                  <a:srgbClr val="000000"/>
                </a:highlight>
                <a:latin typeface="Consolas" panose="020B0609020204030204" pitchFamily="49" charset="0"/>
              </a:rPr>
              <a:t>Systemctl</a:t>
            </a:r>
            <a:r>
              <a:rPr lang="es-CO" sz="2400" dirty="0"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s-CO" sz="2400" dirty="0" err="1">
                <a:highlight>
                  <a:srgbClr val="000000"/>
                </a:highlight>
                <a:latin typeface="Consolas" panose="020B0609020204030204" pitchFamily="49" charset="0"/>
              </a:rPr>
              <a:t>restart</a:t>
            </a:r>
            <a:r>
              <a:rPr lang="es-CO" sz="2400" dirty="0"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s-CO" sz="2400" dirty="0" err="1">
                <a:highlight>
                  <a:srgbClr val="000000"/>
                </a:highlight>
                <a:latin typeface="Consolas" panose="020B0609020204030204" pitchFamily="49" charset="0"/>
              </a:rPr>
              <a:t>postgresql</a:t>
            </a:r>
            <a:endParaRPr lang="es-CO" sz="2400" dirty="0"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23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FB1396-7D53-462F-8F15-37EFFF2C5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Pgadmin</a:t>
            </a:r>
            <a:r>
              <a:rPr lang="es-CO" dirty="0"/>
              <a:t> </a:t>
            </a:r>
            <a:r>
              <a:rPr lang="es-CO" dirty="0" err="1"/>
              <a:t>usage</a:t>
            </a:r>
            <a:endParaRPr lang="es-CO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C69A03E3-431C-4F7C-A1F4-B71620C99D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9553" y="2141538"/>
            <a:ext cx="3323918" cy="364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72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D2899A-2C6A-4636-8412-368C0A1BE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458" y="639097"/>
            <a:ext cx="6593075" cy="1612490"/>
          </a:xfrm>
        </p:spPr>
        <p:txBody>
          <a:bodyPr>
            <a:normAutofit/>
          </a:bodyPr>
          <a:lstStyle/>
          <a:p>
            <a:r>
              <a:rPr lang="es-CO" dirty="0"/>
              <a:t>AMAZON WEB SERVICES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28A9580F-A79E-4D53-AD1E-066CDA43C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4" y="1428135"/>
            <a:ext cx="3997362" cy="399736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F08A7EF-6222-48B4-B620-3F43E89C4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458" y="2251587"/>
            <a:ext cx="6593075" cy="3972232"/>
          </a:xfrm>
        </p:spPr>
        <p:txBody>
          <a:bodyPr>
            <a:normAutofit/>
          </a:bodyPr>
          <a:lstStyle/>
          <a:p>
            <a:r>
              <a:rPr lang="es-ES" dirty="0"/>
              <a:t>Es una subsidiaria de Amazon que proporciona plataformas de computación en la nube y API bajo demanda a individuos, empresas y gobiernos, con un sistema de pago por uso medido. Estos servicios web de computación en la nube brindan una variedad de infraestructura técnica abstracta básica y componentes y herramientas de computación distribuida.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39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FB1396-7D53-462F-8F15-37EFFF2C5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Pgadmin</a:t>
            </a:r>
            <a:r>
              <a:rPr lang="es-CO" dirty="0"/>
              <a:t> </a:t>
            </a:r>
            <a:r>
              <a:rPr lang="es-CO" dirty="0" err="1"/>
              <a:t>usage</a:t>
            </a:r>
            <a:endParaRPr lang="es-CO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FCF1CB3F-B8A4-42C8-8A5D-275369D5A3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6521" y="2141538"/>
            <a:ext cx="3329983" cy="364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853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C01AEE-6FCC-4899-AA2F-B2B956295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Final </a:t>
            </a:r>
            <a:r>
              <a:rPr lang="es-CO" dirty="0" err="1"/>
              <a:t>visualization</a:t>
            </a:r>
            <a:endParaRPr lang="es-CO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2B63ADE4-51DF-4226-8D0A-EAC3414442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2860" y="2141538"/>
            <a:ext cx="7017304" cy="364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89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8DE0804-7154-428A-9F1F-F588BB56EC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Gracias por su atención</a:t>
            </a:r>
          </a:p>
        </p:txBody>
      </p:sp>
    </p:spTree>
    <p:extLst>
      <p:ext uri="{BB962C8B-B14F-4D97-AF65-F5344CB8AC3E}">
        <p14:creationId xmlns:p14="http://schemas.microsoft.com/office/powerpoint/2010/main" val="171756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7461D8-561C-4A0B-9CF1-4E63B9B8A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aws</a:t>
            </a:r>
            <a:r>
              <a:rPr lang="es-CO" dirty="0"/>
              <a:t> </a:t>
            </a:r>
            <a:r>
              <a:rPr lang="es-CO" dirty="0" err="1"/>
              <a:t>instance</a:t>
            </a:r>
            <a:r>
              <a:rPr lang="es-CO" dirty="0"/>
              <a:t> </a:t>
            </a:r>
            <a:r>
              <a:rPr lang="es-CO" dirty="0" err="1"/>
              <a:t>creation</a:t>
            </a:r>
            <a:endParaRPr lang="es-CO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E1261C2A-31F3-4705-9705-F4B3E51FB1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3790" y="1753856"/>
            <a:ext cx="9516035" cy="4494544"/>
          </a:xfrm>
          <a:prstGeom prst="rect">
            <a:avLst/>
          </a:prstGeom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4E4280CE-DAE6-4AFC-AA3D-06B5F31C9A22}"/>
              </a:ext>
            </a:extLst>
          </p:cNvPr>
          <p:cNvCxnSpPr/>
          <p:nvPr/>
        </p:nvCxnSpPr>
        <p:spPr>
          <a:xfrm flipH="1">
            <a:off x="7214532" y="3590488"/>
            <a:ext cx="26425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411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44BC19-8EAE-4FFB-AD86-93C2BE77D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Instance</a:t>
            </a:r>
            <a:r>
              <a:rPr lang="es-CO" dirty="0"/>
              <a:t> set up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7AD6D7E5-E21D-4251-AF96-611509EA70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8313" y="1847461"/>
            <a:ext cx="8895374" cy="412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744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7141C3-17D6-4623-9E71-5BF703CB6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Instance</a:t>
            </a:r>
            <a:r>
              <a:rPr lang="es-CO" dirty="0"/>
              <a:t> set up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B0AC6DAC-46C2-4A93-B349-C240E37EF44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7783" y="1815355"/>
            <a:ext cx="8676434" cy="424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98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1A71C5-BA72-48EE-8B67-F070EA5F3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Instance</a:t>
            </a:r>
            <a:r>
              <a:rPr lang="es-CO" dirty="0"/>
              <a:t> set up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41516591-AE7D-45B8-A313-1C7F88CE6754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b="3731"/>
          <a:stretch/>
        </p:blipFill>
        <p:spPr>
          <a:xfrm>
            <a:off x="685801" y="1751046"/>
            <a:ext cx="8725353" cy="415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15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049EB8-8054-4A99-87B1-FFB18DB9C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Security </a:t>
            </a:r>
            <a:r>
              <a:rPr lang="es-CO" dirty="0" err="1"/>
              <a:t>group</a:t>
            </a:r>
            <a:endParaRPr lang="es-CO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474F9C50-166E-48F9-914D-4283D73111B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2219" y="2141538"/>
            <a:ext cx="8578586" cy="364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267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13EB6D-7DDD-4C7D-B119-A0FAAF71E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Ip</a:t>
            </a:r>
            <a:r>
              <a:rPr lang="es-CO" dirty="0"/>
              <a:t> </a:t>
            </a:r>
            <a:r>
              <a:rPr lang="es-CO" dirty="0" err="1"/>
              <a:t>configuration</a:t>
            </a:r>
            <a:endParaRPr lang="es-CO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C9FEA39-99AA-4B3D-A7A0-9D2C5D6185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4044" y="2005046"/>
            <a:ext cx="8893495" cy="403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820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13EB6D-7DDD-4C7D-B119-A0FAAF71E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Key </a:t>
            </a:r>
            <a:r>
              <a:rPr lang="es-CO" dirty="0" err="1"/>
              <a:t>download</a:t>
            </a:r>
            <a:endParaRPr lang="es-CO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C227EC88-284E-4584-860A-A3E02757FB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0415" y="2065867"/>
            <a:ext cx="4956155" cy="364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6300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{E0B98938-5D5C-44BB-AAE3-3C22054F432D}tf03457452</Template>
  <TotalTime>174</TotalTime>
  <Words>254</Words>
  <Application>Microsoft Office PowerPoint</Application>
  <PresentationFormat>Panorámica</PresentationFormat>
  <Paragraphs>44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Celestial</vt:lpstr>
      <vt:lpstr>POSTGRESQL CLOUD SERVICE</vt:lpstr>
      <vt:lpstr>AMAZON WEB SERVICES</vt:lpstr>
      <vt:lpstr>aws instance creation</vt:lpstr>
      <vt:lpstr>Instance set up</vt:lpstr>
      <vt:lpstr>Instance set up</vt:lpstr>
      <vt:lpstr>Instance set up</vt:lpstr>
      <vt:lpstr>Security group</vt:lpstr>
      <vt:lpstr>Ip configuration</vt:lpstr>
      <vt:lpstr>Key download</vt:lpstr>
      <vt:lpstr>Instance check</vt:lpstr>
      <vt:lpstr>PostgreSQL port set up</vt:lpstr>
      <vt:lpstr>PostgreSQL port set up</vt:lpstr>
      <vt:lpstr>Ssh conection (cmd)</vt:lpstr>
      <vt:lpstr>Postgresql installation</vt:lpstr>
      <vt:lpstr>USERS management</vt:lpstr>
      <vt:lpstr>PostgreSQL configuration</vt:lpstr>
      <vt:lpstr>PostgreSQL configuration</vt:lpstr>
      <vt:lpstr>Service start up</vt:lpstr>
      <vt:lpstr>Pgadmin usage</vt:lpstr>
      <vt:lpstr>Pgadmin usage</vt:lpstr>
      <vt:lpstr>Final visualization</vt:lpstr>
      <vt:lpstr>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POSTGRESQL CLOUD SERVICE</dc:title>
  <dc:creator>Nicolas Sanchez Barahona</dc:creator>
  <cp:lastModifiedBy>Nicolas Sanchez Barahona</cp:lastModifiedBy>
  <cp:revision>16</cp:revision>
  <dcterms:created xsi:type="dcterms:W3CDTF">2021-04-28T04:19:51Z</dcterms:created>
  <dcterms:modified xsi:type="dcterms:W3CDTF">2021-04-28T14:57:49Z</dcterms:modified>
</cp:coreProperties>
</file>