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95" r:id="rId4"/>
    <p:sldId id="296" r:id="rId5"/>
    <p:sldId id="299" r:id="rId6"/>
    <p:sldId id="305" r:id="rId7"/>
    <p:sldId id="303" r:id="rId8"/>
    <p:sldId id="298" r:id="rId9"/>
    <p:sldId id="304" r:id="rId10"/>
    <p:sldId id="313" r:id="rId11"/>
    <p:sldId id="312" r:id="rId12"/>
    <p:sldId id="330" r:id="rId13"/>
    <p:sldId id="264" r:id="rId14"/>
    <p:sldId id="329" r:id="rId15"/>
    <p:sldId id="314" r:id="rId16"/>
    <p:sldId id="315" r:id="rId17"/>
    <p:sldId id="316" r:id="rId18"/>
    <p:sldId id="317" r:id="rId19"/>
    <p:sldId id="318" r:id="rId20"/>
    <p:sldId id="319" r:id="rId21"/>
    <p:sldId id="320" r:id="rId22"/>
    <p:sldId id="306" r:id="rId23"/>
    <p:sldId id="321" r:id="rId24"/>
    <p:sldId id="322" r:id="rId25"/>
    <p:sldId id="323" r:id="rId26"/>
    <p:sldId id="331" r:id="rId27"/>
    <p:sldId id="324" r:id="rId28"/>
    <p:sldId id="326" r:id="rId29"/>
    <p:sldId id="325" r:id="rId30"/>
    <p:sldId id="327" r:id="rId31"/>
    <p:sldId id="32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C712-07A3-C690-52D7-E35E1687EE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3088D-0F24-5180-A9C2-FBCC9F183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01E236-D0A7-84AD-AF5A-0D22184EB11D}"/>
              </a:ext>
            </a:extLst>
          </p:cNvPr>
          <p:cNvSpPr>
            <a:spLocks noGrp="1"/>
          </p:cNvSpPr>
          <p:nvPr>
            <p:ph type="dt" sz="half" idx="10"/>
          </p:nvPr>
        </p:nvSpPr>
        <p:spPr/>
        <p:txBody>
          <a:bodyPr/>
          <a:lstStyle/>
          <a:p>
            <a:fld id="{B56DBE9A-E559-4394-860E-079F4BFCAE42}" type="datetimeFigureOut">
              <a:rPr lang="en-US" smtClean="0"/>
              <a:t>1/20/2023</a:t>
            </a:fld>
            <a:endParaRPr lang="en-US"/>
          </a:p>
        </p:txBody>
      </p:sp>
      <p:sp>
        <p:nvSpPr>
          <p:cNvPr id="5" name="Footer Placeholder 4">
            <a:extLst>
              <a:ext uri="{FF2B5EF4-FFF2-40B4-BE49-F238E27FC236}">
                <a16:creationId xmlns:a16="http://schemas.microsoft.com/office/drawing/2014/main" id="{B47AC888-EECA-6D69-129B-0D2CEDF4E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DDD86-8733-A624-68A1-1B310D66FC9F}"/>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305842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51C5-D58B-F524-F50D-98E1609DEB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EAE468-5CF1-0336-6427-6DB4526EB6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F34F1-815B-56B1-262C-48B023EF8840}"/>
              </a:ext>
            </a:extLst>
          </p:cNvPr>
          <p:cNvSpPr>
            <a:spLocks noGrp="1"/>
          </p:cNvSpPr>
          <p:nvPr>
            <p:ph type="dt" sz="half" idx="10"/>
          </p:nvPr>
        </p:nvSpPr>
        <p:spPr/>
        <p:txBody>
          <a:bodyPr/>
          <a:lstStyle/>
          <a:p>
            <a:fld id="{B56DBE9A-E559-4394-860E-079F4BFCAE42}" type="datetimeFigureOut">
              <a:rPr lang="en-US" smtClean="0"/>
              <a:t>1/20/2023</a:t>
            </a:fld>
            <a:endParaRPr lang="en-US"/>
          </a:p>
        </p:txBody>
      </p:sp>
      <p:sp>
        <p:nvSpPr>
          <p:cNvPr id="5" name="Footer Placeholder 4">
            <a:extLst>
              <a:ext uri="{FF2B5EF4-FFF2-40B4-BE49-F238E27FC236}">
                <a16:creationId xmlns:a16="http://schemas.microsoft.com/office/drawing/2014/main" id="{A049DFCF-E788-988B-C9BD-C2D7518FC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AD973-3382-C340-6759-DDDD881706D6}"/>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381442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21367-3CAF-5154-8CBB-9378595FD6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459D2D-267D-E357-1298-E058F16A7A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C6453-D4A8-833A-9C0F-F7BCB2C12471}"/>
              </a:ext>
            </a:extLst>
          </p:cNvPr>
          <p:cNvSpPr>
            <a:spLocks noGrp="1"/>
          </p:cNvSpPr>
          <p:nvPr>
            <p:ph type="dt" sz="half" idx="10"/>
          </p:nvPr>
        </p:nvSpPr>
        <p:spPr/>
        <p:txBody>
          <a:bodyPr/>
          <a:lstStyle/>
          <a:p>
            <a:fld id="{B56DBE9A-E559-4394-860E-079F4BFCAE42}" type="datetimeFigureOut">
              <a:rPr lang="en-US" smtClean="0"/>
              <a:t>1/20/2023</a:t>
            </a:fld>
            <a:endParaRPr lang="en-US"/>
          </a:p>
        </p:txBody>
      </p:sp>
      <p:sp>
        <p:nvSpPr>
          <p:cNvPr id="5" name="Footer Placeholder 4">
            <a:extLst>
              <a:ext uri="{FF2B5EF4-FFF2-40B4-BE49-F238E27FC236}">
                <a16:creationId xmlns:a16="http://schemas.microsoft.com/office/drawing/2014/main" id="{767197E9-E739-4D69-9DD9-780AF434B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E81F5-5488-5109-5562-EB2E3F1A9BBD}"/>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3092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2347-FA31-D9F6-968A-DF45611498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5FD9DC-49E2-A178-BACF-01DC23A82E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AEC07-B967-88EB-96B3-4A4C283FA296}"/>
              </a:ext>
            </a:extLst>
          </p:cNvPr>
          <p:cNvSpPr>
            <a:spLocks noGrp="1"/>
          </p:cNvSpPr>
          <p:nvPr>
            <p:ph type="dt" sz="half" idx="10"/>
          </p:nvPr>
        </p:nvSpPr>
        <p:spPr/>
        <p:txBody>
          <a:bodyPr/>
          <a:lstStyle/>
          <a:p>
            <a:fld id="{B56DBE9A-E559-4394-860E-079F4BFCAE42}" type="datetimeFigureOut">
              <a:rPr lang="en-US" smtClean="0"/>
              <a:t>1/20/2023</a:t>
            </a:fld>
            <a:endParaRPr lang="en-US"/>
          </a:p>
        </p:txBody>
      </p:sp>
      <p:sp>
        <p:nvSpPr>
          <p:cNvPr id="5" name="Footer Placeholder 4">
            <a:extLst>
              <a:ext uri="{FF2B5EF4-FFF2-40B4-BE49-F238E27FC236}">
                <a16:creationId xmlns:a16="http://schemas.microsoft.com/office/drawing/2014/main" id="{915C4575-BBE9-5DD1-D3B2-649A6E496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90DAF-2865-1804-5C0B-D69A7E8FD629}"/>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120732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FB55-373F-5F03-1701-218E208974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12802A-35EC-DC8B-96E5-D5685043FA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12CC31-5853-B1EE-06EE-980D7F018F22}"/>
              </a:ext>
            </a:extLst>
          </p:cNvPr>
          <p:cNvSpPr>
            <a:spLocks noGrp="1"/>
          </p:cNvSpPr>
          <p:nvPr>
            <p:ph type="dt" sz="half" idx="10"/>
          </p:nvPr>
        </p:nvSpPr>
        <p:spPr/>
        <p:txBody>
          <a:bodyPr/>
          <a:lstStyle/>
          <a:p>
            <a:fld id="{B56DBE9A-E559-4394-860E-079F4BFCAE42}" type="datetimeFigureOut">
              <a:rPr lang="en-US" smtClean="0"/>
              <a:t>1/20/2023</a:t>
            </a:fld>
            <a:endParaRPr lang="en-US"/>
          </a:p>
        </p:txBody>
      </p:sp>
      <p:sp>
        <p:nvSpPr>
          <p:cNvPr id="5" name="Footer Placeholder 4">
            <a:extLst>
              <a:ext uri="{FF2B5EF4-FFF2-40B4-BE49-F238E27FC236}">
                <a16:creationId xmlns:a16="http://schemas.microsoft.com/office/drawing/2014/main" id="{EE41E085-B76F-B256-A838-ABE0472DE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160EE-A183-326E-71CD-AAAD70A5974F}"/>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298618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EB4A-0BC6-9B2C-03BB-9DF0EC568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13275-4B1B-165A-EE71-5DF232205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0606F6-F8AF-2644-04CF-907B7BF2A8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AF3E13-D3DE-CA48-9AA6-803AD1A4C065}"/>
              </a:ext>
            </a:extLst>
          </p:cNvPr>
          <p:cNvSpPr>
            <a:spLocks noGrp="1"/>
          </p:cNvSpPr>
          <p:nvPr>
            <p:ph type="dt" sz="half" idx="10"/>
          </p:nvPr>
        </p:nvSpPr>
        <p:spPr/>
        <p:txBody>
          <a:bodyPr/>
          <a:lstStyle/>
          <a:p>
            <a:fld id="{B56DBE9A-E559-4394-860E-079F4BFCAE42}" type="datetimeFigureOut">
              <a:rPr lang="en-US" smtClean="0"/>
              <a:t>1/20/2023</a:t>
            </a:fld>
            <a:endParaRPr lang="en-US"/>
          </a:p>
        </p:txBody>
      </p:sp>
      <p:sp>
        <p:nvSpPr>
          <p:cNvPr id="6" name="Footer Placeholder 5">
            <a:extLst>
              <a:ext uri="{FF2B5EF4-FFF2-40B4-BE49-F238E27FC236}">
                <a16:creationId xmlns:a16="http://schemas.microsoft.com/office/drawing/2014/main" id="{15FC0E99-055E-4F53-9985-886BCB0D7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AE2C6-F7CF-8C06-B520-5CB8DFB9667A}"/>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348808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5619-BA9A-D149-2310-61C249F826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3B318A-7076-9B02-BE95-28C3E0BC8B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1A0839-97EE-1381-2735-139D5D53A3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91C4C9-5837-9426-8308-5943767869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38B0A7-86E2-C373-006C-170DB13B09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F23F6C-70BC-149B-CF8C-59AAEE7EAF0B}"/>
              </a:ext>
            </a:extLst>
          </p:cNvPr>
          <p:cNvSpPr>
            <a:spLocks noGrp="1"/>
          </p:cNvSpPr>
          <p:nvPr>
            <p:ph type="dt" sz="half" idx="10"/>
          </p:nvPr>
        </p:nvSpPr>
        <p:spPr/>
        <p:txBody>
          <a:bodyPr/>
          <a:lstStyle/>
          <a:p>
            <a:fld id="{B56DBE9A-E559-4394-860E-079F4BFCAE42}" type="datetimeFigureOut">
              <a:rPr lang="en-US" smtClean="0"/>
              <a:t>1/20/2023</a:t>
            </a:fld>
            <a:endParaRPr lang="en-US"/>
          </a:p>
        </p:txBody>
      </p:sp>
      <p:sp>
        <p:nvSpPr>
          <p:cNvPr id="8" name="Footer Placeholder 7">
            <a:extLst>
              <a:ext uri="{FF2B5EF4-FFF2-40B4-BE49-F238E27FC236}">
                <a16:creationId xmlns:a16="http://schemas.microsoft.com/office/drawing/2014/main" id="{8B9A2601-4A5A-4307-DBE0-E73B606134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9E44C7-A7C9-1D0A-F9D8-1F463BFBB78C}"/>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114531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1BDA-65FD-0A96-7914-73DCBFA820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9ACF13-7679-B88B-3F1D-E664193186A3}"/>
              </a:ext>
            </a:extLst>
          </p:cNvPr>
          <p:cNvSpPr>
            <a:spLocks noGrp="1"/>
          </p:cNvSpPr>
          <p:nvPr>
            <p:ph type="dt" sz="half" idx="10"/>
          </p:nvPr>
        </p:nvSpPr>
        <p:spPr/>
        <p:txBody>
          <a:bodyPr/>
          <a:lstStyle/>
          <a:p>
            <a:fld id="{B56DBE9A-E559-4394-860E-079F4BFCAE42}" type="datetimeFigureOut">
              <a:rPr lang="en-US" smtClean="0"/>
              <a:t>1/20/2023</a:t>
            </a:fld>
            <a:endParaRPr lang="en-US"/>
          </a:p>
        </p:txBody>
      </p:sp>
      <p:sp>
        <p:nvSpPr>
          <p:cNvPr id="4" name="Footer Placeholder 3">
            <a:extLst>
              <a:ext uri="{FF2B5EF4-FFF2-40B4-BE49-F238E27FC236}">
                <a16:creationId xmlns:a16="http://schemas.microsoft.com/office/drawing/2014/main" id="{55E9957F-B143-E19C-5E33-600C2E1D54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EF5216-4BD2-4C1F-EEC9-650C9C97D572}"/>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116638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37460-B3A2-A969-DF70-BA26C62FA1BC}"/>
              </a:ext>
            </a:extLst>
          </p:cNvPr>
          <p:cNvSpPr>
            <a:spLocks noGrp="1"/>
          </p:cNvSpPr>
          <p:nvPr>
            <p:ph type="dt" sz="half" idx="10"/>
          </p:nvPr>
        </p:nvSpPr>
        <p:spPr/>
        <p:txBody>
          <a:bodyPr/>
          <a:lstStyle/>
          <a:p>
            <a:fld id="{B56DBE9A-E559-4394-860E-079F4BFCAE42}" type="datetimeFigureOut">
              <a:rPr lang="en-US" smtClean="0"/>
              <a:t>1/20/2023</a:t>
            </a:fld>
            <a:endParaRPr lang="en-US"/>
          </a:p>
        </p:txBody>
      </p:sp>
      <p:sp>
        <p:nvSpPr>
          <p:cNvPr id="3" name="Footer Placeholder 2">
            <a:extLst>
              <a:ext uri="{FF2B5EF4-FFF2-40B4-BE49-F238E27FC236}">
                <a16:creationId xmlns:a16="http://schemas.microsoft.com/office/drawing/2014/main" id="{5D126386-957C-C886-83AC-F68EB586DB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D65B0A-5BF5-28F1-D51A-69BA2868CEC6}"/>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315992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B322-94EE-D6AF-6DEA-E1B85004E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607144-69AF-DCEE-48F5-DD8027F0A3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48F184-AC4D-F084-3EDC-474CA8E33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C0F62A-3F35-0376-B3AC-D2F5E470C169}"/>
              </a:ext>
            </a:extLst>
          </p:cNvPr>
          <p:cNvSpPr>
            <a:spLocks noGrp="1"/>
          </p:cNvSpPr>
          <p:nvPr>
            <p:ph type="dt" sz="half" idx="10"/>
          </p:nvPr>
        </p:nvSpPr>
        <p:spPr/>
        <p:txBody>
          <a:bodyPr/>
          <a:lstStyle/>
          <a:p>
            <a:fld id="{B56DBE9A-E559-4394-860E-079F4BFCAE42}" type="datetimeFigureOut">
              <a:rPr lang="en-US" smtClean="0"/>
              <a:t>1/20/2023</a:t>
            </a:fld>
            <a:endParaRPr lang="en-US"/>
          </a:p>
        </p:txBody>
      </p:sp>
      <p:sp>
        <p:nvSpPr>
          <p:cNvPr id="6" name="Footer Placeholder 5">
            <a:extLst>
              <a:ext uri="{FF2B5EF4-FFF2-40B4-BE49-F238E27FC236}">
                <a16:creationId xmlns:a16="http://schemas.microsoft.com/office/drawing/2014/main" id="{3D08039C-1694-8CAC-2D52-946DD77A73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6C975-D7CE-37C5-86A0-DA9B7BAAB4AA}"/>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240029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A5C3-640C-8CE4-D471-2A6B0A04D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F4924C-04A3-EDF6-0380-179A2B8BD2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AC7991-0C19-F81B-BDEF-5E9D41498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3AC59-6F8F-F5D9-CC5F-A0892EF1B8F0}"/>
              </a:ext>
            </a:extLst>
          </p:cNvPr>
          <p:cNvSpPr>
            <a:spLocks noGrp="1"/>
          </p:cNvSpPr>
          <p:nvPr>
            <p:ph type="dt" sz="half" idx="10"/>
          </p:nvPr>
        </p:nvSpPr>
        <p:spPr/>
        <p:txBody>
          <a:bodyPr/>
          <a:lstStyle/>
          <a:p>
            <a:fld id="{B56DBE9A-E559-4394-860E-079F4BFCAE42}" type="datetimeFigureOut">
              <a:rPr lang="en-US" smtClean="0"/>
              <a:t>1/20/2023</a:t>
            </a:fld>
            <a:endParaRPr lang="en-US"/>
          </a:p>
        </p:txBody>
      </p:sp>
      <p:sp>
        <p:nvSpPr>
          <p:cNvPr id="6" name="Footer Placeholder 5">
            <a:extLst>
              <a:ext uri="{FF2B5EF4-FFF2-40B4-BE49-F238E27FC236}">
                <a16:creationId xmlns:a16="http://schemas.microsoft.com/office/drawing/2014/main" id="{6A188CC7-DB65-9A3A-7731-59A72825D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F883C5-59FA-F657-BB46-5C8881DD2CBB}"/>
              </a:ext>
            </a:extLst>
          </p:cNvPr>
          <p:cNvSpPr>
            <a:spLocks noGrp="1"/>
          </p:cNvSpPr>
          <p:nvPr>
            <p:ph type="sldNum" sz="quarter" idx="12"/>
          </p:nvPr>
        </p:nvSpPr>
        <p:spPr/>
        <p:txBody>
          <a:bodyPr/>
          <a:lstStyle/>
          <a:p>
            <a:fld id="{A73C6404-7BA1-4F22-B675-735DAB6C308C}" type="slidenum">
              <a:rPr lang="en-US" smtClean="0"/>
              <a:t>‹#›</a:t>
            </a:fld>
            <a:endParaRPr lang="en-US"/>
          </a:p>
        </p:txBody>
      </p:sp>
    </p:spTree>
    <p:extLst>
      <p:ext uri="{BB962C8B-B14F-4D97-AF65-F5344CB8AC3E}">
        <p14:creationId xmlns:p14="http://schemas.microsoft.com/office/powerpoint/2010/main" val="278300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16A4D-46F6-5D40-7D7D-0C8D0D3B9B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5443B0-86F3-DFAB-C9DD-D09EF1E48A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7CD48-6CC8-D9DC-73FC-5A7F483771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DBE9A-E559-4394-860E-079F4BFCAE42}" type="datetimeFigureOut">
              <a:rPr lang="en-US" smtClean="0"/>
              <a:t>1/20/2023</a:t>
            </a:fld>
            <a:endParaRPr lang="en-US"/>
          </a:p>
        </p:txBody>
      </p:sp>
      <p:sp>
        <p:nvSpPr>
          <p:cNvPr id="5" name="Footer Placeholder 4">
            <a:extLst>
              <a:ext uri="{FF2B5EF4-FFF2-40B4-BE49-F238E27FC236}">
                <a16:creationId xmlns:a16="http://schemas.microsoft.com/office/drawing/2014/main" id="{D09B2091-9F32-7A5D-72F3-7A9473BCFF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3409D3-D2FF-C9F2-FE35-B5B5B5043A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C6404-7BA1-4F22-B675-735DAB6C308C}" type="slidenum">
              <a:rPr lang="en-US" smtClean="0"/>
              <a:t>‹#›</a:t>
            </a:fld>
            <a:endParaRPr lang="en-US"/>
          </a:p>
        </p:txBody>
      </p:sp>
    </p:spTree>
    <p:extLst>
      <p:ext uri="{BB962C8B-B14F-4D97-AF65-F5344CB8AC3E}">
        <p14:creationId xmlns:p14="http://schemas.microsoft.com/office/powerpoint/2010/main" val="4163393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Built-in Module Tests - Mitopia Technologies">
            <a:extLst>
              <a:ext uri="{FF2B5EF4-FFF2-40B4-BE49-F238E27FC236}">
                <a16:creationId xmlns:a16="http://schemas.microsoft.com/office/drawing/2014/main" id="{366A2B9F-AB6E-8C4D-E68C-A0A6D50C3B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2154" b="-2"/>
          <a:stretch/>
        </p:blipFill>
        <p:spPr bwMode="auto">
          <a:xfrm>
            <a:off x="6473364" y="584908"/>
            <a:ext cx="5718636" cy="5509675"/>
          </a:xfrm>
          <a:custGeom>
            <a:avLst/>
            <a:gdLst/>
            <a:ahLst/>
            <a:cxnLst/>
            <a:rect l="l" t="t" r="r" b="b"/>
            <a:pathLst>
              <a:path w="5718636" h="5509675">
                <a:moveTo>
                  <a:pt x="3045815" y="0"/>
                </a:moveTo>
                <a:lnTo>
                  <a:pt x="5718636" y="0"/>
                </a:lnTo>
                <a:lnTo>
                  <a:pt x="5718636" y="5509036"/>
                </a:lnTo>
                <a:lnTo>
                  <a:pt x="5215794" y="5509036"/>
                </a:lnTo>
                <a:lnTo>
                  <a:pt x="5215794" y="5509675"/>
                </a:lnTo>
                <a:lnTo>
                  <a:pt x="0" y="5509675"/>
                </a:lnTo>
                <a:lnTo>
                  <a:pt x="2542974" y="639"/>
                </a:lnTo>
                <a:lnTo>
                  <a:pt x="3045520" y="639"/>
                </a:lnTo>
                <a:close/>
              </a:path>
            </a:pathLst>
          </a:custGeom>
          <a:noFill/>
          <a:extLst>
            <a:ext uri="{909E8E84-426E-40DD-AFC4-6F175D3DCCD1}">
              <a14:hiddenFill xmlns:a14="http://schemas.microsoft.com/office/drawing/2010/main">
                <a:solidFill>
                  <a:srgbClr val="FFFFFF"/>
                </a:solidFill>
              </a14:hiddenFill>
            </a:ext>
          </a:extLst>
        </p:spPr>
      </p:pic>
      <p:sp>
        <p:nvSpPr>
          <p:cNvPr id="1046" name="Freeform: Shape 1041">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lumMod val="95000"/>
                </a:schemeClr>
              </a:solidFill>
            </a:endParaRPr>
          </a:p>
        </p:txBody>
      </p:sp>
      <p:sp>
        <p:nvSpPr>
          <p:cNvPr id="2" name="Title 1">
            <a:extLst>
              <a:ext uri="{FF2B5EF4-FFF2-40B4-BE49-F238E27FC236}">
                <a16:creationId xmlns:a16="http://schemas.microsoft.com/office/drawing/2014/main" id="{DD969112-C9F6-E2D9-3997-ACC85B93153E}"/>
              </a:ext>
            </a:extLst>
          </p:cNvPr>
          <p:cNvSpPr>
            <a:spLocks noGrp="1"/>
          </p:cNvSpPr>
          <p:nvPr>
            <p:ph type="ctrTitle"/>
          </p:nvPr>
        </p:nvSpPr>
        <p:spPr>
          <a:xfrm>
            <a:off x="841248" y="1408814"/>
            <a:ext cx="5729673" cy="2235277"/>
          </a:xfrm>
        </p:spPr>
        <p:txBody>
          <a:bodyPr>
            <a:normAutofit/>
          </a:bodyPr>
          <a:lstStyle/>
          <a:p>
            <a:pPr algn="l"/>
            <a:br>
              <a:rPr lang="en-US" sz="5000" b="0" i="0">
                <a:solidFill>
                  <a:srgbClr val="FFFFFF"/>
                </a:solidFill>
                <a:effectLst/>
                <a:latin typeface="Roboto" panose="02000000000000000000" pitchFamily="2" charset="0"/>
              </a:rPr>
            </a:br>
            <a:br>
              <a:rPr lang="en-US" sz="5000" b="0" i="0">
                <a:solidFill>
                  <a:srgbClr val="FFFFFF"/>
                </a:solidFill>
                <a:effectLst/>
                <a:latin typeface="Roboto" panose="02000000000000000000" pitchFamily="2" charset="0"/>
              </a:rPr>
            </a:br>
            <a:r>
              <a:rPr lang="en-US" sz="5000" b="0" i="0">
                <a:solidFill>
                  <a:srgbClr val="FFFFFF"/>
                </a:solidFill>
                <a:effectLst/>
                <a:latin typeface="Roboto" panose="02000000000000000000" pitchFamily="2" charset="0"/>
              </a:rPr>
              <a:t>JF2-5 Testing</a:t>
            </a:r>
            <a:endParaRPr lang="en-US" sz="5000">
              <a:solidFill>
                <a:srgbClr val="FFFFFF"/>
              </a:solidFill>
            </a:endParaRPr>
          </a:p>
        </p:txBody>
      </p:sp>
    </p:spTree>
    <p:extLst>
      <p:ext uri="{BB962C8B-B14F-4D97-AF65-F5344CB8AC3E}">
        <p14:creationId xmlns:p14="http://schemas.microsoft.com/office/powerpoint/2010/main" val="3473034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1985-3D2C-868D-ABAE-1FCE6E0EAA64}"/>
              </a:ext>
            </a:extLst>
          </p:cNvPr>
          <p:cNvSpPr>
            <a:spLocks noGrp="1"/>
          </p:cNvSpPr>
          <p:nvPr>
            <p:ph type="title"/>
          </p:nvPr>
        </p:nvSpPr>
        <p:spPr/>
        <p:txBody>
          <a:bodyPr/>
          <a:lstStyle/>
          <a:p>
            <a:r>
              <a:rPr lang="en-US" dirty="0"/>
              <a:t>JUnit</a:t>
            </a:r>
          </a:p>
        </p:txBody>
      </p:sp>
      <p:sp>
        <p:nvSpPr>
          <p:cNvPr id="3" name="Content Placeholder 2">
            <a:extLst>
              <a:ext uri="{FF2B5EF4-FFF2-40B4-BE49-F238E27FC236}">
                <a16:creationId xmlns:a16="http://schemas.microsoft.com/office/drawing/2014/main" id="{0E8A3616-3303-7043-C26F-EC29ED8EFB43}"/>
              </a:ext>
            </a:extLst>
          </p:cNvPr>
          <p:cNvSpPr>
            <a:spLocks noGrp="1"/>
          </p:cNvSpPr>
          <p:nvPr>
            <p:ph idx="1"/>
          </p:nvPr>
        </p:nvSpPr>
        <p:spPr/>
        <p:txBody>
          <a:bodyPr/>
          <a:lstStyle/>
          <a:p>
            <a:endParaRPr lang="en-US" dirty="0"/>
          </a:p>
          <a:p>
            <a:r>
              <a:rPr lang="en-US" dirty="0"/>
              <a:t>JUnit is a popular unit-testing framework in the Java ecosystem. JUnit 5 added many new features based on the Java 8 version of the language</a:t>
            </a:r>
          </a:p>
        </p:txBody>
      </p:sp>
      <p:pic>
        <p:nvPicPr>
          <p:cNvPr id="11266" name="Picture 2" descr="JUnit – About">
            <a:extLst>
              <a:ext uri="{FF2B5EF4-FFF2-40B4-BE49-F238E27FC236}">
                <a16:creationId xmlns:a16="http://schemas.microsoft.com/office/drawing/2014/main" id="{2285911E-78D2-D57D-0192-15B627C73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805" y="4229100"/>
            <a:ext cx="374142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59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60E8-B65E-25F2-C16E-97A516E7C803}"/>
              </a:ext>
            </a:extLst>
          </p:cNvPr>
          <p:cNvSpPr>
            <a:spLocks noGrp="1"/>
          </p:cNvSpPr>
          <p:nvPr>
            <p:ph type="title"/>
          </p:nvPr>
        </p:nvSpPr>
        <p:spPr/>
        <p:txBody>
          <a:bodyPr/>
          <a:lstStyle/>
          <a:p>
            <a:r>
              <a:rPr lang="en-US" dirty="0"/>
              <a:t>Junit – maven dependency</a:t>
            </a:r>
          </a:p>
        </p:txBody>
      </p:sp>
      <p:sp>
        <p:nvSpPr>
          <p:cNvPr id="5" name="TextBox 4">
            <a:extLst>
              <a:ext uri="{FF2B5EF4-FFF2-40B4-BE49-F238E27FC236}">
                <a16:creationId xmlns:a16="http://schemas.microsoft.com/office/drawing/2014/main" id="{211CDBFC-0CD0-A842-D9C9-70B3A3C85262}"/>
              </a:ext>
            </a:extLst>
          </p:cNvPr>
          <p:cNvSpPr txBox="1"/>
          <p:nvPr/>
        </p:nvSpPr>
        <p:spPr>
          <a:xfrm>
            <a:off x="1250302" y="2463454"/>
            <a:ext cx="8220270" cy="2308324"/>
          </a:xfrm>
          <a:prstGeom prst="rect">
            <a:avLst/>
          </a:prstGeom>
          <a:solidFill>
            <a:schemeClr val="bg1">
              <a:lumMod val="85000"/>
            </a:schemeClr>
          </a:solidFill>
        </p:spPr>
        <p:txBody>
          <a:bodyPr wrap="square" rtlCol="0">
            <a:spAutoFit/>
          </a:bodyPr>
          <a:lstStyle/>
          <a:p>
            <a:r>
              <a:rPr lang="en-US" sz="2400" dirty="0"/>
              <a:t>&lt;dependency&gt;</a:t>
            </a:r>
          </a:p>
          <a:p>
            <a:r>
              <a:rPr lang="en-US" sz="2400" dirty="0"/>
              <a:t>            &lt;</a:t>
            </a:r>
            <a:r>
              <a:rPr lang="en-US" sz="2400" dirty="0" err="1"/>
              <a:t>groupId</a:t>
            </a:r>
            <a:r>
              <a:rPr lang="en-US" sz="2400" dirty="0"/>
              <a:t>&gt;</a:t>
            </a:r>
            <a:r>
              <a:rPr lang="en-US" sz="2400" dirty="0" err="1"/>
              <a:t>org.junit.jupiter</a:t>
            </a:r>
            <a:r>
              <a:rPr lang="en-US" sz="2400" dirty="0"/>
              <a:t>&lt;/</a:t>
            </a:r>
            <a:r>
              <a:rPr lang="en-US" sz="2400" dirty="0" err="1"/>
              <a:t>groupId</a:t>
            </a:r>
            <a:r>
              <a:rPr lang="en-US" sz="2400" dirty="0"/>
              <a:t>&gt;</a:t>
            </a:r>
          </a:p>
          <a:p>
            <a:r>
              <a:rPr lang="en-US" sz="2400" dirty="0"/>
              <a:t>            &lt;</a:t>
            </a:r>
            <a:r>
              <a:rPr lang="en-US" sz="2400" dirty="0" err="1"/>
              <a:t>artifactId</a:t>
            </a:r>
            <a:r>
              <a:rPr lang="en-US" sz="2400" dirty="0"/>
              <a:t>&gt;</a:t>
            </a:r>
            <a:r>
              <a:rPr lang="en-US" sz="2400" dirty="0" err="1"/>
              <a:t>junit-jupiter</a:t>
            </a:r>
            <a:r>
              <a:rPr lang="en-US" sz="2400" dirty="0"/>
              <a:t>&lt;/</a:t>
            </a:r>
            <a:r>
              <a:rPr lang="en-US" sz="2400" dirty="0" err="1"/>
              <a:t>artifactId</a:t>
            </a:r>
            <a:r>
              <a:rPr lang="en-US" sz="2400" dirty="0"/>
              <a:t>&gt;</a:t>
            </a:r>
          </a:p>
          <a:p>
            <a:r>
              <a:rPr lang="en-US" sz="2400" dirty="0"/>
              <a:t>            &lt;version&gt;5.9.0&lt;/version&gt;</a:t>
            </a:r>
          </a:p>
          <a:p>
            <a:r>
              <a:rPr lang="en-US" sz="2400" dirty="0"/>
              <a:t>            &lt;scope&gt;test&lt;/scope&gt;</a:t>
            </a:r>
          </a:p>
          <a:p>
            <a:r>
              <a:rPr lang="en-US" sz="2400" dirty="0"/>
              <a:t>&lt;/dependency&gt;</a:t>
            </a:r>
          </a:p>
        </p:txBody>
      </p:sp>
    </p:spTree>
    <p:extLst>
      <p:ext uri="{BB962C8B-B14F-4D97-AF65-F5344CB8AC3E}">
        <p14:creationId xmlns:p14="http://schemas.microsoft.com/office/powerpoint/2010/main" val="137380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60E8-B65E-25F2-C16E-97A516E7C803}"/>
              </a:ext>
            </a:extLst>
          </p:cNvPr>
          <p:cNvSpPr>
            <a:spLocks noGrp="1"/>
          </p:cNvSpPr>
          <p:nvPr>
            <p:ph type="title"/>
          </p:nvPr>
        </p:nvSpPr>
        <p:spPr/>
        <p:txBody>
          <a:bodyPr/>
          <a:lstStyle/>
          <a:p>
            <a:r>
              <a:rPr lang="en-US" dirty="0"/>
              <a:t>Maven test job - scan test classes – </a:t>
            </a:r>
            <a:br>
              <a:rPr lang="en-US" dirty="0"/>
            </a:br>
            <a:r>
              <a:rPr lang="en-US" dirty="0"/>
              <a:t>maven plugin</a:t>
            </a:r>
          </a:p>
        </p:txBody>
      </p:sp>
      <p:sp>
        <p:nvSpPr>
          <p:cNvPr id="5" name="TextBox 4">
            <a:extLst>
              <a:ext uri="{FF2B5EF4-FFF2-40B4-BE49-F238E27FC236}">
                <a16:creationId xmlns:a16="http://schemas.microsoft.com/office/drawing/2014/main" id="{211CDBFC-0CD0-A842-D9C9-70B3A3C85262}"/>
              </a:ext>
            </a:extLst>
          </p:cNvPr>
          <p:cNvSpPr txBox="1"/>
          <p:nvPr/>
        </p:nvSpPr>
        <p:spPr>
          <a:xfrm>
            <a:off x="1520888" y="1884956"/>
            <a:ext cx="9050695" cy="4154984"/>
          </a:xfrm>
          <a:prstGeom prst="rect">
            <a:avLst/>
          </a:prstGeom>
          <a:solidFill>
            <a:schemeClr val="bg1">
              <a:lumMod val="85000"/>
            </a:schemeClr>
          </a:solidFill>
        </p:spPr>
        <p:txBody>
          <a:bodyPr wrap="square" rtlCol="0">
            <a:spAutoFit/>
          </a:bodyPr>
          <a:lstStyle/>
          <a:p>
            <a:r>
              <a:rPr lang="en-US" sz="2400" dirty="0"/>
              <a:t>&lt;plugin&gt;</a:t>
            </a:r>
          </a:p>
          <a:p>
            <a:r>
              <a:rPr lang="en-US" sz="2400" dirty="0"/>
              <a:t>                &lt;</a:t>
            </a:r>
            <a:r>
              <a:rPr lang="en-US" sz="2400" dirty="0" err="1"/>
              <a:t>artifactId</a:t>
            </a:r>
            <a:r>
              <a:rPr lang="en-US" sz="2400" dirty="0"/>
              <a:t>&gt;maven-surefire-plugin&lt;/</a:t>
            </a:r>
            <a:r>
              <a:rPr lang="en-US" sz="2400" dirty="0" err="1"/>
              <a:t>artifactId</a:t>
            </a:r>
            <a:r>
              <a:rPr lang="en-US" sz="2400" dirty="0"/>
              <a:t>&gt;</a:t>
            </a:r>
          </a:p>
          <a:p>
            <a:r>
              <a:rPr lang="en-US" sz="2400" dirty="0"/>
              <a:t>                &lt;version&gt;2.22.2&lt;/version&gt;</a:t>
            </a:r>
          </a:p>
          <a:p>
            <a:r>
              <a:rPr lang="en-US" sz="2400" dirty="0"/>
              <a:t>                &lt;dependencies&gt;</a:t>
            </a:r>
          </a:p>
          <a:p>
            <a:r>
              <a:rPr lang="en-US" sz="2400" dirty="0"/>
              <a:t>                    &lt;dependency&gt;</a:t>
            </a:r>
          </a:p>
          <a:p>
            <a:r>
              <a:rPr lang="en-US" sz="2400" dirty="0"/>
              <a:t>                        &lt;</a:t>
            </a:r>
            <a:r>
              <a:rPr lang="en-US" sz="2400" dirty="0" err="1"/>
              <a:t>groupId</a:t>
            </a:r>
            <a:r>
              <a:rPr lang="en-US" sz="2400" dirty="0"/>
              <a:t>&gt;</a:t>
            </a:r>
            <a:r>
              <a:rPr lang="en-US" sz="2400" dirty="0" err="1"/>
              <a:t>org.junit.platform</a:t>
            </a:r>
            <a:r>
              <a:rPr lang="en-US" sz="2400" dirty="0"/>
              <a:t>&lt;/</a:t>
            </a:r>
            <a:r>
              <a:rPr lang="en-US" sz="2400" dirty="0" err="1"/>
              <a:t>groupId</a:t>
            </a:r>
            <a:r>
              <a:rPr lang="en-US" sz="2400" dirty="0"/>
              <a:t>&gt;</a:t>
            </a:r>
          </a:p>
          <a:p>
            <a:r>
              <a:rPr lang="en-US" sz="2400" dirty="0"/>
              <a:t>                        &lt;</a:t>
            </a:r>
            <a:r>
              <a:rPr lang="en-US" sz="2400" dirty="0" err="1"/>
              <a:t>artifactId</a:t>
            </a:r>
            <a:r>
              <a:rPr lang="en-US" sz="2400" dirty="0"/>
              <a:t>&gt;</a:t>
            </a:r>
            <a:r>
              <a:rPr lang="en-US" sz="2400" dirty="0" err="1"/>
              <a:t>junit</a:t>
            </a:r>
            <a:r>
              <a:rPr lang="en-US" sz="2400" dirty="0"/>
              <a:t>-platform-surefire-provider&lt;/</a:t>
            </a:r>
            <a:r>
              <a:rPr lang="en-US" sz="2400" dirty="0" err="1"/>
              <a:t>artifactId</a:t>
            </a:r>
            <a:r>
              <a:rPr lang="en-US" sz="2400" dirty="0"/>
              <a:t>&gt;</a:t>
            </a:r>
          </a:p>
          <a:p>
            <a:r>
              <a:rPr lang="en-US" sz="2400" dirty="0"/>
              <a:t>                        &lt;version&gt;1.3.2&lt;/version&gt;</a:t>
            </a:r>
          </a:p>
          <a:p>
            <a:r>
              <a:rPr lang="en-US" sz="2400" dirty="0"/>
              <a:t>                    &lt;/dependency&gt;</a:t>
            </a:r>
          </a:p>
          <a:p>
            <a:r>
              <a:rPr lang="en-US" sz="2400" dirty="0"/>
              <a:t>                &lt;/dependencies&gt;</a:t>
            </a:r>
          </a:p>
          <a:p>
            <a:r>
              <a:rPr lang="en-US" sz="2400" dirty="0"/>
              <a:t>            &lt;/plugin&gt;</a:t>
            </a:r>
          </a:p>
        </p:txBody>
      </p:sp>
    </p:spTree>
    <p:extLst>
      <p:ext uri="{BB962C8B-B14F-4D97-AF65-F5344CB8AC3E}">
        <p14:creationId xmlns:p14="http://schemas.microsoft.com/office/powerpoint/2010/main" val="10333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oding - Free computer icons">
            <a:extLst>
              <a:ext uri="{FF2B5EF4-FFF2-40B4-BE49-F238E27FC236}">
                <a16:creationId xmlns:a16="http://schemas.microsoft.com/office/drawing/2014/main" id="{E31DAD38-7C64-BC11-3896-31A7A70E4B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19" r="9091" b="8423"/>
          <a:stretch/>
        </p:blipFill>
        <p:spPr bwMode="auto">
          <a:xfrm>
            <a:off x="4818888" y="1"/>
            <a:ext cx="7373112" cy="6857999"/>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E1223861-A3E8-48E6-8C01-F3C9AD22D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E940727-F42D-4F2B-AF71-DA5D9FAB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E999A-DAEF-7C39-6497-8D17D0A14A55}"/>
              </a:ext>
            </a:extLst>
          </p:cNvPr>
          <p:cNvSpPr>
            <a:spLocks noGrp="1"/>
          </p:cNvSpPr>
          <p:nvPr>
            <p:ph type="title"/>
          </p:nvPr>
        </p:nvSpPr>
        <p:spPr>
          <a:xfrm>
            <a:off x="804672" y="775633"/>
            <a:ext cx="5291328" cy="2707574"/>
          </a:xfrm>
        </p:spPr>
        <p:txBody>
          <a:bodyPr vert="horz" lIns="91440" tIns="45720" rIns="91440" bIns="45720" rtlCol="0" anchor="b">
            <a:normAutofit/>
          </a:bodyPr>
          <a:lstStyle/>
          <a:p>
            <a:r>
              <a:rPr lang="en-US" sz="5400" dirty="0"/>
              <a:t>Demo</a:t>
            </a:r>
          </a:p>
        </p:txBody>
      </p:sp>
      <p:sp>
        <p:nvSpPr>
          <p:cNvPr id="3" name="Text Placeholder 2">
            <a:extLst>
              <a:ext uri="{FF2B5EF4-FFF2-40B4-BE49-F238E27FC236}">
                <a16:creationId xmlns:a16="http://schemas.microsoft.com/office/drawing/2014/main" id="{D5A634A8-AA99-D178-B893-C21CC69DEADF}"/>
              </a:ext>
            </a:extLst>
          </p:cNvPr>
          <p:cNvSpPr>
            <a:spLocks noGrp="1"/>
          </p:cNvSpPr>
          <p:nvPr>
            <p:ph type="body" idx="1"/>
          </p:nvPr>
        </p:nvSpPr>
        <p:spPr>
          <a:xfrm>
            <a:off x="804672" y="3629511"/>
            <a:ext cx="4169664" cy="2352189"/>
          </a:xfrm>
        </p:spPr>
        <p:txBody>
          <a:bodyPr vert="horz" lIns="91440" tIns="45720" rIns="91440" bIns="45720" rtlCol="0" anchor="t">
            <a:normAutofit/>
          </a:bodyPr>
          <a:lstStyle/>
          <a:p>
            <a:r>
              <a:rPr lang="en-US" sz="2000" dirty="0">
                <a:solidFill>
                  <a:schemeClr val="tx1"/>
                </a:solidFill>
              </a:rPr>
              <a:t>Successful test</a:t>
            </a:r>
          </a:p>
          <a:p>
            <a:r>
              <a:rPr lang="en-US" sz="2000" dirty="0">
                <a:solidFill>
                  <a:schemeClr val="tx1"/>
                </a:solidFill>
              </a:rPr>
              <a:t>Failing test (bad assert), failing</a:t>
            </a:r>
          </a:p>
        </p:txBody>
      </p:sp>
    </p:spTree>
    <p:extLst>
      <p:ext uri="{BB962C8B-B14F-4D97-AF65-F5344CB8AC3E}">
        <p14:creationId xmlns:p14="http://schemas.microsoft.com/office/powerpoint/2010/main" val="337139941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ing - Free computer icons">
            <a:extLst>
              <a:ext uri="{FF2B5EF4-FFF2-40B4-BE49-F238E27FC236}">
                <a16:creationId xmlns:a16="http://schemas.microsoft.com/office/drawing/2014/main" id="{06AF5805-ABCD-A28F-75F1-FDEDFD9DDA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19" r="9091" b="8423"/>
          <a:stretch/>
        </p:blipFill>
        <p:spPr bwMode="auto">
          <a:xfrm>
            <a:off x="4818888" y="1"/>
            <a:ext cx="7373112" cy="6857999"/>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Shape 9">
            <a:extLst>
              <a:ext uri="{FF2B5EF4-FFF2-40B4-BE49-F238E27FC236}">
                <a16:creationId xmlns:a16="http://schemas.microsoft.com/office/drawing/2014/main" id="{E1223861-A3E8-48E6-8C01-F3C9AD22D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CE940727-F42D-4F2B-AF71-DA5D9FAB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E999A-DAEF-7C39-6497-8D17D0A14A55}"/>
              </a:ext>
            </a:extLst>
          </p:cNvPr>
          <p:cNvSpPr>
            <a:spLocks noGrp="1"/>
          </p:cNvSpPr>
          <p:nvPr>
            <p:ph type="title"/>
          </p:nvPr>
        </p:nvSpPr>
        <p:spPr>
          <a:xfrm>
            <a:off x="804672" y="775633"/>
            <a:ext cx="5291328" cy="2707574"/>
          </a:xfrm>
        </p:spPr>
        <p:txBody>
          <a:bodyPr vert="horz" lIns="91440" tIns="45720" rIns="91440" bIns="45720" rtlCol="0" anchor="b">
            <a:normAutofit/>
          </a:bodyPr>
          <a:lstStyle/>
          <a:p>
            <a:r>
              <a:rPr lang="en-US" sz="5400" dirty="0"/>
              <a:t>Assignment</a:t>
            </a:r>
          </a:p>
        </p:txBody>
      </p:sp>
      <p:sp>
        <p:nvSpPr>
          <p:cNvPr id="3" name="Text Placeholder 2">
            <a:extLst>
              <a:ext uri="{FF2B5EF4-FFF2-40B4-BE49-F238E27FC236}">
                <a16:creationId xmlns:a16="http://schemas.microsoft.com/office/drawing/2014/main" id="{D5A634A8-AA99-D178-B893-C21CC69DEADF}"/>
              </a:ext>
            </a:extLst>
          </p:cNvPr>
          <p:cNvSpPr>
            <a:spLocks noGrp="1"/>
          </p:cNvSpPr>
          <p:nvPr>
            <p:ph type="body" idx="1"/>
          </p:nvPr>
        </p:nvSpPr>
        <p:spPr>
          <a:xfrm>
            <a:off x="804672" y="3629511"/>
            <a:ext cx="4169664" cy="1155525"/>
          </a:xfrm>
        </p:spPr>
        <p:txBody>
          <a:bodyPr vert="horz" lIns="91440" tIns="45720" rIns="91440" bIns="45720" rtlCol="0" anchor="t">
            <a:normAutofit/>
          </a:bodyPr>
          <a:lstStyle/>
          <a:p>
            <a:r>
              <a:rPr lang="en-US" sz="2000" dirty="0">
                <a:solidFill>
                  <a:schemeClr val="tx1"/>
                </a:solidFill>
              </a:rPr>
              <a:t>Write our first unitary test</a:t>
            </a:r>
          </a:p>
        </p:txBody>
      </p:sp>
    </p:spTree>
    <p:extLst>
      <p:ext uri="{BB962C8B-B14F-4D97-AF65-F5344CB8AC3E}">
        <p14:creationId xmlns:p14="http://schemas.microsoft.com/office/powerpoint/2010/main" val="201703889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60F5-CCBE-6626-C78C-62AD230A1A97}"/>
              </a:ext>
            </a:extLst>
          </p:cNvPr>
          <p:cNvSpPr>
            <a:spLocks noGrp="1"/>
          </p:cNvSpPr>
          <p:nvPr>
            <p:ph type="title"/>
          </p:nvPr>
        </p:nvSpPr>
        <p:spPr/>
        <p:txBody>
          <a:bodyPr/>
          <a:lstStyle/>
          <a:p>
            <a:r>
              <a:rPr lang="en-US" dirty="0"/>
              <a:t>Assertions</a:t>
            </a:r>
          </a:p>
        </p:txBody>
      </p:sp>
      <p:graphicFrame>
        <p:nvGraphicFramePr>
          <p:cNvPr id="4" name="Content Placeholder 3">
            <a:extLst>
              <a:ext uri="{FF2B5EF4-FFF2-40B4-BE49-F238E27FC236}">
                <a16:creationId xmlns:a16="http://schemas.microsoft.com/office/drawing/2014/main" id="{19A9CC12-0196-4DC1-C4A6-152CC24BE240}"/>
              </a:ext>
            </a:extLst>
          </p:cNvPr>
          <p:cNvGraphicFramePr>
            <a:graphicFrameLocks noGrp="1"/>
          </p:cNvGraphicFramePr>
          <p:nvPr>
            <p:ph idx="1"/>
            <p:extLst>
              <p:ext uri="{D42A27DB-BD31-4B8C-83A1-F6EECF244321}">
                <p14:modId xmlns:p14="http://schemas.microsoft.com/office/powerpoint/2010/main" val="2280272370"/>
              </p:ext>
            </p:extLst>
          </p:nvPr>
        </p:nvGraphicFramePr>
        <p:xfrm>
          <a:off x="838200" y="1468599"/>
          <a:ext cx="10515600" cy="4854733"/>
        </p:xfrm>
        <a:graphic>
          <a:graphicData uri="http://schemas.openxmlformats.org/drawingml/2006/table">
            <a:tbl>
              <a:tblPr firstRow="1">
                <a:tableStyleId>{073A0DAA-6AF3-43AB-8588-CEC1D06C72B9}</a:tableStyleId>
              </a:tblPr>
              <a:tblGrid>
                <a:gridCol w="2483498">
                  <a:extLst>
                    <a:ext uri="{9D8B030D-6E8A-4147-A177-3AD203B41FA5}">
                      <a16:colId xmlns:a16="http://schemas.microsoft.com/office/drawing/2014/main" val="3164248288"/>
                    </a:ext>
                  </a:extLst>
                </a:gridCol>
                <a:gridCol w="8032102">
                  <a:extLst>
                    <a:ext uri="{9D8B030D-6E8A-4147-A177-3AD203B41FA5}">
                      <a16:colId xmlns:a16="http://schemas.microsoft.com/office/drawing/2014/main" val="3338738942"/>
                    </a:ext>
                  </a:extLst>
                </a:gridCol>
              </a:tblGrid>
              <a:tr h="375270">
                <a:tc>
                  <a:txBody>
                    <a:bodyPr/>
                    <a:lstStyle/>
                    <a:p>
                      <a:pPr algn="l" rtl="0" fontAlgn="t"/>
                      <a:r>
                        <a:rPr lang="en-US" b="1">
                          <a:effectLst/>
                        </a:rPr>
                        <a:t>Assert statement</a:t>
                      </a:r>
                    </a:p>
                  </a:txBody>
                  <a:tcPr/>
                </a:tc>
                <a:tc>
                  <a:txBody>
                    <a:bodyPr/>
                    <a:lstStyle/>
                    <a:p>
                      <a:pPr algn="l" rtl="0" fontAlgn="t"/>
                      <a:r>
                        <a:rPr lang="en-US" b="1" dirty="0">
                          <a:effectLst/>
                        </a:rPr>
                        <a:t>Example</a:t>
                      </a:r>
                    </a:p>
                  </a:txBody>
                  <a:tcPr/>
                </a:tc>
                <a:extLst>
                  <a:ext uri="{0D108BD9-81ED-4DB2-BD59-A6C34878D82A}">
                    <a16:rowId xmlns:a16="http://schemas.microsoft.com/office/drawing/2014/main" val="2007843828"/>
                  </a:ext>
                </a:extLst>
              </a:tr>
              <a:tr h="938175">
                <a:tc>
                  <a:txBody>
                    <a:bodyPr/>
                    <a:lstStyle/>
                    <a:p>
                      <a:pPr algn="l" rtl="0" fontAlgn="t"/>
                      <a:r>
                        <a:rPr lang="en-US" b="0">
                          <a:effectLst/>
                        </a:rPr>
                        <a:t>assertEquals</a:t>
                      </a:r>
                      <a:endParaRPr lang="en-US" b="0" i="0">
                        <a:effectLst/>
                        <a:latin typeface="inherit"/>
                      </a:endParaRPr>
                    </a:p>
                  </a:txBody>
                  <a:tcPr/>
                </a:tc>
                <a:tc>
                  <a:txBody>
                    <a:bodyPr/>
                    <a:lstStyle/>
                    <a:p>
                      <a:pPr algn="l" rtl="0" fontAlgn="t"/>
                      <a:r>
                        <a:rPr lang="en-US" b="0" dirty="0" err="1">
                          <a:effectLst/>
                        </a:rPr>
                        <a:t>assertEquals</a:t>
                      </a:r>
                      <a:r>
                        <a:rPr lang="en-US" b="0" dirty="0">
                          <a:effectLst/>
                        </a:rPr>
                        <a:t>(4, </a:t>
                      </a:r>
                      <a:r>
                        <a:rPr lang="en-US" b="0" dirty="0" err="1">
                          <a:effectLst/>
                        </a:rPr>
                        <a:t>calculator.multiply</a:t>
                      </a:r>
                      <a:r>
                        <a:rPr lang="en-US" b="0" dirty="0">
                          <a:effectLst/>
                        </a:rPr>
                        <a:t>(2, 2));</a:t>
                      </a:r>
                    </a:p>
                    <a:p>
                      <a:pPr marL="0" marR="0" lvl="0" indent="0" algn="l" defTabSz="914400" rtl="0" eaLnBrk="1" fontAlgn="t" latinLnBrk="0" hangingPunct="1">
                        <a:lnSpc>
                          <a:spcPct val="100000"/>
                        </a:lnSpc>
                        <a:spcBef>
                          <a:spcPts val="0"/>
                        </a:spcBef>
                        <a:spcAft>
                          <a:spcPts val="0"/>
                        </a:spcAft>
                        <a:buClrTx/>
                        <a:buSzTx/>
                        <a:buFontTx/>
                        <a:buNone/>
                        <a:tabLst/>
                        <a:defRPr/>
                      </a:pPr>
                      <a:r>
                        <a:rPr lang="en-US" b="0" dirty="0" err="1">
                          <a:effectLst/>
                        </a:rPr>
                        <a:t>assertEquals</a:t>
                      </a:r>
                      <a:r>
                        <a:rPr lang="en-US" b="0" dirty="0">
                          <a:effectLst/>
                        </a:rPr>
                        <a:t>(4, </a:t>
                      </a:r>
                      <a:r>
                        <a:rPr lang="en-US" b="0" dirty="0" err="1">
                          <a:effectLst/>
                        </a:rPr>
                        <a:t>calculator.multiply</a:t>
                      </a:r>
                      <a:r>
                        <a:rPr lang="en-US" b="0" dirty="0">
                          <a:effectLst/>
                        </a:rPr>
                        <a:t>(2, 2),"optional failure message");</a:t>
                      </a:r>
                      <a:endParaRPr lang="en-US" b="0" i="0" dirty="0">
                        <a:effectLst/>
                        <a:latin typeface="inherit"/>
                      </a:endParaRPr>
                    </a:p>
                  </a:txBody>
                  <a:tcPr/>
                </a:tc>
                <a:extLst>
                  <a:ext uri="{0D108BD9-81ED-4DB2-BD59-A6C34878D82A}">
                    <a16:rowId xmlns:a16="http://schemas.microsoft.com/office/drawing/2014/main" val="440703685"/>
                  </a:ext>
                </a:extLst>
              </a:tr>
              <a:tr h="656722">
                <a:tc>
                  <a:txBody>
                    <a:bodyPr/>
                    <a:lstStyle/>
                    <a:p>
                      <a:pPr algn="l" rtl="0" fontAlgn="t"/>
                      <a:r>
                        <a:rPr lang="en-US" b="0">
                          <a:effectLst/>
                        </a:rPr>
                        <a:t>assertTrue</a:t>
                      </a:r>
                      <a:endParaRPr lang="en-US" b="0" i="0">
                        <a:effectLst/>
                        <a:latin typeface="inheri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b="0" dirty="0" err="1">
                          <a:effectLst/>
                        </a:rPr>
                        <a:t>assertTrue</a:t>
                      </a:r>
                      <a:r>
                        <a:rPr lang="en-US" b="0" dirty="0">
                          <a:effectLst/>
                        </a:rPr>
                        <a:t>(a &lt; b);</a:t>
                      </a:r>
                    </a:p>
                    <a:p>
                      <a:pPr algn="l" rtl="0" fontAlgn="t"/>
                      <a:r>
                        <a:rPr lang="en-US" b="0" dirty="0" err="1">
                          <a:effectLst/>
                        </a:rPr>
                        <a:t>assertTrue</a:t>
                      </a:r>
                      <a:r>
                        <a:rPr lang="en-US" b="0" dirty="0">
                          <a:effectLst/>
                        </a:rPr>
                        <a:t>('a' &lt; 'b', () → "optional failure message");</a:t>
                      </a:r>
                      <a:endParaRPr lang="en-US" b="0" i="0" dirty="0">
                        <a:effectLst/>
                        <a:latin typeface="inherit"/>
                      </a:endParaRPr>
                    </a:p>
                  </a:txBody>
                  <a:tcPr/>
                </a:tc>
                <a:extLst>
                  <a:ext uri="{0D108BD9-81ED-4DB2-BD59-A6C34878D82A}">
                    <a16:rowId xmlns:a16="http://schemas.microsoft.com/office/drawing/2014/main" val="667655336"/>
                  </a:ext>
                </a:extLst>
              </a:tr>
              <a:tr h="656722">
                <a:tc>
                  <a:txBody>
                    <a:bodyPr/>
                    <a:lstStyle/>
                    <a:p>
                      <a:pPr algn="l" rtl="0" fontAlgn="t"/>
                      <a:r>
                        <a:rPr lang="en-US" b="0">
                          <a:effectLst/>
                        </a:rPr>
                        <a:t>assertFalse</a:t>
                      </a:r>
                      <a:endParaRPr lang="en-US" b="0" i="0">
                        <a:effectLst/>
                        <a:latin typeface="inheri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b="0" dirty="0" err="1">
                          <a:effectLst/>
                        </a:rPr>
                        <a:t>assertTrue</a:t>
                      </a:r>
                      <a:r>
                        <a:rPr lang="en-US" b="0" dirty="0">
                          <a:effectLst/>
                        </a:rPr>
                        <a:t>(a &gt; b);</a:t>
                      </a:r>
                      <a:endParaRPr lang="fr-FR" b="0" dirty="0">
                        <a:effectLst/>
                      </a:endParaRPr>
                    </a:p>
                    <a:p>
                      <a:pPr algn="l" rtl="0" fontAlgn="t"/>
                      <a:r>
                        <a:rPr lang="fr-FR" b="0" dirty="0" err="1">
                          <a:effectLst/>
                        </a:rPr>
                        <a:t>assertFalse</a:t>
                      </a:r>
                      <a:r>
                        <a:rPr lang="fr-FR" b="0" dirty="0">
                          <a:effectLst/>
                        </a:rPr>
                        <a:t>('a' &gt; 'b', () → "</a:t>
                      </a:r>
                      <a:r>
                        <a:rPr lang="fr-FR" b="0" dirty="0" err="1">
                          <a:effectLst/>
                        </a:rPr>
                        <a:t>optional</a:t>
                      </a:r>
                      <a:r>
                        <a:rPr lang="fr-FR" b="0" dirty="0">
                          <a:effectLst/>
                        </a:rPr>
                        <a:t> </a:t>
                      </a:r>
                      <a:r>
                        <a:rPr lang="fr-FR" b="0" dirty="0" err="1">
                          <a:effectLst/>
                        </a:rPr>
                        <a:t>failure</a:t>
                      </a:r>
                      <a:r>
                        <a:rPr lang="fr-FR" b="0" dirty="0">
                          <a:effectLst/>
                        </a:rPr>
                        <a:t> message");</a:t>
                      </a:r>
                      <a:endParaRPr lang="fr-FR" b="0" i="0" dirty="0">
                        <a:effectLst/>
                        <a:latin typeface="inherit"/>
                      </a:endParaRPr>
                    </a:p>
                  </a:txBody>
                  <a:tcPr/>
                </a:tc>
                <a:extLst>
                  <a:ext uri="{0D108BD9-81ED-4DB2-BD59-A6C34878D82A}">
                    <a16:rowId xmlns:a16="http://schemas.microsoft.com/office/drawing/2014/main" val="1138453939"/>
                  </a:ext>
                </a:extLst>
              </a:tr>
              <a:tr h="656722">
                <a:tc>
                  <a:txBody>
                    <a:bodyPr/>
                    <a:lstStyle/>
                    <a:p>
                      <a:pPr algn="l" rtl="0" fontAlgn="t"/>
                      <a:r>
                        <a:rPr lang="en-US" b="0">
                          <a:effectLst/>
                        </a:rPr>
                        <a:t>assertNotNull</a:t>
                      </a:r>
                      <a:endParaRPr lang="en-US" b="0" i="0">
                        <a:effectLst/>
                        <a:latin typeface="inherit"/>
                      </a:endParaRPr>
                    </a:p>
                  </a:txBody>
                  <a:tcPr/>
                </a:tc>
                <a:tc>
                  <a:txBody>
                    <a:bodyPr/>
                    <a:lstStyle/>
                    <a:p>
                      <a:pPr algn="l" rtl="0" fontAlgn="t"/>
                      <a:r>
                        <a:rPr lang="en-US" b="0" dirty="0" err="1">
                          <a:effectLst/>
                        </a:rPr>
                        <a:t>assertNotNull</a:t>
                      </a:r>
                      <a:r>
                        <a:rPr lang="en-US" b="0" dirty="0">
                          <a:effectLst/>
                        </a:rPr>
                        <a:t>(</a:t>
                      </a:r>
                      <a:r>
                        <a:rPr lang="en-US" b="0" dirty="0" err="1">
                          <a:effectLst/>
                        </a:rPr>
                        <a:t>yourObject</a:t>
                      </a:r>
                      <a:r>
                        <a:rPr lang="en-US" b="0" dirty="0">
                          <a:effectLst/>
                        </a:rPr>
                        <a:t>);</a:t>
                      </a:r>
                    </a:p>
                    <a:p>
                      <a:pPr marL="0" marR="0" lvl="0" indent="0" algn="l" defTabSz="914400" rtl="0" eaLnBrk="1" fontAlgn="t" latinLnBrk="0" hangingPunct="1">
                        <a:lnSpc>
                          <a:spcPct val="100000"/>
                        </a:lnSpc>
                        <a:spcBef>
                          <a:spcPts val="0"/>
                        </a:spcBef>
                        <a:spcAft>
                          <a:spcPts val="0"/>
                        </a:spcAft>
                        <a:buClrTx/>
                        <a:buSzTx/>
                        <a:buFontTx/>
                        <a:buNone/>
                        <a:tabLst/>
                        <a:defRPr/>
                      </a:pPr>
                      <a:r>
                        <a:rPr lang="en-US" b="0" dirty="0" err="1">
                          <a:effectLst/>
                        </a:rPr>
                        <a:t>assertNotNull</a:t>
                      </a:r>
                      <a:r>
                        <a:rPr lang="en-US" b="0" dirty="0">
                          <a:effectLst/>
                        </a:rPr>
                        <a:t>(</a:t>
                      </a:r>
                      <a:r>
                        <a:rPr lang="en-US" b="0" dirty="0" err="1">
                          <a:effectLst/>
                        </a:rPr>
                        <a:t>yourObject</a:t>
                      </a:r>
                      <a:r>
                        <a:rPr lang="en-US" b="0" dirty="0">
                          <a:effectLst/>
                        </a:rPr>
                        <a:t>, "optional failure message");</a:t>
                      </a:r>
                      <a:endParaRPr lang="en-US" b="0" i="0" dirty="0">
                        <a:effectLst/>
                        <a:latin typeface="inherit"/>
                      </a:endParaRPr>
                    </a:p>
                  </a:txBody>
                  <a:tcPr/>
                </a:tc>
                <a:extLst>
                  <a:ext uri="{0D108BD9-81ED-4DB2-BD59-A6C34878D82A}">
                    <a16:rowId xmlns:a16="http://schemas.microsoft.com/office/drawing/2014/main" val="3734289990"/>
                  </a:ext>
                </a:extLst>
              </a:tr>
              <a:tr h="656722">
                <a:tc>
                  <a:txBody>
                    <a:bodyPr/>
                    <a:lstStyle/>
                    <a:p>
                      <a:pPr algn="l" rtl="0" fontAlgn="t"/>
                      <a:r>
                        <a:rPr lang="en-US" b="0">
                          <a:effectLst/>
                        </a:rPr>
                        <a:t>assertNull</a:t>
                      </a:r>
                      <a:endParaRPr lang="en-US" b="0" i="0">
                        <a:effectLst/>
                        <a:latin typeface="inherit"/>
                      </a:endParaRPr>
                    </a:p>
                  </a:txBody>
                  <a:tcPr/>
                </a:tc>
                <a:tc>
                  <a:txBody>
                    <a:bodyPr/>
                    <a:lstStyle/>
                    <a:p>
                      <a:pPr algn="l" rtl="0" fontAlgn="t"/>
                      <a:r>
                        <a:rPr lang="en-US" b="0" dirty="0" err="1">
                          <a:effectLst/>
                        </a:rPr>
                        <a:t>assertNull</a:t>
                      </a:r>
                      <a:r>
                        <a:rPr lang="en-US" b="0" dirty="0">
                          <a:effectLst/>
                        </a:rPr>
                        <a:t>(</a:t>
                      </a:r>
                      <a:r>
                        <a:rPr lang="en-US" b="0" dirty="0" err="1">
                          <a:effectLst/>
                        </a:rPr>
                        <a:t>yourObject</a:t>
                      </a:r>
                      <a:r>
                        <a:rPr lang="en-US" b="0" dirty="0">
                          <a:effectLst/>
                        </a:rPr>
                        <a:t>);</a:t>
                      </a:r>
                    </a:p>
                    <a:p>
                      <a:pPr algn="l" rtl="0" fontAlgn="t"/>
                      <a:r>
                        <a:rPr lang="en-US" b="0" dirty="0" err="1">
                          <a:effectLst/>
                        </a:rPr>
                        <a:t>assertNull</a:t>
                      </a:r>
                      <a:r>
                        <a:rPr lang="en-US" b="0" dirty="0">
                          <a:effectLst/>
                        </a:rPr>
                        <a:t>(</a:t>
                      </a:r>
                      <a:r>
                        <a:rPr lang="en-US" b="0" dirty="0" err="1">
                          <a:effectLst/>
                        </a:rPr>
                        <a:t>yourObject</a:t>
                      </a:r>
                      <a:r>
                        <a:rPr lang="en-US" b="0" dirty="0">
                          <a:effectLst/>
                        </a:rPr>
                        <a:t>, "optional failure message");</a:t>
                      </a:r>
                      <a:endParaRPr lang="en-US" b="0" i="0" dirty="0">
                        <a:effectLst/>
                        <a:latin typeface="inherit"/>
                      </a:endParaRPr>
                    </a:p>
                  </a:txBody>
                  <a:tcPr/>
                </a:tc>
                <a:extLst>
                  <a:ext uri="{0D108BD9-81ED-4DB2-BD59-A6C34878D82A}">
                    <a16:rowId xmlns:a16="http://schemas.microsoft.com/office/drawing/2014/main" val="3601740159"/>
                  </a:ext>
                </a:extLst>
              </a:tr>
              <a:tr h="656722">
                <a:tc>
                  <a:txBody>
                    <a:bodyPr/>
                    <a:lstStyle/>
                    <a:p>
                      <a:pPr algn="l" rtl="0" fontAlgn="t"/>
                      <a:r>
                        <a:rPr lang="en-US" b="0" i="0" dirty="0" err="1">
                          <a:effectLst/>
                          <a:latin typeface="inherit"/>
                        </a:rPr>
                        <a:t>assertThrows</a:t>
                      </a:r>
                      <a:endParaRPr lang="en-US" b="0" i="0" dirty="0">
                        <a:effectLst/>
                        <a:latin typeface="inherit"/>
                      </a:endParaRPr>
                    </a:p>
                  </a:txBody>
                  <a:tcPr/>
                </a:tc>
                <a:tc>
                  <a:txBody>
                    <a:bodyPr/>
                    <a:lstStyle/>
                    <a:p>
                      <a:pPr algn="l" rtl="0" fontAlgn="t"/>
                      <a:r>
                        <a:rPr lang="en-US" b="0" i="0" dirty="0">
                          <a:effectLst/>
                          <a:latin typeface="inherit"/>
                        </a:rPr>
                        <a:t>Throwable exception = </a:t>
                      </a:r>
                      <a:r>
                        <a:rPr lang="en-US" b="0" i="0" dirty="0" err="1">
                          <a:effectLst/>
                          <a:latin typeface="inherit"/>
                        </a:rPr>
                        <a:t>assertThrows</a:t>
                      </a:r>
                      <a:r>
                        <a:rPr lang="en-US" b="0" i="0" dirty="0">
                          <a:effectLst/>
                          <a:latin typeface="inherit"/>
                        </a:rPr>
                        <a:t>(</a:t>
                      </a:r>
                      <a:r>
                        <a:rPr lang="en-US" b="0" i="0" dirty="0" err="1">
                          <a:effectLst/>
                          <a:latin typeface="inherit"/>
                        </a:rPr>
                        <a:t>IllegalArgumentException.class</a:t>
                      </a:r>
                      <a:r>
                        <a:rPr lang="en-US" b="0" i="0" dirty="0">
                          <a:effectLst/>
                          <a:latin typeface="inherit"/>
                        </a:rPr>
                        <a:t>, () -&gt; </a:t>
                      </a:r>
                      <a:r>
                        <a:rPr lang="en-US" b="0" i="0" dirty="0" err="1">
                          <a:effectLst/>
                          <a:latin typeface="inherit"/>
                        </a:rPr>
                        <a:t>user.setAge</a:t>
                      </a:r>
                      <a:r>
                        <a:rPr lang="en-US" b="0" i="0" dirty="0">
                          <a:effectLst/>
                          <a:latin typeface="inherit"/>
                        </a:rPr>
                        <a:t>("23"));</a:t>
                      </a:r>
                    </a:p>
                    <a:p>
                      <a:pPr algn="l" rtl="0" fontAlgn="t"/>
                      <a:r>
                        <a:rPr lang="en-US" b="0" i="0" dirty="0" err="1">
                          <a:effectLst/>
                          <a:latin typeface="inherit"/>
                        </a:rPr>
                        <a:t>assertEquals</a:t>
                      </a:r>
                      <a:r>
                        <a:rPr lang="en-US" b="0" i="0" dirty="0">
                          <a:effectLst/>
                          <a:latin typeface="inherit"/>
                        </a:rPr>
                        <a:t>("Age must be an Integer.", </a:t>
                      </a:r>
                      <a:r>
                        <a:rPr lang="en-US" b="0" i="0" dirty="0" err="1">
                          <a:effectLst/>
                          <a:latin typeface="inherit"/>
                        </a:rPr>
                        <a:t>exception.getMessage</a:t>
                      </a:r>
                      <a:r>
                        <a:rPr lang="en-US" b="0" i="0" dirty="0">
                          <a:effectLst/>
                          <a:latin typeface="inherit"/>
                        </a:rPr>
                        <a:t>());</a:t>
                      </a:r>
                    </a:p>
                  </a:txBody>
                  <a:tcPr/>
                </a:tc>
                <a:extLst>
                  <a:ext uri="{0D108BD9-81ED-4DB2-BD59-A6C34878D82A}">
                    <a16:rowId xmlns:a16="http://schemas.microsoft.com/office/drawing/2014/main" val="991589923"/>
                  </a:ext>
                </a:extLst>
              </a:tr>
            </a:tbl>
          </a:graphicData>
        </a:graphic>
      </p:graphicFrame>
    </p:spTree>
    <p:extLst>
      <p:ext uri="{BB962C8B-B14F-4D97-AF65-F5344CB8AC3E}">
        <p14:creationId xmlns:p14="http://schemas.microsoft.com/office/powerpoint/2010/main" val="1557983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ing - Free computer icons">
            <a:extLst>
              <a:ext uri="{FF2B5EF4-FFF2-40B4-BE49-F238E27FC236}">
                <a16:creationId xmlns:a16="http://schemas.microsoft.com/office/drawing/2014/main" id="{224ED1FF-1C06-5A89-1CBD-A18EAE1869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19" r="9091" b="8423"/>
          <a:stretch/>
        </p:blipFill>
        <p:spPr bwMode="auto">
          <a:xfrm>
            <a:off x="4818888" y="1"/>
            <a:ext cx="7373112" cy="6857999"/>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Shape 9">
            <a:extLst>
              <a:ext uri="{FF2B5EF4-FFF2-40B4-BE49-F238E27FC236}">
                <a16:creationId xmlns:a16="http://schemas.microsoft.com/office/drawing/2014/main" id="{E1223861-A3E8-48E6-8C01-F3C9AD22D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CE940727-F42D-4F2B-AF71-DA5D9FAB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E999A-DAEF-7C39-6497-8D17D0A14A55}"/>
              </a:ext>
            </a:extLst>
          </p:cNvPr>
          <p:cNvSpPr>
            <a:spLocks noGrp="1"/>
          </p:cNvSpPr>
          <p:nvPr>
            <p:ph type="title"/>
          </p:nvPr>
        </p:nvSpPr>
        <p:spPr>
          <a:xfrm>
            <a:off x="804672" y="775633"/>
            <a:ext cx="5291328" cy="2707574"/>
          </a:xfrm>
        </p:spPr>
        <p:txBody>
          <a:bodyPr vert="horz" lIns="91440" tIns="45720" rIns="91440" bIns="45720" rtlCol="0" anchor="b">
            <a:normAutofit/>
          </a:bodyPr>
          <a:lstStyle/>
          <a:p>
            <a:r>
              <a:rPr lang="en-US" sz="5400" dirty="0"/>
              <a:t>Assignment</a:t>
            </a:r>
          </a:p>
        </p:txBody>
      </p:sp>
      <p:sp>
        <p:nvSpPr>
          <p:cNvPr id="3" name="Text Placeholder 2">
            <a:extLst>
              <a:ext uri="{FF2B5EF4-FFF2-40B4-BE49-F238E27FC236}">
                <a16:creationId xmlns:a16="http://schemas.microsoft.com/office/drawing/2014/main" id="{D5A634A8-AA99-D178-B893-C21CC69DEADF}"/>
              </a:ext>
            </a:extLst>
          </p:cNvPr>
          <p:cNvSpPr>
            <a:spLocks noGrp="1"/>
          </p:cNvSpPr>
          <p:nvPr>
            <p:ph type="body" idx="1"/>
          </p:nvPr>
        </p:nvSpPr>
        <p:spPr>
          <a:xfrm>
            <a:off x="804672" y="3629511"/>
            <a:ext cx="4169664" cy="1155525"/>
          </a:xfrm>
        </p:spPr>
        <p:txBody>
          <a:bodyPr vert="horz" lIns="91440" tIns="45720" rIns="91440" bIns="45720" rtlCol="0" anchor="t">
            <a:normAutofit/>
          </a:bodyPr>
          <a:lstStyle/>
          <a:p>
            <a:r>
              <a:rPr lang="en-US" sz="2000" dirty="0">
                <a:solidFill>
                  <a:schemeClr val="tx1"/>
                </a:solidFill>
              </a:rPr>
              <a:t>Assertions</a:t>
            </a:r>
          </a:p>
        </p:txBody>
      </p:sp>
    </p:spTree>
    <p:extLst>
      <p:ext uri="{BB962C8B-B14F-4D97-AF65-F5344CB8AC3E}">
        <p14:creationId xmlns:p14="http://schemas.microsoft.com/office/powerpoint/2010/main" val="307457310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658F-528B-7442-009A-29A0A40C4976}"/>
              </a:ext>
            </a:extLst>
          </p:cNvPr>
          <p:cNvSpPr>
            <a:spLocks noGrp="1"/>
          </p:cNvSpPr>
          <p:nvPr>
            <p:ph type="title"/>
          </p:nvPr>
        </p:nvSpPr>
        <p:spPr/>
        <p:txBody>
          <a:bodyPr/>
          <a:lstStyle/>
          <a:p>
            <a:r>
              <a:rPr lang="en-US" dirty="0"/>
              <a:t>Parameterized Tests</a:t>
            </a:r>
          </a:p>
        </p:txBody>
      </p:sp>
      <p:sp>
        <p:nvSpPr>
          <p:cNvPr id="3" name="Content Placeholder 2">
            <a:extLst>
              <a:ext uri="{FF2B5EF4-FFF2-40B4-BE49-F238E27FC236}">
                <a16:creationId xmlns:a16="http://schemas.microsoft.com/office/drawing/2014/main" id="{BE6DDBAA-9CD7-7B7E-E2DC-D95318B806EE}"/>
              </a:ext>
            </a:extLst>
          </p:cNvPr>
          <p:cNvSpPr>
            <a:spLocks noGrp="1"/>
          </p:cNvSpPr>
          <p:nvPr>
            <p:ph idx="1"/>
          </p:nvPr>
        </p:nvSpPr>
        <p:spPr/>
        <p:txBody>
          <a:bodyPr/>
          <a:lstStyle/>
          <a:p>
            <a:endParaRPr lang="en-US" dirty="0"/>
          </a:p>
          <a:p>
            <a:r>
              <a:rPr lang="en-US" dirty="0"/>
              <a:t>This feature enables us to execute a single test method multiple times with different parameters</a:t>
            </a:r>
          </a:p>
        </p:txBody>
      </p:sp>
    </p:spTree>
    <p:extLst>
      <p:ext uri="{BB962C8B-B14F-4D97-AF65-F5344CB8AC3E}">
        <p14:creationId xmlns:p14="http://schemas.microsoft.com/office/powerpoint/2010/main" val="4213443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ding - Free computer icons">
            <a:extLst>
              <a:ext uri="{FF2B5EF4-FFF2-40B4-BE49-F238E27FC236}">
                <a16:creationId xmlns:a16="http://schemas.microsoft.com/office/drawing/2014/main" id="{A8B83310-FA3E-E5C5-5D2F-FA8529AA02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19" r="9091" b="8423"/>
          <a:stretch/>
        </p:blipFill>
        <p:spPr bwMode="auto">
          <a:xfrm>
            <a:off x="4818888" y="1"/>
            <a:ext cx="7373112" cy="6857999"/>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E1223861-A3E8-48E6-8C01-F3C9AD22D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E940727-F42D-4F2B-AF71-DA5D9FAB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E999A-DAEF-7C39-6497-8D17D0A14A55}"/>
              </a:ext>
            </a:extLst>
          </p:cNvPr>
          <p:cNvSpPr>
            <a:spLocks noGrp="1"/>
          </p:cNvSpPr>
          <p:nvPr>
            <p:ph type="title"/>
          </p:nvPr>
        </p:nvSpPr>
        <p:spPr>
          <a:xfrm>
            <a:off x="804672" y="775633"/>
            <a:ext cx="5291328" cy="2707574"/>
          </a:xfrm>
        </p:spPr>
        <p:txBody>
          <a:bodyPr vert="horz" lIns="91440" tIns="45720" rIns="91440" bIns="45720" rtlCol="0" anchor="b">
            <a:normAutofit/>
          </a:bodyPr>
          <a:lstStyle/>
          <a:p>
            <a:r>
              <a:rPr lang="en-US" sz="5400" dirty="0"/>
              <a:t>Assignment</a:t>
            </a:r>
          </a:p>
        </p:txBody>
      </p:sp>
      <p:sp>
        <p:nvSpPr>
          <p:cNvPr id="3" name="Text Placeholder 2">
            <a:extLst>
              <a:ext uri="{FF2B5EF4-FFF2-40B4-BE49-F238E27FC236}">
                <a16:creationId xmlns:a16="http://schemas.microsoft.com/office/drawing/2014/main" id="{D5A634A8-AA99-D178-B893-C21CC69DEADF}"/>
              </a:ext>
            </a:extLst>
          </p:cNvPr>
          <p:cNvSpPr>
            <a:spLocks noGrp="1"/>
          </p:cNvSpPr>
          <p:nvPr>
            <p:ph type="body" idx="1"/>
          </p:nvPr>
        </p:nvSpPr>
        <p:spPr>
          <a:xfrm>
            <a:off x="804672" y="3629511"/>
            <a:ext cx="4169664" cy="1155525"/>
          </a:xfrm>
        </p:spPr>
        <p:txBody>
          <a:bodyPr vert="horz" lIns="91440" tIns="45720" rIns="91440" bIns="45720" rtlCol="0" anchor="t">
            <a:normAutofit/>
          </a:bodyPr>
          <a:lstStyle/>
          <a:p>
            <a:r>
              <a:rPr lang="en-US" sz="2000" dirty="0">
                <a:solidFill>
                  <a:schemeClr val="tx1"/>
                </a:solidFill>
              </a:rPr>
              <a:t>Rewrite same tests with Parametrized tests</a:t>
            </a:r>
          </a:p>
        </p:txBody>
      </p:sp>
    </p:spTree>
    <p:extLst>
      <p:ext uri="{BB962C8B-B14F-4D97-AF65-F5344CB8AC3E}">
        <p14:creationId xmlns:p14="http://schemas.microsoft.com/office/powerpoint/2010/main" val="68549559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BC40-8634-EC97-B003-8C41FCDC2BA4}"/>
              </a:ext>
            </a:extLst>
          </p:cNvPr>
          <p:cNvSpPr>
            <a:spLocks noGrp="1"/>
          </p:cNvSpPr>
          <p:nvPr>
            <p:ph type="title"/>
          </p:nvPr>
        </p:nvSpPr>
        <p:spPr/>
        <p:txBody>
          <a:bodyPr/>
          <a:lstStyle/>
          <a:p>
            <a:r>
              <a:rPr lang="en-US" dirty="0"/>
              <a:t>Test coverage</a:t>
            </a:r>
          </a:p>
        </p:txBody>
      </p:sp>
      <p:sp>
        <p:nvSpPr>
          <p:cNvPr id="3" name="Content Placeholder 2">
            <a:extLst>
              <a:ext uri="{FF2B5EF4-FFF2-40B4-BE49-F238E27FC236}">
                <a16:creationId xmlns:a16="http://schemas.microsoft.com/office/drawing/2014/main" id="{1D6B564A-F5B1-6ECB-BC55-FCBDB2DCB608}"/>
              </a:ext>
            </a:extLst>
          </p:cNvPr>
          <p:cNvSpPr>
            <a:spLocks noGrp="1"/>
          </p:cNvSpPr>
          <p:nvPr>
            <p:ph idx="1"/>
          </p:nvPr>
        </p:nvSpPr>
        <p:spPr/>
        <p:txBody>
          <a:bodyPr/>
          <a:lstStyle/>
          <a:p>
            <a:endParaRPr lang="en-US" dirty="0"/>
          </a:p>
          <a:p>
            <a:r>
              <a:rPr lang="en-US" dirty="0"/>
              <a:t>Code coverage is a software metric used to measure how many lines of our code are executed during automated tests</a:t>
            </a:r>
          </a:p>
          <a:p>
            <a:endParaRPr lang="en-US" dirty="0"/>
          </a:p>
        </p:txBody>
      </p:sp>
    </p:spTree>
    <p:extLst>
      <p:ext uri="{BB962C8B-B14F-4D97-AF65-F5344CB8AC3E}">
        <p14:creationId xmlns:p14="http://schemas.microsoft.com/office/powerpoint/2010/main" val="237604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31B8-7E2D-5B85-3FC5-F139C609B198}"/>
              </a:ext>
            </a:extLst>
          </p:cNvPr>
          <p:cNvSpPr>
            <a:spLocks noGrp="1"/>
          </p:cNvSpPr>
          <p:nvPr>
            <p:ph type="title"/>
          </p:nvPr>
        </p:nvSpPr>
        <p:spPr/>
        <p:txBody>
          <a:bodyPr/>
          <a:lstStyle/>
          <a:p>
            <a:r>
              <a:rPr lang="en-US" dirty="0"/>
              <a:t>What is Testing?</a:t>
            </a:r>
          </a:p>
        </p:txBody>
      </p:sp>
      <p:sp>
        <p:nvSpPr>
          <p:cNvPr id="3" name="Content Placeholder 2">
            <a:extLst>
              <a:ext uri="{FF2B5EF4-FFF2-40B4-BE49-F238E27FC236}">
                <a16:creationId xmlns:a16="http://schemas.microsoft.com/office/drawing/2014/main" id="{EE1481A6-92E1-C8B9-50D4-BCEC43A4B90C}"/>
              </a:ext>
            </a:extLst>
          </p:cNvPr>
          <p:cNvSpPr>
            <a:spLocks noGrp="1"/>
          </p:cNvSpPr>
          <p:nvPr>
            <p:ph idx="1"/>
          </p:nvPr>
        </p:nvSpPr>
        <p:spPr/>
        <p:txBody>
          <a:bodyPr/>
          <a:lstStyle/>
          <a:p>
            <a:pPr marL="0" indent="0">
              <a:buNone/>
            </a:pPr>
            <a:endParaRPr lang="en-US" dirty="0"/>
          </a:p>
          <a:p>
            <a:pPr marL="0" indent="0">
              <a:buNone/>
            </a:pPr>
            <a:r>
              <a:rPr lang="en-US" dirty="0"/>
              <a:t>Testing involves checking out each line of code of a program to identify bugs or errors during the software development process. Specific test cases are checked on the program to see if it performs the functions required</a:t>
            </a:r>
          </a:p>
        </p:txBody>
      </p:sp>
    </p:spTree>
    <p:extLst>
      <p:ext uri="{BB962C8B-B14F-4D97-AF65-F5344CB8AC3E}">
        <p14:creationId xmlns:p14="http://schemas.microsoft.com/office/powerpoint/2010/main" val="1534326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BC40-8634-EC97-B003-8C41FCDC2BA4}"/>
              </a:ext>
            </a:extLst>
          </p:cNvPr>
          <p:cNvSpPr>
            <a:spLocks noGrp="1"/>
          </p:cNvSpPr>
          <p:nvPr>
            <p:ph type="title"/>
          </p:nvPr>
        </p:nvSpPr>
        <p:spPr/>
        <p:txBody>
          <a:bodyPr/>
          <a:lstStyle/>
          <a:p>
            <a:r>
              <a:rPr lang="en-US" dirty="0" err="1"/>
              <a:t>JaCoCo</a:t>
            </a:r>
            <a:endParaRPr lang="en-US" dirty="0"/>
          </a:p>
        </p:txBody>
      </p:sp>
      <p:sp>
        <p:nvSpPr>
          <p:cNvPr id="3" name="Content Placeholder 2">
            <a:extLst>
              <a:ext uri="{FF2B5EF4-FFF2-40B4-BE49-F238E27FC236}">
                <a16:creationId xmlns:a16="http://schemas.microsoft.com/office/drawing/2014/main" id="{1D6B564A-F5B1-6ECB-BC55-FCBDB2DCB608}"/>
              </a:ext>
            </a:extLst>
          </p:cNvPr>
          <p:cNvSpPr>
            <a:spLocks noGrp="1"/>
          </p:cNvSpPr>
          <p:nvPr>
            <p:ph idx="1"/>
          </p:nvPr>
        </p:nvSpPr>
        <p:spPr/>
        <p:txBody>
          <a:bodyPr>
            <a:normAutofit/>
          </a:bodyPr>
          <a:lstStyle/>
          <a:p>
            <a:r>
              <a:rPr lang="en-US" dirty="0"/>
              <a:t>It’s an open-source toolkit for measuring code coverage in a code base and reporting it via visual reports. It is quite popular among a variety of code coverage frameworks</a:t>
            </a:r>
          </a:p>
          <a:p>
            <a:endParaRPr lang="en-US" dirty="0"/>
          </a:p>
          <a:p>
            <a:r>
              <a:rPr lang="en-US" dirty="0"/>
              <a:t>It runs as a Java Agent. It is responsible for instrumenting the byte code while running the test. </a:t>
            </a:r>
            <a:r>
              <a:rPr lang="en-US" dirty="0" err="1"/>
              <a:t>JaCoCo</a:t>
            </a:r>
            <a:r>
              <a:rPr lang="en-US" dirty="0"/>
              <a:t> exercises in each instruction, and shows which lines are used during each test. It is also possible to run the </a:t>
            </a:r>
            <a:r>
              <a:rPr lang="en-US" dirty="0" err="1"/>
              <a:t>JaCoCo</a:t>
            </a:r>
            <a:r>
              <a:rPr lang="en-US" dirty="0"/>
              <a:t> agent in server mode</a:t>
            </a:r>
          </a:p>
        </p:txBody>
      </p:sp>
      <p:pic>
        <p:nvPicPr>
          <p:cNvPr id="14338" name="Picture 2" descr="Integrate jacoco with maven - intellitech.pro">
            <a:extLst>
              <a:ext uri="{FF2B5EF4-FFF2-40B4-BE49-F238E27FC236}">
                <a16:creationId xmlns:a16="http://schemas.microsoft.com/office/drawing/2014/main" id="{24EC17AF-60F9-EF23-D26E-486E95D0C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3363" y="365125"/>
            <a:ext cx="3667125"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78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ding - Free computer icons">
            <a:extLst>
              <a:ext uri="{FF2B5EF4-FFF2-40B4-BE49-F238E27FC236}">
                <a16:creationId xmlns:a16="http://schemas.microsoft.com/office/drawing/2014/main" id="{CF2F7373-501D-3D0C-ED95-18FF849C05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19" r="9091" b="8423"/>
          <a:stretch/>
        </p:blipFill>
        <p:spPr bwMode="auto">
          <a:xfrm>
            <a:off x="4818888" y="1"/>
            <a:ext cx="7373112" cy="6857999"/>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E1223861-A3E8-48E6-8C01-F3C9AD22D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E940727-F42D-4F2B-AF71-DA5D9FAB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E999A-DAEF-7C39-6497-8D17D0A14A55}"/>
              </a:ext>
            </a:extLst>
          </p:cNvPr>
          <p:cNvSpPr>
            <a:spLocks noGrp="1"/>
          </p:cNvSpPr>
          <p:nvPr>
            <p:ph type="title"/>
          </p:nvPr>
        </p:nvSpPr>
        <p:spPr>
          <a:xfrm>
            <a:off x="804672" y="775633"/>
            <a:ext cx="5291328" cy="2707574"/>
          </a:xfrm>
        </p:spPr>
        <p:txBody>
          <a:bodyPr vert="horz" lIns="91440" tIns="45720" rIns="91440" bIns="45720" rtlCol="0" anchor="b">
            <a:normAutofit/>
          </a:bodyPr>
          <a:lstStyle/>
          <a:p>
            <a:r>
              <a:rPr lang="en-US" sz="5400" dirty="0"/>
              <a:t>Assignment</a:t>
            </a:r>
          </a:p>
        </p:txBody>
      </p:sp>
      <p:sp>
        <p:nvSpPr>
          <p:cNvPr id="3" name="Text Placeholder 2">
            <a:extLst>
              <a:ext uri="{FF2B5EF4-FFF2-40B4-BE49-F238E27FC236}">
                <a16:creationId xmlns:a16="http://schemas.microsoft.com/office/drawing/2014/main" id="{D5A634A8-AA99-D178-B893-C21CC69DEADF}"/>
              </a:ext>
            </a:extLst>
          </p:cNvPr>
          <p:cNvSpPr>
            <a:spLocks noGrp="1"/>
          </p:cNvSpPr>
          <p:nvPr>
            <p:ph type="body" idx="1"/>
          </p:nvPr>
        </p:nvSpPr>
        <p:spPr>
          <a:xfrm>
            <a:off x="804672" y="3629511"/>
            <a:ext cx="4169664" cy="1155525"/>
          </a:xfrm>
        </p:spPr>
        <p:txBody>
          <a:bodyPr vert="horz" lIns="91440" tIns="45720" rIns="91440" bIns="45720" rtlCol="0" anchor="t">
            <a:normAutofit/>
          </a:bodyPr>
          <a:lstStyle/>
          <a:p>
            <a:r>
              <a:rPr lang="en-US" sz="2000" dirty="0">
                <a:solidFill>
                  <a:schemeClr val="tx1"/>
                </a:solidFill>
              </a:rPr>
              <a:t>Test coverage</a:t>
            </a:r>
          </a:p>
        </p:txBody>
      </p:sp>
    </p:spTree>
    <p:extLst>
      <p:ext uri="{BB962C8B-B14F-4D97-AF65-F5344CB8AC3E}">
        <p14:creationId xmlns:p14="http://schemas.microsoft.com/office/powerpoint/2010/main" val="110956114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0A6E-B0CB-34CE-5C7B-D05ECCC38F44}"/>
              </a:ext>
            </a:extLst>
          </p:cNvPr>
          <p:cNvSpPr>
            <a:spLocks noGrp="1"/>
          </p:cNvSpPr>
          <p:nvPr>
            <p:ph type="title"/>
          </p:nvPr>
        </p:nvSpPr>
        <p:spPr/>
        <p:txBody>
          <a:bodyPr/>
          <a:lstStyle/>
          <a:p>
            <a:r>
              <a:rPr lang="en-US" dirty="0"/>
              <a:t>Testing pyramid</a:t>
            </a:r>
          </a:p>
        </p:txBody>
      </p:sp>
      <p:pic>
        <p:nvPicPr>
          <p:cNvPr id="5122" name="Picture 2" descr="Become a BDD Expert | Cucumber Blog">
            <a:extLst>
              <a:ext uri="{FF2B5EF4-FFF2-40B4-BE49-F238E27FC236}">
                <a16:creationId xmlns:a16="http://schemas.microsoft.com/office/drawing/2014/main" id="{F3A64EE7-1911-3872-49DC-4F3742F91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904" y="2093912"/>
            <a:ext cx="6624191" cy="381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067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8C91-6A8F-E8B6-807D-C8E1A2FDE507}"/>
              </a:ext>
            </a:extLst>
          </p:cNvPr>
          <p:cNvSpPr>
            <a:spLocks noGrp="1"/>
          </p:cNvSpPr>
          <p:nvPr>
            <p:ph type="title"/>
          </p:nvPr>
        </p:nvSpPr>
        <p:spPr/>
        <p:txBody>
          <a:bodyPr/>
          <a:lstStyle/>
          <a:p>
            <a:r>
              <a:rPr lang="en-US" dirty="0"/>
              <a:t>Mocks</a:t>
            </a:r>
          </a:p>
        </p:txBody>
      </p:sp>
      <p:sp>
        <p:nvSpPr>
          <p:cNvPr id="3" name="Content Placeholder 2">
            <a:extLst>
              <a:ext uri="{FF2B5EF4-FFF2-40B4-BE49-F238E27FC236}">
                <a16:creationId xmlns:a16="http://schemas.microsoft.com/office/drawing/2014/main" id="{E1EEBC85-6DB9-E2F8-F41F-E3DADAAA15EF}"/>
              </a:ext>
            </a:extLst>
          </p:cNvPr>
          <p:cNvSpPr>
            <a:spLocks noGrp="1"/>
          </p:cNvSpPr>
          <p:nvPr>
            <p:ph idx="1"/>
          </p:nvPr>
        </p:nvSpPr>
        <p:spPr/>
        <p:txBody>
          <a:bodyPr/>
          <a:lstStyle/>
          <a:p>
            <a:pPr marL="0" indent="0">
              <a:buNone/>
            </a:pPr>
            <a:r>
              <a:rPr lang="en-US" dirty="0"/>
              <a:t>What is mock testing?</a:t>
            </a:r>
          </a:p>
          <a:p>
            <a:r>
              <a:rPr lang="en-US" dirty="0"/>
              <a:t>Mocking means creating a fake version of an external or internal service that can stand in for the real one, helping your tests run more quickly and more reliably. When your implementation interacts with an object’s properties, rather than its function or behavior, a mock can be used</a:t>
            </a:r>
          </a:p>
        </p:txBody>
      </p:sp>
    </p:spTree>
    <p:extLst>
      <p:ext uri="{BB962C8B-B14F-4D97-AF65-F5344CB8AC3E}">
        <p14:creationId xmlns:p14="http://schemas.microsoft.com/office/powerpoint/2010/main" val="877825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8C91-6A8F-E8B6-807D-C8E1A2FDE507}"/>
              </a:ext>
            </a:extLst>
          </p:cNvPr>
          <p:cNvSpPr>
            <a:spLocks noGrp="1"/>
          </p:cNvSpPr>
          <p:nvPr>
            <p:ph type="title"/>
          </p:nvPr>
        </p:nvSpPr>
        <p:spPr/>
        <p:txBody>
          <a:bodyPr/>
          <a:lstStyle/>
          <a:p>
            <a:r>
              <a:rPr lang="en-US" dirty="0"/>
              <a:t>Mockito</a:t>
            </a:r>
          </a:p>
        </p:txBody>
      </p:sp>
      <p:sp>
        <p:nvSpPr>
          <p:cNvPr id="3" name="Content Placeholder 2">
            <a:extLst>
              <a:ext uri="{FF2B5EF4-FFF2-40B4-BE49-F238E27FC236}">
                <a16:creationId xmlns:a16="http://schemas.microsoft.com/office/drawing/2014/main" id="{E1EEBC85-6DB9-E2F8-F41F-E3DADAAA15EF}"/>
              </a:ext>
            </a:extLst>
          </p:cNvPr>
          <p:cNvSpPr>
            <a:spLocks noGrp="1"/>
          </p:cNvSpPr>
          <p:nvPr>
            <p:ph idx="1"/>
          </p:nvPr>
        </p:nvSpPr>
        <p:spPr/>
        <p:txBody>
          <a:bodyPr/>
          <a:lstStyle/>
          <a:p>
            <a:pPr marL="0" indent="0">
              <a:buNone/>
            </a:pPr>
            <a:endParaRPr lang="en-US" dirty="0"/>
          </a:p>
          <a:p>
            <a:pPr marL="0" indent="0">
              <a:buNone/>
            </a:pPr>
            <a:r>
              <a:rPr lang="en-US" dirty="0"/>
              <a:t>Mockito is a mocking framework, JAVA-based library that is used for effective unit testing of JAVA applications. Mockito is used to mock interfaces so that a dummy functionality can be added to a mock interface that can be used in unit testing</a:t>
            </a:r>
          </a:p>
        </p:txBody>
      </p:sp>
      <p:pic>
        <p:nvPicPr>
          <p:cNvPr id="15362" name="Picture 2" descr="GitHub - mockito/mockito: Most popular Mocking framework for unit tests  written in Java">
            <a:extLst>
              <a:ext uri="{FF2B5EF4-FFF2-40B4-BE49-F238E27FC236}">
                <a16:creationId xmlns:a16="http://schemas.microsoft.com/office/drawing/2014/main" id="{E24C8867-39C7-FA1A-3C66-6AD74C06B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0"/>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346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ing - Free computer icons">
            <a:extLst>
              <a:ext uri="{FF2B5EF4-FFF2-40B4-BE49-F238E27FC236}">
                <a16:creationId xmlns:a16="http://schemas.microsoft.com/office/drawing/2014/main" id="{5C506250-9406-208D-3B83-1ADE61AEAB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19" r="9091" b="8423"/>
          <a:stretch/>
        </p:blipFill>
        <p:spPr bwMode="auto">
          <a:xfrm>
            <a:off x="4818888" y="1"/>
            <a:ext cx="7373112" cy="6857999"/>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Shape 9">
            <a:extLst>
              <a:ext uri="{FF2B5EF4-FFF2-40B4-BE49-F238E27FC236}">
                <a16:creationId xmlns:a16="http://schemas.microsoft.com/office/drawing/2014/main" id="{E1223861-A3E8-48E6-8C01-F3C9AD22D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CE940727-F42D-4F2B-AF71-DA5D9FAB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E999A-DAEF-7C39-6497-8D17D0A14A55}"/>
              </a:ext>
            </a:extLst>
          </p:cNvPr>
          <p:cNvSpPr>
            <a:spLocks noGrp="1"/>
          </p:cNvSpPr>
          <p:nvPr>
            <p:ph type="title"/>
          </p:nvPr>
        </p:nvSpPr>
        <p:spPr>
          <a:xfrm>
            <a:off x="804672" y="775633"/>
            <a:ext cx="5291328" cy="2707574"/>
          </a:xfrm>
        </p:spPr>
        <p:txBody>
          <a:bodyPr vert="horz" lIns="91440" tIns="45720" rIns="91440" bIns="45720" rtlCol="0" anchor="b">
            <a:normAutofit/>
          </a:bodyPr>
          <a:lstStyle/>
          <a:p>
            <a:r>
              <a:rPr lang="en-US" sz="5400" dirty="0"/>
              <a:t>Assignment</a:t>
            </a:r>
          </a:p>
        </p:txBody>
      </p:sp>
      <p:sp>
        <p:nvSpPr>
          <p:cNvPr id="3" name="Text Placeholder 2">
            <a:extLst>
              <a:ext uri="{FF2B5EF4-FFF2-40B4-BE49-F238E27FC236}">
                <a16:creationId xmlns:a16="http://schemas.microsoft.com/office/drawing/2014/main" id="{D5A634A8-AA99-D178-B893-C21CC69DEADF}"/>
              </a:ext>
            </a:extLst>
          </p:cNvPr>
          <p:cNvSpPr>
            <a:spLocks noGrp="1"/>
          </p:cNvSpPr>
          <p:nvPr>
            <p:ph type="body" idx="1"/>
          </p:nvPr>
        </p:nvSpPr>
        <p:spPr>
          <a:xfrm>
            <a:off x="804672" y="3629511"/>
            <a:ext cx="4169664" cy="1155525"/>
          </a:xfrm>
        </p:spPr>
        <p:txBody>
          <a:bodyPr vert="horz" lIns="91440" tIns="45720" rIns="91440" bIns="45720" rtlCol="0" anchor="t">
            <a:normAutofit/>
          </a:bodyPr>
          <a:lstStyle/>
          <a:p>
            <a:r>
              <a:rPr lang="en-US" sz="2000" dirty="0">
                <a:solidFill>
                  <a:schemeClr val="tx1"/>
                </a:solidFill>
              </a:rPr>
              <a:t>Mocks: demo + exercise (static/not static mocks)</a:t>
            </a:r>
          </a:p>
        </p:txBody>
      </p:sp>
    </p:spTree>
    <p:extLst>
      <p:ext uri="{BB962C8B-B14F-4D97-AF65-F5344CB8AC3E}">
        <p14:creationId xmlns:p14="http://schemas.microsoft.com/office/powerpoint/2010/main" val="51401701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ding - Free computer icons">
            <a:extLst>
              <a:ext uri="{FF2B5EF4-FFF2-40B4-BE49-F238E27FC236}">
                <a16:creationId xmlns:a16="http://schemas.microsoft.com/office/drawing/2014/main" id="{4E25EAA7-21E1-DE7D-BCEA-2428D4DAAA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19" r="9091" b="8423"/>
          <a:stretch/>
        </p:blipFill>
        <p:spPr bwMode="auto">
          <a:xfrm>
            <a:off x="4818888" y="1"/>
            <a:ext cx="7373112" cy="6857999"/>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E1223861-A3E8-48E6-8C01-F3C9AD22D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E940727-F42D-4F2B-AF71-DA5D9FAB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E999A-DAEF-7C39-6497-8D17D0A14A55}"/>
              </a:ext>
            </a:extLst>
          </p:cNvPr>
          <p:cNvSpPr>
            <a:spLocks noGrp="1"/>
          </p:cNvSpPr>
          <p:nvPr>
            <p:ph type="title"/>
          </p:nvPr>
        </p:nvSpPr>
        <p:spPr>
          <a:xfrm>
            <a:off x="804672" y="775633"/>
            <a:ext cx="5291328" cy="2707574"/>
          </a:xfrm>
        </p:spPr>
        <p:txBody>
          <a:bodyPr vert="horz" lIns="91440" tIns="45720" rIns="91440" bIns="45720" rtlCol="0" anchor="b">
            <a:normAutofit/>
          </a:bodyPr>
          <a:lstStyle/>
          <a:p>
            <a:r>
              <a:rPr lang="en-US" sz="5400" dirty="0"/>
              <a:t>Demo + practice</a:t>
            </a:r>
          </a:p>
        </p:txBody>
      </p:sp>
      <p:sp>
        <p:nvSpPr>
          <p:cNvPr id="3" name="Text Placeholder 2">
            <a:extLst>
              <a:ext uri="{FF2B5EF4-FFF2-40B4-BE49-F238E27FC236}">
                <a16:creationId xmlns:a16="http://schemas.microsoft.com/office/drawing/2014/main" id="{D5A634A8-AA99-D178-B893-C21CC69DEADF}"/>
              </a:ext>
            </a:extLst>
          </p:cNvPr>
          <p:cNvSpPr>
            <a:spLocks noGrp="1"/>
          </p:cNvSpPr>
          <p:nvPr>
            <p:ph type="body" idx="1"/>
          </p:nvPr>
        </p:nvSpPr>
        <p:spPr>
          <a:xfrm>
            <a:off x="804672" y="3629511"/>
            <a:ext cx="4169664" cy="1155525"/>
          </a:xfrm>
        </p:spPr>
        <p:txBody>
          <a:bodyPr vert="horz" lIns="91440" tIns="45720" rIns="91440" bIns="45720" rtlCol="0" anchor="t">
            <a:normAutofit/>
          </a:bodyPr>
          <a:lstStyle/>
          <a:p>
            <a:r>
              <a:rPr lang="en-US" sz="2000" dirty="0">
                <a:solidFill>
                  <a:schemeClr val="tx1"/>
                </a:solidFill>
              </a:rPr>
              <a:t>Spy, Captor</a:t>
            </a:r>
          </a:p>
        </p:txBody>
      </p:sp>
    </p:spTree>
    <p:extLst>
      <p:ext uri="{BB962C8B-B14F-4D97-AF65-F5344CB8AC3E}">
        <p14:creationId xmlns:p14="http://schemas.microsoft.com/office/powerpoint/2010/main" val="4033274104"/>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F73A-F55E-C843-8E6F-909336889064}"/>
              </a:ext>
            </a:extLst>
          </p:cNvPr>
          <p:cNvSpPr>
            <a:spLocks noGrp="1"/>
          </p:cNvSpPr>
          <p:nvPr>
            <p:ph type="title"/>
          </p:nvPr>
        </p:nvSpPr>
        <p:spPr/>
        <p:txBody>
          <a:bodyPr/>
          <a:lstStyle/>
          <a:p>
            <a:r>
              <a:rPr lang="en-US" dirty="0"/>
              <a:t>Test-driven development - TDD</a:t>
            </a:r>
          </a:p>
        </p:txBody>
      </p:sp>
      <p:sp>
        <p:nvSpPr>
          <p:cNvPr id="3" name="Content Placeholder 2">
            <a:extLst>
              <a:ext uri="{FF2B5EF4-FFF2-40B4-BE49-F238E27FC236}">
                <a16:creationId xmlns:a16="http://schemas.microsoft.com/office/drawing/2014/main" id="{A23B95C3-F9D3-0F5E-D955-B23C4B6151E5}"/>
              </a:ext>
            </a:extLst>
          </p:cNvPr>
          <p:cNvSpPr>
            <a:spLocks noGrp="1"/>
          </p:cNvSpPr>
          <p:nvPr>
            <p:ph idx="1"/>
          </p:nvPr>
        </p:nvSpPr>
        <p:spPr/>
        <p:txBody>
          <a:bodyPr/>
          <a:lstStyle/>
          <a:p>
            <a:r>
              <a:rPr lang="en-US" dirty="0"/>
              <a:t>Test Driven Development (TDD) is software development approach in which test cases are developed to specify and validate what the code will do. In simple terms, test cases for each functionality are created and tested first and if the test fails then the new code is written in order to pass the test and making code simple and bug-free</a:t>
            </a:r>
          </a:p>
        </p:txBody>
      </p:sp>
    </p:spTree>
    <p:extLst>
      <p:ext uri="{BB962C8B-B14F-4D97-AF65-F5344CB8AC3E}">
        <p14:creationId xmlns:p14="http://schemas.microsoft.com/office/powerpoint/2010/main" val="2572178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CAB9-0F75-8510-5598-255A738ED0E3}"/>
              </a:ext>
            </a:extLst>
          </p:cNvPr>
          <p:cNvSpPr>
            <a:spLocks noGrp="1"/>
          </p:cNvSpPr>
          <p:nvPr>
            <p:ph type="title"/>
          </p:nvPr>
        </p:nvSpPr>
        <p:spPr/>
        <p:txBody>
          <a:bodyPr/>
          <a:lstStyle/>
          <a:p>
            <a:r>
              <a:rPr lang="en-US" dirty="0"/>
              <a:t>How to perform TDD Test</a:t>
            </a:r>
          </a:p>
        </p:txBody>
      </p:sp>
      <p:sp>
        <p:nvSpPr>
          <p:cNvPr id="3" name="Content Placeholder 2">
            <a:extLst>
              <a:ext uri="{FF2B5EF4-FFF2-40B4-BE49-F238E27FC236}">
                <a16:creationId xmlns:a16="http://schemas.microsoft.com/office/drawing/2014/main" id="{6850D89D-7064-029E-F723-A914A2F91BBC}"/>
              </a:ext>
            </a:extLst>
          </p:cNvPr>
          <p:cNvSpPr>
            <a:spLocks noGrp="1"/>
          </p:cNvSpPr>
          <p:nvPr>
            <p:ph idx="1"/>
          </p:nvPr>
        </p:nvSpPr>
        <p:spPr/>
        <p:txBody>
          <a:bodyPr/>
          <a:lstStyle/>
          <a:p>
            <a:r>
              <a:rPr lang="en-US" dirty="0"/>
              <a:t>Following steps define how to perform TDD test,</a:t>
            </a:r>
          </a:p>
          <a:p>
            <a:pPr lvl="1"/>
            <a:r>
              <a:rPr lang="en-US" dirty="0"/>
              <a:t>Add a test.</a:t>
            </a:r>
          </a:p>
          <a:p>
            <a:pPr lvl="1"/>
            <a:r>
              <a:rPr lang="en-US" dirty="0"/>
              <a:t>Run all tests and see if any new test fails.</a:t>
            </a:r>
          </a:p>
          <a:p>
            <a:pPr lvl="1"/>
            <a:r>
              <a:rPr lang="en-US" dirty="0"/>
              <a:t>Write some code.</a:t>
            </a:r>
          </a:p>
          <a:p>
            <a:pPr lvl="1"/>
            <a:r>
              <a:rPr lang="en-US" dirty="0"/>
              <a:t>Run tests and Refactor code.</a:t>
            </a:r>
          </a:p>
          <a:p>
            <a:pPr lvl="1"/>
            <a:r>
              <a:rPr lang="en-US" dirty="0"/>
              <a:t>Repeat.</a:t>
            </a:r>
          </a:p>
        </p:txBody>
      </p:sp>
      <p:pic>
        <p:nvPicPr>
          <p:cNvPr id="18434" name="Picture 2" descr="Five Steps of Test-Driven Development">
            <a:extLst>
              <a:ext uri="{FF2B5EF4-FFF2-40B4-BE49-F238E27FC236}">
                <a16:creationId xmlns:a16="http://schemas.microsoft.com/office/drawing/2014/main" id="{B2C1DD47-4634-BCD1-4B12-985510FD5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5325" y="1581944"/>
            <a:ext cx="3876675"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27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F73A-F55E-C843-8E6F-909336889064}"/>
              </a:ext>
            </a:extLst>
          </p:cNvPr>
          <p:cNvSpPr>
            <a:spLocks noGrp="1"/>
          </p:cNvSpPr>
          <p:nvPr>
            <p:ph type="title"/>
          </p:nvPr>
        </p:nvSpPr>
        <p:spPr/>
        <p:txBody>
          <a:bodyPr/>
          <a:lstStyle/>
          <a:p>
            <a:r>
              <a:rPr lang="en-US" dirty="0"/>
              <a:t>TDD</a:t>
            </a:r>
          </a:p>
        </p:txBody>
      </p:sp>
      <p:pic>
        <p:nvPicPr>
          <p:cNvPr id="17410" name="Picture 2" descr="Why Test-Driven Development (TDD) | Marsner Technologies">
            <a:extLst>
              <a:ext uri="{FF2B5EF4-FFF2-40B4-BE49-F238E27FC236}">
                <a16:creationId xmlns:a16="http://schemas.microsoft.com/office/drawing/2014/main" id="{73D5A328-26BA-AA7B-1A37-EA64F97C9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7" y="1273175"/>
            <a:ext cx="7172325" cy="4762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22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31B8-7E2D-5B85-3FC5-F139C609B198}"/>
              </a:ext>
            </a:extLst>
          </p:cNvPr>
          <p:cNvSpPr>
            <a:spLocks noGrp="1"/>
          </p:cNvSpPr>
          <p:nvPr>
            <p:ph type="title"/>
          </p:nvPr>
        </p:nvSpPr>
        <p:spPr/>
        <p:txBody>
          <a:bodyPr/>
          <a:lstStyle/>
          <a:p>
            <a:r>
              <a:rPr lang="en-US" dirty="0"/>
              <a:t>Why do we test code?</a:t>
            </a:r>
          </a:p>
        </p:txBody>
      </p:sp>
      <p:sp>
        <p:nvSpPr>
          <p:cNvPr id="3" name="Content Placeholder 2">
            <a:extLst>
              <a:ext uri="{FF2B5EF4-FFF2-40B4-BE49-F238E27FC236}">
                <a16:creationId xmlns:a16="http://schemas.microsoft.com/office/drawing/2014/main" id="{EE1481A6-92E1-C8B9-50D4-BCEC43A4B90C}"/>
              </a:ext>
            </a:extLst>
          </p:cNvPr>
          <p:cNvSpPr>
            <a:spLocks noGrp="1"/>
          </p:cNvSpPr>
          <p:nvPr>
            <p:ph idx="1"/>
          </p:nvPr>
        </p:nvSpPr>
        <p:spPr/>
        <p:txBody>
          <a:bodyPr/>
          <a:lstStyle/>
          <a:p>
            <a:pPr marL="0" indent="0">
              <a:buNone/>
            </a:pPr>
            <a:endParaRPr lang="en-US" dirty="0"/>
          </a:p>
          <a:p>
            <a:pPr marL="0" indent="0">
              <a:buNone/>
            </a:pPr>
            <a:r>
              <a:rPr lang="en-US" dirty="0"/>
              <a:t>Developers write unit tests for their code to make sure that the code works correctly. This helps to detect and protect against bugs in the future. Sometimes developers write unit tests first, then write the code. This approach is also known as test-driven development (TDD)</a:t>
            </a:r>
          </a:p>
        </p:txBody>
      </p:sp>
    </p:spTree>
    <p:extLst>
      <p:ext uri="{BB962C8B-B14F-4D97-AF65-F5344CB8AC3E}">
        <p14:creationId xmlns:p14="http://schemas.microsoft.com/office/powerpoint/2010/main" val="2752780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C0E3-9844-815B-AA25-5E2A3BA1F78E}"/>
              </a:ext>
            </a:extLst>
          </p:cNvPr>
          <p:cNvSpPr>
            <a:spLocks noGrp="1"/>
          </p:cNvSpPr>
          <p:nvPr>
            <p:ph type="title"/>
          </p:nvPr>
        </p:nvSpPr>
        <p:spPr/>
        <p:txBody>
          <a:bodyPr/>
          <a:lstStyle/>
          <a:p>
            <a:r>
              <a:rPr lang="en-US" dirty="0"/>
              <a:t>TDD Vs. Traditional Testing</a:t>
            </a:r>
          </a:p>
        </p:txBody>
      </p:sp>
      <p:sp>
        <p:nvSpPr>
          <p:cNvPr id="3" name="Content Placeholder 2">
            <a:extLst>
              <a:ext uri="{FF2B5EF4-FFF2-40B4-BE49-F238E27FC236}">
                <a16:creationId xmlns:a16="http://schemas.microsoft.com/office/drawing/2014/main" id="{C4591ACF-2CED-DCC7-3DC6-2A03097303AC}"/>
              </a:ext>
            </a:extLst>
          </p:cNvPr>
          <p:cNvSpPr>
            <a:spLocks noGrp="1"/>
          </p:cNvSpPr>
          <p:nvPr>
            <p:ph idx="1"/>
          </p:nvPr>
        </p:nvSpPr>
        <p:spPr/>
        <p:txBody>
          <a:bodyPr>
            <a:normAutofit/>
          </a:bodyPr>
          <a:lstStyle/>
          <a:p>
            <a:r>
              <a:rPr lang="en-US" b="0" i="0" dirty="0">
                <a:solidFill>
                  <a:srgbClr val="000000"/>
                </a:solidFill>
                <a:effectLst/>
                <a:latin typeface="MarkPro"/>
              </a:rPr>
              <a:t>The foundations are in place before you build the house</a:t>
            </a:r>
          </a:p>
          <a:p>
            <a:r>
              <a:rPr lang="en-US" dirty="0"/>
              <a:t>TDD helps you to develop the logic in your code</a:t>
            </a:r>
          </a:p>
          <a:p>
            <a:r>
              <a:rPr lang="en-US" b="0" i="0" dirty="0">
                <a:solidFill>
                  <a:srgbClr val="000000"/>
                </a:solidFill>
                <a:effectLst/>
                <a:latin typeface="MarkPro"/>
              </a:rPr>
              <a:t>Very high test-coverage</a:t>
            </a:r>
          </a:p>
          <a:p>
            <a:r>
              <a:rPr lang="en-US" b="0" i="0" dirty="0">
                <a:solidFill>
                  <a:srgbClr val="000000"/>
                </a:solidFill>
                <a:effectLst/>
                <a:latin typeface="MarkPro"/>
              </a:rPr>
              <a:t>Prevents bugs early on in the development process</a:t>
            </a:r>
            <a:endParaRPr lang="en-US" dirty="0">
              <a:solidFill>
                <a:srgbClr val="000000"/>
              </a:solidFill>
              <a:latin typeface="MarkPro"/>
            </a:endParaRPr>
          </a:p>
          <a:p>
            <a:r>
              <a:rPr lang="en-US" b="0" i="0" dirty="0">
                <a:solidFill>
                  <a:srgbClr val="000000"/>
                </a:solidFill>
                <a:effectLst/>
                <a:latin typeface="MarkPro"/>
              </a:rPr>
              <a:t>Your code can be understood easily</a:t>
            </a:r>
            <a:endParaRPr lang="en-US" dirty="0"/>
          </a:p>
        </p:txBody>
      </p:sp>
    </p:spTree>
    <p:extLst>
      <p:ext uri="{BB962C8B-B14F-4D97-AF65-F5344CB8AC3E}">
        <p14:creationId xmlns:p14="http://schemas.microsoft.com/office/powerpoint/2010/main" val="2331890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ding - Free computer icons">
            <a:extLst>
              <a:ext uri="{FF2B5EF4-FFF2-40B4-BE49-F238E27FC236}">
                <a16:creationId xmlns:a16="http://schemas.microsoft.com/office/drawing/2014/main" id="{5724C0BD-D4B9-35C5-ABC1-E333AD0993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19" r="9091" b="8423"/>
          <a:stretch/>
        </p:blipFill>
        <p:spPr bwMode="auto">
          <a:xfrm>
            <a:off x="4818888" y="1"/>
            <a:ext cx="7373112" cy="6857999"/>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E1223861-A3E8-48E6-8C01-F3C9AD22D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E940727-F42D-4F2B-AF71-DA5D9FAB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E999A-DAEF-7C39-6497-8D17D0A14A55}"/>
              </a:ext>
            </a:extLst>
          </p:cNvPr>
          <p:cNvSpPr>
            <a:spLocks noGrp="1"/>
          </p:cNvSpPr>
          <p:nvPr>
            <p:ph type="title"/>
          </p:nvPr>
        </p:nvSpPr>
        <p:spPr>
          <a:xfrm>
            <a:off x="804672" y="775633"/>
            <a:ext cx="5291328" cy="2707574"/>
          </a:xfrm>
        </p:spPr>
        <p:txBody>
          <a:bodyPr vert="horz" lIns="91440" tIns="45720" rIns="91440" bIns="45720" rtlCol="0" anchor="b">
            <a:normAutofit/>
          </a:bodyPr>
          <a:lstStyle/>
          <a:p>
            <a:r>
              <a:rPr lang="en-US" sz="5400" dirty="0"/>
              <a:t>Assignment</a:t>
            </a:r>
          </a:p>
        </p:txBody>
      </p:sp>
      <p:sp>
        <p:nvSpPr>
          <p:cNvPr id="3" name="Text Placeholder 2">
            <a:extLst>
              <a:ext uri="{FF2B5EF4-FFF2-40B4-BE49-F238E27FC236}">
                <a16:creationId xmlns:a16="http://schemas.microsoft.com/office/drawing/2014/main" id="{D5A634A8-AA99-D178-B893-C21CC69DEADF}"/>
              </a:ext>
            </a:extLst>
          </p:cNvPr>
          <p:cNvSpPr>
            <a:spLocks noGrp="1"/>
          </p:cNvSpPr>
          <p:nvPr>
            <p:ph type="body" idx="1"/>
          </p:nvPr>
        </p:nvSpPr>
        <p:spPr>
          <a:xfrm>
            <a:off x="804672" y="3629511"/>
            <a:ext cx="4169664" cy="1155525"/>
          </a:xfrm>
        </p:spPr>
        <p:txBody>
          <a:bodyPr vert="horz" lIns="91440" tIns="45720" rIns="91440" bIns="45720" rtlCol="0" anchor="t">
            <a:normAutofit/>
          </a:bodyPr>
          <a:lstStyle/>
          <a:p>
            <a:r>
              <a:rPr lang="en-US" sz="2000" dirty="0">
                <a:solidFill>
                  <a:schemeClr val="tx1"/>
                </a:solidFill>
              </a:rPr>
              <a:t>TDD - calculator</a:t>
            </a:r>
          </a:p>
        </p:txBody>
      </p:sp>
    </p:spTree>
    <p:extLst>
      <p:ext uri="{BB962C8B-B14F-4D97-AF65-F5344CB8AC3E}">
        <p14:creationId xmlns:p14="http://schemas.microsoft.com/office/powerpoint/2010/main" val="23673951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31B8-7E2D-5B85-3FC5-F139C609B198}"/>
              </a:ext>
            </a:extLst>
          </p:cNvPr>
          <p:cNvSpPr>
            <a:spLocks noGrp="1"/>
          </p:cNvSpPr>
          <p:nvPr>
            <p:ph type="title"/>
          </p:nvPr>
        </p:nvSpPr>
        <p:spPr/>
        <p:txBody>
          <a:bodyPr/>
          <a:lstStyle/>
          <a:p>
            <a:r>
              <a:rPr lang="en-US" dirty="0"/>
              <a:t>Why is it so important?</a:t>
            </a:r>
          </a:p>
        </p:txBody>
      </p:sp>
      <p:sp>
        <p:nvSpPr>
          <p:cNvPr id="3" name="Content Placeholder 2">
            <a:extLst>
              <a:ext uri="{FF2B5EF4-FFF2-40B4-BE49-F238E27FC236}">
                <a16:creationId xmlns:a16="http://schemas.microsoft.com/office/drawing/2014/main" id="{EE1481A6-92E1-C8B9-50D4-BCEC43A4B90C}"/>
              </a:ext>
            </a:extLst>
          </p:cNvPr>
          <p:cNvSpPr>
            <a:spLocks noGrp="1"/>
          </p:cNvSpPr>
          <p:nvPr>
            <p:ph idx="1"/>
          </p:nvPr>
        </p:nvSpPr>
        <p:spPr/>
        <p:txBody>
          <a:bodyPr>
            <a:normAutofit fontScale="92500"/>
          </a:bodyPr>
          <a:lstStyle/>
          <a:p>
            <a:pPr marL="0" indent="0">
              <a:buNone/>
            </a:pPr>
            <a:r>
              <a:rPr lang="en-US" dirty="0"/>
              <a:t>Every developer who has worked on long-term projects has come across common problems at some point while fixing broken code and asked:</a:t>
            </a:r>
          </a:p>
          <a:p>
            <a:pPr marL="0" indent="0">
              <a:buNone/>
            </a:pPr>
            <a:endParaRPr lang="en-US" dirty="0"/>
          </a:p>
          <a:p>
            <a:r>
              <a:rPr lang="en-US" dirty="0"/>
              <a:t>“How and where in the codebase do I fix this?”</a:t>
            </a:r>
          </a:p>
          <a:p>
            <a:r>
              <a:rPr lang="en-US" dirty="0"/>
              <a:t>“What do these lines of code do?”</a:t>
            </a:r>
          </a:p>
          <a:p>
            <a:r>
              <a:rPr lang="en-US" dirty="0"/>
              <a:t>“Is this code still needed or used at all?”</a:t>
            </a:r>
          </a:p>
          <a:p>
            <a:endParaRPr lang="en-US" dirty="0"/>
          </a:p>
          <a:p>
            <a:pPr marL="0" indent="0">
              <a:buNone/>
            </a:pPr>
            <a:r>
              <a:rPr lang="en-US" dirty="0"/>
              <a:t>And most importantly:</a:t>
            </a:r>
          </a:p>
          <a:p>
            <a:r>
              <a:rPr lang="en-US" dirty="0"/>
              <a:t>“How can I make sure that if I change this, nothing else breaks?”</a:t>
            </a:r>
          </a:p>
        </p:txBody>
      </p:sp>
    </p:spTree>
    <p:extLst>
      <p:ext uri="{BB962C8B-B14F-4D97-AF65-F5344CB8AC3E}">
        <p14:creationId xmlns:p14="http://schemas.microsoft.com/office/powerpoint/2010/main" val="86625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FDC6-0CFC-498B-76F4-CAC1958E6CF3}"/>
              </a:ext>
            </a:extLst>
          </p:cNvPr>
          <p:cNvSpPr>
            <a:spLocks noGrp="1"/>
          </p:cNvSpPr>
          <p:nvPr>
            <p:ph type="title"/>
          </p:nvPr>
        </p:nvSpPr>
        <p:spPr/>
        <p:txBody>
          <a:bodyPr/>
          <a:lstStyle/>
          <a:p>
            <a:r>
              <a:rPr lang="en-US" dirty="0"/>
              <a:t>Why is it so important?</a:t>
            </a:r>
          </a:p>
        </p:txBody>
      </p:sp>
      <p:sp>
        <p:nvSpPr>
          <p:cNvPr id="3" name="Content Placeholder 2">
            <a:extLst>
              <a:ext uri="{FF2B5EF4-FFF2-40B4-BE49-F238E27FC236}">
                <a16:creationId xmlns:a16="http://schemas.microsoft.com/office/drawing/2014/main" id="{40C4E3A1-75DB-E490-EF36-AE09CB035C1A}"/>
              </a:ext>
            </a:extLst>
          </p:cNvPr>
          <p:cNvSpPr>
            <a:spLocks noGrp="1"/>
          </p:cNvSpPr>
          <p:nvPr>
            <p:ph idx="1"/>
          </p:nvPr>
        </p:nvSpPr>
        <p:spPr/>
        <p:txBody>
          <a:bodyPr>
            <a:normAutofit lnSpcReduction="10000"/>
          </a:bodyPr>
          <a:lstStyle/>
          <a:p>
            <a:pPr marL="0" indent="0">
              <a:buNone/>
            </a:pPr>
            <a:r>
              <a:rPr lang="en-US" dirty="0"/>
              <a:t>Simply put, code that is automatically unit-tested will effectively translate in practical terms into:</a:t>
            </a:r>
          </a:p>
          <a:p>
            <a:r>
              <a:rPr lang="en-US" dirty="0"/>
              <a:t>more reusability</a:t>
            </a:r>
          </a:p>
          <a:p>
            <a:r>
              <a:rPr lang="en-US" dirty="0"/>
              <a:t>refactoring made easy/clean code</a:t>
            </a:r>
          </a:p>
          <a:p>
            <a:r>
              <a:rPr lang="en-US" dirty="0"/>
              <a:t>agile code</a:t>
            </a:r>
          </a:p>
          <a:p>
            <a:r>
              <a:rPr lang="en-US" dirty="0"/>
              <a:t>robust code</a:t>
            </a:r>
          </a:p>
          <a:p>
            <a:r>
              <a:rPr lang="en-US" dirty="0"/>
              <a:t>readable code</a:t>
            </a:r>
          </a:p>
          <a:p>
            <a:r>
              <a:rPr lang="en-US" dirty="0"/>
              <a:t>Simplified debugging</a:t>
            </a:r>
          </a:p>
          <a:p>
            <a:r>
              <a:rPr lang="en-US" dirty="0"/>
              <a:t>Avoid regression</a:t>
            </a:r>
          </a:p>
          <a:p>
            <a:endParaRPr lang="en-US" dirty="0"/>
          </a:p>
        </p:txBody>
      </p:sp>
    </p:spTree>
    <p:extLst>
      <p:ext uri="{BB962C8B-B14F-4D97-AF65-F5344CB8AC3E}">
        <p14:creationId xmlns:p14="http://schemas.microsoft.com/office/powerpoint/2010/main" val="21603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3DDD-AEC8-E018-E38D-7D2E4AD0A601}"/>
              </a:ext>
            </a:extLst>
          </p:cNvPr>
          <p:cNvSpPr>
            <a:spLocks noGrp="1"/>
          </p:cNvSpPr>
          <p:nvPr>
            <p:ph type="title"/>
          </p:nvPr>
        </p:nvSpPr>
        <p:spPr/>
        <p:txBody>
          <a:bodyPr/>
          <a:lstStyle/>
          <a:p>
            <a:r>
              <a:rPr lang="en-US" dirty="0"/>
              <a:t>It saves time, really</a:t>
            </a:r>
          </a:p>
        </p:txBody>
      </p:sp>
      <p:sp>
        <p:nvSpPr>
          <p:cNvPr id="3" name="Content Placeholder 2">
            <a:extLst>
              <a:ext uri="{FF2B5EF4-FFF2-40B4-BE49-F238E27FC236}">
                <a16:creationId xmlns:a16="http://schemas.microsoft.com/office/drawing/2014/main" id="{FA515DB3-4548-19E0-A038-DB7140EE2E22}"/>
              </a:ext>
            </a:extLst>
          </p:cNvPr>
          <p:cNvSpPr>
            <a:spLocks noGrp="1"/>
          </p:cNvSpPr>
          <p:nvPr>
            <p:ph idx="1"/>
          </p:nvPr>
        </p:nvSpPr>
        <p:spPr/>
        <p:txBody>
          <a:bodyPr/>
          <a:lstStyle/>
          <a:p>
            <a:r>
              <a:rPr lang="en-US" dirty="0"/>
              <a:t>Number one excuse not to write tests is that you do not have time for it or your client does not want to pay for it. Writing tests can indeed cost you some time</a:t>
            </a:r>
          </a:p>
        </p:txBody>
      </p:sp>
      <p:pic>
        <p:nvPicPr>
          <p:cNvPr id="3074" name="Picture 2" descr="Dilbert bugfix">
            <a:extLst>
              <a:ext uri="{FF2B5EF4-FFF2-40B4-BE49-F238E27FC236}">
                <a16:creationId xmlns:a16="http://schemas.microsoft.com/office/drawing/2014/main" id="{A385430A-0E97-FA56-A0DC-909462625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162" y="3429000"/>
            <a:ext cx="8635676" cy="268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71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F99A-D6D8-29BD-EADF-568E1B6EFFD8}"/>
              </a:ext>
            </a:extLst>
          </p:cNvPr>
          <p:cNvSpPr>
            <a:spLocks noGrp="1"/>
          </p:cNvSpPr>
          <p:nvPr>
            <p:ph type="title"/>
          </p:nvPr>
        </p:nvSpPr>
        <p:spPr/>
        <p:txBody>
          <a:bodyPr/>
          <a:lstStyle/>
          <a:p>
            <a:r>
              <a:rPr lang="en-US" dirty="0"/>
              <a:t>Technical debt</a:t>
            </a:r>
          </a:p>
        </p:txBody>
      </p:sp>
      <p:pic>
        <p:nvPicPr>
          <p:cNvPr id="5" name="Picture 2" descr="18F: Digital service delivery | What is technical debt?">
            <a:extLst>
              <a:ext uri="{FF2B5EF4-FFF2-40B4-BE49-F238E27FC236}">
                <a16:creationId xmlns:a16="http://schemas.microsoft.com/office/drawing/2014/main" id="{3374E951-F7AA-073B-7DFE-7099DDF68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877" y="1283182"/>
            <a:ext cx="5316245" cy="5322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27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F49D-BCF3-6F15-468E-779A0FD49F7D}"/>
              </a:ext>
            </a:extLst>
          </p:cNvPr>
          <p:cNvSpPr>
            <a:spLocks noGrp="1"/>
          </p:cNvSpPr>
          <p:nvPr>
            <p:ph type="title"/>
          </p:nvPr>
        </p:nvSpPr>
        <p:spPr/>
        <p:txBody>
          <a:bodyPr/>
          <a:lstStyle/>
          <a:p>
            <a:r>
              <a:rPr lang="en-US" dirty="0"/>
              <a:t>What are unit tests, anyway?</a:t>
            </a:r>
          </a:p>
        </p:txBody>
      </p:sp>
      <p:sp>
        <p:nvSpPr>
          <p:cNvPr id="3" name="Content Placeholder 2">
            <a:extLst>
              <a:ext uri="{FF2B5EF4-FFF2-40B4-BE49-F238E27FC236}">
                <a16:creationId xmlns:a16="http://schemas.microsoft.com/office/drawing/2014/main" id="{EA0E6EC3-8D4B-D2AB-A44C-089BC6AD9CDF}"/>
              </a:ext>
            </a:extLst>
          </p:cNvPr>
          <p:cNvSpPr>
            <a:spLocks noGrp="1"/>
          </p:cNvSpPr>
          <p:nvPr>
            <p:ph idx="1"/>
          </p:nvPr>
        </p:nvSpPr>
        <p:spPr/>
        <p:txBody>
          <a:bodyPr/>
          <a:lstStyle/>
          <a:p>
            <a:r>
              <a:rPr lang="en-US" dirty="0"/>
              <a:t>Unit tests are automated tests written (in code) by developers, each testing a particular standalone unit of code, separately from the rest of the application. One unit test is given control data for executing a particular scenario (the input of whatever code it tests) and expects a given output. If that output is met, the test passes.</a:t>
            </a:r>
          </a:p>
          <a:p>
            <a:r>
              <a:rPr lang="en-US" dirty="0"/>
              <a:t>A test scenario usually (but not necessarily) tests a single function/method (the unit).</a:t>
            </a:r>
          </a:p>
        </p:txBody>
      </p:sp>
    </p:spTree>
    <p:extLst>
      <p:ext uri="{BB962C8B-B14F-4D97-AF65-F5344CB8AC3E}">
        <p14:creationId xmlns:p14="http://schemas.microsoft.com/office/powerpoint/2010/main" val="427984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F99A-D6D8-29BD-EADF-568E1B6EFFD8}"/>
              </a:ext>
            </a:extLst>
          </p:cNvPr>
          <p:cNvSpPr>
            <a:spLocks noGrp="1"/>
          </p:cNvSpPr>
          <p:nvPr>
            <p:ph type="title"/>
          </p:nvPr>
        </p:nvSpPr>
        <p:spPr/>
        <p:txBody>
          <a:bodyPr/>
          <a:lstStyle/>
          <a:p>
            <a:r>
              <a:rPr lang="en-US" dirty="0"/>
              <a:t>Automated tests</a:t>
            </a:r>
          </a:p>
        </p:txBody>
      </p:sp>
      <p:pic>
        <p:nvPicPr>
          <p:cNvPr id="4" name="Content Placeholder 4">
            <a:extLst>
              <a:ext uri="{FF2B5EF4-FFF2-40B4-BE49-F238E27FC236}">
                <a16:creationId xmlns:a16="http://schemas.microsoft.com/office/drawing/2014/main" id="{B8DB458A-D998-486F-1C6C-5F527C22F58C}"/>
              </a:ext>
            </a:extLst>
          </p:cNvPr>
          <p:cNvPicPr>
            <a:picLocks noChangeAspect="1"/>
          </p:cNvPicPr>
          <p:nvPr/>
        </p:nvPicPr>
        <p:blipFill>
          <a:blip r:embed="rId2"/>
          <a:stretch>
            <a:fillRect/>
          </a:stretch>
        </p:blipFill>
        <p:spPr>
          <a:xfrm>
            <a:off x="4098578" y="1589634"/>
            <a:ext cx="3994843" cy="4823320"/>
          </a:xfrm>
          <a:prstGeom prst="rect">
            <a:avLst/>
          </a:prstGeom>
        </p:spPr>
      </p:pic>
    </p:spTree>
    <p:extLst>
      <p:ext uri="{BB962C8B-B14F-4D97-AF65-F5344CB8AC3E}">
        <p14:creationId xmlns:p14="http://schemas.microsoft.com/office/powerpoint/2010/main" val="3162769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7883</TotalTime>
  <Words>1070</Words>
  <Application>Microsoft Office PowerPoint</Application>
  <PresentationFormat>Widescreen</PresentationFormat>
  <Paragraphs>125</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inherit</vt:lpstr>
      <vt:lpstr>MarkPro</vt:lpstr>
      <vt:lpstr>Roboto</vt:lpstr>
      <vt:lpstr>Office Theme</vt:lpstr>
      <vt:lpstr>  JF2-5 Testing</vt:lpstr>
      <vt:lpstr>What is Testing?</vt:lpstr>
      <vt:lpstr>Why do we test code?</vt:lpstr>
      <vt:lpstr>Why is it so important?</vt:lpstr>
      <vt:lpstr>Why is it so important?</vt:lpstr>
      <vt:lpstr>It saves time, really</vt:lpstr>
      <vt:lpstr>Technical debt</vt:lpstr>
      <vt:lpstr>What are unit tests, anyway?</vt:lpstr>
      <vt:lpstr>Automated tests</vt:lpstr>
      <vt:lpstr>JUnit</vt:lpstr>
      <vt:lpstr>Junit – maven dependency</vt:lpstr>
      <vt:lpstr>Maven test job - scan test classes –  maven plugin</vt:lpstr>
      <vt:lpstr>Demo</vt:lpstr>
      <vt:lpstr>Assignment</vt:lpstr>
      <vt:lpstr>Assertions</vt:lpstr>
      <vt:lpstr>Assignment</vt:lpstr>
      <vt:lpstr>Parameterized Tests</vt:lpstr>
      <vt:lpstr>Assignment</vt:lpstr>
      <vt:lpstr>Test coverage</vt:lpstr>
      <vt:lpstr>JaCoCo</vt:lpstr>
      <vt:lpstr>Assignment</vt:lpstr>
      <vt:lpstr>Testing pyramid</vt:lpstr>
      <vt:lpstr>Mocks</vt:lpstr>
      <vt:lpstr>Mockito</vt:lpstr>
      <vt:lpstr>Assignment</vt:lpstr>
      <vt:lpstr>Demo + practice</vt:lpstr>
      <vt:lpstr>Test-driven development - TDD</vt:lpstr>
      <vt:lpstr>How to perform TDD Test</vt:lpstr>
      <vt:lpstr>TDD</vt:lpstr>
      <vt:lpstr>TDD Vs. Traditional Testing</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SBM-1 Spring Boot Microservices</dc:title>
  <dc:creator>David Lacoste</dc:creator>
  <cp:lastModifiedBy>David Lacoste</cp:lastModifiedBy>
  <cp:revision>9</cp:revision>
  <dcterms:created xsi:type="dcterms:W3CDTF">2022-12-12T15:09:59Z</dcterms:created>
  <dcterms:modified xsi:type="dcterms:W3CDTF">2023-01-23T07:43:31Z</dcterms:modified>
</cp:coreProperties>
</file>