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0" r:id="rId1"/>
  </p:sldMasterIdLst>
  <p:notesMasterIdLst>
    <p:notesMasterId r:id="rId23"/>
  </p:notesMasterIdLst>
  <p:sldIdLst>
    <p:sldId id="256" r:id="rId2"/>
    <p:sldId id="258" r:id="rId3"/>
    <p:sldId id="282" r:id="rId4"/>
    <p:sldId id="272" r:id="rId5"/>
    <p:sldId id="269" r:id="rId6"/>
    <p:sldId id="278" r:id="rId7"/>
    <p:sldId id="273" r:id="rId8"/>
    <p:sldId id="275" r:id="rId9"/>
    <p:sldId id="271" r:id="rId10"/>
    <p:sldId id="274" r:id="rId11"/>
    <p:sldId id="270" r:id="rId12"/>
    <p:sldId id="280" r:id="rId13"/>
    <p:sldId id="260" r:id="rId14"/>
    <p:sldId id="277" r:id="rId15"/>
    <p:sldId id="257" r:id="rId16"/>
    <p:sldId id="262" r:id="rId17"/>
    <p:sldId id="265" r:id="rId18"/>
    <p:sldId id="266" r:id="rId19"/>
    <p:sldId id="281" r:id="rId20"/>
    <p:sldId id="26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4" autoAdjust="0"/>
    <p:restoredTop sz="86070" autoAdjust="0"/>
  </p:normalViewPr>
  <p:slideViewPr>
    <p:cSldViewPr snapToGrid="0">
      <p:cViewPr varScale="1">
        <p:scale>
          <a:sx n="74" d="100"/>
          <a:sy n="74" d="100"/>
        </p:scale>
        <p:origin x="773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00424-5D1E-4E73-9718-0A2144D12EF8}" type="datetimeFigureOut">
              <a:rPr lang="nl-BE" smtClean="0"/>
              <a:t>20/06/2018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49417-29BC-42D2-AF53-E8E1728A67F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497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Goedemiddag, ik zal jullie mijn project voorstellen genaamd BCOUNTER. 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49417-29BC-42D2-AF53-E8E1728A67F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746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u="sng" dirty="0"/>
              <a:t>combinatie met de RFID </a:t>
            </a:r>
            <a:r>
              <a:rPr lang="nl-BE" dirty="0"/>
              <a:t>scanner werkt het </a:t>
            </a:r>
            <a:r>
              <a:rPr lang="nl-BE" u="sng" dirty="0"/>
              <a:t>slot van de frigo</a:t>
            </a:r>
            <a:r>
              <a:rPr lang="nl-BE" dirty="0"/>
              <a:t>.</a:t>
            </a:r>
          </a:p>
          <a:p>
            <a:r>
              <a:rPr lang="nl-BE" dirty="0"/>
              <a:t>Deze gaat vanzelfsprekend open als je toegang krijgt en </a:t>
            </a:r>
            <a:r>
              <a:rPr lang="nl-BE" dirty="0" err="1"/>
              <a:t>lockt</a:t>
            </a:r>
            <a:r>
              <a:rPr lang="nl-BE" dirty="0"/>
              <a:t> wanneer je de deur terug sluit.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49417-29BC-42D2-AF53-E8E1728A67F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3523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Al deze </a:t>
            </a:r>
            <a:r>
              <a:rPr lang="nl-BE" u="sng" dirty="0"/>
              <a:t>onderdelen moeten natuurlijk ook aangesloten worden</a:t>
            </a:r>
            <a:r>
              <a:rPr lang="nl-BE" dirty="0"/>
              <a:t>. Bij deze dus aan de </a:t>
            </a:r>
            <a:r>
              <a:rPr lang="nl-BE" dirty="0" err="1"/>
              <a:t>raspberry</a:t>
            </a:r>
            <a:r>
              <a:rPr lang="nl-BE" dirty="0"/>
              <a:t> pi, </a:t>
            </a:r>
          </a:p>
          <a:p>
            <a:r>
              <a:rPr lang="nl-BE" dirty="0"/>
              <a:t>die zit verstop achteraan de frigo in een </a:t>
            </a:r>
            <a:r>
              <a:rPr lang="nl-BE" u="sng" dirty="0"/>
              <a:t>dubbele wand</a:t>
            </a:r>
            <a:r>
              <a:rPr lang="nl-BE" dirty="0"/>
              <a:t>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49417-29BC-42D2-AF53-E8E1728A67F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790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Duiding hoe je als gebruiker het moet gaan gebruiken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49417-29BC-42D2-AF53-E8E1728A67F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903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Als je een drankje wil nuttigen, moet u </a:t>
            </a:r>
            <a:r>
              <a:rPr lang="nl-BE" u="sng" dirty="0"/>
              <a:t>eerst en vooral toegang hebben tot een werkende badge.</a:t>
            </a:r>
          </a:p>
          <a:p>
            <a:r>
              <a:rPr lang="nl-BE" dirty="0"/>
              <a:t>Als je een werkende badge ter beschikking hebt dan kan u </a:t>
            </a:r>
            <a:r>
              <a:rPr lang="nl-BE" dirty="0" err="1"/>
              <a:t>badgen</a:t>
            </a:r>
            <a:r>
              <a:rPr lang="nl-BE" dirty="0"/>
              <a:t>. </a:t>
            </a:r>
          </a:p>
          <a:p>
            <a:r>
              <a:rPr lang="nl-BE" dirty="0"/>
              <a:t>Als je toegang hebt gaat het </a:t>
            </a:r>
            <a:r>
              <a:rPr lang="nl-BE" u="sng" dirty="0"/>
              <a:t>groene lampje aan </a:t>
            </a:r>
            <a:r>
              <a:rPr lang="nl-BE" dirty="0"/>
              <a:t>en </a:t>
            </a:r>
            <a:r>
              <a:rPr lang="nl-BE" u="sng" dirty="0"/>
              <a:t>het slot open</a:t>
            </a:r>
            <a:r>
              <a:rPr lang="nl-BE" dirty="0"/>
              <a:t>, </a:t>
            </a:r>
            <a:r>
              <a:rPr lang="nl-BE" u="sng" dirty="0"/>
              <a:t>anders het rode lampje</a:t>
            </a:r>
            <a:r>
              <a:rPr lang="nl-BE" dirty="0"/>
              <a:t>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49417-29BC-42D2-AF53-E8E1728A67F3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654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Wanneer je toegang hebt gekregen kan je dus drankjes uit de frigo nemen. </a:t>
            </a:r>
          </a:p>
          <a:p>
            <a:r>
              <a:rPr lang="nl-BE" dirty="0"/>
              <a:t>Deze worden </a:t>
            </a:r>
            <a:r>
              <a:rPr lang="nl-BE" u="sng" dirty="0"/>
              <a:t>geregistreerd wanneer je de deur terug sluit</a:t>
            </a:r>
            <a:r>
              <a:rPr lang="nl-B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49417-29BC-42D2-AF53-E8E1728A67F3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8740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 website dient voor aan de </a:t>
            </a:r>
            <a:r>
              <a:rPr lang="nl-BE" u="sng" dirty="0"/>
              <a:t>ene kant de gebruiker zelf </a:t>
            </a:r>
            <a:r>
              <a:rPr lang="nl-BE" dirty="0"/>
              <a:t>en aan de </a:t>
            </a:r>
            <a:r>
              <a:rPr lang="nl-BE" u="sng" dirty="0"/>
              <a:t>andere kant voor de administrator </a:t>
            </a:r>
            <a:r>
              <a:rPr lang="nl-BE" dirty="0"/>
              <a:t>ofwel de </a:t>
            </a:r>
            <a:r>
              <a:rPr lang="nl-BE" u="sng" dirty="0"/>
              <a:t>baas over de frigo.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49417-29BC-42D2-AF53-E8E1728A67F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697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 gebruiker </a:t>
            </a:r>
            <a:r>
              <a:rPr lang="nl-BE" u="sng" dirty="0"/>
              <a:t>kan niet veel zien</a:t>
            </a:r>
            <a:r>
              <a:rPr lang="nl-BE" dirty="0"/>
              <a:t>, enkel de dingen die voor hem </a:t>
            </a:r>
            <a:r>
              <a:rPr lang="nl-BE" u="sng" dirty="0"/>
              <a:t>belangrijk</a:t>
            </a:r>
            <a:r>
              <a:rPr lang="nl-BE" dirty="0"/>
              <a:t> zijn. Zoals zijn </a:t>
            </a:r>
            <a:r>
              <a:rPr lang="nl-BE" u="sng" dirty="0"/>
              <a:t>verbruik</a:t>
            </a:r>
            <a:r>
              <a:rPr lang="nl-BE" dirty="0"/>
              <a:t>… </a:t>
            </a:r>
          </a:p>
          <a:p>
            <a:r>
              <a:rPr lang="nl-BE" dirty="0"/>
              <a:t>Wat hij allemaal gedronken heeft en </a:t>
            </a:r>
            <a:r>
              <a:rPr lang="nl-BE" u="sng" dirty="0"/>
              <a:t>wat dat hem allemaal zal kosten.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49417-29BC-42D2-AF53-E8E1728A67F3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389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 de administrator zijn er al wat </a:t>
            </a:r>
            <a:r>
              <a:rPr lang="nl-BE" u="sng" dirty="0"/>
              <a:t>meer mogelijkheden </a:t>
            </a:r>
            <a:r>
              <a:rPr lang="nl-BE" dirty="0"/>
              <a:t>zoals:</a:t>
            </a:r>
          </a:p>
          <a:p>
            <a:endParaRPr lang="nl-BE" dirty="0"/>
          </a:p>
          <a:p>
            <a:r>
              <a:rPr lang="nl-BE" dirty="0"/>
              <a:t>- Een </a:t>
            </a:r>
            <a:r>
              <a:rPr lang="nl-BE" u="sng" dirty="0"/>
              <a:t>tabel met alle </a:t>
            </a:r>
            <a:r>
              <a:rPr lang="nl-BE" u="sng" dirty="0" err="1"/>
              <a:t>loggings</a:t>
            </a:r>
            <a:r>
              <a:rPr lang="nl-BE" u="sng" dirty="0"/>
              <a:t>     </a:t>
            </a:r>
            <a:r>
              <a:rPr lang="nl-BE" dirty="0"/>
              <a:t>(wie wat er heeft uitgehaald en wanneer)</a:t>
            </a:r>
          </a:p>
          <a:p>
            <a:r>
              <a:rPr lang="nl-BE" dirty="0"/>
              <a:t>Maar ook de mogelijkheid om:</a:t>
            </a:r>
          </a:p>
          <a:p>
            <a:endParaRPr lang="nl-BE" dirty="0"/>
          </a:p>
          <a:p>
            <a:r>
              <a:rPr lang="nl-BE" dirty="0"/>
              <a:t>-   Een </a:t>
            </a:r>
            <a:r>
              <a:rPr lang="nl-BE" u="sng" dirty="0"/>
              <a:t>gebruiker</a:t>
            </a:r>
            <a:r>
              <a:rPr lang="nl-BE" dirty="0"/>
              <a:t> toe te voegen</a:t>
            </a:r>
          </a:p>
          <a:p>
            <a:pPr marL="171450" indent="-171450">
              <a:buFontTx/>
              <a:buChar char="-"/>
            </a:pPr>
            <a:r>
              <a:rPr lang="nl-BE" dirty="0"/>
              <a:t>Een </a:t>
            </a:r>
            <a:r>
              <a:rPr lang="nl-BE" u="sng" dirty="0"/>
              <a:t>drankje</a:t>
            </a:r>
            <a:r>
              <a:rPr lang="nl-BE" dirty="0"/>
              <a:t> toe te voegen</a:t>
            </a:r>
          </a:p>
          <a:p>
            <a:pPr marL="171450" indent="-171450">
              <a:buFontTx/>
              <a:buChar char="-"/>
            </a:pPr>
            <a:r>
              <a:rPr lang="nl-BE" dirty="0"/>
              <a:t>Een </a:t>
            </a:r>
            <a:r>
              <a:rPr lang="nl-BE" u="sng" dirty="0"/>
              <a:t>actie</a:t>
            </a:r>
            <a:r>
              <a:rPr lang="nl-BE" dirty="0"/>
              <a:t> toe te voegen.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49417-29BC-42D2-AF53-E8E1728A67F3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1828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Ik heb het meeste tijd verloren bij mijn </a:t>
            </a:r>
            <a:r>
              <a:rPr lang="nl-BE" u="sng" dirty="0"/>
              <a:t>server opzet</a:t>
            </a:r>
            <a:r>
              <a:rPr lang="nl-BE" dirty="0"/>
              <a:t>. Dit was </a:t>
            </a:r>
            <a:r>
              <a:rPr lang="nl-BE" u="sng" dirty="0"/>
              <a:t>volledig nieuw </a:t>
            </a:r>
            <a:r>
              <a:rPr lang="nl-BE" dirty="0"/>
              <a:t>voor mij en ging dan ook </a:t>
            </a:r>
            <a:r>
              <a:rPr lang="nl-BE" u="sng" dirty="0"/>
              <a:t>niet vanzelfsprekend</a:t>
            </a:r>
            <a:r>
              <a:rPr lang="nl-BE" dirty="0"/>
              <a:t>.</a:t>
            </a:r>
          </a:p>
          <a:p>
            <a:r>
              <a:rPr lang="nl-BE" dirty="0"/>
              <a:t>Ook heb ik veel tijd verloren bij het </a:t>
            </a:r>
            <a:r>
              <a:rPr lang="nl-BE" u="sng" dirty="0"/>
              <a:t>programmeren van de login pagina en de </a:t>
            </a:r>
            <a:r>
              <a:rPr lang="nl-BE" u="sng" dirty="0" err="1"/>
              <a:t>adduser</a:t>
            </a:r>
            <a:r>
              <a:rPr lang="nl-BE" dirty="0"/>
              <a:t>. Door te </a:t>
            </a:r>
            <a:r>
              <a:rPr lang="nl-BE" u="sng" dirty="0"/>
              <a:t>prutsen telkens </a:t>
            </a:r>
            <a:r>
              <a:rPr lang="nl-BE" u="sng" dirty="0" err="1"/>
              <a:t>errors</a:t>
            </a:r>
            <a:r>
              <a:rPr lang="nl-B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49417-29BC-42D2-AF53-E8E1728A67F3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1672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Het was een leerrijke ervaring, zeker omdat we het </a:t>
            </a:r>
            <a:r>
              <a:rPr lang="nl-BE" u="sng" dirty="0"/>
              <a:t>van begin tot het einde</a:t>
            </a:r>
            <a:r>
              <a:rPr lang="nl-BE" dirty="0"/>
              <a:t> moeten verwezenlijken en je </a:t>
            </a:r>
            <a:r>
              <a:rPr lang="nl-BE" u="sng" dirty="0"/>
              <a:t>zelf een idee mocht uitwerken</a:t>
            </a:r>
            <a:r>
              <a:rPr lang="nl-B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49417-29BC-42D2-AF53-E8E1728A67F3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808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 slimme koelkast die ideaal past in een jeugdlokaal, kantoor of cafetaria.</a:t>
            </a:r>
          </a:p>
          <a:p>
            <a:r>
              <a:rPr lang="nl-BE" dirty="0"/>
              <a:t>Omdat hij de consumpties bijhoud van zowel </a:t>
            </a:r>
            <a:r>
              <a:rPr lang="nl-BE" u="sng" dirty="0"/>
              <a:t>elke persoon </a:t>
            </a:r>
            <a:r>
              <a:rPr lang="nl-BE" dirty="0"/>
              <a:t>maar dat kan </a:t>
            </a:r>
            <a:r>
              <a:rPr lang="nl-BE" u="sng" dirty="0"/>
              <a:t>ook als groep</a:t>
            </a:r>
            <a:r>
              <a:rPr lang="nl-BE" dirty="0"/>
              <a:t>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49417-29BC-42D2-AF53-E8E1728A67F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895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Goed dat de eerste week direct met deadlines was.</a:t>
            </a:r>
          </a:p>
          <a:p>
            <a:endParaRPr lang="nl-BE" dirty="0"/>
          </a:p>
          <a:p>
            <a:r>
              <a:rPr lang="nl-BE" dirty="0"/>
              <a:t>De voorbije weken verliepen niet altijd van een leien dakje.</a:t>
            </a:r>
          </a:p>
          <a:p>
            <a:pPr marL="171450" indent="-171450">
              <a:buFontTx/>
              <a:buChar char="-"/>
            </a:pPr>
            <a:r>
              <a:rPr lang="nl-BE" dirty="0"/>
              <a:t>Lang moeten wachten op </a:t>
            </a:r>
            <a:r>
              <a:rPr lang="nl-BE" u="sng" dirty="0"/>
              <a:t>lichtsensoren</a:t>
            </a:r>
            <a:r>
              <a:rPr lang="nl-BE" dirty="0"/>
              <a:t>, dan maar zelf naar de winkel gegaan.</a:t>
            </a:r>
          </a:p>
          <a:p>
            <a:pPr marL="171450" indent="-171450">
              <a:buFontTx/>
              <a:buChar char="-"/>
            </a:pPr>
            <a:endParaRPr lang="nl-BE" dirty="0"/>
          </a:p>
          <a:p>
            <a:pPr marL="0" indent="0">
              <a:buFontTx/>
              <a:buNone/>
            </a:pPr>
            <a:r>
              <a:rPr lang="nl-BE" dirty="0"/>
              <a:t>Zelf last gehad van </a:t>
            </a:r>
            <a:r>
              <a:rPr lang="nl-BE" u="sng" dirty="0"/>
              <a:t>uitstelgedrag.</a:t>
            </a:r>
          </a:p>
          <a:p>
            <a:pPr marL="171450" indent="-171450">
              <a:buFontTx/>
              <a:buChar char="-"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49417-29BC-42D2-AF53-E8E1728A67F3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241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Goedemiddag, ik zal jullie mijn project voorstellen genaamd BCOUNTER.  De slimme koelkast die ideaal past in een jeugdlokaal, kantoor of cafetaria.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49417-29BC-42D2-AF53-E8E1728A67F3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967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Ik zit al jaren in de KSA en als leider wordt er wel al graag eens een </a:t>
            </a:r>
            <a:r>
              <a:rPr lang="nl-BE" u="sng" dirty="0"/>
              <a:t>cola of een pintje gedronken in ons leidingslokaal.</a:t>
            </a:r>
          </a:p>
          <a:p>
            <a:r>
              <a:rPr lang="nl-BE" dirty="0"/>
              <a:t>Maar niet altijd lukt het om bij elk drankje – dat je neemt - een streepje naast jouw naam te zetten, zoals we vandaag doen.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49417-29BC-42D2-AF53-E8E1728A67F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162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Wanneer ik een </a:t>
            </a:r>
            <a:r>
              <a:rPr lang="nl-BE" u="sng" dirty="0"/>
              <a:t>idee</a:t>
            </a:r>
            <a:r>
              <a:rPr lang="nl-BE" dirty="0"/>
              <a:t> had van wat ik wou maken, begon ik wat </a:t>
            </a:r>
            <a:r>
              <a:rPr lang="nl-BE" u="sng" dirty="0"/>
              <a:t>verder te denken</a:t>
            </a:r>
            <a:r>
              <a:rPr lang="nl-BE" dirty="0"/>
              <a:t>. </a:t>
            </a:r>
          </a:p>
          <a:p>
            <a:r>
              <a:rPr lang="nl-BE" u="sng" dirty="0"/>
              <a:t>Hoe ga ik het verbruik controleren </a:t>
            </a:r>
            <a:r>
              <a:rPr lang="nl-BE" dirty="0"/>
              <a:t>en </a:t>
            </a:r>
            <a:r>
              <a:rPr lang="nl-BE" u="sng" dirty="0"/>
              <a:t>hoe beveiligen</a:t>
            </a:r>
            <a:r>
              <a:rPr lang="nl-BE" dirty="0"/>
              <a:t>. </a:t>
            </a:r>
            <a:r>
              <a:rPr lang="nl-BE" u="sng" dirty="0"/>
              <a:t>Welke componenten </a:t>
            </a:r>
            <a:r>
              <a:rPr lang="nl-BE" dirty="0"/>
              <a:t>heb ik daar voor nodig.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49417-29BC-42D2-AF53-E8E1728A67F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7062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Ook maakte ik al een aantal </a:t>
            </a:r>
            <a:r>
              <a:rPr lang="nl-BE" u="sng" dirty="0"/>
              <a:t>schetsen van het prototype</a:t>
            </a:r>
            <a:r>
              <a:rPr lang="nl-BE" dirty="0"/>
              <a:t>, om een beeld te kunnen krijgen van de </a:t>
            </a:r>
            <a:r>
              <a:rPr lang="nl-BE" u="sng" dirty="0"/>
              <a:t>plaatsing van de onderdelen en de benodigdheden</a:t>
            </a:r>
            <a:r>
              <a:rPr lang="nl-B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49417-29BC-42D2-AF53-E8E1728A67F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2917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Als case heb ik ervoor gekozen om dit </a:t>
            </a:r>
            <a:r>
              <a:rPr lang="nl-BE" u="sng" dirty="0"/>
              <a:t>volledig uit hout te maken</a:t>
            </a:r>
            <a:r>
              <a:rPr lang="nl-BE" dirty="0"/>
              <a:t>, de reden daarvoor is, is om dat </a:t>
            </a:r>
            <a:r>
              <a:rPr lang="nl-BE" u="sng" dirty="0"/>
              <a:t>hout gemakkelijk te bewerken </a:t>
            </a:r>
            <a:r>
              <a:rPr lang="nl-BE" dirty="0"/>
              <a:t>is maar </a:t>
            </a:r>
            <a:r>
              <a:rPr lang="nl-BE" u="sng" dirty="0"/>
              <a:t>ook stevig</a:t>
            </a:r>
            <a:r>
              <a:rPr lang="nl-BE" dirty="0"/>
              <a:t>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49417-29BC-42D2-AF53-E8E1728A67F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65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Om alle </a:t>
            </a:r>
            <a:r>
              <a:rPr lang="nl-BE" u="sng" dirty="0"/>
              <a:t>onderdelen</a:t>
            </a:r>
            <a:r>
              <a:rPr lang="nl-BE" dirty="0"/>
              <a:t> zoals de RPI en RFID </a:t>
            </a:r>
            <a:r>
              <a:rPr lang="nl-BE" u="sng" dirty="0"/>
              <a:t>te kunnen verstoppen </a:t>
            </a:r>
            <a:r>
              <a:rPr lang="nl-BE" dirty="0"/>
              <a:t>en dus niet zichtbaar van buitenaf. Heb ik zowel aan de bovenkant, onderkant  maar ook de achterkant een </a:t>
            </a:r>
            <a:r>
              <a:rPr lang="nl-BE" u="sng" dirty="0"/>
              <a:t>dubbele bodem </a:t>
            </a:r>
            <a:r>
              <a:rPr lang="nl-BE" dirty="0"/>
              <a:t>als het ware, om al </a:t>
            </a:r>
            <a:r>
              <a:rPr lang="nl-BE" u="sng" dirty="0"/>
              <a:t>de kabels netjes te houden</a:t>
            </a:r>
            <a:r>
              <a:rPr lang="nl-B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49417-29BC-42D2-AF53-E8E1728A67F3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2000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Om de consumpties bij te houden heb ik gekozen om </a:t>
            </a:r>
            <a:r>
              <a:rPr lang="nl-BE" u="sng" dirty="0"/>
              <a:t>lichtsensoren onder de flesjes te verstoppen </a:t>
            </a:r>
            <a:r>
              <a:rPr lang="nl-BE" dirty="0"/>
              <a:t>in de frigo. Zodat deze controleren of er </a:t>
            </a:r>
            <a:r>
              <a:rPr lang="nl-BE" u="sng" dirty="0"/>
              <a:t>al dan niet iets bovenop staat</a:t>
            </a:r>
            <a:r>
              <a:rPr lang="nl-BE" dirty="0"/>
              <a:t>.</a:t>
            </a:r>
          </a:p>
          <a:p>
            <a:r>
              <a:rPr lang="nl-BE" dirty="0"/>
              <a:t>Met behulp van de </a:t>
            </a:r>
            <a:r>
              <a:rPr lang="nl-BE" u="sng" dirty="0"/>
              <a:t>ledverlichting</a:t>
            </a:r>
            <a:r>
              <a:rPr lang="nl-BE" dirty="0"/>
              <a:t> in de frigo.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49417-29BC-42D2-AF53-E8E1728A67F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2430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Om de kast te kunnen openen en dus veilig te houden maak ik gebruik van een RFID scanner. </a:t>
            </a:r>
          </a:p>
          <a:p>
            <a:r>
              <a:rPr lang="nl-BE" dirty="0"/>
              <a:t>Deze gebruik ik ook om de </a:t>
            </a:r>
            <a:r>
              <a:rPr lang="nl-BE" u="sng" dirty="0"/>
              <a:t>gebruikers kenbaar te maken </a:t>
            </a:r>
            <a:r>
              <a:rPr lang="nl-BE" dirty="0"/>
              <a:t>en </a:t>
            </a:r>
            <a:r>
              <a:rPr lang="nl-BE" u="sng" dirty="0"/>
              <a:t>toegankelijkheden toe te schrijven</a:t>
            </a:r>
            <a:r>
              <a:rPr lang="nl-B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49417-29BC-42D2-AF53-E8E1728A67F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023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3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95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46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651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33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480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4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29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8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99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93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2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9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2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99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46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704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91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roundreport.com/picking-right-office-business-5-things-consider/" TargetMode="Externa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dopcamaral.blogspot.com/2013/01/uma-questao-de-agenda.html" TargetMode="External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hyperlink" Target="https://commons.wikimedia.org/wiki/File%3ALinkedin_Shiny_Icon.sv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://student.howest.be/nicolas.stragier/portfolio/index.php/showcase/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6993F52-B961-4DF6-892D-680D5C5D6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nl-BE" sz="5400" b="1" dirty="0" err="1"/>
              <a:t>BCounter</a:t>
            </a:r>
            <a:endParaRPr lang="nl-BE" b="1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1C9BBC1-3615-40C7-BBBD-E35D09A1A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tx1"/>
                </a:solidFill>
              </a:rPr>
              <a:t>A selfmade smart fridge</a:t>
            </a:r>
          </a:p>
          <a:p>
            <a:r>
              <a:rPr lang="nl-BE" dirty="0">
                <a:solidFill>
                  <a:schemeClr val="tx1"/>
                </a:solidFill>
              </a:rPr>
              <a:t>1NMCT5 Nicolas Stragier ~ Project1</a:t>
            </a:r>
          </a:p>
        </p:txBody>
      </p:sp>
    </p:spTree>
    <p:extLst>
      <p:ext uri="{BB962C8B-B14F-4D97-AF65-F5344CB8AC3E}">
        <p14:creationId xmlns:p14="http://schemas.microsoft.com/office/powerpoint/2010/main" val="38039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4">
            <a:extLst>
              <a:ext uri="{FF2B5EF4-FFF2-40B4-BE49-F238E27FC236}">
                <a16:creationId xmlns:a16="http://schemas.microsoft.com/office/drawing/2014/main" id="{04863132-59A2-485C-A665-F96A150A41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27" r="27749"/>
          <a:stretch/>
        </p:blipFill>
        <p:spPr>
          <a:xfrm rot="5400000">
            <a:off x="3824696" y="321877"/>
            <a:ext cx="4542607" cy="621424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251386-7987-4BD0-8E15-B0911484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34" y="5763997"/>
            <a:ext cx="3360772" cy="875792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Beveiliging</a:t>
            </a:r>
          </a:p>
        </p:txBody>
      </p:sp>
    </p:spTree>
    <p:extLst>
      <p:ext uri="{BB962C8B-B14F-4D97-AF65-F5344CB8AC3E}">
        <p14:creationId xmlns:p14="http://schemas.microsoft.com/office/powerpoint/2010/main" val="3610876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4">
            <a:extLst>
              <a:ext uri="{FF2B5EF4-FFF2-40B4-BE49-F238E27FC236}">
                <a16:creationId xmlns:a16="http://schemas.microsoft.com/office/drawing/2014/main" id="{69313D24-5F6A-4CCC-8A4B-A05472741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056" r="9119"/>
          <a:stretch/>
        </p:blipFill>
        <p:spPr>
          <a:xfrm rot="5400000">
            <a:off x="3684175" y="129645"/>
            <a:ext cx="4823650" cy="659871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5B72B0C-D1C5-4AE2-A086-05D651CC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25" y="5447793"/>
            <a:ext cx="3360772" cy="1303867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262626"/>
                </a:solidFill>
              </a:rPr>
              <a:t>Kloppend hart</a:t>
            </a:r>
          </a:p>
        </p:txBody>
      </p:sp>
    </p:spTree>
    <p:extLst>
      <p:ext uri="{BB962C8B-B14F-4D97-AF65-F5344CB8AC3E}">
        <p14:creationId xmlns:p14="http://schemas.microsoft.com/office/powerpoint/2010/main" val="1990714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72B0C-D1C5-4AE2-A086-05D651CC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25" y="5447793"/>
            <a:ext cx="3360772" cy="1303867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262626"/>
                </a:solidFill>
              </a:rPr>
              <a:t>Werking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5D1AB6F-04E9-409D-A96C-8953AFDDB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556" y="545979"/>
            <a:ext cx="5576888" cy="55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34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D6515-7358-40E8-8E45-D78032BC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79" y="5551172"/>
            <a:ext cx="3360772" cy="11118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>
                <a:solidFill>
                  <a:srgbClr val="262626"/>
                </a:solidFill>
              </a:rPr>
              <a:t>Toegang</a:t>
            </a:r>
            <a:endParaRPr lang="en-US" sz="4400" dirty="0">
              <a:solidFill>
                <a:srgbClr val="262626"/>
              </a:solidFill>
            </a:endParaRPr>
          </a:p>
        </p:txBody>
      </p:sp>
      <p:pic>
        <p:nvPicPr>
          <p:cNvPr id="32" name="Tijdelijke aanduiding voor inhoud 4">
            <a:extLst>
              <a:ext uri="{FF2B5EF4-FFF2-40B4-BE49-F238E27FC236}">
                <a16:creationId xmlns:a16="http://schemas.microsoft.com/office/drawing/2014/main" id="{1ACFAFD4-2CAA-42B5-8F7F-8992B472C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541415" y="1285173"/>
            <a:ext cx="5109169" cy="428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D6515-7358-40E8-8E45-D78032BC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5746750"/>
            <a:ext cx="3571006" cy="10079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 err="1">
                <a:solidFill>
                  <a:srgbClr val="262626"/>
                </a:solidFill>
              </a:rPr>
              <a:t>Consumptie</a:t>
            </a:r>
            <a:endParaRPr lang="en-US" sz="4400" dirty="0">
              <a:solidFill>
                <a:srgbClr val="262626"/>
              </a:solidFill>
            </a:endParaRPr>
          </a:p>
        </p:txBody>
      </p:sp>
      <p:pic>
        <p:nvPicPr>
          <p:cNvPr id="6" name="Tijdelijke aanduiding voor inhoud 5" descr="Afbeelding met binnen, muur&#10;&#10;Beschrijving is gegenereerd met zeer hoge betrouwbaarheid">
            <a:extLst>
              <a:ext uri="{FF2B5EF4-FFF2-40B4-BE49-F238E27FC236}">
                <a16:creationId xmlns:a16="http://schemas.microsoft.com/office/drawing/2014/main" id="{5DC5BF97-CDDE-4559-9193-A63A0E85A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tretch/>
        </p:blipFill>
        <p:spPr>
          <a:xfrm rot="5400000">
            <a:off x="3124200" y="1200150"/>
            <a:ext cx="5943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74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4021072B-FCC4-43E4-8D23-338E8B8584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69"/>
          <a:stretch/>
        </p:blipFill>
        <p:spPr>
          <a:xfrm>
            <a:off x="3882737" y="150091"/>
            <a:ext cx="4326081" cy="655781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1FB33CC-45A5-4DF0-B816-0550B7D9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0" y="5980546"/>
            <a:ext cx="3360772" cy="727363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262626"/>
                </a:solidFill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1802002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4">
            <a:extLst>
              <a:ext uri="{FF2B5EF4-FFF2-40B4-BE49-F238E27FC236}">
                <a16:creationId xmlns:a16="http://schemas.microsoft.com/office/drawing/2014/main" id="{C0396570-44A5-4B24-B687-9C395AC7A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341" y="1122106"/>
            <a:ext cx="5213318" cy="46137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EECCDE-E5D9-4431-8F1B-D7B9A3A9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43" y="5839690"/>
            <a:ext cx="3360772" cy="852054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262626"/>
                </a:solidFill>
              </a:rPr>
              <a:t>Gebruiker</a:t>
            </a:r>
          </a:p>
        </p:txBody>
      </p:sp>
    </p:spTree>
    <p:extLst>
      <p:ext uri="{BB962C8B-B14F-4D97-AF65-F5344CB8AC3E}">
        <p14:creationId xmlns:p14="http://schemas.microsoft.com/office/powerpoint/2010/main" val="202435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4">
            <a:extLst>
              <a:ext uri="{FF2B5EF4-FFF2-40B4-BE49-F238E27FC236}">
                <a16:creationId xmlns:a16="http://schemas.microsoft.com/office/drawing/2014/main" id="{B7A7AB73-DC43-49CA-B1CE-FA65BB570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537" y="321776"/>
            <a:ext cx="4054926" cy="62144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B51EF2-B3FB-42D5-90DB-4394ED73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16" y="5808518"/>
            <a:ext cx="3360772" cy="893617"/>
          </a:xfrm>
        </p:spPr>
        <p:txBody>
          <a:bodyPr>
            <a:normAutofit/>
          </a:bodyPr>
          <a:lstStyle/>
          <a:p>
            <a:r>
              <a:rPr lang="nl-BE" dirty="0" err="1">
                <a:solidFill>
                  <a:srgbClr val="262626"/>
                </a:solidFill>
              </a:rPr>
              <a:t>Admin</a:t>
            </a:r>
            <a:endParaRPr lang="nl-BE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903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4">
            <a:extLst>
              <a:ext uri="{FF2B5EF4-FFF2-40B4-BE49-F238E27FC236}">
                <a16:creationId xmlns:a16="http://schemas.microsoft.com/office/drawing/2014/main" id="{BF01D504-B11A-44BC-A638-16CF8D6510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283"/>
          <a:stretch/>
        </p:blipFill>
        <p:spPr>
          <a:xfrm>
            <a:off x="2895359" y="1089335"/>
            <a:ext cx="6401281" cy="46793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2BBD0D-010E-41C7-89E8-FC00C524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24" y="5881254"/>
            <a:ext cx="3360772" cy="789620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262626"/>
                </a:solidFill>
              </a:rPr>
              <a:t>Pijnpunten</a:t>
            </a:r>
          </a:p>
        </p:txBody>
      </p:sp>
    </p:spTree>
    <p:extLst>
      <p:ext uri="{BB962C8B-B14F-4D97-AF65-F5344CB8AC3E}">
        <p14:creationId xmlns:p14="http://schemas.microsoft.com/office/powerpoint/2010/main" val="364827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4">
            <a:extLst>
              <a:ext uri="{FF2B5EF4-FFF2-40B4-BE49-F238E27FC236}">
                <a16:creationId xmlns:a16="http://schemas.microsoft.com/office/drawing/2014/main" id="{3484D177-7451-4E42-98DA-75C2327AAF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50" r="33125"/>
          <a:stretch/>
        </p:blipFill>
        <p:spPr>
          <a:xfrm rot="5400000">
            <a:off x="3780316" y="261170"/>
            <a:ext cx="4631368" cy="633566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205982-6CE3-4CFA-BF54-14857A02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7" y="5953991"/>
            <a:ext cx="3079006" cy="7265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262626"/>
                </a:solidFill>
              </a:rPr>
              <a:t>Ervaring</a:t>
            </a:r>
            <a:r>
              <a:rPr lang="en-US" dirty="0">
                <a:solidFill>
                  <a:srgbClr val="26262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8632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Afbeelding 36" descr="Afbeelding met binnen, vloer, venster, kamer&#10;&#10;Beschrijving is gegenereerd met zeer hoge betrouwbaarheid">
            <a:extLst>
              <a:ext uri="{FF2B5EF4-FFF2-40B4-BE49-F238E27FC236}">
                <a16:creationId xmlns:a16="http://schemas.microsoft.com/office/drawing/2014/main" id="{8F4CCB5B-6165-48A0-A339-C3E1F32CD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1047749"/>
            <a:ext cx="12192000" cy="476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05982-6CE3-4CFA-BF54-14857A02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6" y="5953991"/>
            <a:ext cx="3646063" cy="7265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>
                <a:solidFill>
                  <a:srgbClr val="262626"/>
                </a:solidFill>
              </a:rPr>
              <a:t>Projectweken</a:t>
            </a:r>
            <a:r>
              <a:rPr lang="en-US" dirty="0">
                <a:solidFill>
                  <a:srgbClr val="262626"/>
                </a:solidFill>
              </a:rPr>
              <a:t>?</a:t>
            </a:r>
          </a:p>
        </p:txBody>
      </p:sp>
      <p:pic>
        <p:nvPicPr>
          <p:cNvPr id="4" name="Afbeelding 3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918FAED9-7EAB-4777-94B5-080F9CABD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64735" y="940713"/>
            <a:ext cx="7462529" cy="49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7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6993F52-B961-4DF6-892D-680D5C5D6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nl-BE" sz="5400" b="1" dirty="0"/>
              <a:t>Bedankt</a:t>
            </a:r>
            <a:endParaRPr lang="nl-BE" b="1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BBF302F6-496D-421C-8895-6C85F350F6ED}"/>
              </a:ext>
            </a:extLst>
          </p:cNvPr>
          <p:cNvSpPr txBox="1">
            <a:spLocks/>
          </p:cNvSpPr>
          <p:nvPr/>
        </p:nvSpPr>
        <p:spPr>
          <a:xfrm>
            <a:off x="1357029" y="4988978"/>
            <a:ext cx="7849316" cy="3336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nl-BE" sz="1600" dirty="0">
                <a:solidFill>
                  <a:schemeClr val="tx1"/>
                </a:solidFill>
                <a:hlinkClick r:id="rId5"/>
              </a:rPr>
              <a:t>http://student.howest.be/nicolas.stragier/portfolio/index.php/showcase/</a:t>
            </a:r>
            <a:r>
              <a:rPr lang="nl-BE" sz="16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E3F2F2E4-80BC-4CD7-8C47-55E59E65F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65285" y="4449507"/>
            <a:ext cx="395726" cy="395726"/>
          </a:xfrm>
          <a:prstGeom prst="rect">
            <a:avLst/>
          </a:prstGeom>
        </p:spPr>
      </p:pic>
      <p:sp>
        <p:nvSpPr>
          <p:cNvPr id="18" name="Ondertitel 2">
            <a:extLst>
              <a:ext uri="{FF2B5EF4-FFF2-40B4-BE49-F238E27FC236}">
                <a16:creationId xmlns:a16="http://schemas.microsoft.com/office/drawing/2014/main" id="{65A46601-9A39-4FE6-B3BB-AEF0F6AABA5C}"/>
              </a:ext>
            </a:extLst>
          </p:cNvPr>
          <p:cNvSpPr txBox="1">
            <a:spLocks/>
          </p:cNvSpPr>
          <p:nvPr/>
        </p:nvSpPr>
        <p:spPr>
          <a:xfrm>
            <a:off x="1357029" y="4538403"/>
            <a:ext cx="1749137" cy="3336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BE" sz="1800" dirty="0"/>
              <a:t>Nicolas Stragier</a:t>
            </a:r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B618687C-CEDE-4A0C-8085-D6C26C9BF4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285" y="4914793"/>
            <a:ext cx="407848" cy="40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78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4">
            <a:extLst>
              <a:ext uri="{FF2B5EF4-FFF2-40B4-BE49-F238E27FC236}">
                <a16:creationId xmlns:a16="http://schemas.microsoft.com/office/drawing/2014/main" id="{5B6BAAD6-8576-4C31-848A-7DEB71BF8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837" y="386789"/>
            <a:ext cx="3833185" cy="608442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C201FE8-50D5-43B4-AB8E-0CF0D439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06" y="5793124"/>
            <a:ext cx="3360772" cy="825886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262626"/>
                </a:solidFill>
              </a:rPr>
              <a:t>Idee?</a:t>
            </a:r>
          </a:p>
        </p:txBody>
      </p:sp>
    </p:spTree>
    <p:extLst>
      <p:ext uri="{BB962C8B-B14F-4D97-AF65-F5344CB8AC3E}">
        <p14:creationId xmlns:p14="http://schemas.microsoft.com/office/powerpoint/2010/main" val="1758345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Tijdelijke aanduiding voor inhoud 4" descr="Afbeelding met tekst, whiteboard&#10;&#10;Beschrijving is gegenereerd met zeer hoge betrouwbaarheid">
            <a:extLst>
              <a:ext uri="{FF2B5EF4-FFF2-40B4-BE49-F238E27FC236}">
                <a16:creationId xmlns:a16="http://schemas.microsoft.com/office/drawing/2014/main" id="{3FC68D95-6CCA-4707-B0FC-A186740373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74" t="3950" r="9203" b="2534"/>
          <a:stretch/>
        </p:blipFill>
        <p:spPr>
          <a:xfrm>
            <a:off x="2857499" y="542089"/>
            <a:ext cx="6244938" cy="53076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9282844-0A8C-4AA4-9077-5E24C805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79" y="5849729"/>
            <a:ext cx="3360772" cy="893971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262626"/>
                </a:solidFill>
              </a:rPr>
              <a:t>Schetsen</a:t>
            </a:r>
          </a:p>
        </p:txBody>
      </p:sp>
    </p:spTree>
    <p:extLst>
      <p:ext uri="{BB962C8B-B14F-4D97-AF65-F5344CB8AC3E}">
        <p14:creationId xmlns:p14="http://schemas.microsoft.com/office/powerpoint/2010/main" val="4187714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Tijdelijke aanduiding voor inhoud 6">
            <a:extLst>
              <a:ext uri="{FF2B5EF4-FFF2-40B4-BE49-F238E27FC236}">
                <a16:creationId xmlns:a16="http://schemas.microsoft.com/office/drawing/2014/main" id="{F5137F2F-FD40-4CC5-8BAA-B774CC3741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46" r="1493" b="2534"/>
          <a:stretch/>
        </p:blipFill>
        <p:spPr>
          <a:xfrm>
            <a:off x="2369127" y="716973"/>
            <a:ext cx="6816437" cy="53774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3F6A66-7E34-4449-B362-53B03678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79" y="6094459"/>
            <a:ext cx="3360772" cy="607677"/>
          </a:xfrm>
        </p:spPr>
        <p:txBody>
          <a:bodyPr>
            <a:normAutofit fontScale="90000"/>
          </a:bodyPr>
          <a:lstStyle/>
          <a:p>
            <a:r>
              <a:rPr lang="nl-BE" dirty="0">
                <a:solidFill>
                  <a:srgbClr val="262626"/>
                </a:solidFill>
              </a:rPr>
              <a:t>Schetsen</a:t>
            </a:r>
          </a:p>
        </p:txBody>
      </p:sp>
    </p:spTree>
    <p:extLst>
      <p:ext uri="{BB962C8B-B14F-4D97-AF65-F5344CB8AC3E}">
        <p14:creationId xmlns:p14="http://schemas.microsoft.com/office/powerpoint/2010/main" val="409852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jdelijke aanduiding voor inhoud 6" descr="Afbeelding met binnen, muur&#10;&#10;Beschrijving is gegenereerd met zeer hoge betrouwbaarheid">
            <a:extLst>
              <a:ext uri="{FF2B5EF4-FFF2-40B4-BE49-F238E27FC236}">
                <a16:creationId xmlns:a16="http://schemas.microsoft.com/office/drawing/2014/main" id="{3D25549D-D1CA-4F16-811C-D5A7E6FB16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50" r="22025"/>
          <a:stretch/>
        </p:blipFill>
        <p:spPr>
          <a:xfrm rot="5400000">
            <a:off x="3817100" y="311485"/>
            <a:ext cx="4557799" cy="62350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43E3354-953C-4F8D-B01C-0C614F1D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0" y="5795170"/>
            <a:ext cx="3360772" cy="875792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207862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4">
            <a:extLst>
              <a:ext uri="{FF2B5EF4-FFF2-40B4-BE49-F238E27FC236}">
                <a16:creationId xmlns:a16="http://schemas.microsoft.com/office/drawing/2014/main" id="{79AF9383-A52A-4470-8CAF-3448041F0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139096" y="1211322"/>
            <a:ext cx="5913807" cy="443535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4EB2952-266E-4953-BF1F-68B205AC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8" y="5875868"/>
            <a:ext cx="3360772" cy="904008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262626"/>
                </a:solidFill>
              </a:rPr>
              <a:t>Indeling</a:t>
            </a:r>
          </a:p>
        </p:txBody>
      </p:sp>
    </p:spTree>
    <p:extLst>
      <p:ext uri="{BB962C8B-B14F-4D97-AF65-F5344CB8AC3E}">
        <p14:creationId xmlns:p14="http://schemas.microsoft.com/office/powerpoint/2010/main" val="304359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4" descr="Afbeelding met gebouw, vloer, binnen, grond&#10;&#10;Beschrijving is gegenereerd met hoge betrouwbaarheid">
            <a:extLst>
              <a:ext uri="{FF2B5EF4-FFF2-40B4-BE49-F238E27FC236}">
                <a16:creationId xmlns:a16="http://schemas.microsoft.com/office/drawing/2014/main" id="{B783B567-A712-4908-9BCF-0328ADFED0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16" r="11659"/>
          <a:stretch/>
        </p:blipFill>
        <p:spPr>
          <a:xfrm rot="5400000">
            <a:off x="3687973" y="134840"/>
            <a:ext cx="4816054" cy="65883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41DDCA-78FD-46A0-9563-5DB191FC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25" y="5447793"/>
            <a:ext cx="3360772" cy="1303867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Sensor consumptie</a:t>
            </a:r>
          </a:p>
        </p:txBody>
      </p:sp>
    </p:spTree>
    <p:extLst>
      <p:ext uri="{BB962C8B-B14F-4D97-AF65-F5344CB8AC3E}">
        <p14:creationId xmlns:p14="http://schemas.microsoft.com/office/powerpoint/2010/main" val="2495880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4">
            <a:extLst>
              <a:ext uri="{FF2B5EF4-FFF2-40B4-BE49-F238E27FC236}">
                <a16:creationId xmlns:a16="http://schemas.microsoft.com/office/drawing/2014/main" id="{F24592E7-64F0-41DD-A607-1207824238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50" r="22025"/>
          <a:stretch/>
        </p:blipFill>
        <p:spPr>
          <a:xfrm rot="5400000">
            <a:off x="3855079" y="363440"/>
            <a:ext cx="4481842" cy="61311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4A2FA5-DF23-4793-B733-DBFB9790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07" y="5367095"/>
            <a:ext cx="3360772" cy="1303867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Sensor identiteit</a:t>
            </a:r>
          </a:p>
        </p:txBody>
      </p:sp>
    </p:spTree>
    <p:extLst>
      <p:ext uri="{BB962C8B-B14F-4D97-AF65-F5344CB8AC3E}">
        <p14:creationId xmlns:p14="http://schemas.microsoft.com/office/powerpoint/2010/main" val="334652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620</TotalTime>
  <Words>775</Words>
  <Application>Microsoft Office PowerPoint</Application>
  <PresentationFormat>Breedbeeld</PresentationFormat>
  <Paragraphs>90</Paragraphs>
  <Slides>21</Slides>
  <Notes>21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Segment</vt:lpstr>
      <vt:lpstr>BCounter</vt:lpstr>
      <vt:lpstr>PowerPoint-presentatie</vt:lpstr>
      <vt:lpstr>Idee?</vt:lpstr>
      <vt:lpstr>Schetsen</vt:lpstr>
      <vt:lpstr>Schetsen</vt:lpstr>
      <vt:lpstr>Case</vt:lpstr>
      <vt:lpstr>Indeling</vt:lpstr>
      <vt:lpstr>Sensor consumptie</vt:lpstr>
      <vt:lpstr>Sensor identiteit</vt:lpstr>
      <vt:lpstr>Beveiliging</vt:lpstr>
      <vt:lpstr>Kloppend hart</vt:lpstr>
      <vt:lpstr>Werking</vt:lpstr>
      <vt:lpstr>Toegang</vt:lpstr>
      <vt:lpstr>Consumptie</vt:lpstr>
      <vt:lpstr>Web</vt:lpstr>
      <vt:lpstr>Gebruiker</vt:lpstr>
      <vt:lpstr>Admin</vt:lpstr>
      <vt:lpstr>Pijnpunten</vt:lpstr>
      <vt:lpstr>Ervaring?</vt:lpstr>
      <vt:lpstr>Projectweken?</vt:lpstr>
      <vt:lpstr>Bedankt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Bcounter</dc:title>
  <dc:creator>Stragier Nicolas</dc:creator>
  <cp:lastModifiedBy>Stragier Nicolas</cp:lastModifiedBy>
  <cp:revision>40</cp:revision>
  <dcterms:created xsi:type="dcterms:W3CDTF">2018-06-19T14:00:52Z</dcterms:created>
  <dcterms:modified xsi:type="dcterms:W3CDTF">2018-06-20T12:33:07Z</dcterms:modified>
</cp:coreProperties>
</file>