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464f37ce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464f37ce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464f37ce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464f37ce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464f37ce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464f37ce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e46a87160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e46a87160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e46a87160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e46a87160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e464f37ce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1e464f37ce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e464f37ce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e464f37ce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e46a87160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e46a87160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464f37ce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464f37ce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46a8717a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46a8717a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46a8717a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46a8717a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91975" y="51425"/>
            <a:ext cx="606435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50" y="69438"/>
            <a:ext cx="845700" cy="2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18740"/>
            <a:ext cx="845700" cy="10826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387" y="493825"/>
            <a:ext cx="4447225" cy="446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58775"/>
            <a:ext cx="8520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>
                <a:solidFill>
                  <a:schemeClr val="lt1"/>
                </a:solidFill>
              </a:rPr>
              <a:t>Resultados e Discussão</a:t>
            </a:r>
            <a:endParaRPr sz="3180">
              <a:solidFill>
                <a:schemeClr val="lt1"/>
              </a:solidFill>
            </a:endParaRPr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582650" y="1076175"/>
            <a:ext cx="8143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Colocar as tabelas e Gráficos que foram criados no artigo;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Discutir os resultados mais importantes;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311700" y="58775"/>
            <a:ext cx="8520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>
                <a:solidFill>
                  <a:schemeClr val="lt1"/>
                </a:solidFill>
              </a:rPr>
              <a:t>Conclusão</a:t>
            </a:r>
            <a:endParaRPr sz="3180">
              <a:solidFill>
                <a:schemeClr val="lt1"/>
              </a:solidFill>
            </a:endParaRPr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582650" y="1076175"/>
            <a:ext cx="8143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Retomar a aplicação, motivação e sua proposta;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Comentar os “achados” mais importantes de seu projeto;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Comentar os próximos passo (trabalhos futuros) caso queira continuar esse projeto.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ctrTitle"/>
          </p:nvPr>
        </p:nvSpPr>
        <p:spPr>
          <a:xfrm>
            <a:off x="311700" y="58775"/>
            <a:ext cx="8520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>
                <a:solidFill>
                  <a:schemeClr val="lt1"/>
                </a:solidFill>
              </a:rPr>
              <a:t>Agradecimentos</a:t>
            </a:r>
            <a:endParaRPr sz="3180">
              <a:solidFill>
                <a:schemeClr val="lt1"/>
              </a:solidFill>
            </a:endParaRPr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582650" y="1076175"/>
            <a:ext cx="8143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Agradeça pessoas, instituições, agências que te paga auxílio, laboratório do seu grupo de pesquisas, enfim, quem ou o que você desejar!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ctrTitle"/>
          </p:nvPr>
        </p:nvSpPr>
        <p:spPr>
          <a:xfrm>
            <a:off x="311700" y="58775"/>
            <a:ext cx="8520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>
                <a:solidFill>
                  <a:schemeClr val="lt1"/>
                </a:solidFill>
              </a:rPr>
              <a:t>Introdução</a:t>
            </a:r>
            <a:endParaRPr sz="3180">
              <a:solidFill>
                <a:schemeClr val="lt1"/>
              </a:solidFill>
            </a:endParaRPr>
          </a:p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" name="Google Shape;31;p5"/>
          <p:cNvSpPr txBox="1"/>
          <p:nvPr/>
        </p:nvSpPr>
        <p:spPr>
          <a:xfrm>
            <a:off x="582650" y="1076175"/>
            <a:ext cx="81432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Comunicação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Oral e Escrita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Linguagem de Sinal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OMS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pt-BR" sz="2000">
                <a:solidFill>
                  <a:schemeClr val="dk1"/>
                </a:solidFill>
              </a:rPr>
              <a:t>1,5 bilhão de pessoas no mundo possuem algum grau de surdez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IBGE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pt-BR" sz="2000">
                <a:solidFill>
                  <a:schemeClr val="dk1"/>
                </a:solidFill>
              </a:rPr>
              <a:t>2,3 milhões de pessoas com algum grau de surdez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Internet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pt-BR" sz="2000">
                <a:solidFill>
                  <a:schemeClr val="dk1"/>
                </a:solidFill>
              </a:rPr>
              <a:t>Falta de acessibilidade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ctrTitle"/>
          </p:nvPr>
        </p:nvSpPr>
        <p:spPr>
          <a:xfrm>
            <a:off x="311700" y="58775"/>
            <a:ext cx="8520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>
                <a:solidFill>
                  <a:schemeClr val="lt1"/>
                </a:solidFill>
              </a:rPr>
              <a:t>Introdução</a:t>
            </a:r>
            <a:endParaRPr sz="3180">
              <a:solidFill>
                <a:schemeClr val="lt1"/>
              </a:solidFill>
            </a:endParaRPr>
          </a:p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" name="Google Shape;38;p6"/>
          <p:cNvSpPr txBox="1"/>
          <p:nvPr/>
        </p:nvSpPr>
        <p:spPr>
          <a:xfrm>
            <a:off x="582650" y="1076175"/>
            <a:ext cx="8143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Acessibilidade é um direito básico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Estimular o aprendizado e a inclusão da Libras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F</a:t>
            </a:r>
            <a:r>
              <a:rPr lang="pt-BR" sz="2000">
                <a:solidFill>
                  <a:schemeClr val="dk1"/>
                </a:solidFill>
              </a:rPr>
              <a:t>uturo mais inclusivo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ctrTitle"/>
          </p:nvPr>
        </p:nvSpPr>
        <p:spPr>
          <a:xfrm>
            <a:off x="311700" y="58775"/>
            <a:ext cx="8520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>
                <a:solidFill>
                  <a:schemeClr val="lt1"/>
                </a:solidFill>
              </a:rPr>
              <a:t>Objetivo</a:t>
            </a:r>
            <a:endParaRPr sz="3180">
              <a:solidFill>
                <a:schemeClr val="lt1"/>
              </a:solidFill>
            </a:endParaRPr>
          </a:p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5" name="Google Shape;45;p7"/>
          <p:cNvSpPr txBox="1"/>
          <p:nvPr/>
        </p:nvSpPr>
        <p:spPr>
          <a:xfrm>
            <a:off x="582650" y="1076175"/>
            <a:ext cx="8143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Desenvolver um sistema que receba uma transmissão em vídeo e seja capaz de transformar sinais da Libras em áudio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ctrTitle"/>
          </p:nvPr>
        </p:nvSpPr>
        <p:spPr>
          <a:xfrm>
            <a:off x="311700" y="58775"/>
            <a:ext cx="8520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>
                <a:solidFill>
                  <a:schemeClr val="lt1"/>
                </a:solidFill>
              </a:rPr>
              <a:t>Proposta</a:t>
            </a:r>
            <a:endParaRPr sz="3180">
              <a:solidFill>
                <a:schemeClr val="lt1"/>
              </a:solidFill>
            </a:endParaRPr>
          </a:p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2" name="Google Shape;52;p8"/>
          <p:cNvSpPr txBox="1"/>
          <p:nvPr/>
        </p:nvSpPr>
        <p:spPr>
          <a:xfrm>
            <a:off x="582650" y="1076175"/>
            <a:ext cx="8143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Colocar uma imagem bonita e legível de seu pipeline/diagrama;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Explicar o funcionamento de cada etapa e como cada parte foi trabalhada e as tecnologias adotadas;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Use animação com setas e outros recursos para situar a platéia onde se está explicando no momento;</a:t>
            </a:r>
            <a:endParaRPr sz="2000"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050" y="2973525"/>
            <a:ext cx="2718300" cy="2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ctrTitle"/>
          </p:nvPr>
        </p:nvSpPr>
        <p:spPr>
          <a:xfrm>
            <a:off x="311700" y="58775"/>
            <a:ext cx="8520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>
                <a:solidFill>
                  <a:schemeClr val="lt1"/>
                </a:solidFill>
              </a:rPr>
              <a:t>Proposta</a:t>
            </a:r>
            <a:endParaRPr sz="3180">
              <a:solidFill>
                <a:schemeClr val="lt1"/>
              </a:solidFill>
            </a:endParaRPr>
          </a:p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850" y="584675"/>
            <a:ext cx="5524300" cy="41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311700" y="58775"/>
            <a:ext cx="8520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>
                <a:solidFill>
                  <a:schemeClr val="lt1"/>
                </a:solidFill>
              </a:rPr>
              <a:t>Metodologia Experimental</a:t>
            </a:r>
            <a:endParaRPr sz="3180">
              <a:solidFill>
                <a:schemeClr val="lt1"/>
              </a:solidFill>
            </a:endParaRPr>
          </a:p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7" name="Google Shape;67;p10"/>
          <p:cNvSpPr txBox="1"/>
          <p:nvPr/>
        </p:nvSpPr>
        <p:spPr>
          <a:xfrm>
            <a:off x="582650" y="1076175"/>
            <a:ext cx="81432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Dataset: O conjunto de dados utilizado é chamado de "Libras_Dataset" e está organizado em seis pastas chamadas "Fold1", "Fold2", "Fold3", "Fold4", "Fold5" e "Fold6". Cada pasta contém imagens de diferentes classes, incluindo números, letras e palavras em Libras.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Pré-processamento: As imagens são redimensionadas para as dimensões de entrada da rede neural convolucional (50x50). Além disso, é aplicada normalização nos valores dos pixels, dividindo-os por 255.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Modelo de Rede Neural Convolucional: O modelo utilizado é uma rede neural convolucional (CNN)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ctrTitle"/>
          </p:nvPr>
        </p:nvSpPr>
        <p:spPr>
          <a:xfrm>
            <a:off x="311700" y="58775"/>
            <a:ext cx="8520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>
                <a:solidFill>
                  <a:schemeClr val="lt1"/>
                </a:solidFill>
              </a:rPr>
              <a:t>Metodologia Experimental</a:t>
            </a:r>
            <a:endParaRPr sz="3180">
              <a:solidFill>
                <a:schemeClr val="lt1"/>
              </a:solidFill>
            </a:endParaRPr>
          </a:p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4" name="Google Shape;74;p11"/>
          <p:cNvSpPr txBox="1"/>
          <p:nvPr/>
        </p:nvSpPr>
        <p:spPr>
          <a:xfrm>
            <a:off x="582650" y="1076175"/>
            <a:ext cx="81432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Treinamento: O modelo é treinado usando o otimizador Adam e a função de perda categorical_crossentropy. As imagens de treinamento são fornecidas ao modelo em lotes (batch_size) durante um número de épocas especificado (epoch).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Validação Cruzada: É realizada a validação cruzada estratificada com 5 folds (StratifiedKFold) para avaliar o desempenho do modelo. Para cada fold, as imagens de validação correspondentes são movidas da pasta de treinamento para a pasta de validação. O restante do treinamento e a avaliação são executados normalmente.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ctrTitle"/>
          </p:nvPr>
        </p:nvSpPr>
        <p:spPr>
          <a:xfrm>
            <a:off x="311700" y="58775"/>
            <a:ext cx="8520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>
                <a:solidFill>
                  <a:schemeClr val="lt1"/>
                </a:solidFill>
              </a:rPr>
              <a:t>Metodologia Experimental</a:t>
            </a:r>
            <a:endParaRPr sz="3180">
              <a:solidFill>
                <a:schemeClr val="lt1"/>
              </a:solidFill>
            </a:endParaRPr>
          </a:p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4400103" y="4864025"/>
            <a:ext cx="343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1" name="Google Shape;81;p12"/>
          <p:cNvSpPr txBox="1"/>
          <p:nvPr/>
        </p:nvSpPr>
        <p:spPr>
          <a:xfrm>
            <a:off x="582650" y="1076175"/>
            <a:ext cx="81432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Métricas de Avaliação: Durante o treinamento e a validação, são calculadas as métricas de acurácia, precisão (weighted) e pontuação F1 (weighted) do modelo usando as funções my_metrics, accuracy_score, precision_score e f1_score.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Teste Final: Após a validação cruzada, o modelo final é testado usando as imagens da pasta de teste. As mesmas métricas de avaliação (acurácia, precisão e pontuação F1) são calculadas para avaliar o desempenho do modelo nos dados de teste.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