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6" r:id="rId3"/>
    <p:sldId id="269" r:id="rId4"/>
    <p:sldId id="279" r:id="rId5"/>
    <p:sldId id="270" r:id="rId6"/>
    <p:sldId id="272" r:id="rId7"/>
    <p:sldId id="274" r:id="rId8"/>
    <p:sldId id="273" r:id="rId9"/>
    <p:sldId id="277" r:id="rId10"/>
    <p:sldId id="276" r:id="rId11"/>
    <p:sldId id="271" r:id="rId12"/>
    <p:sldId id="278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VQT3388\Downloads\dispo_alimentair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</a:t>
            </a:r>
            <a:r>
              <a:rPr lang="fr-FR" baseline="0" dirty="0"/>
              <a:t> de </a:t>
            </a:r>
            <a:r>
              <a:rPr lang="fr-FR" dirty="0"/>
              <a:t>la disponibilité intérieure mondiale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A1-4EEB-B7FC-42B019186A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A1-4EEB-B7FC-42B019186A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A1-4EEB-B7FC-42B019186A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A1-4EEB-B7FC-42B019186A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Alimentation humaine</c:v>
                </c:pt>
                <c:pt idx="1">
                  <c:v>Alimentation animale</c:v>
                </c:pt>
                <c:pt idx="2">
                  <c:v>Pertes</c:v>
                </c:pt>
                <c:pt idx="3">
                  <c:v>Autre utilisation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0.49399999999999999</c:v>
                </c:pt>
                <c:pt idx="1">
                  <c:v>0.13200000000000001</c:v>
                </c:pt>
                <c:pt idx="2">
                  <c:v>4.5999999999999999E-2</c:v>
                </c:pt>
                <c:pt idx="3">
                  <c:v>0.32800000000000001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A1-4EEB-B7FC-42B019186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</a:t>
            </a:r>
            <a:r>
              <a:rPr lang="fr-FR" baseline="0" dirty="0"/>
              <a:t> de la disponibilité intérieure du manioc en Thaïlande</a:t>
            </a:r>
          </a:p>
          <a:p>
            <a:pPr>
              <a:defRPr/>
            </a:pPr>
            <a:r>
              <a:rPr lang="fr-FR" baseline="0" dirty="0"/>
              <a:t>6,2 millions de tonnes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D7-4E0A-902F-63E2AC7F09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D7-4E0A-902F-63E2AC7F09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D7-4E0A-902F-63E2AC7F09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D7-4E0A-902F-63E2AC7F09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Feuil1!$F$50:$F$53</c:f>
              <c:strCache>
                <c:ptCount val="4"/>
                <c:pt idx="0">
                  <c:v>Aliments pour animaux</c:v>
                </c:pt>
                <c:pt idx="1">
                  <c:v>Nourriture</c:v>
                </c:pt>
                <c:pt idx="2">
                  <c:v>Autres utilisations</c:v>
                </c:pt>
                <c:pt idx="3">
                  <c:v>Pertes</c:v>
                </c:pt>
              </c:strCache>
            </c:strRef>
          </c:cat>
          <c:val>
            <c:numRef>
              <c:f>Feuil1!$G$50:$G$53</c:f>
              <c:numCache>
                <c:formatCode>0%</c:formatCode>
                <c:ptCount val="4"/>
                <c:pt idx="0">
                  <c:v>0.28735632183908044</c:v>
                </c:pt>
                <c:pt idx="1">
                  <c:v>0.1392081736909323</c:v>
                </c:pt>
                <c:pt idx="2">
                  <c:v>0.33221583652618136</c:v>
                </c:pt>
                <c:pt idx="3">
                  <c:v>0.24121966794380587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D7-4E0A-902F-63E2AC7F0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Utilisation de la disponibilité intérieure des céréales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A5-445E-8B0E-94C5EE8FD4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A5-445E-8B0E-94C5EE8FD4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A5-445E-8B0E-94C5EE8FD48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CA5-445E-8B0E-94C5EE8FD48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CA5-445E-8B0E-94C5EE8FD48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CA5-445E-8B0E-94C5EE8FD4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dispo_alimentaire!$L$601:$L$603</c:f>
              <c:strCache>
                <c:ptCount val="3"/>
                <c:pt idx="0">
                  <c:v>Alimentation animale</c:v>
                </c:pt>
                <c:pt idx="1">
                  <c:v>Nourriture</c:v>
                </c:pt>
                <c:pt idx="2">
                  <c:v>Autre utilisation</c:v>
                </c:pt>
              </c:strCache>
            </c:strRef>
          </c:cat>
          <c:val>
            <c:numRef>
              <c:f>dispo_alimentaire!$M$601:$M$603</c:f>
              <c:numCache>
                <c:formatCode>0%</c:formatCode>
                <c:ptCount val="3"/>
                <c:pt idx="0">
                  <c:v>0.36227719988288193</c:v>
                </c:pt>
                <c:pt idx="1">
                  <c:v>0.42735071801171348</c:v>
                </c:pt>
                <c:pt idx="2">
                  <c:v>0.21037208210540453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A5-445E-8B0E-94C5EE8FD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Feuil1!$B$30:$B$36</cx:f>
        <cx:lvl ptCount="7">
          <cx:pt idx="0">Production</cx:pt>
          <cx:pt idx="1">Exportation</cx:pt>
          <cx:pt idx="2">Importation</cx:pt>
          <cx:pt idx="3">Autres Utilisations</cx:pt>
          <cx:pt idx="4">Aliments pour animaux</cx:pt>
          <cx:pt idx="5">Pertes</cx:pt>
          <cx:pt idx="6">Nourriture</cx:pt>
        </cx:lvl>
      </cx:strDim>
      <cx:numDim type="val">
        <cx:f>Feuil1!$C$30:$C$36</cx:f>
        <cx:lvl ptCount="7" formatCode="_-* # ##0_-;\-* # ##0_-;_-* &quot;-&quot;??_-;_-@_-">
          <cx:pt idx="0">30228</cx:pt>
          <cx:pt idx="1">-25214</cx:pt>
          <cx:pt idx="2">1250</cx:pt>
          <cx:pt idx="3">-2081</cx:pt>
          <cx:pt idx="4">-1800</cx:pt>
          <cx:pt idx="5">-1511</cx:pt>
          <cx:pt idx="6">-872</cx:pt>
        </cx:lvl>
      </cx:numDim>
    </cx:data>
  </cx:chartData>
  <cx:chart>
    <cx:title pos="t" align="ctr" overlay="0">
      <cx:tx>
        <cx:txData>
          <cx:v>Répartition des ressources de manioc en Thaïlande en milliers de tonnes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fr-F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Répartition des ressources de manioc en Thaïlande en milliers de tonnes</a:t>
          </a:r>
        </a:p>
      </cx:txPr>
    </cx:title>
    <cx:plotArea>
      <cx:plotAreaRegion>
        <cx:series layoutId="waterfall" uniqueId="{F4E0CB7B-33B3-460A-B1C7-CDFCC7FDC40E}"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ysClr val="windowText" lastClr="000000"/>
                    </a:solidFill>
                  </a:defRPr>
                </a:pPr>
                <a:endParaRPr lang="fr-FR" sz="900" b="0" i="0" u="none" strike="noStrike" baseline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B39D4-771F-4E5F-B613-715BF3628A7D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8DA1B-22FC-409E-BAB0-33ED04394B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66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6B1A2-A350-487A-A2E4-61ACD98E9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4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During the 2014-2015 biennium, FAO’s work in forestry was organized according to SO and as a reminder these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6B1A2-A350-487A-A2E4-61ACD98E9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ECE2-61B6-4F00-9EA2-8B20D5A1F7AE}" type="datetime1">
              <a:rPr lang="fr-FR" smtClean="0"/>
              <a:t>17/02/2023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BEDA-F0C3-4E63-9CAB-BC0187561ACF}" type="datetime1">
              <a:rPr lang="fr-FR" smtClean="0"/>
              <a:t>17/02/2023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0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E8B-8089-4A86-B92E-4A39D8B99515}" type="datetime1">
              <a:rPr lang="fr-FR" smtClean="0"/>
              <a:t>17/02/2023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88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B564-0355-4656-A9DA-FB57CB128A4B}" type="datetime1">
              <a:rPr lang="fr-FR" smtClean="0"/>
              <a:t>17/02/2023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290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3A82-11B8-4F3B-8C01-89856939546F}" type="datetime1">
              <a:rPr lang="fr-FR" smtClean="0"/>
              <a:t>17/02/2023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010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CF55-5083-48D8-9DF2-1CF0A5BF24BA}" type="datetime1">
              <a:rPr lang="fr-FR" smtClean="0"/>
              <a:t>17/02/2023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50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77E7-2776-4689-B9DC-B9B735000178}" type="datetime1">
              <a:rPr lang="fr-FR" smtClean="0"/>
              <a:t>17/02/2023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18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098-5D89-4350-A876-203F6F8C686B}" type="datetime1">
              <a:rPr lang="fr-FR" smtClean="0"/>
              <a:t>17/02/2023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B6B-78C8-48F4-BE89-ED71731A8434}" type="datetime1">
              <a:rPr lang="fr-FR" smtClean="0"/>
              <a:t>17/02/2023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8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C24-675B-4AAB-A8E3-8CD767413645}" type="datetime1">
              <a:rPr lang="fr-FR" smtClean="0"/>
              <a:t>17/02/2023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86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E975-B46C-4AC4-889E-D33ADD739B0E}" type="datetime1">
              <a:rPr lang="fr-FR" smtClean="0"/>
              <a:t>17/02/2023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9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2CD2-A289-45E4-835B-6D7743BB4191}" type="datetime1">
              <a:rPr lang="fr-FR" smtClean="0"/>
              <a:t>17/02/2023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18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9CC-C4D8-4E94-A1D5-A2C034A1FC3E}" type="datetime1">
              <a:rPr lang="fr-FR" smtClean="0"/>
              <a:t>17/02/2023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50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0AA-91DA-4A51-BCA5-09E7144DE7F5}" type="datetime1">
              <a:rPr lang="fr-FR" smtClean="0"/>
              <a:t>17/02/2023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23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6BD0-DDBE-4D3B-943D-408B81A8523D}" type="datetime1">
              <a:rPr lang="fr-FR" smtClean="0"/>
              <a:t>17/02/2023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6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0F11-E60F-49BE-B767-BC93F2C9A84D}" type="datetime1">
              <a:rPr lang="fr-FR" smtClean="0"/>
              <a:t>17/02/2023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43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9FD1-15A5-4867-B7BA-CB739987C2DC}" type="datetime1">
              <a:rPr lang="fr-FR" smtClean="0"/>
              <a:t>17/02/2023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9576EB-5438-4FDF-9779-BB72B102A125}" type="slidenum">
              <a:rPr lang="fr-FR" smtClean="0"/>
              <a:t>‹N°›</a:t>
            </a:fld>
            <a:endParaRPr lang="fr-FR"/>
          </a:p>
        </p:txBody>
      </p:sp>
      <p:sp>
        <p:nvSpPr>
          <p:cNvPr id="36" name="MSIPCMContentMarking" descr="{&quot;HashCode&quot;:-309203560,&quot;Placement&quot;:&quot;Footer&quot;,&quot;Top&quot;:523.8,&quot;Left&quot;:435.058655,&quot;SlideWidth&quot;:960,&quot;SlideHeight&quot;:540}">
            <a:extLst>
              <a:ext uri="{FF2B5EF4-FFF2-40B4-BE49-F238E27FC236}">
                <a16:creationId xmlns:a16="http://schemas.microsoft.com/office/drawing/2014/main" id="{2208EE3B-3B22-4E54-9E09-B41FF806324F}"/>
              </a:ext>
            </a:extLst>
          </p:cNvPr>
          <p:cNvSpPr txBox="1"/>
          <p:nvPr userDrawn="1"/>
        </p:nvSpPr>
        <p:spPr>
          <a:xfrm>
            <a:off x="5525245" y="6652260"/>
            <a:ext cx="1141510" cy="2057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0526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0.png"/><Relationship Id="rId4" Type="http://schemas.microsoft.com/office/2014/relationships/chartEx" Target="../charts/chartEx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7786" y="1744536"/>
            <a:ext cx="8296477" cy="2585323"/>
          </a:xfrm>
          <a:prstGeom prst="rect">
            <a:avLst/>
          </a:prstGeom>
          <a:solidFill>
            <a:schemeClr val="bg2">
              <a:alpha val="6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2438"/>
            <a:r>
              <a:rPr lang="fr-FR" sz="5400" b="1" dirty="0">
                <a:latin typeface="Trebuchet MS" panose="020B0603020202020204" pitchFamily="34" charset="0"/>
              </a:rPr>
              <a:t>Panorama de l’état de la sous-nutrition dans le monde</a:t>
            </a:r>
            <a:endParaRPr lang="en-US" sz="5400" b="1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4032" y="4077072"/>
            <a:ext cx="3816424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/>
            <a:endParaRPr lang="en-US" sz="1200" b="1" dirty="0">
              <a:latin typeface="Trebuchet MS" panose="020B0603020202020204" pitchFamily="34" charset="0"/>
            </a:endParaRPr>
          </a:p>
          <a:p>
            <a:pPr marL="266700"/>
            <a:r>
              <a:rPr lang="fr-FR" sz="1400" b="1" dirty="0">
                <a:latin typeface="Trebuchet MS" panose="020B0603020202020204" pitchFamily="34" charset="0"/>
              </a:rPr>
              <a:t>Marc Dupond, Chercheur en économie de la santé</a:t>
            </a:r>
            <a:r>
              <a:rPr lang="en-US" sz="1200" b="1" dirty="0">
                <a:latin typeface="Trebuchet MS" panose="020B0603020202020204" pitchFamily="34" charset="0"/>
              </a:rPr>
              <a:t>, FAO</a:t>
            </a:r>
          </a:p>
          <a:p>
            <a:pPr marL="266700"/>
            <a:r>
              <a:rPr lang="en-US" sz="1400" b="1" dirty="0">
                <a:latin typeface="Trebuchet MS" panose="020B0603020202020204" pitchFamily="34" charset="0"/>
              </a:rPr>
              <a:t>Nicolas TISSIER</a:t>
            </a:r>
            <a:r>
              <a:rPr lang="en-US" sz="1200" b="1" dirty="0">
                <a:latin typeface="Trebuchet MS" panose="020B0603020202020204" pitchFamily="34" charset="0"/>
              </a:rPr>
              <a:t>, Data Analyst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5E9621-0823-4A87-AF3B-09CEAB15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09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7E168-AAC3-4578-BBA2-EFD42705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54" y="305338"/>
            <a:ext cx="8911687" cy="1280890"/>
          </a:xfrm>
        </p:spPr>
        <p:txBody>
          <a:bodyPr/>
          <a:lstStyle/>
          <a:p>
            <a:r>
              <a:rPr lang="fr-FR" dirty="0"/>
              <a:t>Focus sur les céréales dans l’alimentation des animaux et humains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F76FB51E-9725-4945-9EDB-18BD16F13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318960"/>
              </p:ext>
            </p:extLst>
          </p:nvPr>
        </p:nvGraphicFramePr>
        <p:xfrm>
          <a:off x="929367" y="2133600"/>
          <a:ext cx="5915569" cy="4275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3E5EC569-ECE9-4435-B99A-6F5E80BA9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053" y="1689734"/>
            <a:ext cx="4152900" cy="3629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7F6794-4913-454E-A29E-B458E953E12C}"/>
              </a:ext>
            </a:extLst>
          </p:cNvPr>
          <p:cNvSpPr/>
          <p:nvPr/>
        </p:nvSpPr>
        <p:spPr>
          <a:xfrm>
            <a:off x="7524206" y="2325189"/>
            <a:ext cx="679268" cy="1915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03B8C-31FE-4875-B533-20936C119151}"/>
              </a:ext>
            </a:extLst>
          </p:cNvPr>
          <p:cNvSpPr/>
          <p:nvPr/>
        </p:nvSpPr>
        <p:spPr>
          <a:xfrm>
            <a:off x="7319554" y="2923901"/>
            <a:ext cx="1092925" cy="1915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5F0E7-C469-42E2-B771-2DB8AAF3E0BB}"/>
              </a:ext>
            </a:extLst>
          </p:cNvPr>
          <p:cNvSpPr/>
          <p:nvPr/>
        </p:nvSpPr>
        <p:spPr>
          <a:xfrm>
            <a:off x="7524206" y="3825237"/>
            <a:ext cx="679268" cy="1915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E2BDA-A4DA-43AA-9C84-DD20DB446E00}"/>
              </a:ext>
            </a:extLst>
          </p:cNvPr>
          <p:cNvSpPr/>
          <p:nvPr/>
        </p:nvSpPr>
        <p:spPr>
          <a:xfrm>
            <a:off x="7524206" y="4380411"/>
            <a:ext cx="679268" cy="2699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C53BB-036D-4CD1-8AC9-745F7842DF11}"/>
              </a:ext>
            </a:extLst>
          </p:cNvPr>
          <p:cNvSpPr/>
          <p:nvPr/>
        </p:nvSpPr>
        <p:spPr>
          <a:xfrm>
            <a:off x="7524206" y="2614750"/>
            <a:ext cx="696686" cy="1915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AB4CFE-1275-4A69-9BAE-84C651459AA5}"/>
              </a:ext>
            </a:extLst>
          </p:cNvPr>
          <p:cNvSpPr/>
          <p:nvPr/>
        </p:nvSpPr>
        <p:spPr>
          <a:xfrm>
            <a:off x="7319553" y="4085318"/>
            <a:ext cx="1092925" cy="1915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A960C-CAF5-4415-A805-61BF8E01FF86}"/>
              </a:ext>
            </a:extLst>
          </p:cNvPr>
          <p:cNvSpPr/>
          <p:nvPr/>
        </p:nvSpPr>
        <p:spPr>
          <a:xfrm>
            <a:off x="7489372" y="4992003"/>
            <a:ext cx="696686" cy="1915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7497F-D2A9-4F94-9364-C4AA35B9DBF0}"/>
              </a:ext>
            </a:extLst>
          </p:cNvPr>
          <p:cNvSpPr/>
          <p:nvPr/>
        </p:nvSpPr>
        <p:spPr>
          <a:xfrm>
            <a:off x="7593874" y="3198812"/>
            <a:ext cx="574766" cy="1915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F0D8156-FE86-4082-8911-D3FBF667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10</a:t>
            </a:fld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D5B97-9C83-4471-AD98-61AEA3563D91}"/>
              </a:ext>
            </a:extLst>
          </p:cNvPr>
          <p:cNvSpPr/>
          <p:nvPr/>
        </p:nvSpPr>
        <p:spPr>
          <a:xfrm>
            <a:off x="7532914" y="3483611"/>
            <a:ext cx="696686" cy="1915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60389-3834-450D-B7F9-638F915D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Palmarès de la disponibilité alimentaire des  pays présentant des personnes en état de sous nutrition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AFC7BB1B-1E59-4CE2-82C7-43353A302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78" y="2332458"/>
            <a:ext cx="1778000" cy="1778000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915EB73-9BCA-4E2F-BAA1-8C91F19443BB}"/>
              </a:ext>
            </a:extLst>
          </p:cNvPr>
          <p:cNvSpPr/>
          <p:nvPr/>
        </p:nvSpPr>
        <p:spPr>
          <a:xfrm>
            <a:off x="347241" y="4015452"/>
            <a:ext cx="11678856" cy="937549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49000">
                <a:srgbClr val="92D050"/>
              </a:gs>
              <a:gs pos="23000">
                <a:srgbClr val="FFC000"/>
              </a:gs>
              <a:gs pos="99000">
                <a:srgbClr val="FF0000"/>
              </a:gs>
              <a:gs pos="69000">
                <a:srgbClr val="FFC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Drapeau de l'Égypte – Média LAROUSSE">
            <a:extLst>
              <a:ext uri="{FF2B5EF4-FFF2-40B4-BE49-F238E27FC236}">
                <a16:creationId xmlns:a16="http://schemas.microsoft.com/office/drawing/2014/main" id="{E70053E0-D61E-42B6-880A-F259A401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743" y="2982922"/>
            <a:ext cx="1136730" cy="7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23789D4-AA01-4912-B896-0501A6584D88}"/>
              </a:ext>
            </a:extLst>
          </p:cNvPr>
          <p:cNvSpPr txBox="1"/>
          <p:nvPr/>
        </p:nvSpPr>
        <p:spPr>
          <a:xfrm>
            <a:off x="5636871" y="4888907"/>
            <a:ext cx="1469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2500 kcal/jour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61469F-726C-4D76-9D09-E6016FB2BB71}"/>
              </a:ext>
            </a:extLst>
          </p:cNvPr>
          <p:cNvSpPr txBox="1"/>
          <p:nvPr/>
        </p:nvSpPr>
        <p:spPr>
          <a:xfrm>
            <a:off x="10468743" y="4884859"/>
            <a:ext cx="159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3188 kcal</a:t>
            </a:r>
            <a:r>
              <a:rPr lang="fr-FR" sz="1400"/>
              <a:t>/jour</a:t>
            </a:r>
            <a:endParaRPr lang="fr-FR" sz="1400" dirty="0"/>
          </a:p>
        </p:txBody>
      </p:sp>
      <p:pic>
        <p:nvPicPr>
          <p:cNvPr id="2052" name="Picture 4" descr="Drapeau du Maroc — Wikipédia">
            <a:extLst>
              <a:ext uri="{FF2B5EF4-FFF2-40B4-BE49-F238E27FC236}">
                <a16:creationId xmlns:a16="http://schemas.microsoft.com/office/drawing/2014/main" id="{E5BC7D80-E351-4CD7-84CC-4DD42656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523" y="2980481"/>
            <a:ext cx="1136730" cy="7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EDCE362-7ACC-49CE-8DF5-BF5235BF5906}"/>
              </a:ext>
            </a:extLst>
          </p:cNvPr>
          <p:cNvSpPr txBox="1"/>
          <p:nvPr/>
        </p:nvSpPr>
        <p:spPr>
          <a:xfrm>
            <a:off x="8986552" y="4888905"/>
            <a:ext cx="159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3071 kcal/jour</a:t>
            </a:r>
          </a:p>
        </p:txBody>
      </p:sp>
      <p:pic>
        <p:nvPicPr>
          <p:cNvPr id="2054" name="Picture 6" descr="Drapeau de l'Algérie">
            <a:extLst>
              <a:ext uri="{FF2B5EF4-FFF2-40B4-BE49-F238E27FC236}">
                <a16:creationId xmlns:a16="http://schemas.microsoft.com/office/drawing/2014/main" id="{B8A19E96-B84D-4B5F-882D-B1485A81B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23" y="3013580"/>
            <a:ext cx="1136730" cy="7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DCD35D-6CCD-4A66-BB2D-77E4896EC42B}"/>
              </a:ext>
            </a:extLst>
          </p:cNvPr>
          <p:cNvSpPr txBox="1"/>
          <p:nvPr/>
        </p:nvSpPr>
        <p:spPr>
          <a:xfrm>
            <a:off x="7360351" y="4890573"/>
            <a:ext cx="159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2915 kcal/jour</a:t>
            </a:r>
          </a:p>
        </p:txBody>
      </p:sp>
      <p:pic>
        <p:nvPicPr>
          <p:cNvPr id="2056" name="Picture 8" descr="Drapeau de la Mongolie — Wikipédia">
            <a:extLst>
              <a:ext uri="{FF2B5EF4-FFF2-40B4-BE49-F238E27FC236}">
                <a16:creationId xmlns:a16="http://schemas.microsoft.com/office/drawing/2014/main" id="{72B1D3B9-6A16-465C-86F3-4DDD00D4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7" y="3154904"/>
            <a:ext cx="1134363" cy="7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rapeau de l'Équateur — Wikipédia">
            <a:extLst>
              <a:ext uri="{FF2B5EF4-FFF2-40B4-BE49-F238E27FC236}">
                <a16:creationId xmlns:a16="http://schemas.microsoft.com/office/drawing/2014/main" id="{B4DAFCA4-1F65-4227-BAD5-03D60EF5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34" y="3154904"/>
            <a:ext cx="1134362" cy="71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apeau de la Bolivie — Wikipédia">
            <a:extLst>
              <a:ext uri="{FF2B5EF4-FFF2-40B4-BE49-F238E27FC236}">
                <a16:creationId xmlns:a16="http://schemas.microsoft.com/office/drawing/2014/main" id="{25BD08D8-183B-4F05-B4CA-ECF7AF7A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639" y="3154904"/>
            <a:ext cx="1049388" cy="71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CFDA92B-AB8D-4698-A8A0-252F038CA5F6}"/>
              </a:ext>
            </a:extLst>
          </p:cNvPr>
          <p:cNvSpPr txBox="1"/>
          <p:nvPr/>
        </p:nvSpPr>
        <p:spPr>
          <a:xfrm>
            <a:off x="582223" y="4884858"/>
            <a:ext cx="1469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1679 kcal/jour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8E6BD9A-7E95-48F2-BB31-1258F9629A07}"/>
              </a:ext>
            </a:extLst>
          </p:cNvPr>
          <p:cNvSpPr txBox="1"/>
          <p:nvPr/>
        </p:nvSpPr>
        <p:spPr>
          <a:xfrm>
            <a:off x="2247807" y="4902957"/>
            <a:ext cx="1469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1732 kcal/jour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20749A-F001-43FB-B4CF-7BB78A5AFA16}"/>
              </a:ext>
            </a:extLst>
          </p:cNvPr>
          <p:cNvSpPr txBox="1"/>
          <p:nvPr/>
        </p:nvSpPr>
        <p:spPr>
          <a:xfrm>
            <a:off x="3904789" y="4902957"/>
            <a:ext cx="1469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1790 kcal/jour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D48E6D1-645F-451D-8A8B-BEDC53341E6F}"/>
              </a:ext>
            </a:extLst>
          </p:cNvPr>
          <p:cNvSpPr txBox="1"/>
          <p:nvPr/>
        </p:nvSpPr>
        <p:spPr>
          <a:xfrm>
            <a:off x="893870" y="5174294"/>
            <a:ext cx="10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19%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DD39DB1-8248-40EB-AE2D-CB34BE520F97}"/>
              </a:ext>
            </a:extLst>
          </p:cNvPr>
          <p:cNvSpPr txBox="1"/>
          <p:nvPr/>
        </p:nvSpPr>
        <p:spPr>
          <a:xfrm>
            <a:off x="2581700" y="5174294"/>
            <a:ext cx="10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9%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DE7C930-A4D7-4875-9524-B2A6D7F61B66}"/>
              </a:ext>
            </a:extLst>
          </p:cNvPr>
          <p:cNvSpPr txBox="1"/>
          <p:nvPr/>
        </p:nvSpPr>
        <p:spPr>
          <a:xfrm>
            <a:off x="4166570" y="5210734"/>
            <a:ext cx="10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15%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07A1C24-0EDB-4B95-842E-ECAE1F419633}"/>
              </a:ext>
            </a:extLst>
          </p:cNvPr>
          <p:cNvSpPr txBox="1"/>
          <p:nvPr/>
        </p:nvSpPr>
        <p:spPr>
          <a:xfrm>
            <a:off x="7707130" y="5314424"/>
            <a:ext cx="10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3%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383C25-5EC1-4015-8E20-1F0B75CDE6A7}"/>
              </a:ext>
            </a:extLst>
          </p:cNvPr>
          <p:cNvSpPr txBox="1"/>
          <p:nvPr/>
        </p:nvSpPr>
        <p:spPr>
          <a:xfrm>
            <a:off x="9380723" y="5314424"/>
            <a:ext cx="10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4%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FC81F62-3CE9-45AE-8756-6DFC08E9EEF7}"/>
              </a:ext>
            </a:extLst>
          </p:cNvPr>
          <p:cNvSpPr txBox="1"/>
          <p:nvPr/>
        </p:nvSpPr>
        <p:spPr>
          <a:xfrm>
            <a:off x="10841062" y="5314424"/>
            <a:ext cx="10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5%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37D91-45F6-43F2-9BD8-168E3DBE67E7}"/>
              </a:ext>
            </a:extLst>
          </p:cNvPr>
          <p:cNvSpPr txBox="1"/>
          <p:nvPr/>
        </p:nvSpPr>
        <p:spPr>
          <a:xfrm>
            <a:off x="3911632" y="6130121"/>
            <a:ext cx="667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% de la population en état de sous-nutrition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928C9354-08A6-459E-A0F4-B2A397C3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94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A28B-8ECD-4E17-A537-CDE67283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Pays ayant le plus bénéficié d’aide depuis 2013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5B388E-6AE8-4826-9848-E4CB8A5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B4B3FE-D7ED-4E9F-9F71-DAD572B25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85682"/>
              </p:ext>
            </p:extLst>
          </p:nvPr>
        </p:nvGraphicFramePr>
        <p:xfrm>
          <a:off x="531812" y="3071571"/>
          <a:ext cx="3710250" cy="21031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55125">
                  <a:extLst>
                    <a:ext uri="{9D8B030D-6E8A-4147-A177-3AD203B41FA5}">
                      <a16:colId xmlns:a16="http://schemas.microsoft.com/office/drawing/2014/main" val="783339372"/>
                    </a:ext>
                  </a:extLst>
                </a:gridCol>
                <a:gridCol w="1855125">
                  <a:extLst>
                    <a:ext uri="{9D8B030D-6E8A-4147-A177-3AD203B41FA5}">
                      <a16:colId xmlns:a16="http://schemas.microsoft.com/office/drawing/2014/main" val="907568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fr-FR" b="1" dirty="0">
                          <a:effectLst/>
                        </a:rPr>
                        <a:t>République arabe syrienne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1 858 943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33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Éthiopie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1 381 294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262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Yémen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1 206 484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905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Soudan du Sud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695 248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5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Soudan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669 784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55435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F5FB99F-7E01-434B-8122-7CE65D930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14694"/>
              </p:ext>
            </p:extLst>
          </p:nvPr>
        </p:nvGraphicFramePr>
        <p:xfrm>
          <a:off x="5307289" y="3086495"/>
          <a:ext cx="6315960" cy="21031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960018">
                  <a:extLst>
                    <a:ext uri="{9D8B030D-6E8A-4147-A177-3AD203B41FA5}">
                      <a16:colId xmlns:a16="http://schemas.microsoft.com/office/drawing/2014/main" val="3921581875"/>
                    </a:ext>
                  </a:extLst>
                </a:gridCol>
                <a:gridCol w="1250622">
                  <a:extLst>
                    <a:ext uri="{9D8B030D-6E8A-4147-A177-3AD203B41FA5}">
                      <a16:colId xmlns:a16="http://schemas.microsoft.com/office/drawing/2014/main" val="3248609184"/>
                    </a:ext>
                  </a:extLst>
                </a:gridCol>
                <a:gridCol w="2105320">
                  <a:extLst>
                    <a:ext uri="{9D8B030D-6E8A-4147-A177-3AD203B41FA5}">
                      <a16:colId xmlns:a16="http://schemas.microsoft.com/office/drawing/2014/main" val="4205472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effectLst/>
                        </a:rPr>
                        <a:t>Éthiopie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19.83 %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1 381 294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37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effectLst/>
                        </a:rPr>
                        <a:t>Kenya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23.69 %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552 836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574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Tchad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37.95 %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267 966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02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République populaire démocratique de Corée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47.18 %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187 412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98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Afghanistan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28.92 %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>
                          <a:effectLst/>
                        </a:rPr>
                        <a:t>185 452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0906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FF072D4-6ACD-45FB-B928-036081C49A8C}"/>
              </a:ext>
            </a:extLst>
          </p:cNvPr>
          <p:cNvSpPr txBox="1"/>
          <p:nvPr/>
        </p:nvSpPr>
        <p:spPr>
          <a:xfrm>
            <a:off x="7088957" y="2337847"/>
            <a:ext cx="283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% de la population en état de sous-nutrition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782EAA-4A1E-4BEB-98F6-A057D536E38D}"/>
              </a:ext>
            </a:extLst>
          </p:cNvPr>
          <p:cNvSpPr txBox="1"/>
          <p:nvPr/>
        </p:nvSpPr>
        <p:spPr>
          <a:xfrm>
            <a:off x="9796021" y="2337847"/>
            <a:ext cx="250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Aide alimentaire en milliers de tonnes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1A2B7A-4D05-483A-B9FB-7C2E10B132C1}"/>
              </a:ext>
            </a:extLst>
          </p:cNvPr>
          <p:cNvSpPr txBox="1"/>
          <p:nvPr/>
        </p:nvSpPr>
        <p:spPr>
          <a:xfrm>
            <a:off x="2595515" y="2337846"/>
            <a:ext cx="250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Aide alimentaire en milliers de tonnes</a:t>
            </a:r>
          </a:p>
        </p:txBody>
      </p:sp>
    </p:spTree>
    <p:extLst>
      <p:ext uri="{BB962C8B-B14F-4D97-AF65-F5344CB8AC3E}">
        <p14:creationId xmlns:p14="http://schemas.microsoft.com/office/powerpoint/2010/main" val="419933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ACB22-63BD-4918-B134-F8BDF24A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Pays dont la proportion de personnes sous-alimentées est la plus forte en 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68C2A3-4E5D-4877-B1EA-04A1E028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Drapeau d'Haïti — Wikipédia">
            <a:extLst>
              <a:ext uri="{FF2B5EF4-FFF2-40B4-BE49-F238E27FC236}">
                <a16:creationId xmlns:a16="http://schemas.microsoft.com/office/drawing/2014/main" id="{F951AFC7-BC0B-4F51-83B9-86388F02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8" y="2420303"/>
            <a:ext cx="21431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07421E-CB5A-478C-A9FD-A5655C46DCC4}"/>
              </a:ext>
            </a:extLst>
          </p:cNvPr>
          <p:cNvSpPr txBox="1"/>
          <p:nvPr/>
        </p:nvSpPr>
        <p:spPr>
          <a:xfrm>
            <a:off x="5734113" y="3929093"/>
            <a:ext cx="10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48%</a:t>
            </a:r>
          </a:p>
        </p:txBody>
      </p:sp>
      <p:pic>
        <p:nvPicPr>
          <p:cNvPr id="1028" name="Picture 4" descr="République populaire démocratique de Corée ou Corée du Nord en coréen  Choson - LAROUSSE">
            <a:extLst>
              <a:ext uri="{FF2B5EF4-FFF2-40B4-BE49-F238E27FC236}">
                <a16:creationId xmlns:a16="http://schemas.microsoft.com/office/drawing/2014/main" id="{629F875D-632F-497B-89B0-B1A7B16A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21" y="3429000"/>
            <a:ext cx="2143125" cy="1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14DEC1B-BD8D-4510-96CF-2C9C6FF08EC8}"/>
              </a:ext>
            </a:extLst>
          </p:cNvPr>
          <p:cNvSpPr txBox="1"/>
          <p:nvPr/>
        </p:nvSpPr>
        <p:spPr>
          <a:xfrm>
            <a:off x="2658956" y="4894493"/>
            <a:ext cx="10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47%</a:t>
            </a:r>
          </a:p>
        </p:txBody>
      </p:sp>
      <p:pic>
        <p:nvPicPr>
          <p:cNvPr id="1030" name="Picture 6" descr="Drapeau de Madagascar — Wikipédia">
            <a:extLst>
              <a:ext uri="{FF2B5EF4-FFF2-40B4-BE49-F238E27FC236}">
                <a16:creationId xmlns:a16="http://schemas.microsoft.com/office/drawing/2014/main" id="{E36901A5-1EDA-481A-BEF8-3D65082F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91" y="3929093"/>
            <a:ext cx="2143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F9003C-ED82-42AA-AEC9-C5B24CE6EF0F}"/>
              </a:ext>
            </a:extLst>
          </p:cNvPr>
          <p:cNvSpPr txBox="1"/>
          <p:nvPr/>
        </p:nvSpPr>
        <p:spPr>
          <a:xfrm>
            <a:off x="9064110" y="5512423"/>
            <a:ext cx="108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41%</a:t>
            </a:r>
          </a:p>
        </p:txBody>
      </p:sp>
    </p:spTree>
    <p:extLst>
      <p:ext uri="{BB962C8B-B14F-4D97-AF65-F5344CB8AC3E}">
        <p14:creationId xmlns:p14="http://schemas.microsoft.com/office/powerpoint/2010/main" val="233031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70AAF-8FC0-40F4-9C76-7B52C7EE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B654B-7F8D-41E0-9492-FD0DB9F4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103548-67A8-43A1-914C-576EF86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1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FB472-D5E3-4DFB-8B03-F8E596188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092" y="233314"/>
            <a:ext cx="8915399" cy="860196"/>
          </a:xfrm>
        </p:spPr>
        <p:txBody>
          <a:bodyPr>
            <a:normAutofit fontScale="90000"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6277EE-3F94-4FCA-AAD1-D5C09FC12A3D}"/>
              </a:ext>
            </a:extLst>
          </p:cNvPr>
          <p:cNvSpPr txBox="1"/>
          <p:nvPr/>
        </p:nvSpPr>
        <p:spPr>
          <a:xfrm>
            <a:off x="1817490" y="1282764"/>
            <a:ext cx="882348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Principales missions de la FAO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Jeu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Proportion de personnes en état de sous-nutrition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Nombre théorique de personnes qui pourraient être nourries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Nombre théorique de personnes qui l’on pourraient être nourries uniquement avec les ressources d’origines végétales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Répartition de la disponibilité intérieure mondiale et sa règle de calcul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Focus sur la ressource du manioc en Thaïlande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Focus sur les céréales dans l’alimentation des animaux et humains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Proportion de personnes sous-alimentées avec le plus et moins de disponibilité alimentaire par habitant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Pays ayant le plus bénéficié d’aide depuis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Pays dont la proportion de personnes sous-alimentées est la plus forte en 2017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FD805-8BD5-4762-AE1A-12A46C82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10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7695" y="4068223"/>
            <a:ext cx="188086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Établir des modes de consommation et de productions durables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7541" y="4068223"/>
            <a:ext cx="188086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Protéger et restaurer les écosystèmes terrestres et marins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9732" y="4068223"/>
            <a:ext cx="156932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Éliminer la faim et améliorer la nutrition sous toutes ses formes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78613" y="3980314"/>
            <a:ext cx="188086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Promouvoir une croissance économique inclusive en réduisant les inégalités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87" y="2193213"/>
            <a:ext cx="1229797" cy="1302138"/>
          </a:xfrm>
          <a:prstGeom prst="rect">
            <a:avLst/>
          </a:prstGeom>
        </p:spPr>
      </p:pic>
      <p:pic>
        <p:nvPicPr>
          <p:cNvPr id="1026" name="Picture 2" descr="Amélioration en matière de production">
            <a:extLst>
              <a:ext uri="{FF2B5EF4-FFF2-40B4-BE49-F238E27FC236}">
                <a16:creationId xmlns:a16="http://schemas.microsoft.com/office/drawing/2014/main" id="{69F34A8D-603D-4424-A09F-4FE410F9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96" y="1415127"/>
            <a:ext cx="1569324" cy="222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élioration en matière de nutrition">
            <a:extLst>
              <a:ext uri="{FF2B5EF4-FFF2-40B4-BE49-F238E27FC236}">
                <a16:creationId xmlns:a16="http://schemas.microsoft.com/office/drawing/2014/main" id="{A164476E-56B4-452A-861D-D0038941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732" y="1415127"/>
            <a:ext cx="1569324" cy="222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élioration en matière d’environnement">
            <a:extLst>
              <a:ext uri="{FF2B5EF4-FFF2-40B4-BE49-F238E27FC236}">
                <a16:creationId xmlns:a16="http://schemas.microsoft.com/office/drawing/2014/main" id="{30AA22E5-A8FE-42DA-A87B-EA06D55D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12" y="1415128"/>
            <a:ext cx="1569324" cy="222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élioration en matière de conditions de vie">
            <a:extLst>
              <a:ext uri="{FF2B5EF4-FFF2-40B4-BE49-F238E27FC236}">
                <a16:creationId xmlns:a16="http://schemas.microsoft.com/office/drawing/2014/main" id="{D678DC48-C208-4E69-BEBE-E36945DF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26" y="1374807"/>
            <a:ext cx="1569324" cy="222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A7028A9-D267-4CE9-81AD-DEC1AB09F3D4}"/>
              </a:ext>
            </a:extLst>
          </p:cNvPr>
          <p:cNvSpPr txBox="1"/>
          <p:nvPr/>
        </p:nvSpPr>
        <p:spPr>
          <a:xfrm>
            <a:off x="2432115" y="311085"/>
            <a:ext cx="86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Principales missions de la FAO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22347-C756-4A57-9325-6D9F28C5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5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9CF54-EF32-4874-A820-E4D8A2FD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99806-0C94-4DB5-9DAD-7B3D9920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Aide Alimentaire –&gt; Pays </a:t>
            </a:r>
            <a:r>
              <a:rPr lang="fr-FR" dirty="0" err="1"/>
              <a:t>bénéficiaire,Année,Produit,Valeur</a:t>
            </a:r>
            <a:endParaRPr lang="fr-FR" dirty="0"/>
          </a:p>
          <a:p>
            <a:r>
              <a:rPr lang="fr-FR" dirty="0" err="1"/>
              <a:t>Dispo_alimentaire</a:t>
            </a:r>
            <a:r>
              <a:rPr lang="fr-FR" dirty="0"/>
              <a:t> -&gt; Disponibilité intérieure, la répartition des produits et la disponibilité alimentaire</a:t>
            </a:r>
          </a:p>
          <a:p>
            <a:r>
              <a:rPr lang="fr-FR" dirty="0"/>
              <a:t>Population pour chaque pays en milliers d’habitants</a:t>
            </a:r>
          </a:p>
          <a:p>
            <a:r>
              <a:rPr lang="fr-FR" dirty="0"/>
              <a:t>Nombre de personnes en sous alimentation en millions d’habitants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97083-9B59-44EA-8937-36D84974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5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8F7AB-7A72-4EA6-8202-4E793617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proportion de personnes en état de sous-nutrition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D03423-B900-444D-ADD2-FC6862880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3" y="4175550"/>
            <a:ext cx="1778000" cy="1778000"/>
          </a:xfr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F2E27BB7-B677-4CAD-8D24-7BE9FE9C6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99" y="2397550"/>
            <a:ext cx="1778000" cy="1778000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25826723-8259-4560-95E8-A57915D35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50" y="4175550"/>
            <a:ext cx="1778000" cy="1778000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46910A2-6868-4CDD-9D4D-F0868B2C2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16" y="2397550"/>
            <a:ext cx="1778000" cy="1778000"/>
          </a:xfrm>
          <a:prstGeom prst="rect">
            <a:avLst/>
          </a:prstGeom>
        </p:spPr>
      </p:pic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3B5E6B96-02C8-4CAA-8A96-A344CF329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83" y="4175550"/>
            <a:ext cx="1778000" cy="1778000"/>
          </a:xfrm>
          <a:prstGeom prst="rect">
            <a:avLst/>
          </a:prstGeom>
        </p:spPr>
      </p:pic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BD6A6184-C23A-4F62-B84C-9D9CC44A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93" y="2397550"/>
            <a:ext cx="1778000" cy="1778000"/>
          </a:xfrm>
          <a:prstGeom prst="rect">
            <a:avLst/>
          </a:prstGeo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59BA9955-7BBE-4CF9-98FB-8BB7E912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18" y="2397550"/>
            <a:ext cx="1778000" cy="1778000"/>
          </a:xfrm>
          <a:prstGeom prst="rect">
            <a:avLst/>
          </a:pr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97F42AB6-20A8-4CD9-9C92-0BDEE5E7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3" y="2397550"/>
            <a:ext cx="1778000" cy="1778000"/>
          </a:xfrm>
          <a:prstGeom prst="rect">
            <a:avLst/>
          </a:prstGeom>
        </p:spPr>
      </p:pic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16EC17DC-B6B0-4E0A-9B2E-4EE01FE9E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50" y="4175550"/>
            <a:ext cx="1778000" cy="1778000"/>
          </a:xfrm>
          <a:prstGeom prst="rect">
            <a:avLst/>
          </a:prstGeom>
        </p:spPr>
      </p:pic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B005907E-7705-4B98-B86C-C84A8D18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82" y="4209853"/>
            <a:ext cx="1778000" cy="17780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AD3A78DC-03CE-4363-8BB8-656C07F0AA94}"/>
              </a:ext>
            </a:extLst>
          </p:cNvPr>
          <p:cNvSpPr/>
          <p:nvPr/>
        </p:nvSpPr>
        <p:spPr>
          <a:xfrm>
            <a:off x="5299730" y="4361729"/>
            <a:ext cx="604240" cy="612742"/>
          </a:xfrm>
          <a:prstGeom prst="ellipse">
            <a:avLst/>
          </a:prstGeom>
          <a:solidFill>
            <a:srgbClr val="851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BB0EAF-36D5-494D-B8BF-D25B33410AEF}"/>
              </a:ext>
            </a:extLst>
          </p:cNvPr>
          <p:cNvSpPr txBox="1"/>
          <p:nvPr/>
        </p:nvSpPr>
        <p:spPr>
          <a:xfrm>
            <a:off x="7595883" y="2168426"/>
            <a:ext cx="4520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sous-nutrition concerne 104 pays sur 236 dans le monde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Parmi ces 104 pays, la sous-nutrition touche près de 13% de la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31B09C47-AD21-409F-A162-FA157D83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1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E355536-0246-46C9-832D-0FE83C99F7E8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Nombre théorique de personnes qui pourraient être nourries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6B21E8-D6D8-41F4-8ADE-148A72644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3" y="4175550"/>
            <a:ext cx="1778000" cy="1778000"/>
          </a:xfr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F3E37AB6-788E-4803-9826-805B4AF6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99" y="2397550"/>
            <a:ext cx="1778000" cy="1778000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C6CD10F8-DCCB-43EC-A0BD-F0A26546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50" y="4175550"/>
            <a:ext cx="1778000" cy="1778000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914250A-3354-4721-8964-33E12816C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16" y="2397550"/>
            <a:ext cx="1778000" cy="1778000"/>
          </a:xfrm>
          <a:prstGeom prst="rect">
            <a:avLst/>
          </a:prstGeom>
        </p:spPr>
      </p:pic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76A2564E-98BA-4B5F-BEB7-9EA54011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83" y="4175550"/>
            <a:ext cx="1778000" cy="1778000"/>
          </a:xfrm>
          <a:prstGeom prst="rect">
            <a:avLst/>
          </a:prstGeom>
        </p:spPr>
      </p:pic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C3B6035B-B0F6-4CB3-B71D-2B0A57B4B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93" y="2397550"/>
            <a:ext cx="1778000" cy="1778000"/>
          </a:xfrm>
          <a:prstGeom prst="rect">
            <a:avLst/>
          </a:prstGeo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7B31E2A0-A3F5-4F12-98D0-B58EE56E2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18" y="2397550"/>
            <a:ext cx="1778000" cy="1778000"/>
          </a:xfrm>
          <a:prstGeom prst="rect">
            <a:avLst/>
          </a:pr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2863109E-6E50-4222-9CF8-69825B25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3" y="2397550"/>
            <a:ext cx="1778000" cy="1778000"/>
          </a:xfrm>
          <a:prstGeom prst="rect">
            <a:avLst/>
          </a:prstGeom>
        </p:spPr>
      </p:pic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AB8AD2E0-BF09-48EC-9B8C-5BB584AC2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50" y="4175550"/>
            <a:ext cx="1778000" cy="1778000"/>
          </a:xfrm>
          <a:prstGeom prst="rect">
            <a:avLst/>
          </a:prstGeom>
        </p:spPr>
      </p:pic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29710DBE-69FD-4FD9-A7EB-EFC02BD4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82" y="4209853"/>
            <a:ext cx="1778000" cy="177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F650A35-820D-4D3A-B191-579ED531D1C4}"/>
              </a:ext>
            </a:extLst>
          </p:cNvPr>
          <p:cNvSpPr txBox="1"/>
          <p:nvPr/>
        </p:nvSpPr>
        <p:spPr>
          <a:xfrm>
            <a:off x="7610692" y="1938279"/>
            <a:ext cx="4520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8367,5 milliards de personnes pourraient être nourries en 2017 grâce à la disponibilité alimentaire mondiale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 100 êtres humains, 15 de plus pourraient être nourris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B628E8E0-4C47-49ED-8891-CA2E828E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199751"/>
            <a:ext cx="1778000" cy="1778000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66EF3384-4B13-41CB-A903-16C82D6526E0}"/>
              </a:ext>
            </a:extLst>
          </p:cNvPr>
          <p:cNvSpPr/>
          <p:nvPr/>
        </p:nvSpPr>
        <p:spPr>
          <a:xfrm>
            <a:off x="8700914" y="4335488"/>
            <a:ext cx="604240" cy="6127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BE8E6B95-771B-4A9E-9901-8376C781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3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E355536-0246-46C9-832D-0FE83C99F7E8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Nombre théorique de personnes qui l’on pourraient être nourries uniquement avec les ressources d’origines végétales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6B21E8-D6D8-41F4-8ADE-148A72644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3" y="4175550"/>
            <a:ext cx="1778000" cy="1778000"/>
          </a:xfr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F3E37AB6-788E-4803-9826-805B4AF6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99" y="2397550"/>
            <a:ext cx="1778000" cy="1778000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C6CD10F8-DCCB-43EC-A0BD-F0A26546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50" y="4175550"/>
            <a:ext cx="1778000" cy="1778000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914250A-3354-4721-8964-33E12816C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16" y="2397550"/>
            <a:ext cx="1778000" cy="1778000"/>
          </a:xfrm>
          <a:prstGeom prst="rect">
            <a:avLst/>
          </a:prstGeom>
        </p:spPr>
      </p:pic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76A2564E-98BA-4B5F-BEB7-9EA54011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83" y="4175550"/>
            <a:ext cx="1778000" cy="1778000"/>
          </a:xfrm>
          <a:prstGeom prst="rect">
            <a:avLst/>
          </a:prstGeom>
        </p:spPr>
      </p:pic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C3B6035B-B0F6-4CB3-B71D-2B0A57B4B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93" y="2397550"/>
            <a:ext cx="1778000" cy="1778000"/>
          </a:xfrm>
          <a:prstGeom prst="rect">
            <a:avLst/>
          </a:prstGeo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7B31E2A0-A3F5-4F12-98D0-B58EE56E2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18" y="2397550"/>
            <a:ext cx="1778000" cy="1778000"/>
          </a:xfrm>
          <a:prstGeom prst="rect">
            <a:avLst/>
          </a:pr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2863109E-6E50-4222-9CF8-69825B25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3" y="2397550"/>
            <a:ext cx="1778000" cy="1778000"/>
          </a:xfrm>
          <a:prstGeom prst="rect">
            <a:avLst/>
          </a:prstGeom>
        </p:spPr>
      </p:pic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AB8AD2E0-BF09-48EC-9B8C-5BB584AC2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50" y="4175550"/>
            <a:ext cx="1778000" cy="1778000"/>
          </a:xfrm>
          <a:prstGeom prst="rect">
            <a:avLst/>
          </a:prstGeom>
        </p:spPr>
      </p:pic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29710DBE-69FD-4FD9-A7EB-EFC02BD4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82" y="4209853"/>
            <a:ext cx="1778000" cy="177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F650A35-820D-4D3A-B191-579ED531D1C4}"/>
              </a:ext>
            </a:extLst>
          </p:cNvPr>
          <p:cNvSpPr txBox="1"/>
          <p:nvPr/>
        </p:nvSpPr>
        <p:spPr>
          <a:xfrm>
            <a:off x="7671430" y="2744389"/>
            <a:ext cx="4520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6,904 milliards de personnes pourraient être nourries en 2017 grâce à la disponibilité alimentaire végétale mondiale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 100 êtres humains, 5 ne pourraient pas être nourris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6EF3384-4B13-41CB-A903-16C82D6526E0}"/>
              </a:ext>
            </a:extLst>
          </p:cNvPr>
          <p:cNvSpPr/>
          <p:nvPr/>
        </p:nvSpPr>
        <p:spPr>
          <a:xfrm>
            <a:off x="6398525" y="4370212"/>
            <a:ext cx="604240" cy="6127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7457A0B-91D4-49FE-955E-20472171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0D342B0-1212-4F53-AB75-D36A4F7E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422" y="302020"/>
            <a:ext cx="9449570" cy="1281112"/>
          </a:xfrm>
        </p:spPr>
        <p:txBody>
          <a:bodyPr/>
          <a:lstStyle/>
          <a:p>
            <a:r>
              <a:rPr lang="fr-FR" dirty="0"/>
              <a:t>Répartition de la disponibilité intérieure mondiale et sa règle de calcul</a:t>
            </a:r>
          </a:p>
        </p:txBody>
      </p:sp>
      <p:sp>
        <p:nvSpPr>
          <p:cNvPr id="2" name="Croix 1">
            <a:extLst>
              <a:ext uri="{FF2B5EF4-FFF2-40B4-BE49-F238E27FC236}">
                <a16:creationId xmlns:a16="http://schemas.microsoft.com/office/drawing/2014/main" id="{9EC12279-1B4A-427D-8429-AD687A7796F0}"/>
              </a:ext>
            </a:extLst>
          </p:cNvPr>
          <p:cNvSpPr/>
          <p:nvPr/>
        </p:nvSpPr>
        <p:spPr>
          <a:xfrm>
            <a:off x="6881561" y="1748975"/>
            <a:ext cx="1404594" cy="1358244"/>
          </a:xfrm>
          <a:prstGeom prst="plus">
            <a:avLst>
              <a:gd name="adj" fmla="val 4009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" name="Croix 4">
            <a:extLst>
              <a:ext uri="{FF2B5EF4-FFF2-40B4-BE49-F238E27FC236}">
                <a16:creationId xmlns:a16="http://schemas.microsoft.com/office/drawing/2014/main" id="{6D52DE16-CC65-46CE-B0AF-EA6920CC1DFF}"/>
              </a:ext>
            </a:extLst>
          </p:cNvPr>
          <p:cNvSpPr/>
          <p:nvPr/>
        </p:nvSpPr>
        <p:spPr>
          <a:xfrm>
            <a:off x="8985313" y="4168361"/>
            <a:ext cx="1404594" cy="1358244"/>
          </a:xfrm>
          <a:prstGeom prst="plus">
            <a:avLst>
              <a:gd name="adj" fmla="val 4009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6" name="Croix 5">
            <a:extLst>
              <a:ext uri="{FF2B5EF4-FFF2-40B4-BE49-F238E27FC236}">
                <a16:creationId xmlns:a16="http://schemas.microsoft.com/office/drawing/2014/main" id="{422BF5F7-87DD-4962-A6BD-E333756075C4}"/>
              </a:ext>
            </a:extLst>
          </p:cNvPr>
          <p:cNvSpPr/>
          <p:nvPr/>
        </p:nvSpPr>
        <p:spPr>
          <a:xfrm>
            <a:off x="8975886" y="1769736"/>
            <a:ext cx="1404594" cy="1358244"/>
          </a:xfrm>
          <a:prstGeom prst="plus">
            <a:avLst>
              <a:gd name="adj" fmla="val 4009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" name="Signe Moins 6">
            <a:extLst>
              <a:ext uri="{FF2B5EF4-FFF2-40B4-BE49-F238E27FC236}">
                <a16:creationId xmlns:a16="http://schemas.microsoft.com/office/drawing/2014/main" id="{C9E01A16-64DD-46FA-A6EA-E6F78F31F1ED}"/>
              </a:ext>
            </a:extLst>
          </p:cNvPr>
          <p:cNvSpPr/>
          <p:nvPr/>
        </p:nvSpPr>
        <p:spPr>
          <a:xfrm>
            <a:off x="6670245" y="4251300"/>
            <a:ext cx="1847654" cy="118706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983D94-574B-42AC-BE98-4684EC46E84D}"/>
              </a:ext>
            </a:extLst>
          </p:cNvPr>
          <p:cNvSpPr txBox="1"/>
          <p:nvPr/>
        </p:nvSpPr>
        <p:spPr>
          <a:xfrm>
            <a:off x="6905916" y="3642614"/>
            <a:ext cx="161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335BE3-C903-4E26-94BF-EA88E4091510}"/>
              </a:ext>
            </a:extLst>
          </p:cNvPr>
          <p:cNvSpPr txBox="1"/>
          <p:nvPr/>
        </p:nvSpPr>
        <p:spPr>
          <a:xfrm>
            <a:off x="8975886" y="5786716"/>
            <a:ext cx="161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Importation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D06F8D-A69A-49C0-88BC-3F7D5D1F1AD8}"/>
              </a:ext>
            </a:extLst>
          </p:cNvPr>
          <p:cNvSpPr txBox="1"/>
          <p:nvPr/>
        </p:nvSpPr>
        <p:spPr>
          <a:xfrm>
            <a:off x="7132159" y="5786715"/>
            <a:ext cx="161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Exportation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F4699D-521C-4D5B-8396-A0E8BB3B32AE}"/>
              </a:ext>
            </a:extLst>
          </p:cNvPr>
          <p:cNvSpPr txBox="1"/>
          <p:nvPr/>
        </p:nvSpPr>
        <p:spPr>
          <a:xfrm>
            <a:off x="9154995" y="3642615"/>
            <a:ext cx="2307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Variation de stock</a:t>
            </a: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504D8966-48C4-431C-A1B8-54FC697C3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487878"/>
              </p:ext>
            </p:extLst>
          </p:nvPr>
        </p:nvGraphicFramePr>
        <p:xfrm>
          <a:off x="996102" y="1670115"/>
          <a:ext cx="4440025" cy="48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6ED186E7-3146-4E5E-B488-792A5ED7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5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359AF-904D-40F0-98D8-FD29C0E8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28" y="226710"/>
            <a:ext cx="9694666" cy="1280890"/>
          </a:xfrm>
        </p:spPr>
        <p:txBody>
          <a:bodyPr/>
          <a:lstStyle/>
          <a:p>
            <a:r>
              <a:rPr lang="fr-FR" dirty="0"/>
              <a:t>Focus sur la ressource du manioc en Thaïlande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284ED5-C8FB-4A65-8B6E-012334E46813}"/>
              </a:ext>
            </a:extLst>
          </p:cNvPr>
          <p:cNvSpPr txBox="1"/>
          <p:nvPr/>
        </p:nvSpPr>
        <p:spPr>
          <a:xfrm>
            <a:off x="620468" y="2868019"/>
            <a:ext cx="260170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2434 Kcal/personne/jour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8.9% de la population en état de sous nutrition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88D67B6-2283-430F-87F3-4B35992E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6" y="1862292"/>
            <a:ext cx="1392418" cy="928279"/>
          </a:xfrm>
          <a:prstGeom prst="rect">
            <a:avLst/>
          </a:prstGeom>
        </p:spPr>
      </p:pic>
      <p:pic>
        <p:nvPicPr>
          <p:cNvPr id="1031" name="Picture 7" descr="Manioc : goût, danger, comment le cuisiner">
            <a:extLst>
              <a:ext uri="{FF2B5EF4-FFF2-40B4-BE49-F238E27FC236}">
                <a16:creationId xmlns:a16="http://schemas.microsoft.com/office/drawing/2014/main" id="{E95FCB7D-B518-42AF-91ED-D88FCB9D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9" y="3753590"/>
            <a:ext cx="1546994" cy="103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2AF21BCE-390B-4BD2-BD5A-1A819448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96" y="4912729"/>
            <a:ext cx="1608318" cy="1031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dirty="0"/>
              <a:t>2</a:t>
            </a:r>
            <a:r>
              <a:rPr lang="fr-FR" sz="1100" baseline="30000" dirty="0"/>
              <a:t>ème</a:t>
            </a:r>
            <a:r>
              <a:rPr lang="fr-FR" sz="1100" dirty="0"/>
              <a:t> producteur mondiale avec 30 millions de tonnes en 2017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Graphique 21">
                <a:extLst>
                  <a:ext uri="{FF2B5EF4-FFF2-40B4-BE49-F238E27FC236}">
                    <a16:creationId xmlns:a16="http://schemas.microsoft.com/office/drawing/2014/main" id="{DCE7EE8D-D9EA-4FB1-AA6A-F1BA9D837B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304185"/>
                  </p:ext>
                </p:extLst>
              </p:nvPr>
            </p:nvGraphicFramePr>
            <p:xfrm>
              <a:off x="3222172" y="1537421"/>
              <a:ext cx="6004560" cy="34155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2" name="Graphique 21">
                <a:extLst>
                  <a:ext uri="{FF2B5EF4-FFF2-40B4-BE49-F238E27FC236}">
                    <a16:creationId xmlns:a16="http://schemas.microsoft.com/office/drawing/2014/main" id="{DCE7EE8D-D9EA-4FB1-AA6A-F1BA9D837B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2172" y="1537421"/>
                <a:ext cx="6004560" cy="341558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71FB0ED7-2E01-44D6-9A8D-B7842C0723CA}"/>
              </a:ext>
            </a:extLst>
          </p:cNvPr>
          <p:cNvCxnSpPr>
            <a:cxnSpLocks/>
          </p:cNvCxnSpPr>
          <p:nvPr/>
        </p:nvCxnSpPr>
        <p:spPr>
          <a:xfrm rot="10800000">
            <a:off x="4466377" y="2382983"/>
            <a:ext cx="4230257" cy="170872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AFF1AC09-34D4-42EB-B331-51BFE2E04495}"/>
              </a:ext>
            </a:extLst>
          </p:cNvPr>
          <p:cNvSpPr txBox="1"/>
          <p:nvPr/>
        </p:nvSpPr>
        <p:spPr>
          <a:xfrm>
            <a:off x="8717086" y="229067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3%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8F8C2569-3F31-4C35-BB86-DE91C2F62E00}"/>
              </a:ext>
            </a:extLst>
          </p:cNvPr>
          <p:cNvCxnSpPr>
            <a:cxnSpLocks/>
          </p:cNvCxnSpPr>
          <p:nvPr/>
        </p:nvCxnSpPr>
        <p:spPr>
          <a:xfrm rot="10800000">
            <a:off x="4466377" y="2475345"/>
            <a:ext cx="2744442" cy="1713348"/>
          </a:xfrm>
          <a:prstGeom prst="bentConnector3">
            <a:avLst>
              <a:gd name="adj1" fmla="val -81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BA356920-4ACB-41C5-A265-E52E3C7CCA11}"/>
              </a:ext>
            </a:extLst>
          </p:cNvPr>
          <p:cNvSpPr txBox="1"/>
          <p:nvPr/>
        </p:nvSpPr>
        <p:spPr>
          <a:xfrm>
            <a:off x="7191074" y="23657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6%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89D16C7-D73F-4664-A126-A3897AEA3C2E}"/>
              </a:ext>
            </a:extLst>
          </p:cNvPr>
          <p:cNvCxnSpPr>
            <a:cxnSpLocks/>
          </p:cNvCxnSpPr>
          <p:nvPr/>
        </p:nvCxnSpPr>
        <p:spPr>
          <a:xfrm rot="10800000">
            <a:off x="4156461" y="3422651"/>
            <a:ext cx="753260" cy="253423"/>
          </a:xfrm>
          <a:prstGeom prst="bentConnector3">
            <a:avLst>
              <a:gd name="adj1" fmla="val -39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5A7E7E99-572C-4E07-BD8B-767216C6726B}"/>
              </a:ext>
            </a:extLst>
          </p:cNvPr>
          <p:cNvSpPr txBox="1"/>
          <p:nvPr/>
        </p:nvSpPr>
        <p:spPr>
          <a:xfrm>
            <a:off x="4900455" y="3135903"/>
            <a:ext cx="81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83%</a:t>
            </a:r>
          </a:p>
        </p:txBody>
      </p:sp>
      <p:graphicFrame>
        <p:nvGraphicFramePr>
          <p:cNvPr id="47" name="Graphique 46">
            <a:extLst>
              <a:ext uri="{FF2B5EF4-FFF2-40B4-BE49-F238E27FC236}">
                <a16:creationId xmlns:a16="http://schemas.microsoft.com/office/drawing/2014/main" id="{1C1DFD6D-3F3D-4829-B71B-78DD760F9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664867"/>
              </p:ext>
            </p:extLst>
          </p:nvPr>
        </p:nvGraphicFramePr>
        <p:xfrm>
          <a:off x="9588671" y="1537421"/>
          <a:ext cx="2644803" cy="473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DF1221-107F-47E7-9AEC-81112B7A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76EB-5438-4FDF-9779-BB72B102A12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058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2362</TotalTime>
  <Words>636</Words>
  <Application>Microsoft Office PowerPoint</Application>
  <PresentationFormat>Grand écran</PresentationFormat>
  <Paragraphs>135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Helvetica 75 Bold</vt:lpstr>
      <vt:lpstr>Trebuchet MS</vt:lpstr>
      <vt:lpstr>Wingdings 3</vt:lpstr>
      <vt:lpstr>Brin</vt:lpstr>
      <vt:lpstr>Présentation PowerPoint</vt:lpstr>
      <vt:lpstr>Sommaire</vt:lpstr>
      <vt:lpstr>Présentation PowerPoint</vt:lpstr>
      <vt:lpstr>Jeu de données</vt:lpstr>
      <vt:lpstr>La proportion de personnes en état de sous-nutrition </vt:lpstr>
      <vt:lpstr>Présentation PowerPoint</vt:lpstr>
      <vt:lpstr>Présentation PowerPoint</vt:lpstr>
      <vt:lpstr>Répartition de la disponibilité intérieure mondiale et sa règle de calcul</vt:lpstr>
      <vt:lpstr>Focus sur la ressource du manioc en Thaïlande</vt:lpstr>
      <vt:lpstr>Focus sur les céréales dans l’alimentation des animaux et humains</vt:lpstr>
      <vt:lpstr>Palmarès de la disponibilité alimentaire des  pays présentant des personnes en état de sous nutrition</vt:lpstr>
      <vt:lpstr>Pays ayant le plus bénéficié d’aide depuis 2013 </vt:lpstr>
      <vt:lpstr>Pays dont la proportion de personnes sous-alimentées est la plus forte en 2017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TISSIER Nicolas OBS/MKT</dc:creator>
  <cp:lastModifiedBy>TISSIER Nicolas OBS/MKT</cp:lastModifiedBy>
  <cp:revision>22</cp:revision>
  <dcterms:created xsi:type="dcterms:W3CDTF">2023-02-12T09:39:50Z</dcterms:created>
  <dcterms:modified xsi:type="dcterms:W3CDTF">2023-02-17T17:31:05Z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2023-02-17T17:31:05Z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fcbd03b7-318c-43c8-9955-4fab8906697b</vt:lpwstr>
  </property>
  <property fmtid="{D5CDD505-2E9C-101B-9397-08002B2CF9AE}" pid="8" name="MSIP_Label_e6c818a6-e1a0-4a6e-a969-20d857c5dc62_ContentBits">
    <vt:lpwstr>2</vt:lpwstr>
  </property>
</Properties>
</file>