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292A0-0730-C7D9-484C-EB4695947757}" v="358" dt="2025-04-12T15:27:23.646"/>
    <p1510:client id="{6CA4D065-2079-422F-B32C-10EA6710CC2D}" v="966" dt="2025-04-12T15:31:11.846"/>
    <p1510:client id="{8974A0E5-55CC-4BD0-BF81-E66BBB3DA49E}" v="1" dt="2025-04-12T15:39:08.502"/>
    <p1510:client id="{AA78F755-17A5-4E89-876B-E8BE68BD5B66}" v="1125" dt="2025-04-12T15:38:15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04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FA624-B122-4181-8882-D4A9557A9E3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00BF712-332B-4F95-8F7B-E88386C8E028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Stremlit for Mex Assistant interface and app deployment.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FF73A-9A88-4DE8-90C3-A1BB72391D77}" type="parTrans" cxnId="{1132CE5B-EDC9-49CF-B2D2-698ECD08AB51}">
      <dgm:prSet/>
      <dgm:spPr/>
      <dgm:t>
        <a:bodyPr/>
        <a:lstStyle/>
        <a:p>
          <a:endParaRPr lang="en-US"/>
        </a:p>
      </dgm:t>
    </dgm:pt>
    <dgm:pt modelId="{95BC34C7-7A90-40D9-9013-6149C05C497C}" type="sibTrans" cxnId="{1132CE5B-EDC9-49CF-B2D2-698ECD08AB51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63A870-C199-4287-BDDF-7128158FA876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Text-to-SQL Conversion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7053B1-9689-437A-A664-96FCC4450A89}" type="parTrans" cxnId="{FD40A460-1CFA-4407-8051-D0269B9C5AC0}">
      <dgm:prSet/>
      <dgm:spPr/>
      <dgm:t>
        <a:bodyPr/>
        <a:lstStyle/>
        <a:p>
          <a:endParaRPr lang="en-US"/>
        </a:p>
      </dgm:t>
    </dgm:pt>
    <dgm:pt modelId="{59ABE090-C5F2-4A5D-B93A-A2E1366451E0}" type="sibTrans" cxnId="{FD40A460-1CFA-4407-8051-D0269B9C5AC0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5268D1-3E28-46EF-96C3-EE02803F14C6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Use Vanna library converts prompt message to SQL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D15530-E114-4559-8EFA-B5DB428516B8}" type="parTrans" cxnId="{5AD11B9E-0AEB-4548-AF95-F5018C497879}">
      <dgm:prSet/>
      <dgm:spPr/>
      <dgm:t>
        <a:bodyPr/>
        <a:lstStyle/>
        <a:p>
          <a:endParaRPr lang="en-US"/>
        </a:p>
      </dgm:t>
    </dgm:pt>
    <dgm:pt modelId="{40117F39-FB6B-44CF-A68D-9CC8E3F0E08C}" type="sibTrans" cxnId="{5AD11B9E-0AEB-4548-AF95-F5018C497879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8BD9A2-AA9C-48D7-AF4C-99BB8B01795E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Access data from database and analyse it using model/algorithm/method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5295C5-FF60-411A-A490-FB00BC4A548C}" type="parTrans" cxnId="{C5C16643-1C9A-4B5F-B905-14D209B21A76}">
      <dgm:prSet/>
      <dgm:spPr/>
      <dgm:t>
        <a:bodyPr/>
        <a:lstStyle/>
        <a:p>
          <a:endParaRPr lang="en-US"/>
        </a:p>
      </dgm:t>
    </dgm:pt>
    <dgm:pt modelId="{8E2DCF66-2CDF-4FB7-A726-AC17B3D8DC0D}" type="sibTrans" cxnId="{C5C16643-1C9A-4B5F-B905-14D209B21A76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0A8437-53F3-442A-A223-B28A7F94F0BE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Output :Result of raw data/ dataframes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0166CD-06FC-4686-AAC8-1BC97C443D10}" type="parTrans" cxnId="{286C7F1B-1D6E-422F-9CB2-52572C733D79}">
      <dgm:prSet/>
      <dgm:spPr/>
      <dgm:t>
        <a:bodyPr/>
        <a:lstStyle/>
        <a:p>
          <a:endParaRPr lang="en-US"/>
        </a:p>
      </dgm:t>
    </dgm:pt>
    <dgm:pt modelId="{1D2BA2AD-73D9-43D0-B554-0A9F98053B2A}" type="sibTrans" cxnId="{286C7F1B-1D6E-422F-9CB2-52572C733D79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6DC784-5B97-49AB-97D2-C9369F57D773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Apply LLM(Large Language Model) to covert raw model response to 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81D997E-C559-47A9-ABC8-AB18881DF695}" type="parTrans" cxnId="{40853009-3B52-4389-B3B7-80389330CCC6}">
      <dgm:prSet/>
      <dgm:spPr/>
      <dgm:t>
        <a:bodyPr/>
        <a:lstStyle/>
        <a:p>
          <a:endParaRPr lang="en-US"/>
        </a:p>
      </dgm:t>
    </dgm:pt>
    <dgm:pt modelId="{A6ECBF64-B737-4ACB-8618-20CB15DBDA9D}" type="sibTrans" cxnId="{40853009-3B52-4389-B3B7-80389330CCC6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2F3196-AC51-4A3F-B4DF-7FABC0CD7263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Human-understandable language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DE7C2-690E-43ED-8772-4A1DB526CC4F}" type="parTrans" cxnId="{91D0E566-E34A-4054-9068-6F1138B5CEE4}">
      <dgm:prSet/>
      <dgm:spPr/>
      <dgm:t>
        <a:bodyPr/>
        <a:lstStyle/>
        <a:p>
          <a:endParaRPr lang="en-US"/>
        </a:p>
      </dgm:t>
    </dgm:pt>
    <dgm:pt modelId="{ACED490A-6BFF-4A15-B7AD-87280479F636}" type="sibTrans" cxnId="{91D0E566-E34A-4054-9068-6F1138B5CEE4}">
      <dgm:prSet/>
      <dgm:spPr/>
      <dgm:t>
        <a:bodyPr/>
        <a:lstStyle/>
        <a:p>
          <a:pPr algn="ctr"/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18526D-1768-4600-932F-39ACC83E86DC}">
      <dgm:prSet/>
      <dgm:spPr/>
      <dgm:t>
        <a:bodyPr/>
        <a:lstStyle/>
        <a:p>
          <a:pPr algn="ctr"/>
          <a:r>
            <a:rPr lang="en-MY">
              <a:latin typeface="Times New Roman" panose="02020603050405020304" pitchFamily="18" charset="0"/>
              <a:cs typeface="Times New Roman" panose="02020603050405020304" pitchFamily="18" charset="0"/>
            </a:rPr>
            <a:t>Visualization of result using graph/plot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D6EF87-DB4D-4D54-AD30-ABE6D254081B}" type="parTrans" cxnId="{A7BB4722-DED7-4416-9BDF-3E3B62A26534}">
      <dgm:prSet/>
      <dgm:spPr/>
      <dgm:t>
        <a:bodyPr/>
        <a:lstStyle/>
        <a:p>
          <a:endParaRPr lang="en-US"/>
        </a:p>
      </dgm:t>
    </dgm:pt>
    <dgm:pt modelId="{7DAEF8B3-8089-4C7A-BDEA-359C84840997}" type="sibTrans" cxnId="{A7BB4722-DED7-4416-9BDF-3E3B62A26534}">
      <dgm:prSet/>
      <dgm:spPr/>
      <dgm:t>
        <a:bodyPr/>
        <a:lstStyle/>
        <a:p>
          <a:endParaRPr lang="en-US"/>
        </a:p>
      </dgm:t>
    </dgm:pt>
    <dgm:pt modelId="{A3540058-35C4-4E1F-8015-6A2034A1B93B}" type="pres">
      <dgm:prSet presAssocID="{6D7FA624-B122-4181-8882-D4A9557A9E38}" presName="Name0" presStyleCnt="0">
        <dgm:presLayoutVars>
          <dgm:dir/>
          <dgm:resizeHandles val="exact"/>
        </dgm:presLayoutVars>
      </dgm:prSet>
      <dgm:spPr/>
    </dgm:pt>
    <dgm:pt modelId="{8A2B26CF-52FA-4347-BDC9-635BE3518A71}" type="pres">
      <dgm:prSet presAssocID="{100BF712-332B-4F95-8F7B-E88386C8E028}" presName="node" presStyleLbl="node1" presStyleIdx="0" presStyleCnt="8">
        <dgm:presLayoutVars>
          <dgm:bulletEnabled val="1"/>
        </dgm:presLayoutVars>
      </dgm:prSet>
      <dgm:spPr/>
    </dgm:pt>
    <dgm:pt modelId="{664B760A-BEA8-4654-B1A2-F8D00B512382}" type="pres">
      <dgm:prSet presAssocID="{95BC34C7-7A90-40D9-9013-6149C05C497C}" presName="sibTrans" presStyleLbl="sibTrans1D1" presStyleIdx="0" presStyleCnt="7"/>
      <dgm:spPr/>
    </dgm:pt>
    <dgm:pt modelId="{1D6DCBBC-82F7-4215-8075-DEE1A256FDDC}" type="pres">
      <dgm:prSet presAssocID="{95BC34C7-7A90-40D9-9013-6149C05C497C}" presName="connectorText" presStyleLbl="sibTrans1D1" presStyleIdx="0" presStyleCnt="7"/>
      <dgm:spPr/>
    </dgm:pt>
    <dgm:pt modelId="{3751516F-4EB1-4D19-B54C-529FBB892373}" type="pres">
      <dgm:prSet presAssocID="{DC63A870-C199-4287-BDDF-7128158FA876}" presName="node" presStyleLbl="node1" presStyleIdx="1" presStyleCnt="8">
        <dgm:presLayoutVars>
          <dgm:bulletEnabled val="1"/>
        </dgm:presLayoutVars>
      </dgm:prSet>
      <dgm:spPr/>
    </dgm:pt>
    <dgm:pt modelId="{B71D646B-3506-43BA-B83B-1B5EBEEFA364}" type="pres">
      <dgm:prSet presAssocID="{59ABE090-C5F2-4A5D-B93A-A2E1366451E0}" presName="sibTrans" presStyleLbl="sibTrans1D1" presStyleIdx="1" presStyleCnt="7"/>
      <dgm:spPr/>
    </dgm:pt>
    <dgm:pt modelId="{72AF0F70-9C1D-4BC5-A82E-38D5B5B29467}" type="pres">
      <dgm:prSet presAssocID="{59ABE090-C5F2-4A5D-B93A-A2E1366451E0}" presName="connectorText" presStyleLbl="sibTrans1D1" presStyleIdx="1" presStyleCnt="7"/>
      <dgm:spPr/>
    </dgm:pt>
    <dgm:pt modelId="{A3A7BF62-74D0-4A01-BA82-8815BC34B1D4}" type="pres">
      <dgm:prSet presAssocID="{B35268D1-3E28-46EF-96C3-EE02803F14C6}" presName="node" presStyleLbl="node1" presStyleIdx="2" presStyleCnt="8">
        <dgm:presLayoutVars>
          <dgm:bulletEnabled val="1"/>
        </dgm:presLayoutVars>
      </dgm:prSet>
      <dgm:spPr/>
    </dgm:pt>
    <dgm:pt modelId="{51E67597-F0C0-48D0-B18E-9CFD6465F00F}" type="pres">
      <dgm:prSet presAssocID="{40117F39-FB6B-44CF-A68D-9CC8E3F0E08C}" presName="sibTrans" presStyleLbl="sibTrans1D1" presStyleIdx="2" presStyleCnt="7"/>
      <dgm:spPr/>
    </dgm:pt>
    <dgm:pt modelId="{4FCEF895-4A37-42B0-97C3-F0CA7AFA8811}" type="pres">
      <dgm:prSet presAssocID="{40117F39-FB6B-44CF-A68D-9CC8E3F0E08C}" presName="connectorText" presStyleLbl="sibTrans1D1" presStyleIdx="2" presStyleCnt="7"/>
      <dgm:spPr/>
    </dgm:pt>
    <dgm:pt modelId="{4BF0DF9E-8C35-4DB6-9369-4488E81B989B}" type="pres">
      <dgm:prSet presAssocID="{388BD9A2-AA9C-48D7-AF4C-99BB8B01795E}" presName="node" presStyleLbl="node1" presStyleIdx="3" presStyleCnt="8">
        <dgm:presLayoutVars>
          <dgm:bulletEnabled val="1"/>
        </dgm:presLayoutVars>
      </dgm:prSet>
      <dgm:spPr/>
    </dgm:pt>
    <dgm:pt modelId="{187D675D-3CB0-44C2-9BE8-02F163213793}" type="pres">
      <dgm:prSet presAssocID="{8E2DCF66-2CDF-4FB7-A726-AC17B3D8DC0D}" presName="sibTrans" presStyleLbl="sibTrans1D1" presStyleIdx="3" presStyleCnt="7"/>
      <dgm:spPr/>
    </dgm:pt>
    <dgm:pt modelId="{2C194D11-E3A9-42D2-A0C7-6B2C271F24C1}" type="pres">
      <dgm:prSet presAssocID="{8E2DCF66-2CDF-4FB7-A726-AC17B3D8DC0D}" presName="connectorText" presStyleLbl="sibTrans1D1" presStyleIdx="3" presStyleCnt="7"/>
      <dgm:spPr/>
    </dgm:pt>
    <dgm:pt modelId="{7A865CA3-23A7-4EE2-8C9B-44A61946EC6D}" type="pres">
      <dgm:prSet presAssocID="{360A8437-53F3-442A-A223-B28A7F94F0BE}" presName="node" presStyleLbl="node1" presStyleIdx="4" presStyleCnt="8">
        <dgm:presLayoutVars>
          <dgm:bulletEnabled val="1"/>
        </dgm:presLayoutVars>
      </dgm:prSet>
      <dgm:spPr/>
    </dgm:pt>
    <dgm:pt modelId="{6866FC66-5D9A-4632-9B29-A602A4E20707}" type="pres">
      <dgm:prSet presAssocID="{1D2BA2AD-73D9-43D0-B554-0A9F98053B2A}" presName="sibTrans" presStyleLbl="sibTrans1D1" presStyleIdx="4" presStyleCnt="7"/>
      <dgm:spPr/>
    </dgm:pt>
    <dgm:pt modelId="{EB917C81-41C6-4E05-9396-A4E8EF877AFB}" type="pres">
      <dgm:prSet presAssocID="{1D2BA2AD-73D9-43D0-B554-0A9F98053B2A}" presName="connectorText" presStyleLbl="sibTrans1D1" presStyleIdx="4" presStyleCnt="7"/>
      <dgm:spPr/>
    </dgm:pt>
    <dgm:pt modelId="{5934B306-083C-4314-928A-60DC6697A77B}" type="pres">
      <dgm:prSet presAssocID="{636DC784-5B97-49AB-97D2-C9369F57D773}" presName="node" presStyleLbl="node1" presStyleIdx="5" presStyleCnt="8">
        <dgm:presLayoutVars>
          <dgm:bulletEnabled val="1"/>
        </dgm:presLayoutVars>
      </dgm:prSet>
      <dgm:spPr/>
    </dgm:pt>
    <dgm:pt modelId="{EDB9CE82-275E-404A-90F2-6CF7A454DE2F}" type="pres">
      <dgm:prSet presAssocID="{A6ECBF64-B737-4ACB-8618-20CB15DBDA9D}" presName="sibTrans" presStyleLbl="sibTrans1D1" presStyleIdx="5" presStyleCnt="7"/>
      <dgm:spPr/>
    </dgm:pt>
    <dgm:pt modelId="{579D8B7E-A47C-4F6B-904F-A40642E731F1}" type="pres">
      <dgm:prSet presAssocID="{A6ECBF64-B737-4ACB-8618-20CB15DBDA9D}" presName="connectorText" presStyleLbl="sibTrans1D1" presStyleIdx="5" presStyleCnt="7"/>
      <dgm:spPr/>
    </dgm:pt>
    <dgm:pt modelId="{981F428A-30BC-4C40-A4B8-C014AF68E88B}" type="pres">
      <dgm:prSet presAssocID="{C42F3196-AC51-4A3F-B4DF-7FABC0CD7263}" presName="node" presStyleLbl="node1" presStyleIdx="6" presStyleCnt="8">
        <dgm:presLayoutVars>
          <dgm:bulletEnabled val="1"/>
        </dgm:presLayoutVars>
      </dgm:prSet>
      <dgm:spPr/>
    </dgm:pt>
    <dgm:pt modelId="{904CD4A3-3161-4EF0-B7E2-85866F6901B4}" type="pres">
      <dgm:prSet presAssocID="{ACED490A-6BFF-4A15-B7AD-87280479F636}" presName="sibTrans" presStyleLbl="sibTrans1D1" presStyleIdx="6" presStyleCnt="7"/>
      <dgm:spPr/>
    </dgm:pt>
    <dgm:pt modelId="{5B33009D-C648-4CD2-9CF8-1D04AE6647BA}" type="pres">
      <dgm:prSet presAssocID="{ACED490A-6BFF-4A15-B7AD-87280479F636}" presName="connectorText" presStyleLbl="sibTrans1D1" presStyleIdx="6" presStyleCnt="7"/>
      <dgm:spPr/>
    </dgm:pt>
    <dgm:pt modelId="{DF718549-3BFA-4D05-A218-12F1D6B675C9}" type="pres">
      <dgm:prSet presAssocID="{5F18526D-1768-4600-932F-39ACC83E86DC}" presName="node" presStyleLbl="node1" presStyleIdx="7" presStyleCnt="8">
        <dgm:presLayoutVars>
          <dgm:bulletEnabled val="1"/>
        </dgm:presLayoutVars>
      </dgm:prSet>
      <dgm:spPr/>
    </dgm:pt>
  </dgm:ptLst>
  <dgm:cxnLst>
    <dgm:cxn modelId="{EDAE2902-DCA4-407A-A269-46F2BB096A7A}" type="presOf" srcId="{ACED490A-6BFF-4A15-B7AD-87280479F636}" destId="{904CD4A3-3161-4EF0-B7E2-85866F6901B4}" srcOrd="0" destOrd="0" presId="urn:microsoft.com/office/officeart/2016/7/layout/RepeatingBendingProcessNew"/>
    <dgm:cxn modelId="{40853009-3B52-4389-B3B7-80389330CCC6}" srcId="{6D7FA624-B122-4181-8882-D4A9557A9E38}" destId="{636DC784-5B97-49AB-97D2-C9369F57D773}" srcOrd="5" destOrd="0" parTransId="{281D997E-C559-47A9-ABC8-AB18881DF695}" sibTransId="{A6ECBF64-B737-4ACB-8618-20CB15DBDA9D}"/>
    <dgm:cxn modelId="{E67C3C0E-0D9D-48B2-A254-DD2D76422FDE}" type="presOf" srcId="{5F18526D-1768-4600-932F-39ACC83E86DC}" destId="{DF718549-3BFA-4D05-A218-12F1D6B675C9}" srcOrd="0" destOrd="0" presId="urn:microsoft.com/office/officeart/2016/7/layout/RepeatingBendingProcessNew"/>
    <dgm:cxn modelId="{286C7F1B-1D6E-422F-9CB2-52572C733D79}" srcId="{6D7FA624-B122-4181-8882-D4A9557A9E38}" destId="{360A8437-53F3-442A-A223-B28A7F94F0BE}" srcOrd="4" destOrd="0" parTransId="{A20166CD-06FC-4686-AAC8-1BC97C443D10}" sibTransId="{1D2BA2AD-73D9-43D0-B554-0A9F98053B2A}"/>
    <dgm:cxn modelId="{A7BB4722-DED7-4416-9BDF-3E3B62A26534}" srcId="{6D7FA624-B122-4181-8882-D4A9557A9E38}" destId="{5F18526D-1768-4600-932F-39ACC83E86DC}" srcOrd="7" destOrd="0" parTransId="{46D6EF87-DB4D-4D54-AD30-ABE6D254081B}" sibTransId="{7DAEF8B3-8089-4C7A-BDEA-359C84840997}"/>
    <dgm:cxn modelId="{54160B2B-CC5E-4277-B241-DDF5CE3FD69B}" type="presOf" srcId="{DC63A870-C199-4287-BDDF-7128158FA876}" destId="{3751516F-4EB1-4D19-B54C-529FBB892373}" srcOrd="0" destOrd="0" presId="urn:microsoft.com/office/officeart/2016/7/layout/RepeatingBendingProcessNew"/>
    <dgm:cxn modelId="{73C5CD36-0AC4-43F1-8D0A-C3A86F05E03F}" type="presOf" srcId="{40117F39-FB6B-44CF-A68D-9CC8E3F0E08C}" destId="{51E67597-F0C0-48D0-B18E-9CFD6465F00F}" srcOrd="0" destOrd="0" presId="urn:microsoft.com/office/officeart/2016/7/layout/RepeatingBendingProcessNew"/>
    <dgm:cxn modelId="{1132CE5B-EDC9-49CF-B2D2-698ECD08AB51}" srcId="{6D7FA624-B122-4181-8882-D4A9557A9E38}" destId="{100BF712-332B-4F95-8F7B-E88386C8E028}" srcOrd="0" destOrd="0" parTransId="{F09FF73A-9A88-4DE8-90C3-A1BB72391D77}" sibTransId="{95BC34C7-7A90-40D9-9013-6149C05C497C}"/>
    <dgm:cxn modelId="{FD40A460-1CFA-4407-8051-D0269B9C5AC0}" srcId="{6D7FA624-B122-4181-8882-D4A9557A9E38}" destId="{DC63A870-C199-4287-BDDF-7128158FA876}" srcOrd="1" destOrd="0" parTransId="{AC7053B1-9689-437A-A664-96FCC4450A89}" sibTransId="{59ABE090-C5F2-4A5D-B93A-A2E1366451E0}"/>
    <dgm:cxn modelId="{94D84261-F906-4DF6-A45D-95654999A75D}" type="presOf" srcId="{A6ECBF64-B737-4ACB-8618-20CB15DBDA9D}" destId="{579D8B7E-A47C-4F6B-904F-A40642E731F1}" srcOrd="1" destOrd="0" presId="urn:microsoft.com/office/officeart/2016/7/layout/RepeatingBendingProcessNew"/>
    <dgm:cxn modelId="{B6E36462-8F32-483B-8B25-18FDE9E2CEA8}" type="presOf" srcId="{1D2BA2AD-73D9-43D0-B554-0A9F98053B2A}" destId="{EB917C81-41C6-4E05-9396-A4E8EF877AFB}" srcOrd="1" destOrd="0" presId="urn:microsoft.com/office/officeart/2016/7/layout/RepeatingBendingProcessNew"/>
    <dgm:cxn modelId="{C5C16643-1C9A-4B5F-B905-14D209B21A76}" srcId="{6D7FA624-B122-4181-8882-D4A9557A9E38}" destId="{388BD9A2-AA9C-48D7-AF4C-99BB8B01795E}" srcOrd="3" destOrd="0" parTransId="{BB5295C5-FF60-411A-A490-FB00BC4A548C}" sibTransId="{8E2DCF66-2CDF-4FB7-A726-AC17B3D8DC0D}"/>
    <dgm:cxn modelId="{91D0E566-E34A-4054-9068-6F1138B5CEE4}" srcId="{6D7FA624-B122-4181-8882-D4A9557A9E38}" destId="{C42F3196-AC51-4A3F-B4DF-7FABC0CD7263}" srcOrd="6" destOrd="0" parTransId="{565DE7C2-690E-43ED-8772-4A1DB526CC4F}" sibTransId="{ACED490A-6BFF-4A15-B7AD-87280479F636}"/>
    <dgm:cxn modelId="{F9A1E454-CAF7-45F9-A7B9-12AE92C386C1}" type="presOf" srcId="{ACED490A-6BFF-4A15-B7AD-87280479F636}" destId="{5B33009D-C648-4CD2-9CF8-1D04AE6647BA}" srcOrd="1" destOrd="0" presId="urn:microsoft.com/office/officeart/2016/7/layout/RepeatingBendingProcessNew"/>
    <dgm:cxn modelId="{D6CA1557-F94F-454F-8F18-169E795B4F1B}" type="presOf" srcId="{1D2BA2AD-73D9-43D0-B554-0A9F98053B2A}" destId="{6866FC66-5D9A-4632-9B29-A602A4E20707}" srcOrd="0" destOrd="0" presId="urn:microsoft.com/office/officeart/2016/7/layout/RepeatingBendingProcessNew"/>
    <dgm:cxn modelId="{93600784-BA7D-4A18-A833-A566699EEF61}" type="presOf" srcId="{360A8437-53F3-442A-A223-B28A7F94F0BE}" destId="{7A865CA3-23A7-4EE2-8C9B-44A61946EC6D}" srcOrd="0" destOrd="0" presId="urn:microsoft.com/office/officeart/2016/7/layout/RepeatingBendingProcessNew"/>
    <dgm:cxn modelId="{0F7A3085-0D5B-47E1-8299-35C602E1EB37}" type="presOf" srcId="{100BF712-332B-4F95-8F7B-E88386C8E028}" destId="{8A2B26CF-52FA-4347-BDC9-635BE3518A71}" srcOrd="0" destOrd="0" presId="urn:microsoft.com/office/officeart/2016/7/layout/RepeatingBendingProcessNew"/>
    <dgm:cxn modelId="{4681B491-D918-4EFD-BD57-79262F1BA7BC}" type="presOf" srcId="{636DC784-5B97-49AB-97D2-C9369F57D773}" destId="{5934B306-083C-4314-928A-60DC6697A77B}" srcOrd="0" destOrd="0" presId="urn:microsoft.com/office/officeart/2016/7/layout/RepeatingBendingProcessNew"/>
    <dgm:cxn modelId="{2FC5A193-E6BF-4813-8E04-E47368FD5BA7}" type="presOf" srcId="{59ABE090-C5F2-4A5D-B93A-A2E1366451E0}" destId="{B71D646B-3506-43BA-B83B-1B5EBEEFA364}" srcOrd="0" destOrd="0" presId="urn:microsoft.com/office/officeart/2016/7/layout/RepeatingBendingProcessNew"/>
    <dgm:cxn modelId="{162E079A-45BD-43E4-9815-9A2B3D1FA37B}" type="presOf" srcId="{59ABE090-C5F2-4A5D-B93A-A2E1366451E0}" destId="{72AF0F70-9C1D-4BC5-A82E-38D5B5B29467}" srcOrd="1" destOrd="0" presId="urn:microsoft.com/office/officeart/2016/7/layout/RepeatingBendingProcessNew"/>
    <dgm:cxn modelId="{5AD11B9E-0AEB-4548-AF95-F5018C497879}" srcId="{6D7FA624-B122-4181-8882-D4A9557A9E38}" destId="{B35268D1-3E28-46EF-96C3-EE02803F14C6}" srcOrd="2" destOrd="0" parTransId="{7FD15530-E114-4559-8EFA-B5DB428516B8}" sibTransId="{40117F39-FB6B-44CF-A68D-9CC8E3F0E08C}"/>
    <dgm:cxn modelId="{887BF49F-4F16-4DC8-BCD5-3D0E54C58967}" type="presOf" srcId="{6D7FA624-B122-4181-8882-D4A9557A9E38}" destId="{A3540058-35C4-4E1F-8015-6A2034A1B93B}" srcOrd="0" destOrd="0" presId="urn:microsoft.com/office/officeart/2016/7/layout/RepeatingBendingProcessNew"/>
    <dgm:cxn modelId="{5C21EAB1-0906-4CEE-947D-C33BE7943935}" type="presOf" srcId="{B35268D1-3E28-46EF-96C3-EE02803F14C6}" destId="{A3A7BF62-74D0-4A01-BA82-8815BC34B1D4}" srcOrd="0" destOrd="0" presId="urn:microsoft.com/office/officeart/2016/7/layout/RepeatingBendingProcessNew"/>
    <dgm:cxn modelId="{E8823BB2-0ACD-4DFD-BBC5-23CE51EAB62C}" type="presOf" srcId="{40117F39-FB6B-44CF-A68D-9CC8E3F0E08C}" destId="{4FCEF895-4A37-42B0-97C3-F0CA7AFA8811}" srcOrd="1" destOrd="0" presId="urn:microsoft.com/office/officeart/2016/7/layout/RepeatingBendingProcessNew"/>
    <dgm:cxn modelId="{316B63C9-467C-42F7-8380-B34AE9F56C61}" type="presOf" srcId="{A6ECBF64-B737-4ACB-8618-20CB15DBDA9D}" destId="{EDB9CE82-275E-404A-90F2-6CF7A454DE2F}" srcOrd="0" destOrd="0" presId="urn:microsoft.com/office/officeart/2016/7/layout/RepeatingBendingProcessNew"/>
    <dgm:cxn modelId="{56FFBDD2-0FC5-4914-B9CE-2BF45E3EDB3B}" type="presOf" srcId="{C42F3196-AC51-4A3F-B4DF-7FABC0CD7263}" destId="{981F428A-30BC-4C40-A4B8-C014AF68E88B}" srcOrd="0" destOrd="0" presId="urn:microsoft.com/office/officeart/2016/7/layout/RepeatingBendingProcessNew"/>
    <dgm:cxn modelId="{9BB0AFDD-D05C-4969-92BA-59FE71BAA85D}" type="presOf" srcId="{95BC34C7-7A90-40D9-9013-6149C05C497C}" destId="{664B760A-BEA8-4654-B1A2-F8D00B512382}" srcOrd="0" destOrd="0" presId="urn:microsoft.com/office/officeart/2016/7/layout/RepeatingBendingProcessNew"/>
    <dgm:cxn modelId="{BB3EA6E3-999A-4801-9B5E-2C40779C9497}" type="presOf" srcId="{8E2DCF66-2CDF-4FB7-A726-AC17B3D8DC0D}" destId="{2C194D11-E3A9-42D2-A0C7-6B2C271F24C1}" srcOrd="1" destOrd="0" presId="urn:microsoft.com/office/officeart/2016/7/layout/RepeatingBendingProcessNew"/>
    <dgm:cxn modelId="{A32496E6-67BA-4E0B-8208-6D11C3695351}" type="presOf" srcId="{95BC34C7-7A90-40D9-9013-6149C05C497C}" destId="{1D6DCBBC-82F7-4215-8075-DEE1A256FDDC}" srcOrd="1" destOrd="0" presId="urn:microsoft.com/office/officeart/2016/7/layout/RepeatingBendingProcessNew"/>
    <dgm:cxn modelId="{AFFECDF4-49C2-4548-AE13-2CF99EE64EC9}" type="presOf" srcId="{8E2DCF66-2CDF-4FB7-A726-AC17B3D8DC0D}" destId="{187D675D-3CB0-44C2-9BE8-02F163213793}" srcOrd="0" destOrd="0" presId="urn:microsoft.com/office/officeart/2016/7/layout/RepeatingBendingProcessNew"/>
    <dgm:cxn modelId="{6E2AC6F7-BE88-45D5-B796-19ABBDBE1B87}" type="presOf" srcId="{388BD9A2-AA9C-48D7-AF4C-99BB8B01795E}" destId="{4BF0DF9E-8C35-4DB6-9369-4488E81B989B}" srcOrd="0" destOrd="0" presId="urn:microsoft.com/office/officeart/2016/7/layout/RepeatingBendingProcessNew"/>
    <dgm:cxn modelId="{F05FB286-1417-4BEB-957D-5034696022BA}" type="presParOf" srcId="{A3540058-35C4-4E1F-8015-6A2034A1B93B}" destId="{8A2B26CF-52FA-4347-BDC9-635BE3518A71}" srcOrd="0" destOrd="0" presId="urn:microsoft.com/office/officeart/2016/7/layout/RepeatingBendingProcessNew"/>
    <dgm:cxn modelId="{83C21E47-600C-4189-8223-864F6037B1B6}" type="presParOf" srcId="{A3540058-35C4-4E1F-8015-6A2034A1B93B}" destId="{664B760A-BEA8-4654-B1A2-F8D00B512382}" srcOrd="1" destOrd="0" presId="urn:microsoft.com/office/officeart/2016/7/layout/RepeatingBendingProcessNew"/>
    <dgm:cxn modelId="{1B6E35BB-DB76-4A3F-B527-9390FC96A8EC}" type="presParOf" srcId="{664B760A-BEA8-4654-B1A2-F8D00B512382}" destId="{1D6DCBBC-82F7-4215-8075-DEE1A256FDDC}" srcOrd="0" destOrd="0" presId="urn:microsoft.com/office/officeart/2016/7/layout/RepeatingBendingProcessNew"/>
    <dgm:cxn modelId="{B929C781-82F1-47F6-B11D-4C7B34626BB2}" type="presParOf" srcId="{A3540058-35C4-4E1F-8015-6A2034A1B93B}" destId="{3751516F-4EB1-4D19-B54C-529FBB892373}" srcOrd="2" destOrd="0" presId="urn:microsoft.com/office/officeart/2016/7/layout/RepeatingBendingProcessNew"/>
    <dgm:cxn modelId="{E8A0E914-A4D6-40AE-98E4-33F63343C955}" type="presParOf" srcId="{A3540058-35C4-4E1F-8015-6A2034A1B93B}" destId="{B71D646B-3506-43BA-B83B-1B5EBEEFA364}" srcOrd="3" destOrd="0" presId="urn:microsoft.com/office/officeart/2016/7/layout/RepeatingBendingProcessNew"/>
    <dgm:cxn modelId="{488E48B2-9FAD-4822-A38C-5ACA0C64981D}" type="presParOf" srcId="{B71D646B-3506-43BA-B83B-1B5EBEEFA364}" destId="{72AF0F70-9C1D-4BC5-A82E-38D5B5B29467}" srcOrd="0" destOrd="0" presId="urn:microsoft.com/office/officeart/2016/7/layout/RepeatingBendingProcessNew"/>
    <dgm:cxn modelId="{E89900DC-7EBE-418A-911A-8F2BA04D47BA}" type="presParOf" srcId="{A3540058-35C4-4E1F-8015-6A2034A1B93B}" destId="{A3A7BF62-74D0-4A01-BA82-8815BC34B1D4}" srcOrd="4" destOrd="0" presId="urn:microsoft.com/office/officeart/2016/7/layout/RepeatingBendingProcessNew"/>
    <dgm:cxn modelId="{C60AC50F-D7D8-4CD9-9DED-4580B9572A33}" type="presParOf" srcId="{A3540058-35C4-4E1F-8015-6A2034A1B93B}" destId="{51E67597-F0C0-48D0-B18E-9CFD6465F00F}" srcOrd="5" destOrd="0" presId="urn:microsoft.com/office/officeart/2016/7/layout/RepeatingBendingProcessNew"/>
    <dgm:cxn modelId="{CE1B439E-088F-4053-BF79-99D396619404}" type="presParOf" srcId="{51E67597-F0C0-48D0-B18E-9CFD6465F00F}" destId="{4FCEF895-4A37-42B0-97C3-F0CA7AFA8811}" srcOrd="0" destOrd="0" presId="urn:microsoft.com/office/officeart/2016/7/layout/RepeatingBendingProcessNew"/>
    <dgm:cxn modelId="{E71430BB-4330-4E82-B197-E8EE249EAD1E}" type="presParOf" srcId="{A3540058-35C4-4E1F-8015-6A2034A1B93B}" destId="{4BF0DF9E-8C35-4DB6-9369-4488E81B989B}" srcOrd="6" destOrd="0" presId="urn:microsoft.com/office/officeart/2016/7/layout/RepeatingBendingProcessNew"/>
    <dgm:cxn modelId="{5CF7E035-4A2A-4447-BF5A-7ED3134E6918}" type="presParOf" srcId="{A3540058-35C4-4E1F-8015-6A2034A1B93B}" destId="{187D675D-3CB0-44C2-9BE8-02F163213793}" srcOrd="7" destOrd="0" presId="urn:microsoft.com/office/officeart/2016/7/layout/RepeatingBendingProcessNew"/>
    <dgm:cxn modelId="{30038C83-09D6-4B4B-AE75-1DA441C2B036}" type="presParOf" srcId="{187D675D-3CB0-44C2-9BE8-02F163213793}" destId="{2C194D11-E3A9-42D2-A0C7-6B2C271F24C1}" srcOrd="0" destOrd="0" presId="urn:microsoft.com/office/officeart/2016/7/layout/RepeatingBendingProcessNew"/>
    <dgm:cxn modelId="{61565858-C248-4ACF-9CD0-64A210F7085D}" type="presParOf" srcId="{A3540058-35C4-4E1F-8015-6A2034A1B93B}" destId="{7A865CA3-23A7-4EE2-8C9B-44A61946EC6D}" srcOrd="8" destOrd="0" presId="urn:microsoft.com/office/officeart/2016/7/layout/RepeatingBendingProcessNew"/>
    <dgm:cxn modelId="{8D9F4E7F-CC1F-49D6-B5BA-1E03FC1DCA59}" type="presParOf" srcId="{A3540058-35C4-4E1F-8015-6A2034A1B93B}" destId="{6866FC66-5D9A-4632-9B29-A602A4E20707}" srcOrd="9" destOrd="0" presId="urn:microsoft.com/office/officeart/2016/7/layout/RepeatingBendingProcessNew"/>
    <dgm:cxn modelId="{C1C00F19-F530-4D9F-B4C9-D0E7F036AFC4}" type="presParOf" srcId="{6866FC66-5D9A-4632-9B29-A602A4E20707}" destId="{EB917C81-41C6-4E05-9396-A4E8EF877AFB}" srcOrd="0" destOrd="0" presId="urn:microsoft.com/office/officeart/2016/7/layout/RepeatingBendingProcessNew"/>
    <dgm:cxn modelId="{0CC32242-64A1-40C7-A056-C3B2511C2C22}" type="presParOf" srcId="{A3540058-35C4-4E1F-8015-6A2034A1B93B}" destId="{5934B306-083C-4314-928A-60DC6697A77B}" srcOrd="10" destOrd="0" presId="urn:microsoft.com/office/officeart/2016/7/layout/RepeatingBendingProcessNew"/>
    <dgm:cxn modelId="{0C757379-87D1-4D4E-AB79-779DFB137AC2}" type="presParOf" srcId="{A3540058-35C4-4E1F-8015-6A2034A1B93B}" destId="{EDB9CE82-275E-404A-90F2-6CF7A454DE2F}" srcOrd="11" destOrd="0" presId="urn:microsoft.com/office/officeart/2016/7/layout/RepeatingBendingProcessNew"/>
    <dgm:cxn modelId="{08BC20CF-FF12-497D-8094-F83DF6C7B9F9}" type="presParOf" srcId="{EDB9CE82-275E-404A-90F2-6CF7A454DE2F}" destId="{579D8B7E-A47C-4F6B-904F-A40642E731F1}" srcOrd="0" destOrd="0" presId="urn:microsoft.com/office/officeart/2016/7/layout/RepeatingBendingProcessNew"/>
    <dgm:cxn modelId="{AE037A59-39A5-4E8D-A3B2-EBF978F646A9}" type="presParOf" srcId="{A3540058-35C4-4E1F-8015-6A2034A1B93B}" destId="{981F428A-30BC-4C40-A4B8-C014AF68E88B}" srcOrd="12" destOrd="0" presId="urn:microsoft.com/office/officeart/2016/7/layout/RepeatingBendingProcessNew"/>
    <dgm:cxn modelId="{7DB270CC-46C9-4B32-B98D-7CC9F7C54A55}" type="presParOf" srcId="{A3540058-35C4-4E1F-8015-6A2034A1B93B}" destId="{904CD4A3-3161-4EF0-B7E2-85866F6901B4}" srcOrd="13" destOrd="0" presId="urn:microsoft.com/office/officeart/2016/7/layout/RepeatingBendingProcessNew"/>
    <dgm:cxn modelId="{0D9AE8ED-1075-43CA-A6A7-9F851BE427C3}" type="presParOf" srcId="{904CD4A3-3161-4EF0-B7E2-85866F6901B4}" destId="{5B33009D-C648-4CD2-9CF8-1D04AE6647BA}" srcOrd="0" destOrd="0" presId="urn:microsoft.com/office/officeart/2016/7/layout/RepeatingBendingProcessNew"/>
    <dgm:cxn modelId="{C14CA065-A10A-4404-A13C-D6CB670872BC}" type="presParOf" srcId="{A3540058-35C4-4E1F-8015-6A2034A1B93B}" destId="{DF718549-3BFA-4D05-A218-12F1D6B675C9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B760A-BEA8-4654-B1A2-F8D00B512382}">
      <dsp:nvSpPr>
        <dsp:cNvPr id="0" name=""/>
        <dsp:cNvSpPr/>
      </dsp:nvSpPr>
      <dsp:spPr>
        <a:xfrm>
          <a:off x="2224679" y="796780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2395" y="839942"/>
        <a:ext cx="25580" cy="5116"/>
      </dsp:txXfrm>
    </dsp:sp>
    <dsp:sp modelId="{8A2B26CF-52FA-4347-BDC9-635BE3518A71}">
      <dsp:nvSpPr>
        <dsp:cNvPr id="0" name=""/>
        <dsp:cNvSpPr/>
      </dsp:nvSpPr>
      <dsp:spPr>
        <a:xfrm>
          <a:off x="2076" y="175179"/>
          <a:ext cx="2224403" cy="13346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Stremlit for Mex Assistant interface and app deployment.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6" y="175179"/>
        <a:ext cx="2224403" cy="1334641"/>
      </dsp:txXfrm>
    </dsp:sp>
    <dsp:sp modelId="{B71D646B-3506-43BA-B83B-1B5EBEEFA364}">
      <dsp:nvSpPr>
        <dsp:cNvPr id="0" name=""/>
        <dsp:cNvSpPr/>
      </dsp:nvSpPr>
      <dsp:spPr>
        <a:xfrm>
          <a:off x="4960695" y="796780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8411" y="839942"/>
        <a:ext cx="25580" cy="5116"/>
      </dsp:txXfrm>
    </dsp:sp>
    <dsp:sp modelId="{3751516F-4EB1-4D19-B54C-529FBB892373}">
      <dsp:nvSpPr>
        <dsp:cNvPr id="0" name=""/>
        <dsp:cNvSpPr/>
      </dsp:nvSpPr>
      <dsp:spPr>
        <a:xfrm>
          <a:off x="2738092" y="175179"/>
          <a:ext cx="2224403" cy="13346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Text-to-SQL Conversion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8092" y="175179"/>
        <a:ext cx="2224403" cy="1334641"/>
      </dsp:txXfrm>
    </dsp:sp>
    <dsp:sp modelId="{51E67597-F0C0-48D0-B18E-9CFD6465F00F}">
      <dsp:nvSpPr>
        <dsp:cNvPr id="0" name=""/>
        <dsp:cNvSpPr/>
      </dsp:nvSpPr>
      <dsp:spPr>
        <a:xfrm>
          <a:off x="7696711" y="796780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4427" y="839942"/>
        <a:ext cx="25580" cy="5116"/>
      </dsp:txXfrm>
    </dsp:sp>
    <dsp:sp modelId="{A3A7BF62-74D0-4A01-BA82-8815BC34B1D4}">
      <dsp:nvSpPr>
        <dsp:cNvPr id="0" name=""/>
        <dsp:cNvSpPr/>
      </dsp:nvSpPr>
      <dsp:spPr>
        <a:xfrm>
          <a:off x="5474108" y="175179"/>
          <a:ext cx="2224403" cy="13346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 Vanna library converts prompt message to SQL 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4108" y="175179"/>
        <a:ext cx="2224403" cy="1334641"/>
      </dsp:txXfrm>
    </dsp:sp>
    <dsp:sp modelId="{187D675D-3CB0-44C2-9BE8-02F163213793}">
      <dsp:nvSpPr>
        <dsp:cNvPr id="0" name=""/>
        <dsp:cNvSpPr/>
      </dsp:nvSpPr>
      <dsp:spPr>
        <a:xfrm>
          <a:off x="1114278" y="1508021"/>
          <a:ext cx="8208047" cy="481012"/>
        </a:xfrm>
        <a:custGeom>
          <a:avLst/>
          <a:gdLst/>
          <a:ahLst/>
          <a:cxnLst/>
          <a:rect l="0" t="0" r="0" b="0"/>
          <a:pathLst>
            <a:path>
              <a:moveTo>
                <a:pt x="8208047" y="0"/>
              </a:moveTo>
              <a:lnTo>
                <a:pt x="8208047" y="257606"/>
              </a:lnTo>
              <a:lnTo>
                <a:pt x="0" y="257606"/>
              </a:lnTo>
              <a:lnTo>
                <a:pt x="0" y="48101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012702" y="1745969"/>
        <a:ext cx="411198" cy="5116"/>
      </dsp:txXfrm>
    </dsp:sp>
    <dsp:sp modelId="{4BF0DF9E-8C35-4DB6-9369-4488E81B989B}">
      <dsp:nvSpPr>
        <dsp:cNvPr id="0" name=""/>
        <dsp:cNvSpPr/>
      </dsp:nvSpPr>
      <dsp:spPr>
        <a:xfrm>
          <a:off x="8210124" y="175179"/>
          <a:ext cx="2224403" cy="133464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Access data from database and analyse it using model/algorithm/method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0124" y="175179"/>
        <a:ext cx="2224403" cy="1334641"/>
      </dsp:txXfrm>
    </dsp:sp>
    <dsp:sp modelId="{6866FC66-5D9A-4632-9B29-A602A4E20707}">
      <dsp:nvSpPr>
        <dsp:cNvPr id="0" name=""/>
        <dsp:cNvSpPr/>
      </dsp:nvSpPr>
      <dsp:spPr>
        <a:xfrm>
          <a:off x="2224679" y="2643035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52395" y="2686197"/>
        <a:ext cx="25580" cy="5116"/>
      </dsp:txXfrm>
    </dsp:sp>
    <dsp:sp modelId="{7A865CA3-23A7-4EE2-8C9B-44A61946EC6D}">
      <dsp:nvSpPr>
        <dsp:cNvPr id="0" name=""/>
        <dsp:cNvSpPr/>
      </dsp:nvSpPr>
      <dsp:spPr>
        <a:xfrm>
          <a:off x="2076" y="2021434"/>
          <a:ext cx="2224403" cy="133464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Output :Result of raw data/ dataframes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6" y="2021434"/>
        <a:ext cx="2224403" cy="1334641"/>
      </dsp:txXfrm>
    </dsp:sp>
    <dsp:sp modelId="{EDB9CE82-275E-404A-90F2-6CF7A454DE2F}">
      <dsp:nvSpPr>
        <dsp:cNvPr id="0" name=""/>
        <dsp:cNvSpPr/>
      </dsp:nvSpPr>
      <dsp:spPr>
        <a:xfrm>
          <a:off x="4960695" y="2643035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88411" y="2686197"/>
        <a:ext cx="25580" cy="5116"/>
      </dsp:txXfrm>
    </dsp:sp>
    <dsp:sp modelId="{5934B306-083C-4314-928A-60DC6697A77B}">
      <dsp:nvSpPr>
        <dsp:cNvPr id="0" name=""/>
        <dsp:cNvSpPr/>
      </dsp:nvSpPr>
      <dsp:spPr>
        <a:xfrm>
          <a:off x="2738092" y="2021434"/>
          <a:ext cx="2224403" cy="13346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Apply LLM(Large Language Model) to covert raw model response to 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8092" y="2021434"/>
        <a:ext cx="2224403" cy="1334641"/>
      </dsp:txXfrm>
    </dsp:sp>
    <dsp:sp modelId="{904CD4A3-3161-4EF0-B7E2-85866F6901B4}">
      <dsp:nvSpPr>
        <dsp:cNvPr id="0" name=""/>
        <dsp:cNvSpPr/>
      </dsp:nvSpPr>
      <dsp:spPr>
        <a:xfrm>
          <a:off x="7696711" y="2643035"/>
          <a:ext cx="48101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01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24427" y="2686197"/>
        <a:ext cx="25580" cy="5116"/>
      </dsp:txXfrm>
    </dsp:sp>
    <dsp:sp modelId="{981F428A-30BC-4C40-A4B8-C014AF68E88B}">
      <dsp:nvSpPr>
        <dsp:cNvPr id="0" name=""/>
        <dsp:cNvSpPr/>
      </dsp:nvSpPr>
      <dsp:spPr>
        <a:xfrm>
          <a:off x="5474108" y="2021434"/>
          <a:ext cx="2224403" cy="133464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Human-understandable language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74108" y="2021434"/>
        <a:ext cx="2224403" cy="1334641"/>
      </dsp:txXfrm>
    </dsp:sp>
    <dsp:sp modelId="{DF718549-3BFA-4D05-A218-12F1D6B675C9}">
      <dsp:nvSpPr>
        <dsp:cNvPr id="0" name=""/>
        <dsp:cNvSpPr/>
      </dsp:nvSpPr>
      <dsp:spPr>
        <a:xfrm>
          <a:off x="8210124" y="2021434"/>
          <a:ext cx="2224403" cy="133464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8998" tIns="114412" rIns="108998" bIns="114412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Visualization of result using graph/plot</a:t>
          </a:r>
          <a:endParaRPr lang="en-US" sz="1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10124" y="2021434"/>
        <a:ext cx="2224403" cy="1334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713CA-B5D4-4027-BFE7-3C32CDBC3657}" type="datetimeFigureOut">
              <a:rPr lang="en-MY" smtClean="0"/>
              <a:t>12/4/2025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96037-57F9-45E9-B0EE-ECCD887C47A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5228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 descr="A green and black text&#10;&#10;AI-generated content may be incorrect.">
            <a:extLst>
              <a:ext uri="{FF2B5EF4-FFF2-40B4-BE49-F238E27FC236}">
                <a16:creationId xmlns:a16="http://schemas.microsoft.com/office/drawing/2014/main" id="{23E939E5-1BCD-9666-4A1E-3DDA0C1C4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6" y="-1049178"/>
            <a:ext cx="10537362" cy="7903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8952" y="2418192"/>
            <a:ext cx="5186842" cy="1581403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Grab - MEX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Group 69: Where2eat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DCDB5DD-C97C-EFA3-F08E-953E5D52599D}"/>
              </a:ext>
            </a:extLst>
          </p:cNvPr>
          <p:cNvSpPr txBox="1"/>
          <p:nvPr/>
        </p:nvSpPr>
        <p:spPr>
          <a:xfrm>
            <a:off x="3819834" y="4623019"/>
            <a:ext cx="255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/>
              <a:t>Nicolas Tan Ker 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/>
              <a:t>Saw Khoo Mei Huey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/>
              <a:t>Ng Hew Sin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ED3B0D-9195-4A3F-0A75-2F8936055A9F}"/>
              </a:ext>
            </a:extLst>
          </p:cNvPr>
          <p:cNvSpPr txBox="1"/>
          <p:nvPr/>
        </p:nvSpPr>
        <p:spPr>
          <a:xfrm>
            <a:off x="6393833" y="4623019"/>
            <a:ext cx="17155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/>
              <a:t>Tan Hui Xin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/>
              <a:t>Lim Jing Yi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CBDC7-896B-3C25-DA2E-FB544FDC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012" y="229662"/>
            <a:ext cx="1991238" cy="727702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MY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20A298A-E2FD-9F50-4041-2FD55CC9C30C}"/>
              </a:ext>
            </a:extLst>
          </p:cNvPr>
          <p:cNvSpPr txBox="1"/>
          <p:nvPr/>
        </p:nvSpPr>
        <p:spPr>
          <a:xfrm>
            <a:off x="5629012" y="957364"/>
            <a:ext cx="62330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MY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empower Grab merchant with actionable insight and proactive guidance </a:t>
            </a:r>
          </a:p>
          <a:p>
            <a:r>
              <a:rPr lang="en-MY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example, provide relevant market comparison)</a:t>
            </a:r>
          </a:p>
          <a:p>
            <a:pPr>
              <a:buFontTx/>
              <a:buChar char="-"/>
            </a:pPr>
            <a:r>
              <a:rPr lang="en-MY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enable Grab merchant having better business decision and streamlined operation </a:t>
            </a:r>
          </a:p>
          <a:p>
            <a:pPr>
              <a:buFontTx/>
              <a:buChar char="-"/>
            </a:pPr>
            <a:r>
              <a:rPr lang="en-MY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example, </a:t>
            </a:r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sales trends and alert merchant)</a:t>
            </a:r>
            <a:endParaRPr lang="en-MY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879A15-46E5-9E15-DD18-9C341B6ACEF5}"/>
              </a:ext>
            </a:extLst>
          </p:cNvPr>
          <p:cNvSpPr txBox="1"/>
          <p:nvPr/>
        </p:nvSpPr>
        <p:spPr>
          <a:xfrm>
            <a:off x="302002" y="3983858"/>
            <a:ext cx="731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 pre-order for merchants with long delivery lead time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Show total customer spending in specific food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Recommend promotions for loyal/repeat customers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Suggest restock and promotions for top-selling items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 delivery performance reports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Suggest new menu items based on food category and market trends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Analyze city-based delivery trends</a:t>
            </a:r>
            <a:endParaRPr lang="en-MY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2951C567-1D12-F91B-9BF6-9EFCAE0E6B26}"/>
              </a:ext>
            </a:extLst>
          </p:cNvPr>
          <p:cNvSpPr txBox="1">
            <a:spLocks/>
          </p:cNvSpPr>
          <p:nvPr/>
        </p:nvSpPr>
        <p:spPr>
          <a:xfrm>
            <a:off x="302002" y="3256156"/>
            <a:ext cx="1991238" cy="727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MY" sz="3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Picture 46" descr="A green and black text&#10;&#10;AI-generated content may be incorrect.">
            <a:extLst>
              <a:ext uri="{FF2B5EF4-FFF2-40B4-BE49-F238E27FC236}">
                <a16:creationId xmlns:a16="http://schemas.microsoft.com/office/drawing/2014/main" id="{B32DC74C-88AD-15C5-C3EC-092FEEF388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6" y="-695355"/>
            <a:ext cx="10537362" cy="790302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83BA956-4B6A-12AA-0BCD-4DCA36A1D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87949" y="4295941"/>
            <a:ext cx="2812383" cy="271606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B49D2F-A56D-5A53-771D-DE671302C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136" y="141883"/>
            <a:ext cx="814979" cy="8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1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35A6-3828-F543-94E9-476B5F725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7FA981D-91EB-D47E-0902-7B5C6FC09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C64A68-80E7-8362-8460-578F3B867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CEBD12-8EAF-809C-1AE4-B7A86A54A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0648655-9C29-B57B-A945-B3140B1DB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62294B7-38FF-DF6F-8235-E2444B038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4ED713-D5E3-BD68-F896-D97BA07E7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20E00D4-D340-A510-BA8A-41331E77A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E7DD68-09D8-E19A-93B3-41D6CFAE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7A1129E-8D5B-5A68-1566-3ADA013E9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827D266-138F-789F-D692-4DECA6A02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66F9AC-2DC0-7083-AE33-0FE24623B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64E0636-AEEB-8B3D-46D9-03E7D52B5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7" name="Picture 46" descr="A green and black text&#10;&#10;AI-generated content may be incorrect.">
            <a:extLst>
              <a:ext uri="{FF2B5EF4-FFF2-40B4-BE49-F238E27FC236}">
                <a16:creationId xmlns:a16="http://schemas.microsoft.com/office/drawing/2014/main" id="{46AC2908-A881-71A8-E244-7BB2E4FA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873046"/>
            <a:ext cx="10537362" cy="790302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DB4F42-B903-677E-1E8F-E980AE84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76" y="242504"/>
            <a:ext cx="10515600" cy="1325563"/>
          </a:xfrm>
        </p:spPr>
        <p:txBody>
          <a:bodyPr/>
          <a:lstStyle/>
          <a:p>
            <a:r>
              <a:rPr lang="en-MY">
                <a:solidFill>
                  <a:srgbClr val="000000"/>
                </a:solidFill>
                <a:latin typeface="Times New Roman"/>
                <a:cs typeface="Times New Roman"/>
              </a:rPr>
              <a:t>Personalization strategies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1DCABB93-8909-8CB3-63C5-0AD6866BD33D}"/>
              </a:ext>
            </a:extLst>
          </p:cNvPr>
          <p:cNvSpPr/>
          <p:nvPr/>
        </p:nvSpPr>
        <p:spPr>
          <a:xfrm>
            <a:off x="-15810" y="1228984"/>
            <a:ext cx="12204709" cy="5429380"/>
          </a:xfrm>
          <a:prstGeom prst="doubleWave">
            <a:avLst/>
          </a:prstGeom>
          <a:solidFill>
            <a:schemeClr val="accent6">
              <a:lumMod val="5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BE36DA-52CC-60E9-90AD-493420EB0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529" y="2031240"/>
            <a:ext cx="6013670" cy="400975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>
              <a:buNone/>
            </a:pPr>
            <a:r>
              <a:rPr lang="en-MY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Delivery Performance Improvement</a:t>
            </a:r>
            <a:endParaRPr lang="en-US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628650" lvl="1" indent="-171450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Analyze city codes to find remote restaurant locations.</a:t>
            </a:r>
          </a:p>
          <a:p>
            <a:pPr marL="628650" lvl="1" indent="-171450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Identify long driver arrival/delivery times, low sales, high cancellations.</a:t>
            </a:r>
          </a:p>
          <a:p>
            <a:pPr marL="628650" lvl="1" indent="-171450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Detect areas with poor performance vs. average benchmarks.</a:t>
            </a:r>
          </a:p>
          <a:p>
            <a:pPr marL="628650" lvl="1" indent="-171450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System auto-triggers alert cards with insights &amp; recommendations.</a:t>
            </a:r>
          </a:p>
          <a:p>
            <a:pPr marL="628650" lvl="1" indent="-171450"/>
            <a:r>
              <a:rPr lang="en-US" sz="1400">
                <a:solidFill>
                  <a:schemeClr val="bg1"/>
                </a:solidFill>
                <a:latin typeface="Times New Roman"/>
                <a:cs typeface="Times New Roman"/>
              </a:rPr>
              <a:t>Users can email Grab directly to resolve location-based issues</a:t>
            </a:r>
            <a:r>
              <a:rPr lang="en-US" sz="160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</a:p>
          <a:p>
            <a:pPr marL="628650" lvl="1" indent="-171450"/>
            <a:endParaRPr lang="en-MY"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None/>
            </a:pPr>
            <a:r>
              <a:rPr lang="en-MY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Sales Ranking Within Your Join Group</a:t>
            </a:r>
            <a:endParaRPr lang="en-MY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MY" sz="1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8650" lvl="1" indent="-171450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 each shop’s total transactions and item to calculate total sales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8650" lvl="1" indent="-171450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Leverage </a:t>
            </a:r>
            <a:r>
              <a:rPr lang="en-MY" sz="14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join_date</a:t>
            </a:r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(restaurant registration date) to group merchants into the same batch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8650" lvl="1" indent="-171450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Compare sales performance within the same join date batch over a defined period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8650" lvl="1" indent="-171450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Show merchants their ranking among peers who joined at the same time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28650" lvl="1" indent="-171450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Help users identify performance gaps and drive improvement initiatives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MY" sz="140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27F9BD-D88D-52B0-2E52-AF75F1C0A91D}"/>
              </a:ext>
            </a:extLst>
          </p:cNvPr>
          <p:cNvSpPr txBox="1">
            <a:spLocks/>
          </p:cNvSpPr>
          <p:nvPr/>
        </p:nvSpPr>
        <p:spPr>
          <a:xfrm>
            <a:off x="6552843" y="1758029"/>
            <a:ext cx="4586015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None/>
            </a:pPr>
            <a:r>
              <a:rPr lang="en-MY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Personalized Food Recommendations for Eaters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>
              <a:buFont typeface="Arial" panose="020B0604020202020204" pitchFamily="34" charset="0"/>
              <a:buNone/>
            </a:pPr>
            <a:endParaRPr lang="en-MY" sz="14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 </a:t>
            </a:r>
            <a:r>
              <a:rPr lang="en-MY" sz="14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eater_id</a:t>
            </a:r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from the transactions able to track individual customer order history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MY" sz="14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Analyze</a:t>
            </a:r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frequent and </a:t>
            </a:r>
            <a:r>
              <a:rPr lang="en-MY" sz="14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favorite</a:t>
            </a:r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food items per customer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Recommend promotions for loyal/repeat customers</a:t>
            </a:r>
          </a:p>
          <a:p>
            <a:pPr lvl="1"/>
            <a:r>
              <a:rPr lang="en-MY" sz="14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Aims to increase customer satisfaction and repeat purchases</a:t>
            </a:r>
            <a:endParaRPr lang="en-MY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MY" sz="1200">
              <a:solidFill>
                <a:schemeClr val="bg1"/>
              </a:solidFill>
            </a:endParaRPr>
          </a:p>
        </p:txBody>
      </p:sp>
      <p:pic>
        <p:nvPicPr>
          <p:cNvPr id="8" name="Picture 7" descr="A green circle with a white rectangle with black wires and a white rectangle with grey dots on it&#10;&#10;AI-generated content may be incorrect.">
            <a:extLst>
              <a:ext uri="{FF2B5EF4-FFF2-40B4-BE49-F238E27FC236}">
                <a16:creationId xmlns:a16="http://schemas.microsoft.com/office/drawing/2014/main" id="{FF5B5485-F7F5-DA57-445D-1DC67739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60" y="89331"/>
            <a:ext cx="814979" cy="814979"/>
          </a:xfrm>
          <a:prstGeom prst="rect">
            <a:avLst/>
          </a:prstGeom>
        </p:spPr>
      </p:pic>
      <p:pic>
        <p:nvPicPr>
          <p:cNvPr id="12" name="Picture 11" descr="A green and black text&#10;&#10;AI-generated content may be incorrect.">
            <a:extLst>
              <a:ext uri="{FF2B5EF4-FFF2-40B4-BE49-F238E27FC236}">
                <a16:creationId xmlns:a16="http://schemas.microsoft.com/office/drawing/2014/main" id="{9E770599-BC4C-BD67-A447-040EA37B4B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0" y="-522511"/>
            <a:ext cx="10537362" cy="7903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66A331-0439-11DA-88BC-1A88164CB76F}"/>
              </a:ext>
            </a:extLst>
          </p:cNvPr>
          <p:cNvSpPr txBox="1"/>
          <p:nvPr/>
        </p:nvSpPr>
        <p:spPr>
          <a:xfrm>
            <a:off x="7033885" y="4461256"/>
            <a:ext cx="47725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Idea</a:t>
            </a:r>
          </a:p>
          <a:p>
            <a:endParaRPr lang="en-MY" sz="14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icon available on every page (e.g., Sales, Inventory)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chatbot interface, shows recommendation cards on top based on current page. E.g. sales trends insight	</a:t>
            </a:r>
          </a:p>
        </p:txBody>
      </p:sp>
    </p:spTree>
    <p:extLst>
      <p:ext uri="{BB962C8B-B14F-4D97-AF65-F5344CB8AC3E}">
        <p14:creationId xmlns:p14="http://schemas.microsoft.com/office/powerpoint/2010/main" val="313719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AC1B-6BD8-2261-3E89-87A35880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E3B152A-7369-D438-52BF-37B3CAF0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en and black text&#10;&#10;AI-generated content may be incorrect.">
            <a:extLst>
              <a:ext uri="{FF2B5EF4-FFF2-40B4-BE49-F238E27FC236}">
                <a16:creationId xmlns:a16="http://schemas.microsoft.com/office/drawing/2014/main" id="{2F85A0EE-6D4F-FB23-2135-201D6E1DC6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4" y="-637655"/>
            <a:ext cx="10844411" cy="813330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2148D94-0C08-D347-320D-B66C6643A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87A7BC-4176-7E05-5910-9775D38A0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3E8246-29E0-119F-1CD6-B162C24FD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02707E-D1C5-D3BD-6548-BA9883CAD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B817B6A-1D1D-583B-1A08-525B76772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7ECE67-7F42-D164-7A48-01F074EF0B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6D16D3-2FDA-0B68-FF17-210D49E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1462060-5AC1-69CD-F727-AB6F35462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8BB4CCE-03C5-3AEC-7BB4-1A64F38E2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9FDE4F0-BA27-9461-FFDF-90E57DE7F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E8F49DB-F7CD-E999-57E8-1569C66EC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7C1508E5-4D6B-5C35-792D-40C1BC77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59" y="675092"/>
            <a:ext cx="6582855" cy="1325563"/>
          </a:xfrm>
        </p:spPr>
        <p:txBody>
          <a:bodyPr>
            <a:normAutofit/>
          </a:bodyPr>
          <a:lstStyle/>
          <a:p>
            <a:r>
              <a:rPr lang="en-MY"/>
              <a:t>Mex Assistant Architecture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B58E052-0E7E-0EC5-553C-A15BEBF33E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788920"/>
              </p:ext>
            </p:extLst>
          </p:nvPr>
        </p:nvGraphicFramePr>
        <p:xfrm>
          <a:off x="1104000" y="2110186"/>
          <a:ext cx="10436604" cy="353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2E39BC-DB8E-C6F9-60CA-27B43EAF57F5}"/>
              </a:ext>
            </a:extLst>
          </p:cNvPr>
          <p:cNvSpPr txBox="1"/>
          <p:nvPr/>
        </p:nvSpPr>
        <p:spPr>
          <a:xfrm>
            <a:off x="1104000" y="5788017"/>
            <a:ext cx="8439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LLM can combine multiple model responses to generate a well organized structure response in human-understandable language.</a:t>
            </a:r>
            <a:endParaRPr lang="en-US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endParaRPr lang="en-MY" i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60476704-101E-CB4C-5488-E66107AA31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14AF6-DA83-616A-0653-FCC7D0C3A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9713" y="325822"/>
            <a:ext cx="5091147" cy="16377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68" name="Picture 1067">
            <a:extLst>
              <a:ext uri="{FF2B5EF4-FFF2-40B4-BE49-F238E27FC236}">
                <a16:creationId xmlns:a16="http://schemas.microsoft.com/office/drawing/2014/main" id="{1614E72A-3F09-A04E-1BF4-C2F7D5C39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98" y="1744"/>
            <a:ext cx="814979" cy="8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89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EC85-8EBE-436F-B23A-8E13A8B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78ECCE-9453-FAA8-55F0-6DCF71A06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724E21-4691-9040-01EE-E03A93E93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D7E0592-544C-C468-BAB9-B3856EC18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3217A2-ABC4-A000-F5BD-834B8BC7F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89787CB-7EBD-FFF2-52E9-3D626F07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F9EB30-42C9-D2CA-1394-737A0C766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7E81D2E-3611-E38A-FB3F-ADD401B99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9399BC2-C266-5BDD-5A3E-9F3536192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468D689-DB16-8B97-14A1-7C5FB107F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FB7EB2F-0FB0-CFDF-93B0-8E061C9DD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1788AE-94D2-2815-8E1D-1AD8327D3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pic>
        <p:nvPicPr>
          <p:cNvPr id="5" name="Picture 4" descr="A green and black text&#10;&#10;AI-generated content may be incorrect.">
            <a:extLst>
              <a:ext uri="{FF2B5EF4-FFF2-40B4-BE49-F238E27FC236}">
                <a16:creationId xmlns:a16="http://schemas.microsoft.com/office/drawing/2014/main" id="{E45518BE-7EC6-D6CE-07CF-C3A898176C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166" y="-1049178"/>
            <a:ext cx="10537362" cy="7903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570694-3949-B155-1884-C1F2F2C3B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3799" y="1706967"/>
            <a:ext cx="6715304" cy="2229817"/>
          </a:xfrm>
        </p:spPr>
        <p:txBody>
          <a:bodyPr anchor="b">
            <a:normAutofit/>
          </a:bodyPr>
          <a:lstStyle/>
          <a:p>
            <a:r>
              <a:rPr lang="en-US" sz="960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23F9C-003B-7343-8D5B-D531440B6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163" y="4041256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Group 69: Where2eat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284670-2753-EBF7-6D63-C713669AA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BA3B73-154F-74C9-9177-C368CBEC5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D30E3BB-5BBD-47DA-4566-567F0E70A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F1A4EF-427C-968C-F425-487374D95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4EBCB13-F0EA-D6A8-4141-1450E6026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BD9F3E-DA4A-C145-F56B-532E924AF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06755EF-CFCC-E50B-1F85-671AF42AC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3DF4F9-FFE0-57DD-AFB7-714B5FB79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4EC07DF-2A69-7989-3E16-F3B6E1720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77F711B-D2AC-DADD-1502-CC3612A43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3AC2930-9DA8-45B7-26FB-213955F1A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372426" y="2956729"/>
            <a:ext cx="3985308" cy="38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9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Times New Roman</vt:lpstr>
      <vt:lpstr>office theme</vt:lpstr>
      <vt:lpstr>Grab - MEX Assistant</vt:lpstr>
      <vt:lpstr>Objective</vt:lpstr>
      <vt:lpstr>Personalization strategies</vt:lpstr>
      <vt:lpstr>Mex Assistant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Tan</dc:creator>
  <cp:lastModifiedBy>NICOLAS TAN KER PING</cp:lastModifiedBy>
  <cp:revision>2</cp:revision>
  <dcterms:created xsi:type="dcterms:W3CDTF">2025-04-12T13:40:28Z</dcterms:created>
  <dcterms:modified xsi:type="dcterms:W3CDTF">2025-04-12T15:39:08Z</dcterms:modified>
</cp:coreProperties>
</file>