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E7FD2F-4AAF-4505-A92A-3EF712EFD0CC}">
  <a:tblStyle styleId="{F9E7FD2F-4AAF-4505-A92A-3EF712EFD0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c98d8972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c98d8972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c98d897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c98d897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c98d8972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c98d8972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c98d8972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c98d8972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c98d8972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c98d8972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c98d8972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c98d8972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c98d8972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c98d8972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98d8972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c98d8972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c98d8972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c98d8972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Best Books Ever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8386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Libros, sus </a:t>
            </a:r>
            <a:r>
              <a:rPr lang="es"/>
              <a:t>características</a:t>
            </a:r>
            <a:r>
              <a:rPr lang="es"/>
              <a:t> y popularidad en el tiempo.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445500" y="44360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Autor: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Nicolás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Tabbita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¿</a:t>
            </a:r>
            <a:r>
              <a:rPr lang="es" sz="1900"/>
              <a:t>Cuáles</a:t>
            </a:r>
            <a:r>
              <a:rPr lang="es" sz="1900"/>
              <a:t> son los libros mejor calificados?</a:t>
            </a:r>
            <a:endParaRPr sz="1900"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976650" y="231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{F9E7FD2F-4AAF-4505-A92A-3EF712EFD0CC}</a:tableStyleId>
              </a:tblPr>
              <a:tblGrid>
                <a:gridCol w="2497775"/>
                <a:gridCol w="2514600"/>
                <a:gridCol w="904875"/>
                <a:gridCol w="11525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1E1E1E"/>
                          </a:solidFill>
                        </a:rPr>
                        <a:t>Título</a:t>
                      </a:r>
                      <a:endParaRPr b="1"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1E1E1E"/>
                          </a:solidFill>
                        </a:rPr>
                        <a:t>Autor</a:t>
                      </a:r>
                      <a:endParaRPr b="1"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1E1E1E"/>
                          </a:solidFill>
                        </a:rPr>
                        <a:t>num Ratings</a:t>
                      </a:r>
                      <a:endParaRPr b="1"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1E1E1E"/>
                          </a:solidFill>
                        </a:rPr>
                        <a:t>weighted Rating</a:t>
                      </a:r>
                      <a:endParaRPr b="1"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Words of Radiance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Brandon Sanderson (Goodreads Author)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207369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4.716503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Harry Potter Series Box Set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J.K. Rowling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251756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4.702947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Harry Potter Boxed Set, Books 1-5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J.K. Rowling, Mary GrandPré (Illustrator)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52749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4.659181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The Complete Calvin and Hobbes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Bill Watterson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34893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4.642216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Harry Potter and the Deathly Hallows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J.K. Rowling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2811637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4.617880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The Way of Kings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Brandon Sanderson (Goodreads Author)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302877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4.610563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Know My Name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Chanel Miller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55887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4.605560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A Court of Mist and Fury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Sarah J. Maas (Goodreads Author)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332646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4.602544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The Essential Calvin and Hobbes: A Calvin and ...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Bill Watterson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111826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4.589262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The Harry Potter Collection 1-4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J.K. Rowling, Mary GrandPré (Illustrator)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54860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4.578532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49" name="Google Shape;149;p22"/>
          <p:cNvSpPr txBox="1"/>
          <p:nvPr/>
        </p:nvSpPr>
        <p:spPr>
          <a:xfrm>
            <a:off x="227713" y="695200"/>
            <a:ext cx="8567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A la hora de comparar calificaciones se utilizó la columna 'weightedRating' que se construye a partir de otros datos disponibles y utiliza el mismo sistema de rankings que IMDb, donde se tiene en cuenta no solo el promedio de los votos, sino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también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la cantidad de personas que votaron y el porcentaje de votos positivos, haciendo una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comparación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mucho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justa, ya que sino los libros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votados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serían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aquellos con muy poca cantidad de votos de valores muy altos.</a:t>
            </a:r>
            <a:endParaRPr sz="85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Nuevamente se repite la tendencia de los anteriores tops de este notebook, donde muchos de los libros del top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están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enfocados a un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público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en su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mayoría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joven y en el caso de los mejores valorados se reparte entre muy pocos autores y libros, con la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aparición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 varios box-set.</a:t>
            </a:r>
            <a:endParaRPr sz="85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Como una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conclusión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final de lo observado en el proceso de responder las preguntas planteadas podemos ver que el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público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joven es el que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movimiento genera en la industria. Con la venta de gran cantidad de ejemplares, las historias y personajes ganan gran popularidad, provocando que otras industrias (principalmente el cine) hagan adaptaciones de estas obras,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haciéndolas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aún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populares y generando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así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ventas de libros. Grandes ejemplos de esto son las obras de J.K. Rowling (con Harry Potter) y de J.R.R. Tolkien (con El señor de los anillos).</a:t>
            </a:r>
            <a:endParaRPr sz="120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r>
              <a:rPr lang="es"/>
              <a:t> y Audiencia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1E1E1E"/>
                </a:solidFill>
              </a:rPr>
              <a:t>Como un acérrimo lector siempre me encuentro en la </a:t>
            </a:r>
            <a:r>
              <a:rPr lang="es" sz="1550">
                <a:solidFill>
                  <a:srgbClr val="1E1E1E"/>
                </a:solidFill>
              </a:rPr>
              <a:t>búsqueda</a:t>
            </a:r>
            <a:r>
              <a:rPr lang="es" sz="1550">
                <a:solidFill>
                  <a:srgbClr val="1E1E1E"/>
                </a:solidFill>
              </a:rPr>
              <a:t> de nuevos </a:t>
            </a:r>
            <a:r>
              <a:rPr lang="es" sz="1550">
                <a:solidFill>
                  <a:srgbClr val="1E1E1E"/>
                </a:solidFill>
              </a:rPr>
              <a:t>títulos</a:t>
            </a:r>
            <a:r>
              <a:rPr lang="es" sz="1550">
                <a:solidFill>
                  <a:srgbClr val="1E1E1E"/>
                </a:solidFill>
              </a:rPr>
              <a:t> para leer y recomendando a amigos y conocidos sus posibles nuevas lecturas.</a:t>
            </a:r>
            <a:endParaRPr sz="155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1E1E1E"/>
                </a:solidFill>
              </a:rPr>
              <a:t>En ambos casos es </a:t>
            </a:r>
            <a:r>
              <a:rPr lang="es" sz="1550">
                <a:solidFill>
                  <a:srgbClr val="1E1E1E"/>
                </a:solidFill>
              </a:rPr>
              <a:t>común</a:t>
            </a:r>
            <a:r>
              <a:rPr lang="es" sz="1550">
                <a:solidFill>
                  <a:srgbClr val="1E1E1E"/>
                </a:solidFill>
              </a:rPr>
              <a:t> que se presente la misma </a:t>
            </a:r>
            <a:r>
              <a:rPr lang="es" sz="1550">
                <a:solidFill>
                  <a:srgbClr val="1E1E1E"/>
                </a:solidFill>
              </a:rPr>
              <a:t>problemática</a:t>
            </a:r>
            <a:r>
              <a:rPr lang="es" sz="1550">
                <a:solidFill>
                  <a:srgbClr val="1E1E1E"/>
                </a:solidFill>
              </a:rPr>
              <a:t>: es muy </a:t>
            </a:r>
            <a:r>
              <a:rPr lang="es" sz="1550">
                <a:solidFill>
                  <a:srgbClr val="1E1E1E"/>
                </a:solidFill>
              </a:rPr>
              <a:t>difícil</a:t>
            </a:r>
            <a:r>
              <a:rPr lang="es" sz="1550">
                <a:solidFill>
                  <a:srgbClr val="1E1E1E"/>
                </a:solidFill>
              </a:rPr>
              <a:t> poder dar con lo que busco, generalmente por falta de conocimiento sobre nuevos lanzamientos o libros no tan nuevos pero que fueron escritos por autores que aún no tuve la oportunidad de conocer. Por esto, apenas </a:t>
            </a:r>
            <a:r>
              <a:rPr lang="es" sz="1550">
                <a:solidFill>
                  <a:srgbClr val="1E1E1E"/>
                </a:solidFill>
              </a:rPr>
              <a:t>descubrí</a:t>
            </a:r>
            <a:r>
              <a:rPr lang="es" sz="1550">
                <a:solidFill>
                  <a:srgbClr val="1E1E1E"/>
                </a:solidFill>
              </a:rPr>
              <a:t> el dataset con el que estoy trabajando se me </a:t>
            </a:r>
            <a:r>
              <a:rPr lang="es" sz="1550">
                <a:solidFill>
                  <a:srgbClr val="1E1E1E"/>
                </a:solidFill>
              </a:rPr>
              <a:t>ocurrió</a:t>
            </a:r>
            <a:r>
              <a:rPr lang="es" sz="1550">
                <a:solidFill>
                  <a:srgbClr val="1E1E1E"/>
                </a:solidFill>
              </a:rPr>
              <a:t> hacer un sistema de </a:t>
            </a:r>
            <a:r>
              <a:rPr lang="es" sz="1550">
                <a:solidFill>
                  <a:srgbClr val="1E1E1E"/>
                </a:solidFill>
              </a:rPr>
              <a:t>recomendación</a:t>
            </a:r>
            <a:r>
              <a:rPr lang="es" sz="1550">
                <a:solidFill>
                  <a:srgbClr val="1E1E1E"/>
                </a:solidFill>
              </a:rPr>
              <a:t> de libros basado en las puntuaciones que el usuario le ponga a </a:t>
            </a:r>
            <a:r>
              <a:rPr lang="es" sz="1550">
                <a:solidFill>
                  <a:srgbClr val="1E1E1E"/>
                </a:solidFill>
              </a:rPr>
              <a:t>títulos</a:t>
            </a:r>
            <a:r>
              <a:rPr lang="es" sz="1550">
                <a:solidFill>
                  <a:srgbClr val="1E1E1E"/>
                </a:solidFill>
              </a:rPr>
              <a:t> que ya leyó.</a:t>
            </a:r>
            <a:endParaRPr sz="15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de </a:t>
            </a:r>
            <a:r>
              <a:rPr lang="es"/>
              <a:t>interés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10">
                <a:solidFill>
                  <a:srgbClr val="1E1E1E"/>
                </a:solidFill>
              </a:rPr>
              <a:t>Antes de poder hacer un sistema de recomendaciones, tengo que ver si la </a:t>
            </a:r>
            <a:r>
              <a:rPr lang="es" sz="3010">
                <a:solidFill>
                  <a:srgbClr val="1E1E1E"/>
                </a:solidFill>
              </a:rPr>
              <a:t>información</a:t>
            </a:r>
            <a:r>
              <a:rPr lang="es" sz="3010">
                <a:solidFill>
                  <a:srgbClr val="1E1E1E"/>
                </a:solidFill>
              </a:rPr>
              <a:t> que tengo me va a permitir el desarrollo del mismo. Por esto, plantee las siguientes preguntas para el </a:t>
            </a:r>
            <a:r>
              <a:rPr lang="es" sz="3010">
                <a:solidFill>
                  <a:srgbClr val="1E1E1E"/>
                </a:solidFill>
              </a:rPr>
              <a:t>análisis</a:t>
            </a:r>
            <a:r>
              <a:rPr lang="es" sz="3010">
                <a:solidFill>
                  <a:srgbClr val="1E1E1E"/>
                </a:solidFill>
              </a:rPr>
              <a:t>.</a:t>
            </a:r>
            <a:endParaRPr sz="301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10">
              <a:solidFill>
                <a:srgbClr val="1E1E1E"/>
              </a:solidFill>
            </a:endParaRPr>
          </a:p>
          <a:p>
            <a:pPr indent="-31940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Char char="●"/>
            </a:pPr>
            <a:r>
              <a:rPr lang="es" sz="3010">
                <a:solidFill>
                  <a:srgbClr val="1E1E1E"/>
                </a:solidFill>
              </a:rPr>
              <a:t>¿</a:t>
            </a:r>
            <a:r>
              <a:rPr lang="es" sz="3010">
                <a:solidFill>
                  <a:srgbClr val="1E1E1E"/>
                </a:solidFill>
              </a:rPr>
              <a:t>Cuáles</a:t>
            </a:r>
            <a:r>
              <a:rPr lang="es" sz="3010">
                <a:solidFill>
                  <a:srgbClr val="1E1E1E"/>
                </a:solidFill>
              </a:rPr>
              <a:t> son los autores, </a:t>
            </a:r>
            <a:r>
              <a:rPr lang="es" sz="3010">
                <a:solidFill>
                  <a:srgbClr val="1E1E1E"/>
                </a:solidFill>
              </a:rPr>
              <a:t>géneros</a:t>
            </a:r>
            <a:r>
              <a:rPr lang="es" sz="3010">
                <a:solidFill>
                  <a:srgbClr val="1E1E1E"/>
                </a:solidFill>
              </a:rPr>
              <a:t> y formatos </a:t>
            </a:r>
            <a:r>
              <a:rPr lang="es" sz="3010">
                <a:solidFill>
                  <a:srgbClr val="1E1E1E"/>
                </a:solidFill>
              </a:rPr>
              <a:t>más</a:t>
            </a:r>
            <a:r>
              <a:rPr lang="es" sz="3010">
                <a:solidFill>
                  <a:srgbClr val="1E1E1E"/>
                </a:solidFill>
              </a:rPr>
              <a:t> populares?</a:t>
            </a:r>
            <a:endParaRPr sz="3010">
              <a:solidFill>
                <a:srgbClr val="1E1E1E"/>
              </a:solidFill>
            </a:endParaRPr>
          </a:p>
          <a:p>
            <a:pPr indent="-31940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Char char="●"/>
            </a:pPr>
            <a:r>
              <a:rPr lang="es" sz="3010">
                <a:solidFill>
                  <a:srgbClr val="1E1E1E"/>
                </a:solidFill>
              </a:rPr>
              <a:t>¿</a:t>
            </a:r>
            <a:r>
              <a:rPr lang="es" sz="3010">
                <a:solidFill>
                  <a:srgbClr val="1E1E1E"/>
                </a:solidFill>
              </a:rPr>
              <a:t>Cuáles</a:t>
            </a:r>
            <a:r>
              <a:rPr lang="es" sz="3010">
                <a:solidFill>
                  <a:srgbClr val="1E1E1E"/>
                </a:solidFill>
              </a:rPr>
              <a:t> son los libros </a:t>
            </a:r>
            <a:r>
              <a:rPr lang="es" sz="3010">
                <a:solidFill>
                  <a:srgbClr val="1E1E1E"/>
                </a:solidFill>
              </a:rPr>
              <a:t>más</a:t>
            </a:r>
            <a:r>
              <a:rPr lang="es" sz="3010">
                <a:solidFill>
                  <a:srgbClr val="1E1E1E"/>
                </a:solidFill>
              </a:rPr>
              <a:t> vendidos?</a:t>
            </a:r>
            <a:endParaRPr sz="3010">
              <a:solidFill>
                <a:srgbClr val="1E1E1E"/>
              </a:solidFill>
            </a:endParaRPr>
          </a:p>
          <a:p>
            <a:pPr indent="-31940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Char char="●"/>
            </a:pPr>
            <a:r>
              <a:rPr lang="es" sz="3010">
                <a:solidFill>
                  <a:srgbClr val="1E1E1E"/>
                </a:solidFill>
              </a:rPr>
              <a:t>¿</a:t>
            </a:r>
            <a:r>
              <a:rPr lang="es" sz="3010">
                <a:solidFill>
                  <a:srgbClr val="1E1E1E"/>
                </a:solidFill>
              </a:rPr>
              <a:t>Cuál</a:t>
            </a:r>
            <a:r>
              <a:rPr lang="es" sz="3010">
                <a:solidFill>
                  <a:srgbClr val="1E1E1E"/>
                </a:solidFill>
              </a:rPr>
              <a:t> es la </a:t>
            </a:r>
            <a:r>
              <a:rPr lang="es" sz="3010">
                <a:solidFill>
                  <a:srgbClr val="1E1E1E"/>
                </a:solidFill>
              </a:rPr>
              <a:t>distribución</a:t>
            </a:r>
            <a:r>
              <a:rPr lang="es" sz="3010">
                <a:solidFill>
                  <a:srgbClr val="1E1E1E"/>
                </a:solidFill>
              </a:rPr>
              <a:t> de precios?¿y la de cantidad de </a:t>
            </a:r>
            <a:r>
              <a:rPr lang="es" sz="3010">
                <a:solidFill>
                  <a:srgbClr val="1E1E1E"/>
                </a:solidFill>
              </a:rPr>
              <a:t>páginas</a:t>
            </a:r>
            <a:r>
              <a:rPr lang="es" sz="3010">
                <a:solidFill>
                  <a:srgbClr val="1E1E1E"/>
                </a:solidFill>
              </a:rPr>
              <a:t>?</a:t>
            </a:r>
            <a:endParaRPr sz="3010">
              <a:solidFill>
                <a:srgbClr val="1E1E1E"/>
              </a:solidFill>
            </a:endParaRPr>
          </a:p>
          <a:p>
            <a:pPr indent="-31940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Char char="●"/>
            </a:pPr>
            <a:r>
              <a:rPr lang="es" sz="3010">
                <a:solidFill>
                  <a:srgbClr val="1E1E1E"/>
                </a:solidFill>
              </a:rPr>
              <a:t>¿</a:t>
            </a:r>
            <a:r>
              <a:rPr lang="es" sz="3010">
                <a:solidFill>
                  <a:srgbClr val="1E1E1E"/>
                </a:solidFill>
              </a:rPr>
              <a:t>Cuáles</a:t>
            </a:r>
            <a:r>
              <a:rPr lang="es" sz="3010">
                <a:solidFill>
                  <a:srgbClr val="1E1E1E"/>
                </a:solidFill>
              </a:rPr>
              <a:t> son los libros mejor calificados?</a:t>
            </a:r>
            <a:endParaRPr sz="3010">
              <a:solidFill>
                <a:srgbClr val="1E1E1E"/>
              </a:solidFill>
            </a:endParaRPr>
          </a:p>
          <a:p>
            <a:pPr indent="-31940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Char char="●"/>
            </a:pPr>
            <a:r>
              <a:rPr lang="es" sz="3010">
                <a:solidFill>
                  <a:srgbClr val="1E1E1E"/>
                </a:solidFill>
              </a:rPr>
              <a:t>¿Fue cambiando esto con el tiempo?</a:t>
            </a:r>
            <a:endParaRPr sz="301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metadata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00" y="919750"/>
            <a:ext cx="1261150" cy="12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037" y="852825"/>
            <a:ext cx="1343925" cy="13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275" y="868725"/>
            <a:ext cx="1312150" cy="13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1548" y="3065674"/>
            <a:ext cx="1216952" cy="12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4475" y="2976875"/>
            <a:ext cx="1142350" cy="11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132000" y="2271075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Hay 52429 libros en el 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588300" y="2271075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Hay 28227 autores distintos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148100" y="2271075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Hay 121 formatos distintos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936775" y="4390450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Hay 982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géneros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distintos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262400" y="4282600"/>
            <a:ext cx="184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Hay libros publicados en 81 idiomas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8250" y="94175"/>
            <a:ext cx="8826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45"/>
              <a:t>¿</a:t>
            </a:r>
            <a:r>
              <a:rPr lang="es" sz="1945"/>
              <a:t>Cuáles</a:t>
            </a:r>
            <a:r>
              <a:rPr lang="es" sz="1945"/>
              <a:t> son los autores </a:t>
            </a:r>
            <a:r>
              <a:rPr lang="es" sz="1945"/>
              <a:t>más</a:t>
            </a:r>
            <a:r>
              <a:rPr lang="es" sz="1945"/>
              <a:t> populares?</a:t>
            </a:r>
            <a:endParaRPr sz="19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75" y="2214800"/>
            <a:ext cx="4664051" cy="273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7"/>
          <p:cNvGraphicFramePr/>
          <p:nvPr/>
        </p:nvGraphicFramePr>
        <p:xfrm>
          <a:off x="5281375" y="10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{F9E7FD2F-4AAF-4505-A92A-3EF712EFD0CC}</a:tableStyleId>
              </a:tblPr>
              <a:tblGrid>
                <a:gridCol w="2318825"/>
                <a:gridCol w="766900"/>
                <a:gridCol w="670950"/>
              </a:tblGrid>
              <a:tr h="452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chemeClr val="dk2"/>
                          </a:solidFill>
                        </a:rPr>
                        <a:t>autor</a:t>
                      </a:r>
                      <a:endParaRPr b="1" sz="7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chemeClr val="dk2"/>
                          </a:solidFill>
                        </a:rPr>
                        <a:t>num Ratings</a:t>
                      </a:r>
                      <a:endParaRPr b="1" sz="7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dk2"/>
                          </a:solidFill>
                        </a:rPr>
                        <a:t>decade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Mir</a:t>
                      </a:r>
                      <a:r>
                        <a:rPr lang="es" sz="650">
                          <a:solidFill>
                            <a:schemeClr val="dk2"/>
                          </a:solidFill>
                        </a:rPr>
                        <a:t> Taqi Mir, William Carmichael Smyth, Esq. (Editor)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5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1820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Friedrich Nietzsche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1089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1870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Nellie Bly, Karine Ribeiro (Translator)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12358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1880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Charles Reade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313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1890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L. Frank Baum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22247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1900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Jean Webster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46466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1910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Ernest Hemingway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377031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1920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Jean-Paul Sartre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86235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1930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Walter Farley, Keith Ward (Illustrator)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69436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1940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Tennessee Williams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261257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1950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Shel Silverstein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905731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1960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J.R.R. Tolkien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3033955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1970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Stephen King (Goodreads Author)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2655706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1980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J.K. Rowling, Mary GrandPré (Illustrator)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2780707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1990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J.K. Rowling, Mary GrandPré (Illustrator)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15009936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2000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Veronica Roth (Goodreads Author)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5441412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2010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Celeste Ng (Goodreads Author)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712854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50">
                          <a:solidFill>
                            <a:schemeClr val="dk2"/>
                          </a:solidFill>
                        </a:rPr>
                        <a:t>2020</a:t>
                      </a:r>
                      <a:endParaRPr sz="650">
                        <a:solidFill>
                          <a:schemeClr val="dk2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04" name="Google Shape;104;p17"/>
          <p:cNvSpPr txBox="1"/>
          <p:nvPr/>
        </p:nvSpPr>
        <p:spPr>
          <a:xfrm>
            <a:off x="5261913" y="696875"/>
            <a:ext cx="379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Autor/a mas popular de cada 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década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32675" y="797050"/>
            <a:ext cx="45642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Del gran total de autores que hay registrados en el dataset, los 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populares son unos pocos, 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concentrándose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mayoría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 lectores en autores de literatura relativamente moderna o 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contemporánea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Además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, se puede destacar que los autores con 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votaciones dentro de la lista de 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populares por 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década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son autores que tienen una o 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9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 sus obras adaptadas a otros formatos (generalmente el cine)</a:t>
            </a:r>
            <a:endParaRPr sz="95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¿</a:t>
            </a:r>
            <a:r>
              <a:rPr lang="es" sz="1900"/>
              <a:t>Cuáles</a:t>
            </a:r>
            <a:r>
              <a:rPr lang="es" sz="1900"/>
              <a:t> son los formatos </a:t>
            </a:r>
            <a:r>
              <a:rPr lang="es" sz="1900"/>
              <a:t>más</a:t>
            </a:r>
            <a:r>
              <a:rPr lang="es" sz="1900"/>
              <a:t> populares?</a:t>
            </a:r>
            <a:endParaRPr sz="19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25" y="2476500"/>
            <a:ext cx="4048075" cy="253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18"/>
          <p:cNvGraphicFramePr/>
          <p:nvPr/>
        </p:nvGraphicFramePr>
        <p:xfrm>
          <a:off x="6243975" y="108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{F9E7FD2F-4AAF-4505-A92A-3EF712EFD0CC}</a:tableStyleId>
              </a:tblPr>
              <a:tblGrid>
                <a:gridCol w="1491825"/>
                <a:gridCol w="914050"/>
              </a:tblGrid>
              <a:tr h="285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1E1E1E"/>
                          </a:solidFill>
                        </a:rPr>
                        <a:t>Formato</a:t>
                      </a:r>
                      <a:endParaRPr b="1"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1E1E1E"/>
                          </a:solidFill>
                        </a:rPr>
                        <a:t>Década</a:t>
                      </a:r>
                      <a:endParaRPr b="1" sz="750">
                        <a:solidFill>
                          <a:srgbClr val="1E1E1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1820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1870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kindle edition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1880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hardcover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1890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1900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hardcover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1910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1920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hardcover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1930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hardcover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1940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hardcover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1950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1960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1970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1980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1990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2000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paperback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2010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kindle edition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2020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13" name="Google Shape;113;p18"/>
          <p:cNvSpPr txBox="1"/>
          <p:nvPr/>
        </p:nvSpPr>
        <p:spPr>
          <a:xfrm>
            <a:off x="6243975" y="757025"/>
            <a:ext cx="268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Formato 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 popular de cada 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década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89125" y="757025"/>
            <a:ext cx="537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Como era de esperar, los formatos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populares son paperback (tapa blanda) con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del 50% de los libros publicados en este formato y hardcover (tapa dura) con menos de la mitad de libros que el formato anterior, constituyendo entre ambos los formatos de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del 75% de los libros publicados.</a:t>
            </a:r>
            <a:endParaRPr sz="85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También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, podemos ver que para las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décadas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1880 y 2020 el formato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 es kindle. Este es utilizado para leer desde dispositivos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móviles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EBooks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(dispositivos de tinta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electrónica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pensados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específicamente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para leer). En el caso de la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década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2020 se puede deber al auge de la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utilización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 este tipo de dispositivos a la hora de leer, pero en el caso de 1880 es debido al relanzamiento en formato digital de grandes obras 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clásicas</a:t>
            </a:r>
            <a:r>
              <a:rPr lang="es" sz="8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¿</a:t>
            </a:r>
            <a:r>
              <a:rPr lang="es" sz="1900"/>
              <a:t>Cuáles</a:t>
            </a:r>
            <a:r>
              <a:rPr lang="es" sz="1900"/>
              <a:t> son los </a:t>
            </a:r>
            <a:r>
              <a:rPr lang="es" sz="1900"/>
              <a:t>géneros</a:t>
            </a:r>
            <a:r>
              <a:rPr lang="es" sz="1900"/>
              <a:t> </a:t>
            </a:r>
            <a:r>
              <a:rPr lang="es" sz="1900"/>
              <a:t>más</a:t>
            </a:r>
            <a:r>
              <a:rPr lang="es" sz="1900"/>
              <a:t> populares?</a:t>
            </a:r>
            <a:endParaRPr sz="19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00" y="2252950"/>
            <a:ext cx="4419600" cy="27971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19"/>
          <p:cNvGraphicFramePr/>
          <p:nvPr/>
        </p:nvGraphicFramePr>
        <p:xfrm>
          <a:off x="6060025" y="109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{F9E7FD2F-4AAF-4505-A92A-3EF712EFD0CC}</a:tableStyleId>
              </a:tblPr>
              <a:tblGrid>
                <a:gridCol w="1491825"/>
                <a:gridCol w="914050"/>
              </a:tblGrid>
              <a:tr h="285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1E1E1E"/>
                          </a:solidFill>
                        </a:rPr>
                        <a:t>Género</a:t>
                      </a:r>
                      <a:endParaRPr b="1"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1E1E1E"/>
                          </a:solidFill>
                        </a:rPr>
                        <a:t>Década</a:t>
                      </a:r>
                      <a:endParaRPr b="1" sz="750">
                        <a:solidFill>
                          <a:srgbClr val="1E1E1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desconocido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1820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Philosophy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1870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Classics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1880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Historical 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1890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1900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Classics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1910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Classics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1920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1930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1940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1950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1960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1970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1980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1990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2000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2010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Fiction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1E1E1E"/>
                          </a:solidFill>
                        </a:rPr>
                        <a:t>2020</a:t>
                      </a:r>
                      <a:endParaRPr sz="75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22" name="Google Shape;122;p19"/>
          <p:cNvSpPr txBox="1"/>
          <p:nvPr/>
        </p:nvSpPr>
        <p:spPr>
          <a:xfrm>
            <a:off x="5908163" y="785325"/>
            <a:ext cx="27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Género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popular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de cada década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04375" y="785325"/>
            <a:ext cx="5150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En el caso de los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géneros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populares, se corresponden claramente con los autores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populares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cada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década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, y  el top de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géneros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populares de todos los tiempos se corresponde con los libros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vendidos. Es notorio destacar que aproximadamente el 60% de libros registrados en el dataset pertenecen al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género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ficción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, siendo este el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género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 de 11 de las 17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décadas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abarcadas en este grupo de datos.</a:t>
            </a:r>
            <a:endParaRPr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/>
              <a:t>¿</a:t>
            </a:r>
            <a:r>
              <a:rPr lang="es" sz="1950"/>
              <a:t>Cuáles</a:t>
            </a:r>
            <a:r>
              <a:rPr lang="es" sz="1950"/>
              <a:t> son los libros </a:t>
            </a:r>
            <a:r>
              <a:rPr lang="es" sz="1950"/>
              <a:t>más</a:t>
            </a:r>
            <a:r>
              <a:rPr lang="es" sz="1950"/>
              <a:t> vendidos?</a:t>
            </a:r>
            <a:endParaRPr sz="27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8" y="2390125"/>
            <a:ext cx="4424825" cy="25503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0"/>
          <p:cNvGraphicFramePr/>
          <p:nvPr/>
        </p:nvGraphicFramePr>
        <p:xfrm>
          <a:off x="4784250" y="7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{F9E7FD2F-4AAF-4505-A92A-3EF712EFD0CC}</a:tableStyleId>
              </a:tblPr>
              <a:tblGrid>
                <a:gridCol w="1536600"/>
                <a:gridCol w="1520650"/>
                <a:gridCol w="625325"/>
                <a:gridCol w="572450"/>
              </a:tblGrid>
              <a:tr h="274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rgbClr val="1E1E1E"/>
                          </a:solidFill>
                        </a:rPr>
                        <a:t>título</a:t>
                      </a:r>
                      <a:endParaRPr b="1"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rgbClr val="1E1E1E"/>
                          </a:solidFill>
                        </a:rPr>
                        <a:t>autor</a:t>
                      </a:r>
                      <a:endParaRPr b="1"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rgbClr val="1E1E1E"/>
                          </a:solidFill>
                        </a:rPr>
                        <a:t>num ratings</a:t>
                      </a:r>
                      <a:endParaRPr b="1"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rgbClr val="1E1E1E"/>
                          </a:solidFill>
                        </a:rPr>
                        <a:t>década</a:t>
                      </a:r>
                      <a:endParaRPr b="1" sz="600">
                        <a:solidFill>
                          <a:srgbClr val="1E1E1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شعلۂ عشق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Mir Taqi Mir, William Carmichael Smyth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5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1820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On Truth and Lies in a Nonmoral Sense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Friedrich Nietzsche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1089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1870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Ten Days in a Mad-House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Nellie Bly, Karine Ribeiro (Translator)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12358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1880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The Cloister and the Hearth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Charles Reade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313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1890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Ozma of Oz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L. Frank Baum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22247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1900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Daddy-Long-Legs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Jean Webster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46466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1910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The Sun Also Rises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Ernest Hemingway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365874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1920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Náusea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Jean-Paul Sartre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86235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1930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The Black Stallion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Walter Farley, Keith Ward (Illustrator)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69436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1940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A Streetcar Named Desire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Tennessee Williams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261257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1950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The Giving Tree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Shel Silverstein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905731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1960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The Fellowship of the Ring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J.R.R. Tolkien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2355237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1970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The Shining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Stephen King (Goodreads Author)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1126760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1980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The Diary of a Young Girl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Anne Frank, Eleanor Roosevelt (Introduction)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2741134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1990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Harry Potter and the Sorcerer's Stone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J.K. Rowling, Mary GrandPré (Illustrator)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7048471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2000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The Fault in Our Stars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John Green (Goodreads Author)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3550714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2010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8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Little Fires Everywhere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Celeste Ng (Goodreads Author)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712854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rgbClr val="1E1E1E"/>
                          </a:solidFill>
                        </a:rPr>
                        <a:t>2020</a:t>
                      </a:r>
                      <a:endParaRPr sz="600">
                        <a:solidFill>
                          <a:srgbClr val="1E1E1E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31" name="Google Shape;131;p20"/>
          <p:cNvSpPr txBox="1"/>
          <p:nvPr/>
        </p:nvSpPr>
        <p:spPr>
          <a:xfrm>
            <a:off x="98250" y="897325"/>
            <a:ext cx="442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A la hora de analizar los libros 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vendidos, es inevitable destacar que la 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mayoría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 estos, 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están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destinados a un 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público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joven y muchos tienen adaptaciones a otros formatos. 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Además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, se puede observar que en varios casos el autor del libro 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 de una 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década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no es el autor 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popular de esta y en ninguna 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década</a:t>
            </a:r>
            <a:r>
              <a:rPr lang="es" sz="120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se repite el mismo autor.</a:t>
            </a:r>
            <a:endParaRPr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¿</a:t>
            </a:r>
            <a:r>
              <a:rPr lang="es" sz="1900"/>
              <a:t>Cuál</a:t>
            </a:r>
            <a:r>
              <a:rPr lang="es" sz="1900"/>
              <a:t> es la </a:t>
            </a:r>
            <a:r>
              <a:rPr lang="es" sz="1900"/>
              <a:t>distribución</a:t>
            </a:r>
            <a:r>
              <a:rPr lang="es" sz="1900"/>
              <a:t> de precios y </a:t>
            </a:r>
            <a:r>
              <a:rPr lang="es" sz="1900"/>
              <a:t>páginas</a:t>
            </a:r>
            <a:r>
              <a:rPr lang="es" sz="1900"/>
              <a:t>?</a:t>
            </a:r>
            <a:endParaRPr sz="19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0" y="2929300"/>
            <a:ext cx="2915941" cy="21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938" y="2929300"/>
            <a:ext cx="2864450" cy="21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825" y="2815825"/>
            <a:ext cx="2731025" cy="22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463975" y="849150"/>
            <a:ext cx="8348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Es interesante resaltar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las distribuciones de cantidad de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páginas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y de precios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están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totalmente sesgadas a la derecha, cosa que es totalmente esperable ya que los rangos de precios y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páginas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 los libros no suelen variar mucho y son cantidades bajas en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excepción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 las ediciones especiales y los box-set.</a:t>
            </a:r>
            <a:endParaRPr sz="105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Por otro lado, podemos ver como las evoluciones en el tiempo de precios y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páginas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tienen formas muy similares en el inicio del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gráfico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, pero con el paso del tiempo (especialmente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después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 1950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aprox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) la curva de precios comienza a ser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estable y disminuye de forma constante, y al contrario, la curva de paginas esta en constante aumento. Esto, demuestra que con el paso del tiempo se redujeron los costos de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producción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, haciendo posible la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publicación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de muchos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libros de mayor cantidad de 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páginas</a:t>
            </a:r>
            <a:r>
              <a:rPr lang="es" sz="105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587575" y="2741550"/>
            <a:ext cx="21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Roboto"/>
                <a:ea typeface="Roboto"/>
                <a:cs typeface="Roboto"/>
                <a:sym typeface="Roboto"/>
              </a:rPr>
              <a:t>distribución</a:t>
            </a:r>
            <a:r>
              <a:rPr lang="es" sz="900">
                <a:latin typeface="Roboto"/>
                <a:ea typeface="Roboto"/>
                <a:cs typeface="Roboto"/>
                <a:sym typeface="Roboto"/>
              </a:rPr>
              <a:t> de páginas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88075" y="2741550"/>
            <a:ext cx="21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Roboto"/>
                <a:ea typeface="Roboto"/>
                <a:cs typeface="Roboto"/>
                <a:sym typeface="Roboto"/>
              </a:rPr>
              <a:t>distribución de precios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