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t>OC Tooling Reference Workgroup - Draft 1</a:t>
            </a:r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53854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v1.</a:t>
            </a:r>
            <a:r>
              <a:rPr lang="en-GB" dirty="0"/>
              <a:t>2</a:t>
            </a:r>
            <a:r>
              <a:rPr dirty="0"/>
              <a:t> by Dr. Peter Ellsiepen (ESA) &amp; Jan </a:t>
            </a:r>
            <a:r>
              <a:rPr dirty="0" err="1"/>
              <a:t>Thielscher</a:t>
            </a:r>
            <a:r>
              <a:rPr dirty="0"/>
              <a:t> (</a:t>
            </a:r>
            <a:r>
              <a:rPr dirty="0" err="1"/>
              <a:t>TrustSource</a:t>
            </a:r>
            <a:r>
              <a:rPr dirty="0"/>
              <a:t>), </a:t>
            </a:r>
            <a:r>
              <a:rPr lang="en-GB" dirty="0"/>
              <a:t>02</a:t>
            </a:r>
            <a:r>
              <a:rPr dirty="0"/>
              <a:t>.1</a:t>
            </a:r>
            <a:r>
              <a:rPr lang="en-GB" dirty="0"/>
              <a:t>2</a:t>
            </a:r>
            <a:r>
              <a:rPr dirty="0"/>
              <a:t>.2019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Package Data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335154503"/>
              </p:ext>
            </p:extLst>
          </p:nvPr>
        </p:nvGraphicFramePr>
        <p:xfrm>
          <a:off x="715432" y="1193800"/>
          <a:ext cx="10826683" cy="513548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36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data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data</a:t>
                      </a:r>
                      <a:r>
                        <a:rPr lang="en-GB" dirty="0"/>
                        <a:t> and metadata (if known)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data and </a:t>
                      </a:r>
                      <a:r>
                        <a:rPr lang="en-GB" dirty="0"/>
                        <a:t>metadata, including package type (e.g. OSS, COTS, internal) and completion/verification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Clarify role or repo in relation to the archive function. SW360 comes as archive, which actually could also be served by </a:t>
                      </a:r>
                      <a:r>
                        <a:rPr lang="en-GB" dirty="0"/>
                        <a:t>G</a:t>
                      </a:r>
                      <a:r>
                        <a:rPr dirty="0"/>
                        <a:t>it or any binary repository. Thus adding an archive function here</a:t>
                      </a:r>
                      <a:r>
                        <a:rPr lang="en-GB" dirty="0"/>
                        <a:t> might </a:t>
                      </a:r>
                      <a:r>
                        <a:rPr dirty="0"/>
                        <a:t>just duplicate the code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</a:t>
                      </a:r>
                      <a:r>
                        <a:rPr lang="en-GB" baseline="0" dirty="0"/>
                        <a:t> how to uniquely identify OSS packages (Package URL, …?)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Situation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(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Solution, </a:t>
            </a:r>
            <a:r>
              <a:rPr lang="de-DE" dirty="0" err="1"/>
              <a:t>Circumstances</a:t>
            </a:r>
            <a:r>
              <a:rPr lang="de-DE" dirty="0"/>
              <a:t>, etc.)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3996356577"/>
              </p:ext>
            </p:extLst>
          </p:nvPr>
        </p:nvGraphicFramePr>
        <p:xfrm>
          <a:off x="715432" y="1193800"/>
          <a:ext cx="10826683" cy="4926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bracket for all compliance relevant information that is not directly related to source </a:t>
                      </a:r>
                      <a:r>
                        <a:rPr lang="en-GB" dirty="0"/>
                        <a:t>of a product / distribution item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completeness of </a:t>
                      </a:r>
                      <a:r>
                        <a:rPr lang="en-GB" dirty="0"/>
                        <a:t>product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all </a:t>
                      </a:r>
                      <a:r>
                        <a:rPr lang="en-GB" dirty="0"/>
                        <a:t>product</a:t>
                      </a:r>
                      <a:r>
                        <a:rPr dirty="0"/>
                        <a:t> specific information,</a:t>
                      </a:r>
                      <a:r>
                        <a:rPr lang="en-GB" dirty="0"/>
                        <a:t> including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change &amp; linkage status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r>
                        <a:rPr lang="de-DE" dirty="0"/>
                        <a:t>(via </a:t>
                      </a: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Follow the release cycle of a particular </a:t>
                      </a:r>
                      <a:r>
                        <a:rPr lang="en-GB" dirty="0"/>
                        <a:t>product</a:t>
                      </a:r>
                      <a:r>
                        <a:rPr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Organize access rights and assign roles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canvas for reporting and analysis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composition</a:t>
                      </a:r>
                      <a:r>
                        <a:rPr lang="de-DE" dirty="0"/>
                        <a:t> &amp; in a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situation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External components, e.g. runtime environments, middleware or resources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Participants / Stakeholders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events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Reporting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52221077"/>
              </p:ext>
            </p:extLst>
          </p:nvPr>
        </p:nvGraphicFramePr>
        <p:xfrm>
          <a:off x="715432" y="1193800"/>
          <a:ext cx="10826683" cy="46469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Document context and evolution of the context of a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Track all relevant changes in the project environment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Document legal circumstances, e.g. commercial aspects, trade secrets</a:t>
                      </a:r>
                      <a:r>
                        <a:rPr lang="en-GB" dirty="0"/>
                        <a:t>, export aspects</a:t>
                      </a:r>
                      <a:r>
                        <a:rPr dirty="0"/>
                        <a:t> or IP protection </a:t>
                      </a:r>
                      <a:r>
                        <a:rPr lang="en-GB" dirty="0"/>
                        <a:t>requirements</a:t>
                      </a:r>
                      <a:r>
                        <a:rPr dirty="0"/>
                        <a:t>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Document changes in project specific black lists or whitelists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Allow managing groups of projects with consistent policies &amp;</a:t>
                      </a:r>
                      <a:r>
                        <a:rPr lang="en-GB" baseline="0" dirty="0"/>
                        <a:t> rules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</a:t>
                      </a:r>
                      <a:r>
                        <a:rPr lang="en-GB" dirty="0"/>
                        <a:t>lack- and white</a:t>
                      </a:r>
                      <a:r>
                        <a:rPr dirty="0"/>
                        <a:t>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Project specific roles or policies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how to capture policies &amp; rules in a form that allows automation/repetition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COTS Management</a:t>
            </a:r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236524076"/>
              </p:ext>
            </p:extLst>
          </p:nvPr>
        </p:nvGraphicFramePr>
        <p:xfrm>
          <a:off x="715432" y="1193800"/>
          <a:ext cx="10826683" cy="41937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</a:t>
                      </a:r>
                      <a:r>
                        <a:rPr lang="en-GB" dirty="0"/>
                        <a:t>Commercial-</a:t>
                      </a:r>
                      <a:r>
                        <a:rPr dirty="0"/>
                        <a:t>Of</a:t>
                      </a:r>
                      <a:r>
                        <a:rPr lang="en-GB" dirty="0"/>
                        <a:t>f-</a:t>
                      </a:r>
                      <a:r>
                        <a:rPr dirty="0"/>
                        <a:t>The</a:t>
                      </a:r>
                      <a:r>
                        <a:rPr lang="en-GB" dirty="0"/>
                        <a:t>-</a:t>
                      </a:r>
                      <a:r>
                        <a:rPr dirty="0"/>
                        <a:t>Shelf (COTS) and infrastructure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tracking of composition as well as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vulnerability and compliance tracking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and provide data for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or infrastructure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place to store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and license information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(Review 3</a:t>
                      </a:r>
                      <a:r>
                        <a:rPr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assemblies for known vulnerabilities)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data</a:t>
                      </a:r>
                      <a:r>
                        <a:rPr lang="en-GB" dirty="0"/>
                        <a:t> and metadata (if known)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data and metadata (updated)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Build consensus on whether to include the vulnerability information or not. It is not required for compliance purposes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1436771323"/>
              </p:ext>
            </p:extLst>
          </p:nvPr>
        </p:nvGraphicFramePr>
        <p:xfrm>
          <a:off x="715432" y="1193800"/>
          <a:ext cx="10826683" cy="4118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legal rights and obligations resulting from the usage of the listed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compliance requirements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license information from all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(recent BoMs, infrastructure and COTS)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license obligations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effective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Composition analysis of all project related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their status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circumstances and requirements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legal obligations by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and mitigation hints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Independent from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status the analysis results may </a:t>
                      </a:r>
                      <a:r>
                        <a:rPr lang="en-GB" dirty="0"/>
                        <a:t>vary depending on</a:t>
                      </a:r>
                      <a:r>
                        <a:rPr dirty="0"/>
                        <a:t> changes in the circumstances. Thus analysis results should be versioned to allow allocation to </a:t>
                      </a:r>
                      <a:r>
                        <a:rPr lang="en-GB" dirty="0"/>
                        <a:t>related circumstances.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3275577243"/>
              </p:ext>
            </p:extLst>
          </p:nvPr>
        </p:nvGraphicFramePr>
        <p:xfrm>
          <a:off x="715432" y="1193800"/>
          <a:ext cx="10826683" cy="42263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Capture</a:t>
                      </a:r>
                      <a:r>
                        <a:rPr lang="en-GB" baseline="0" dirty="0"/>
                        <a:t> and archive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 provide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Capture all license information including derived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license data changes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reference for original license texts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License data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License data</a:t>
                      </a:r>
                      <a:r>
                        <a:rPr lang="en-GB" dirty="0"/>
                        <a:t> (updated)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Might be combined with legal solver. But it might also serve a separate database, thus it has been decided to provide separately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461284439"/>
              </p:ext>
            </p:extLst>
          </p:nvPr>
        </p:nvGraphicFramePr>
        <p:xfrm>
          <a:off x="715432" y="1193800"/>
          <a:ext cx="10826683" cy="49657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tasks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documentation objects (version management)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repository)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We might consider to discuss a specific output format</a:t>
                      </a:r>
                      <a:r>
                        <a:rPr lang="en-GB" dirty="0"/>
                        <a:t> (e.g. PDF, HTML,</a:t>
                      </a:r>
                      <a:r>
                        <a:rPr lang="en-GB" baseline="0" dirty="0"/>
                        <a:t> SPDX,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2611312023"/>
              </p:ext>
            </p:extLst>
          </p:nvPr>
        </p:nvGraphicFramePr>
        <p:xfrm>
          <a:off x="715432" y="1193800"/>
          <a:ext cx="10826683" cy="45786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Help decentralising compliance work through approval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request for (</a:t>
                      </a:r>
                      <a:r>
                        <a:rPr lang="en-GB" dirty="0"/>
                        <a:t>list </a:t>
                      </a:r>
                      <a:r>
                        <a:rPr dirty="0"/>
                        <a:t>of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legal situation, compliance documentation)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automation support for all prior steps reduces the need for Compliance Managers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846536906"/>
              </p:ext>
            </p:extLst>
          </p:nvPr>
        </p:nvGraphicFramePr>
        <p:xfrm>
          <a:off x="715432" y="1193800"/>
          <a:ext cx="10826683" cy="44881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API Keys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Assignments (user </a:t>
                      </a:r>
                      <a:r>
                        <a:rPr lang="en-GB" dirty="0"/>
                        <a:t>to</a:t>
                      </a:r>
                      <a:r>
                        <a:rPr dirty="0"/>
                        <a:t> project,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Access tokens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this shall be a capability. As information about non-compliance might be critical aspect I would suggest to include it. But </a:t>
                      </a:r>
                      <a:r>
                        <a:rPr lang="en-GB" dirty="0"/>
                        <a:t>from</a:t>
                      </a:r>
                      <a:r>
                        <a:rPr dirty="0"/>
                        <a:t> a pure functional point of view, this seems not to be required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4112929670"/>
              </p:ext>
            </p:extLst>
          </p:nvPr>
        </p:nvGraphicFramePr>
        <p:xfrm>
          <a:off x="715432" y="1193800"/>
          <a:ext cx="10826683" cy="38747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confirmability 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73740"/>
              </p:ext>
            </p:extLst>
          </p:nvPr>
        </p:nvGraphicFramePr>
        <p:xfrm>
          <a:off x="665655" y="1161100"/>
          <a:ext cx="11011340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Initial </a:t>
                      </a:r>
                      <a:r>
                        <a:rPr lang="de-DE" sz="1200" b="0" i="0" dirty="0" err="1">
                          <a:latin typeface="+mn-lt"/>
                        </a:rPr>
                        <a:t>draft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Rename</a:t>
                      </a:r>
                      <a:r>
                        <a:rPr lang="de-DE" sz="12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200" b="0" i="0" dirty="0" err="1">
                          <a:latin typeface="+mn-lt"/>
                        </a:rPr>
                        <a:t>delete</a:t>
                      </a:r>
                      <a:r>
                        <a:rPr lang="de-DE" sz="1200" b="0" i="0" dirty="0">
                          <a:latin typeface="+mn-lt"/>
                        </a:rPr>
                        <a:t> „Compliance </a:t>
                      </a:r>
                      <a:r>
                        <a:rPr lang="de-DE" sz="1200" b="0" i="0" dirty="0" err="1">
                          <a:latin typeface="+mn-lt"/>
                        </a:rPr>
                        <a:t>Artefacts</a:t>
                      </a:r>
                      <a:r>
                        <a:rPr lang="de-DE" sz="1200" b="0" i="0" dirty="0">
                          <a:latin typeface="+mn-lt"/>
                        </a:rPr>
                        <a:t>“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change</a:t>
                      </a:r>
                      <a:r>
                        <a:rPr lang="de-DE" sz="1200" b="0" i="0" dirty="0">
                          <a:latin typeface="+mn-lt"/>
                        </a:rPr>
                        <a:t> Mission </a:t>
                      </a:r>
                      <a:r>
                        <a:rPr lang="de-DE" sz="1200" b="0" i="0" dirty="0" err="1">
                          <a:latin typeface="+mn-lt"/>
                        </a:rPr>
                        <a:t>of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scanner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3852592483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Visualize work, efforts 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Measure compliance related activity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insights into state of portfolio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lists and and insights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configuration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reports that shall be supported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3551681328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Realize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 and machinery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events in an underlying flow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241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42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244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7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245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46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248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Mapping of TrustSource (Sample)</a:t>
            </a:r>
          </a:p>
        </p:txBody>
      </p:sp>
      <p:grpSp>
        <p:nvGrpSpPr>
          <p:cNvPr id="251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249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50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(Build)</a:t>
              </a:r>
            </a:p>
          </p:txBody>
        </p:sp>
      </p:grpSp>
      <p:grpSp>
        <p:nvGrpSpPr>
          <p:cNvPr id="254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25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53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257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255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56" name="Dependency Analyzer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Analyzer(</a:t>
              </a:r>
              <a:r>
                <a:rPr sz="1000"/>
                <a:t>Container</a:t>
              </a:r>
              <a:r>
                <a:t>)</a:t>
              </a:r>
            </a:p>
          </p:txBody>
        </p:sp>
      </p:grpSp>
      <p:grpSp>
        <p:nvGrpSpPr>
          <p:cNvPr id="260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258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59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Case Data (Situation, Inputs, Status)</a:t>
              </a:r>
            </a:p>
          </p:txBody>
        </p:sp>
      </p:grpSp>
      <p:grpSp>
        <p:nvGrpSpPr>
          <p:cNvPr id="263" name="Situation Data…"/>
          <p:cNvGrpSpPr/>
          <p:nvPr/>
        </p:nvGrpSpPr>
        <p:grpSpPr>
          <a:xfrm>
            <a:off x="3179022" y="4260547"/>
            <a:ext cx="1287359" cy="698501"/>
            <a:chOff x="0" y="0"/>
            <a:chExt cx="1287358" cy="698500"/>
          </a:xfrm>
        </p:grpSpPr>
        <p:sp>
          <p:nvSpPr>
            <p:cNvPr id="261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62" name="Policies &amp; Rules"/>
            <p:cNvSpPr txBox="1"/>
            <p:nvPr/>
          </p:nvSpPr>
          <p:spPr>
            <a:xfrm>
              <a:off x="-1" y="214524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Policies &amp; Rules</a:t>
              </a:r>
            </a:p>
          </p:txBody>
        </p:sp>
      </p:grpSp>
      <p:grpSp>
        <p:nvGrpSpPr>
          <p:cNvPr id="266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264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65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Approval Flow (WFE)</a:t>
              </a:r>
            </a:p>
          </p:txBody>
        </p:sp>
      </p:grpSp>
      <p:grpSp>
        <p:nvGrpSpPr>
          <p:cNvPr id="269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267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68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272" name="Snippet Scanner (Forensics)"/>
          <p:cNvGrpSpPr/>
          <p:nvPr/>
        </p:nvGrpSpPr>
        <p:grpSpPr>
          <a:xfrm>
            <a:off x="5243622" y="1451850"/>
            <a:ext cx="1287357" cy="803202"/>
            <a:chOff x="0" y="0"/>
            <a:chExt cx="1287356" cy="803201"/>
          </a:xfrm>
        </p:grpSpPr>
        <p:sp>
          <p:nvSpPr>
            <p:cNvPr id="27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71" name="Snippet Scanner (Forensics)"/>
            <p:cNvSpPr txBox="1"/>
            <p:nvPr/>
          </p:nvSpPr>
          <p:spPr>
            <a:xfrm>
              <a:off x="-1" y="78208"/>
              <a:ext cx="1287358" cy="724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endParaRPr/>
            </a:p>
            <a:p>
              <a:pPr algn="ctr">
                <a:defRPr sz="1100"/>
              </a:pPr>
              <a:r>
                <a:t>Snippet Scanner</a:t>
              </a:r>
              <a:br/>
              <a:r>
                <a:t>(Forensics)</a:t>
              </a:r>
            </a:p>
          </p:txBody>
        </p:sp>
      </p:grpSp>
      <p:grpSp>
        <p:nvGrpSpPr>
          <p:cNvPr id="275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273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74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License, Copyright &amp; Authors Scanner</a:t>
              </a:r>
            </a:p>
          </p:txBody>
        </p:sp>
      </p:grpSp>
      <p:sp>
        <p:nvSpPr>
          <p:cNvPr id="276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9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4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282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83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t>Legal Datastore (license facts, rights obligations)</a:t>
              </a:r>
            </a:p>
          </p:txBody>
        </p:sp>
      </p:grpSp>
      <p:sp>
        <p:nvSpPr>
          <p:cNvPr id="285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9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28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88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290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3" name="Compliance Artefacts"/>
          <p:cNvGrpSpPr/>
          <p:nvPr/>
        </p:nvGrpSpPr>
        <p:grpSpPr>
          <a:xfrm>
            <a:off x="9743354" y="2829176"/>
            <a:ext cx="1287359" cy="698501"/>
            <a:chOff x="829545" y="-13488"/>
            <a:chExt cx="1287358" cy="698500"/>
          </a:xfrm>
        </p:grpSpPr>
        <p:sp>
          <p:nvSpPr>
            <p:cNvPr id="291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92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294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7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2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296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Legal Solver (Determine Obligations)</a:t>
              </a:r>
            </a:p>
          </p:txBody>
        </p:sp>
      </p:grpSp>
      <p:sp>
        <p:nvSpPr>
          <p:cNvPr id="298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1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299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00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304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302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03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307" name="Copyright &amp; Authors Scanner"/>
          <p:cNvGrpSpPr/>
          <p:nvPr/>
        </p:nvGrpSpPr>
        <p:grpSpPr>
          <a:xfrm>
            <a:off x="7361235" y="1431289"/>
            <a:ext cx="1287358" cy="729310"/>
            <a:chOff x="0" y="0"/>
            <a:chExt cx="1287356" cy="729309"/>
          </a:xfrm>
        </p:grpSpPr>
        <p:sp>
          <p:nvSpPr>
            <p:cNvPr id="305" name="Rechteck"/>
            <p:cNvSpPr/>
            <p:nvPr/>
          </p:nvSpPr>
          <p:spPr>
            <a:xfrm>
              <a:off x="0" y="15404"/>
              <a:ext cx="1287357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06" name="Package Source Archiver"/>
            <p:cNvSpPr txBox="1"/>
            <p:nvPr/>
          </p:nvSpPr>
          <p:spPr>
            <a:xfrm>
              <a:off x="0" y="0"/>
              <a:ext cx="1287357" cy="729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Source Archiver</a:t>
              </a:r>
            </a:p>
          </p:txBody>
        </p:sp>
      </p:grpSp>
      <p:grpSp>
        <p:nvGrpSpPr>
          <p:cNvPr id="310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308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3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311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6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314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15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317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21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319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320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Package Repository</a:t>
              </a:r>
            </a:p>
          </p:txBody>
        </p:sp>
      </p:grpSp>
      <p:sp>
        <p:nvSpPr>
          <p:cNvPr id="322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323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326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324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27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0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sp>
        <p:nvSpPr>
          <p:cNvPr id="332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3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36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3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37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pic>
        <p:nvPicPr>
          <p:cNvPr id="338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25" y="1451850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279" y="4227390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49" y="2782662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35" y="2421902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40" y="4269863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286" y="3301803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82" y="4269863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25" y="2455796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074" y="1447466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44" y="2768450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603" y="3314304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26" y="5796854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26" y="5460499"/>
            <a:ext cx="274693" cy="263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TS_Logo01.png" descr="TS_Log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26" y="5123369"/>
            <a:ext cx="274693" cy="263969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53" name="BANG"/>
          <p:cNvSpPr txBox="1"/>
          <p:nvPr/>
        </p:nvSpPr>
        <p:spPr>
          <a:xfrm>
            <a:off x="1565114" y="3704460"/>
            <a:ext cx="7771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BANG</a:t>
            </a:r>
          </a:p>
        </p:txBody>
      </p:sp>
      <p:pic>
        <p:nvPicPr>
          <p:cNvPr id="354" name="swh-logo.png" descr="sw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tern_logo.png" descr="ter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567" y="4591663"/>
            <a:ext cx="847251" cy="376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triplecheck_sw.png" descr="triplecheck_s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316" y="1446095"/>
            <a:ext cx="1119491" cy="376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 (v1.</a:t>
            </a:r>
            <a:r>
              <a:rPr lang="en-GB" dirty="0"/>
              <a:t>2</a:t>
            </a:r>
            <a:r>
              <a:rPr dirty="0"/>
              <a:t>)</a:t>
            </a:r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Source Archiver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564536327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615442340"/>
              </p:ext>
            </p:extLst>
          </p:nvPr>
        </p:nvGraphicFramePr>
        <p:xfrm>
          <a:off x="715432" y="1193800"/>
          <a:ext cx="10826683" cy="459229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all packages and dependencies used to build the software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Allow to stop a CI/CD chain, if violations occur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(complete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375808490"/>
              </p:ext>
            </p:extLst>
          </p:nvPr>
        </p:nvGraphicFramePr>
        <p:xfrm>
          <a:off x="715432" y="1193800"/>
          <a:ext cx="10826683" cy="4643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all packages and dependencies used within this binary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Allow to stop a CI/CD chain, if violations occur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decide on whether we should require a hash or key generated to identify the binary scanned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308161877"/>
              </p:ext>
            </p:extLst>
          </p:nvPr>
        </p:nvGraphicFramePr>
        <p:xfrm>
          <a:off x="715432" y="1193800"/>
          <a:ext cx="10826683" cy="496067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all packages and dependencies used within this container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Allow to stop a CI/CD chain, if violations occur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4036696228"/>
              </p:ext>
            </p:extLst>
          </p:nvPr>
        </p:nvGraphicFramePr>
        <p:xfrm>
          <a:off x="715432" y="1193800"/>
          <a:ext cx="10826683" cy="447929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Precise </a:t>
                      </a:r>
                      <a:r>
                        <a:rPr lang="en-GB" dirty="0"/>
                        <a:t>s</a:t>
                      </a:r>
                      <a:r>
                        <a:rPr dirty="0"/>
                        <a:t>canning of sources to determine exact situation for compliance proper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correctness of compliance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Identify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Identify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Identify effective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Repository or file</a:t>
                      </a:r>
                      <a:r>
                        <a:rPr lang="en-GB" dirty="0"/>
                        <a:t>(s)</a:t>
                      </a:r>
                      <a:r>
                        <a:rPr dirty="0"/>
                        <a:t> to scan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effective license declarations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author information with links into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Build consensus on the need and granularity of author information, which might be different from copyright holder!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2680102250"/>
              </p:ext>
            </p:extLst>
          </p:nvPr>
        </p:nvGraphicFramePr>
        <p:xfrm>
          <a:off x="715432" y="1193800"/>
          <a:ext cx="10826683" cy="42049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</a:t>
                      </a:r>
                      <a:r>
                        <a:rPr lang="de-DE" dirty="0" err="1"/>
                        <a:t>origin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sources</a:t>
                      </a:r>
                      <a:r>
                        <a:rPr lang="de-DE" dirty="0"/>
                        <a:t>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source code is free from copyright infringements due to copying routines or third party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scan results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Repository or file</a:t>
                      </a:r>
                      <a:r>
                        <a:rPr lang="en-GB" dirty="0"/>
                        <a:t>(s)</a:t>
                      </a:r>
                      <a:r>
                        <a:rPr dirty="0"/>
                        <a:t> to scan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potential infringements</a:t>
                      </a:r>
                      <a:r>
                        <a:rPr lang="en-GB" dirty="0"/>
                        <a:t> with links to potential matches (e.g. in existing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Weighting/ordering</a:t>
                      </a:r>
                      <a:r>
                        <a:rPr lang="en-GB" baseline="0" dirty="0"/>
                        <a:t> of potential matches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this shall </a:t>
                      </a:r>
                      <a:r>
                        <a:rPr lang="en-GB" dirty="0"/>
                        <a:t>also </a:t>
                      </a:r>
                      <a:r>
                        <a:rPr dirty="0"/>
                        <a:t>search for Author and Copyright information as it could be a good place to do so. </a:t>
                      </a:r>
                      <a:r>
                        <a:rPr lang="en-GB" dirty="0"/>
                        <a:t>This is currently </a:t>
                      </a:r>
                      <a:r>
                        <a:rPr dirty="0"/>
                        <a:t>separated into an extra capability </a:t>
                      </a:r>
                      <a:r>
                        <a:rPr lang="en-GB" dirty="0"/>
                        <a:t>as it is </a:t>
                      </a:r>
                      <a:r>
                        <a:rPr dirty="0"/>
                        <a:t>a very specific task, which is very time consuming, error prone and </a:t>
                      </a:r>
                      <a:r>
                        <a:rPr lang="en-GB" dirty="0"/>
                        <a:t>typically </a:t>
                      </a:r>
                      <a:r>
                        <a:rPr dirty="0"/>
                        <a:t>involves </a:t>
                      </a:r>
                      <a:r>
                        <a:rPr lang="en-GB" dirty="0"/>
                        <a:t>lots of </a:t>
                      </a:r>
                      <a:r>
                        <a:rPr dirty="0"/>
                        <a:t>manual work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Microsoft Macintosh PowerPoint</Application>
  <PresentationFormat>Breitbild</PresentationFormat>
  <Paragraphs>391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Avenir Book</vt:lpstr>
      <vt:lpstr>Avenir Book Oblique</vt:lpstr>
      <vt:lpstr>Avenir Heavy</vt:lpstr>
      <vt:lpstr>Office-Design</vt:lpstr>
      <vt:lpstr>Capability Map</vt:lpstr>
      <vt:lpstr>Changelog</vt:lpstr>
      <vt:lpstr>ToolChain Capabilities - Overview (v1.2)</vt:lpstr>
      <vt:lpstr>ToolChain Capabilities - Package Crawler/Finder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- Snippet Scanner</vt:lpstr>
      <vt:lpstr>ToolChain Capabilities - Package Data Repository</vt:lpstr>
      <vt:lpstr>ToolChain Capabilities - Situation Data (Structure of Solution, Circumstances, etc.)</vt:lpstr>
      <vt:lpstr>ToolChain Capabilities - Policies &amp; Rules</vt:lpstr>
      <vt:lpstr>ToolChain Capabilities - COTS Management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ToolChain Capabilities - Mapping of TrustSource (Sample)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22</cp:revision>
  <dcterms:modified xsi:type="dcterms:W3CDTF">2019-12-06T17:01:17Z</dcterms:modified>
</cp:coreProperties>
</file>