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Ellsiepen" initials="PE" lastIdx="24" clrIdx="0">
    <p:extLst>
      <p:ext uri="{19B8F6BF-5375-455C-9EA6-DF929625EA0E}">
        <p15:presenceInfo xmlns:p15="http://schemas.microsoft.com/office/powerpoint/2012/main" userId="Peter Ellsie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D"/>
          </a:solidFill>
        </a:fill>
      </a:tcStyle>
    </a:wholeTbl>
    <a:band2H>
      <a:tcTxStyle/>
      <a:tcStyle>
        <a:tcBdr/>
        <a:fill>
          <a:solidFill>
            <a:srgbClr val="E6E7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3D7"/>
          </a:solidFill>
        </a:fill>
      </a:tcStyle>
    </a:wholeTbl>
    <a:band2H>
      <a:tcTxStyle/>
      <a:tcStyle>
        <a:tcBdr/>
        <a:fill>
          <a:solidFill>
            <a:srgbClr val="E8EAEC"/>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E7E9"/>
          </a:solidFill>
        </a:fill>
      </a:tcStyle>
    </a:wholeTbl>
    <a:band2H>
      <a:tcTxStyle/>
      <a:tcStyle>
        <a:tcBdr/>
        <a:fill>
          <a:solidFill>
            <a:srgbClr val="F1F3F4"/>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chemeClr val="accent1"/>
        </a:fontRef>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a:tcStyle>
        <a:tcBdr/>
        <a:fill>
          <a:solidFill>
            <a:srgbClr val="FFFFFF"/>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Heavy"/>
          <a:ea typeface="Avenir Heavy"/>
          <a:cs typeface="Avenir Heavy"/>
        </a:font>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D"/>
          </a:solidFill>
        </a:fill>
      </a:tcStyle>
    </a:wholeTbl>
    <a:band2H>
      <a:tcTxStyle/>
      <a:tcStyle>
        <a:tcBdr/>
        <a:fill>
          <a:solidFill>
            <a:srgbClr val="E6E7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a:tcStyle>
        <a:tcBdr/>
        <a:fill>
          <a:solidFill>
            <a:srgbClr val="FFFFFF"/>
          </a:solidFill>
        </a:fill>
      </a:tcStyle>
    </a:band2H>
    <a:firstCol>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86" y="9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25T14:47:36.048" idx="2">
    <p:pos x="2974" y="326"/>
    <p:text>Tool Chain (with blank)</p:text>
    <p:extLst>
      <p:ext uri="{C676402C-5697-4E1C-873F-D02D1690AC5C}">
        <p15:threadingInfo xmlns:p15="http://schemas.microsoft.com/office/powerpoint/2012/main" timeZoneBias="-60"/>
      </p:ext>
    </p:extLst>
  </p:cm>
  <p:cm authorId="1" dt="2019-11-25T14:48:02.324" idx="3">
    <p:pos x="1465" y="1822"/>
    <p:text>="Dependency resolver" in OFs diagram?</p:text>
    <p:extLst>
      <p:ext uri="{C676402C-5697-4E1C-873F-D02D1690AC5C}">
        <p15:threadingInfo xmlns:p15="http://schemas.microsoft.com/office/powerpoint/2012/main" timeZoneBias="-60"/>
      </p:ext>
    </p:extLst>
  </p:cm>
  <p:cm authorId="1" dt="2019-11-25T14:48:24.827" idx="4">
    <p:pos x="1527" y="2527"/>
    <p:text>="Binary analyser" in OFs diagram?</p:text>
    <p:extLst>
      <p:ext uri="{C676402C-5697-4E1C-873F-D02D1690AC5C}">
        <p15:threadingInfo xmlns:p15="http://schemas.microsoft.com/office/powerpoint/2012/main" timeZoneBias="-60"/>
      </p:ext>
    </p:extLst>
  </p:cm>
  <p:cm authorId="1" dt="2019-11-25T14:48:47.173" idx="5">
    <p:pos x="1308" y="3170"/>
    <p:text>="Container content resolver" in OFs diagram?</p:text>
    <p:extLst>
      <p:ext uri="{C676402C-5697-4E1C-873F-D02D1690AC5C}">
        <p15:threadingInfo xmlns:p15="http://schemas.microsoft.com/office/powerpoint/2012/main" timeZoneBias="-60"/>
      </p:ext>
    </p:extLst>
  </p:cm>
  <p:cm authorId="1" dt="2019-11-25T14:49:58.086" idx="6">
    <p:pos x="1268" y="1116"/>
    <p:text>="Source package downloader"??</p:text>
    <p:extLst>
      <p:ext uri="{C676402C-5697-4E1C-873F-D02D1690AC5C}">
        <p15:threadingInfo xmlns:p15="http://schemas.microsoft.com/office/powerpoint/2012/main" timeZoneBias="-60"/>
      </p:ext>
    </p:extLst>
  </p:cm>
  <p:cm authorId="1" dt="2019-11-25T14:50:27.583" idx="7">
    <p:pos x="2782" y="2014"/>
    <p:text>="Component inventory (Metadata Repository)"?</p:text>
    <p:extLst>
      <p:ext uri="{C676402C-5697-4E1C-873F-D02D1690AC5C}">
        <p15:threadingInfo xmlns:p15="http://schemas.microsoft.com/office/powerpoint/2012/main" timeZoneBias="-60"/>
      </p:ext>
    </p:extLst>
  </p:cm>
  <p:cm authorId="1" dt="2019-11-25T14:50:55.695" idx="8">
    <p:pos x="2759" y="2402"/>
    <p:text>???</p:text>
    <p:extLst>
      <p:ext uri="{C676402C-5697-4E1C-873F-D02D1690AC5C}">
        <p15:threadingInfo xmlns:p15="http://schemas.microsoft.com/office/powerpoint/2012/main" timeZoneBias="-60"/>
      </p:ext>
    </p:extLst>
  </p:cm>
  <p:cm authorId="1" dt="2019-11-25T14:51:07.703" idx="9">
    <p:pos x="3938" y="2465"/>
    <p:text>="Policy checker" and "Obligation fulfilment"</p:text>
    <p:extLst>
      <p:ext uri="{C676402C-5697-4E1C-873F-D02D1690AC5C}">
        <p15:threadingInfo xmlns:p15="http://schemas.microsoft.com/office/powerpoint/2012/main" timeZoneBias="-60"/>
      </p:ext>
    </p:extLst>
  </p:cm>
  <p:cm authorId="1" dt="2019-11-25T14:51:48.582" idx="10">
    <p:pos x="4130" y="1121"/>
    <p:text>=""Forensics Code Analysis Service"?</p:text>
    <p:extLst>
      <p:ext uri="{C676402C-5697-4E1C-873F-D02D1690AC5C}">
        <p15:threadingInfo xmlns:p15="http://schemas.microsoft.com/office/powerpoint/2012/main" timeZoneBias="-60"/>
      </p:ext>
    </p:extLst>
  </p:cm>
  <p:cm authorId="1" dt="2019-11-25T14:52:13.880" idx="11">
    <p:pos x="2840" y="1116"/>
    <p:text>="License &amp; Copyright Scanner"</p:text>
    <p:extLst>
      <p:ext uri="{C676402C-5697-4E1C-873F-D02D1690AC5C}">
        <p15:threadingInfo xmlns:p15="http://schemas.microsoft.com/office/powerpoint/2012/main" timeZoneBias="-60"/>
      </p:ext>
    </p:extLst>
  </p:cm>
  <p:cm authorId="1" dt="2019-11-25T14:52:41.415" idx="12">
    <p:pos x="5546" y="1822"/>
    <p:text>="FOSS Compliance Bundle generator"</p:text>
    <p:extLst>
      <p:ext uri="{C676402C-5697-4E1C-873F-D02D1690AC5C}">
        <p15:threadingInfo xmlns:p15="http://schemas.microsoft.com/office/powerpoint/2012/main" timeZoneBias="-60"/>
      </p:ext>
    </p:extLst>
  </p:cm>
  <p:cm authorId="1" dt="2019-11-25T14:53:27.313" idx="13">
    <p:pos x="5546" y="1958"/>
    <p:text>What about "Compliance artifact consistency"?</p:text>
    <p:extLst>
      <p:ext uri="{C676402C-5697-4E1C-873F-D02D1690AC5C}">
        <p15:threadingInfo xmlns:p15="http://schemas.microsoft.com/office/powerpoint/2012/main" timeZoneBias="-60">
          <p15:parentCm authorId="1" idx="12"/>
        </p15:threadingInfo>
      </p:ext>
    </p:extLst>
  </p:cm>
  <p:cm authorId="1" dt="2019-11-25T14:53:33.893" idx="14">
    <p:pos x="5349" y="2527"/>
    <p:text>Would see the WFE more globally, not only for approval, but also for analysis? Anyway, where is manual analysis happening in the tool chain?</p:text>
    <p:extLst>
      <p:ext uri="{C676402C-5697-4E1C-873F-D02D1690AC5C}">
        <p15:threadingInfo xmlns:p15="http://schemas.microsoft.com/office/powerpoint/2012/main" timeZoneBias="-60"/>
      </p:ext>
    </p:extLst>
  </p:cm>
  <p:cm authorId="1" dt="2019-11-25T14:54:54.494" idx="17">
    <p:pos x="4095" y="3233"/>
    <p:text>="License Obligations Database"?</p:text>
    <p:extLst>
      <p:ext uri="{C676402C-5697-4E1C-873F-D02D1690AC5C}">
        <p15:threadingInfo xmlns:p15="http://schemas.microsoft.com/office/powerpoint/2012/main" timeZoneBias="-60"/>
      </p:ext>
    </p:extLst>
  </p:cm>
  <p:cm authorId="1" dt="2019-11-25T14:55:44.443" idx="18">
    <p:pos x="3844" y="326"/>
    <p:text>What about infrastructure components?
- Artifact Repository
- Source Code Repo
- CI/CD
- Build Tools
- Issue Tracker
- etc.</p:text>
    <p:extLst>
      <p:ext uri="{C676402C-5697-4E1C-873F-D02D1690AC5C}">
        <p15:threadingInfo xmlns:p15="http://schemas.microsoft.com/office/powerpoint/2012/main" timeZoneBias="-60"/>
      </p:ext>
    </p:extLst>
  </p:cm>
  <p:cm authorId="1" dt="2019-11-25T15:00:52.234" idx="19">
    <p:pos x="2099" y="326"/>
    <p:text>Should use the OC Tooling logo instead of Trust Source</p:text>
    <p:extLst>
      <p:ext uri="{C676402C-5697-4E1C-873F-D02D1690AC5C}">
        <p15:threadingInfo xmlns:p15="http://schemas.microsoft.com/office/powerpoint/2012/main" timeZoneBias="-60"/>
      </p:ext>
    </p:extLst>
  </p:cm>
  <p:cm authorId="1" dt="2019-11-25T15:04:44.303" idx="20">
    <p:pos x="3983" y="1822"/>
    <p:text>How is this connected with the rest?
To me, COTS and FOSS management could/should be done within the same repo of packages. Just the package type and license differs.</p:text>
    <p:extLst>
      <p:ext uri="{C676402C-5697-4E1C-873F-D02D1690AC5C}">
        <p15:threadingInfo xmlns:p15="http://schemas.microsoft.com/office/powerpoint/2012/main" timeZoneBias="-60"/>
      </p:ext>
    </p:extLst>
  </p:cm>
  <p:cm authorId="1" dt="2019-11-25T15:06:39.022" idx="23">
    <p:pos x="2362" y="1733"/>
    <p:text>Would call the elements "packages" instead of "components", as the latter indicates composition, which is not neccesarily the mode of distribution.</p:text>
    <p:extLst>
      <p:ext uri="{C676402C-5697-4E1C-873F-D02D1690AC5C}">
        <p15:threadingInfo xmlns:p15="http://schemas.microsoft.com/office/powerpoint/2012/main" timeZoneBias="-60"/>
      </p:ext>
    </p:extLst>
  </p:cm>
  <p:cm authorId="1" dt="2019-11-25T15:07:40.949" idx="24">
    <p:pos x="2817" y="3233"/>
    <p:text>These should be included into the WFE scope, as these typical come from external distribution requirements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25T14:47:10.058" idx="1">
    <p:pos x="5070" y="792"/>
    <p:text>built</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a:endParaRPr/>
          </a:p>
        </p:txBody>
      </p:sp>
      <p:sp>
        <p:nvSpPr>
          <p:cNvPr id="111" name="Shape 1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venir Book"/>
      </a:defRPr>
    </a:lvl1pPr>
    <a:lvl2pPr indent="228600" latinLnBrk="0">
      <a:defRPr sz="1200">
        <a:latin typeface="+mn-lt"/>
        <a:ea typeface="+mn-ea"/>
        <a:cs typeface="+mn-cs"/>
        <a:sym typeface="Avenir Book"/>
      </a:defRPr>
    </a:lvl2pPr>
    <a:lvl3pPr indent="457200" latinLnBrk="0">
      <a:defRPr sz="1200">
        <a:latin typeface="+mn-lt"/>
        <a:ea typeface="+mn-ea"/>
        <a:cs typeface="+mn-cs"/>
        <a:sym typeface="Avenir Book"/>
      </a:defRPr>
    </a:lvl3pPr>
    <a:lvl4pPr indent="685800" latinLnBrk="0">
      <a:defRPr sz="1200">
        <a:latin typeface="+mn-lt"/>
        <a:ea typeface="+mn-ea"/>
        <a:cs typeface="+mn-cs"/>
        <a:sym typeface="Avenir Book"/>
      </a:defRPr>
    </a:lvl4pPr>
    <a:lvl5pPr indent="914400" latinLnBrk="0">
      <a:defRPr sz="1200">
        <a:latin typeface="+mn-lt"/>
        <a:ea typeface="+mn-ea"/>
        <a:cs typeface="+mn-cs"/>
        <a:sym typeface="Avenir Book"/>
      </a:defRPr>
    </a:lvl5pPr>
    <a:lvl6pPr indent="1143000" latinLnBrk="0">
      <a:defRPr sz="1200">
        <a:latin typeface="+mn-lt"/>
        <a:ea typeface="+mn-ea"/>
        <a:cs typeface="+mn-cs"/>
        <a:sym typeface="Avenir Book"/>
      </a:defRPr>
    </a:lvl6pPr>
    <a:lvl7pPr indent="1371600" latinLnBrk="0">
      <a:defRPr sz="1200">
        <a:latin typeface="+mn-lt"/>
        <a:ea typeface="+mn-ea"/>
        <a:cs typeface="+mn-cs"/>
        <a:sym typeface="Avenir Book"/>
      </a:defRPr>
    </a:lvl7pPr>
    <a:lvl8pPr indent="1600200" latinLnBrk="0">
      <a:defRPr sz="1200">
        <a:latin typeface="+mn-lt"/>
        <a:ea typeface="+mn-ea"/>
        <a:cs typeface="+mn-cs"/>
        <a:sym typeface="Avenir Book"/>
      </a:defRPr>
    </a:lvl8pPr>
    <a:lvl9pPr indent="1828800" latinLnBrk="0">
      <a:defRPr sz="1200">
        <a:latin typeface="+mn-lt"/>
        <a:ea typeface="+mn-ea"/>
        <a:cs typeface="+mn-cs"/>
        <a:sym typeface="Avenir Book"/>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12" name="Titeltext"/>
          <p:cNvSpPr txBox="1">
            <a:spLocks noGrp="1"/>
          </p:cNvSpPr>
          <p:nvPr>
            <p:ph type="title"/>
          </p:nvPr>
        </p:nvSpPr>
        <p:spPr>
          <a:xfrm>
            <a:off x="2517860" y="3765405"/>
            <a:ext cx="8170859" cy="867931"/>
          </a:xfrm>
          <a:prstGeom prst="rect">
            <a:avLst/>
          </a:prstGeom>
          <a:solidFill>
            <a:srgbClr val="FFFFFF"/>
          </a:solidFill>
        </p:spPr>
        <p:txBody>
          <a:bodyPr anchor="b">
            <a:normAutofit/>
          </a:bodyPr>
          <a:lstStyle>
            <a:lvl1pPr>
              <a:defRPr sz="2800">
                <a:solidFill>
                  <a:srgbClr val="000000"/>
                </a:solidFill>
              </a:defRPr>
            </a:lvl1pPr>
          </a:lstStyle>
          <a:p>
            <a:r>
              <a:t>Titeltext</a:t>
            </a:r>
          </a:p>
        </p:txBody>
      </p:sp>
      <p:sp>
        <p:nvSpPr>
          <p:cNvPr id="13" name="Textebene 1…"/>
          <p:cNvSpPr txBox="1">
            <a:spLocks noGrp="1"/>
          </p:cNvSpPr>
          <p:nvPr>
            <p:ph type="body" sz="quarter" idx="1"/>
          </p:nvPr>
        </p:nvSpPr>
        <p:spPr>
          <a:xfrm>
            <a:off x="2517860" y="4726011"/>
            <a:ext cx="5803628" cy="1717963"/>
          </a:xfrm>
          <a:prstGeom prst="rect">
            <a:avLst/>
          </a:prstGeom>
        </p:spPr>
        <p:txBody>
          <a:bodyPr>
            <a:normAutofit/>
          </a:bodyPr>
          <a:lstStyle>
            <a:lvl1pPr>
              <a:defRPr>
                <a:solidFill>
                  <a:srgbClr val="000000"/>
                </a:solidFill>
              </a:defRPr>
            </a:lvl1pPr>
            <a:lvl2pPr marL="0" indent="457200">
              <a:buSzTx/>
              <a:buNone/>
              <a:defRPr>
                <a:solidFill>
                  <a:srgbClr val="000000"/>
                </a:solidFill>
              </a:defRPr>
            </a:lvl2pPr>
            <a:lvl3pPr marL="0" indent="914400">
              <a:buSzTx/>
              <a:buNone/>
              <a:defRPr>
                <a:solidFill>
                  <a:srgbClr val="000000"/>
                </a:solidFill>
              </a:defRPr>
            </a:lvl3pPr>
            <a:lvl4pPr marL="0" indent="1371600">
              <a:buSzTx/>
              <a:buNone/>
              <a:defRPr>
                <a:solidFill>
                  <a:srgbClr val="000000"/>
                </a:solidFill>
              </a:defRPr>
            </a:lvl4pPr>
            <a:lvl5pPr marL="0" indent="1828800">
              <a:buSzTx/>
              <a:buNone/>
              <a:defRPr>
                <a:solidFill>
                  <a:srgbClr val="000000"/>
                </a:solidFill>
              </a:defRPr>
            </a:lvl5pPr>
          </a:lstStyle>
          <a:p>
            <a:r>
              <a:t>Textebene 1</a:t>
            </a:r>
          </a:p>
          <a:p>
            <a:pPr lvl="1"/>
            <a:r>
              <a:t>Textebene 2</a:t>
            </a:r>
          </a:p>
          <a:p>
            <a:pPr lvl="2"/>
            <a:r>
              <a:t>Textebene 3</a:t>
            </a:r>
          </a:p>
          <a:p>
            <a:pPr lvl="3"/>
            <a:r>
              <a:t>Textebene 4</a:t>
            </a:r>
          </a:p>
          <a:p>
            <a:pPr lvl="4"/>
            <a:r>
              <a:t>Textebene 5</a:t>
            </a:r>
          </a:p>
        </p:txBody>
      </p:sp>
      <p:pic>
        <p:nvPicPr>
          <p:cNvPr id="14" name="Visual_s.jpg" descr="Visual_s.jpg"/>
          <p:cNvPicPr>
            <a:picLocks noChangeAspect="1"/>
          </p:cNvPicPr>
          <p:nvPr/>
        </p:nvPicPr>
        <p:blipFill>
          <a:blip r:embed="rId2">
            <a:extLst/>
          </a:blip>
          <a:srcRect t="8729" r="2083"/>
          <a:stretch>
            <a:fillRect/>
          </a:stretch>
        </p:blipFill>
        <p:spPr>
          <a:xfrm>
            <a:off x="1379" y="1240680"/>
            <a:ext cx="12189375" cy="2520948"/>
          </a:xfrm>
          <a:prstGeom prst="rect">
            <a:avLst/>
          </a:prstGeom>
          <a:ln w="12700">
            <a:miter lim="400000"/>
          </a:ln>
        </p:spPr>
      </p:pic>
      <p:sp>
        <p:nvSpPr>
          <p:cNvPr id="15" name="Foliennumm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Vertikaler Titel und Text">
    <p:spTree>
      <p:nvGrpSpPr>
        <p:cNvPr id="1" name=""/>
        <p:cNvGrpSpPr/>
        <p:nvPr/>
      </p:nvGrpSpPr>
      <p:grpSpPr>
        <a:xfrm>
          <a:off x="0" y="0"/>
          <a:ext cx="0" cy="0"/>
          <a:chOff x="0" y="0"/>
          <a:chExt cx="0" cy="0"/>
        </a:xfrm>
      </p:grpSpPr>
      <p:pic>
        <p:nvPicPr>
          <p:cNvPr id="101" name="Bild 8" descr="Bild 8"/>
          <p:cNvPicPr>
            <a:picLocks noChangeAspect="1"/>
          </p:cNvPicPr>
          <p:nvPr/>
        </p:nvPicPr>
        <p:blipFill>
          <a:blip r:embed="rId2">
            <a:extLst/>
          </a:blip>
          <a:stretch>
            <a:fillRect/>
          </a:stretch>
        </p:blipFill>
        <p:spPr>
          <a:xfrm>
            <a:off x="9982200" y="89140"/>
            <a:ext cx="1371600" cy="836343"/>
          </a:xfrm>
          <a:prstGeom prst="rect">
            <a:avLst/>
          </a:prstGeom>
          <a:ln w="12700">
            <a:miter lim="400000"/>
          </a:ln>
        </p:spPr>
      </p:pic>
      <p:sp>
        <p:nvSpPr>
          <p:cNvPr id="102" name="Titeltext"/>
          <p:cNvSpPr txBox="1">
            <a:spLocks noGrp="1"/>
          </p:cNvSpPr>
          <p:nvPr>
            <p:ph type="title"/>
          </p:nvPr>
        </p:nvSpPr>
        <p:spPr>
          <a:xfrm>
            <a:off x="8724900" y="365125"/>
            <a:ext cx="2628900" cy="5811838"/>
          </a:xfrm>
          <a:prstGeom prst="rect">
            <a:avLst/>
          </a:prstGeom>
        </p:spPr>
        <p:txBody>
          <a:bodyPr>
            <a:normAutofit/>
          </a:bodyPr>
          <a:lstStyle/>
          <a:p>
            <a:r>
              <a:t>Titeltext</a:t>
            </a:r>
          </a:p>
        </p:txBody>
      </p:sp>
      <p:sp>
        <p:nvSpPr>
          <p:cNvPr id="103" name="Textebene 1…"/>
          <p:cNvSpPr txBox="1">
            <a:spLocks noGrp="1"/>
          </p:cNvSpPr>
          <p:nvPr>
            <p:ph type="body" idx="1"/>
          </p:nvPr>
        </p:nvSpPr>
        <p:spPr>
          <a:xfrm>
            <a:off x="838200" y="365125"/>
            <a:ext cx="7734300" cy="5811838"/>
          </a:xfrm>
          <a:prstGeom prst="rect">
            <a:avLst/>
          </a:prstGeom>
        </p:spPr>
        <p:txBody>
          <a:bodyPr>
            <a:normAutofit/>
          </a:bodyPr>
          <a:lstStyle/>
          <a:p>
            <a:r>
              <a:t>Textebene 1</a:t>
            </a:r>
          </a:p>
          <a:p>
            <a:pPr lvl="1"/>
            <a:r>
              <a:t>Textebene 2</a:t>
            </a:r>
          </a:p>
          <a:p>
            <a:pPr lvl="2"/>
            <a:r>
              <a:t>Textebene 3</a:t>
            </a:r>
          </a:p>
          <a:p>
            <a:pPr lvl="3"/>
            <a:r>
              <a:t>Textebene 4</a:t>
            </a:r>
          </a:p>
          <a:p>
            <a:pPr lvl="4"/>
            <a:r>
              <a:t>Textebene 5</a:t>
            </a:r>
          </a:p>
        </p:txBody>
      </p:sp>
      <p:sp>
        <p:nvSpPr>
          <p:cNvPr id="104"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22" name="Titeltext"/>
          <p:cNvSpPr txBox="1">
            <a:spLocks noGrp="1"/>
          </p:cNvSpPr>
          <p:nvPr>
            <p:ph type="title"/>
          </p:nvPr>
        </p:nvSpPr>
        <p:spPr>
          <a:xfrm>
            <a:off x="695325" y="358202"/>
            <a:ext cx="9706746" cy="595340"/>
          </a:xfrm>
          <a:prstGeom prst="rect">
            <a:avLst/>
          </a:prstGeom>
        </p:spPr>
        <p:txBody>
          <a:bodyPr>
            <a:normAutofit/>
          </a:bodyPr>
          <a:lstStyle>
            <a:lvl1pPr>
              <a:defRPr sz="2000">
                <a:solidFill>
                  <a:srgbClr val="000000"/>
                </a:solidFill>
              </a:defRPr>
            </a:lvl1pPr>
          </a:lstStyle>
          <a:p>
            <a:r>
              <a:t>Titeltext</a:t>
            </a:r>
          </a:p>
        </p:txBody>
      </p:sp>
      <p:sp>
        <p:nvSpPr>
          <p:cNvPr id="23" name="Foliennummer"/>
          <p:cNvSpPr txBox="1">
            <a:spLocks noGrp="1"/>
          </p:cNvSpPr>
          <p:nvPr>
            <p:ph type="sldNum" sz="quarter" idx="2"/>
          </p:nvPr>
        </p:nvSpPr>
        <p:spPr>
          <a:xfrm>
            <a:off x="11243519" y="6404292"/>
            <a:ext cx="245365" cy="269241"/>
          </a:xfrm>
          <a:prstGeom prst="rect">
            <a:avLst/>
          </a:prstGeom>
        </p:spPr>
        <p:txBody>
          <a:bodyPr/>
          <a:lstStyle/>
          <a:p>
            <a:fld id="{86CB4B4D-7CA3-9044-876B-883B54F8677D}" type="slidenum">
              <a:t>‹#›</a:t>
            </a:fld>
            <a:endParaRPr/>
          </a:p>
        </p:txBody>
      </p:sp>
      <p:sp>
        <p:nvSpPr>
          <p:cNvPr id="24" name="Textebene 1…"/>
          <p:cNvSpPr txBox="1">
            <a:spLocks noGrp="1"/>
          </p:cNvSpPr>
          <p:nvPr>
            <p:ph type="body" idx="1"/>
          </p:nvPr>
        </p:nvSpPr>
        <p:spPr>
          <a:xfrm>
            <a:off x="695325" y="1271590"/>
            <a:ext cx="10801350" cy="5066297"/>
          </a:xfrm>
          <a:prstGeom prst="rect">
            <a:avLst/>
          </a:prstGeom>
        </p:spPr>
        <p:txBody>
          <a:bodyPr>
            <a:normAutofit/>
          </a:bodyPr>
          <a:lstStyle>
            <a:lvl1pPr>
              <a:defRPr sz="1400">
                <a:solidFill>
                  <a:srgbClr val="000000"/>
                </a:solidFill>
              </a:defRPr>
            </a:lvl1pPr>
            <a:lvl2pPr marL="719137" indent="-542925">
              <a:buAutoNum type="arabicPeriod"/>
              <a:defRPr sz="1400">
                <a:solidFill>
                  <a:srgbClr val="000000"/>
                </a:solidFill>
              </a:defRPr>
            </a:lvl2pPr>
            <a:lvl3pPr marL="859745" indent="-413657">
              <a:defRPr sz="1400">
                <a:solidFill>
                  <a:srgbClr val="000000"/>
                </a:solidFill>
              </a:defRPr>
            </a:lvl3pPr>
            <a:lvl4pPr marL="1195917" indent="-478367">
              <a:defRPr sz="1400">
                <a:solidFill>
                  <a:srgbClr val="000000"/>
                </a:solidFill>
              </a:defRPr>
            </a:lvl4pPr>
            <a:lvl5pPr marL="1377950" indent="-482600">
              <a:defRPr sz="1400">
                <a:solidFill>
                  <a:srgbClr val="000000"/>
                </a:solidFill>
              </a:defRPr>
            </a:lvl5pPr>
          </a:lstStyle>
          <a:p>
            <a:r>
              <a:t>Textebene 1</a:t>
            </a:r>
          </a:p>
          <a:p>
            <a:pPr lvl="1"/>
            <a:r>
              <a:t>Textebene 2</a:t>
            </a:r>
          </a:p>
          <a:p>
            <a:pPr lvl="2"/>
            <a:r>
              <a:t>Textebene 3</a:t>
            </a:r>
          </a:p>
          <a:p>
            <a:pPr lvl="3"/>
            <a:r>
              <a:t>Textebene 4</a:t>
            </a:r>
          </a:p>
          <a:p>
            <a:pPr lvl="4"/>
            <a:r>
              <a:t>Textebene 5</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und Inhalt">
    <p:spTree>
      <p:nvGrpSpPr>
        <p:cNvPr id="1" name=""/>
        <p:cNvGrpSpPr/>
        <p:nvPr/>
      </p:nvGrpSpPr>
      <p:grpSpPr>
        <a:xfrm>
          <a:off x="0" y="0"/>
          <a:ext cx="0" cy="0"/>
          <a:chOff x="0" y="0"/>
          <a:chExt cx="0" cy="0"/>
        </a:xfrm>
      </p:grpSpPr>
      <p:sp>
        <p:nvSpPr>
          <p:cNvPr id="31" name="Titeltext"/>
          <p:cNvSpPr txBox="1">
            <a:spLocks noGrp="1"/>
          </p:cNvSpPr>
          <p:nvPr>
            <p:ph type="title"/>
          </p:nvPr>
        </p:nvSpPr>
        <p:spPr>
          <a:xfrm>
            <a:off x="705717" y="319574"/>
            <a:ext cx="8989002" cy="606268"/>
          </a:xfrm>
          <a:prstGeom prst="rect">
            <a:avLst/>
          </a:prstGeom>
        </p:spPr>
        <p:txBody>
          <a:bodyPr>
            <a:normAutofit/>
          </a:bodyPr>
          <a:lstStyle>
            <a:lvl1pPr>
              <a:defRPr sz="2000"/>
            </a:lvl1pPr>
          </a:lstStyle>
          <a:p>
            <a:r>
              <a:t>Titeltext</a:t>
            </a:r>
          </a:p>
        </p:txBody>
      </p:sp>
      <p:sp>
        <p:nvSpPr>
          <p:cNvPr id="32" name="Textebene 1…"/>
          <p:cNvSpPr txBox="1">
            <a:spLocks noGrp="1"/>
          </p:cNvSpPr>
          <p:nvPr>
            <p:ph type="body" idx="1"/>
          </p:nvPr>
        </p:nvSpPr>
        <p:spPr>
          <a:xfrm>
            <a:off x="703117" y="1278081"/>
            <a:ext cx="10785766" cy="4910973"/>
          </a:xfrm>
          <a:prstGeom prst="rect">
            <a:avLst/>
          </a:prstGeom>
        </p:spPr>
        <p:txBody>
          <a:bodyPr>
            <a:normAutofit/>
          </a:bodyPr>
          <a:lstStyle>
            <a:lvl2pPr marL="685800" indent="-228600"/>
            <a:lvl3pPr marL="1175657" indent="-261257"/>
            <a:lvl4pPr marL="1676400" indent="-304800"/>
            <a:lvl5pPr marL="2133600" indent="-304800"/>
          </a:lstStyle>
          <a:p>
            <a:r>
              <a:t>Textebene 1</a:t>
            </a:r>
          </a:p>
          <a:p>
            <a:pPr lvl="1"/>
            <a:r>
              <a:t>Textebene 2</a:t>
            </a:r>
          </a:p>
          <a:p>
            <a:pPr lvl="2"/>
            <a:r>
              <a:t>Textebene 3</a:t>
            </a:r>
          </a:p>
          <a:p>
            <a:pPr lvl="3"/>
            <a:r>
              <a:t>Textebene 4</a:t>
            </a:r>
          </a:p>
          <a:p>
            <a:pPr lvl="4"/>
            <a:r>
              <a:t>Textebene 5</a:t>
            </a:r>
          </a:p>
        </p:txBody>
      </p:sp>
      <p:sp>
        <p:nvSpPr>
          <p:cNvPr id="33" name="Foliennummer"/>
          <p:cNvSpPr txBox="1">
            <a:spLocks noGrp="1"/>
          </p:cNvSpPr>
          <p:nvPr>
            <p:ph type="sldNum" sz="quarter" idx="2"/>
          </p:nvPr>
        </p:nvSpPr>
        <p:spPr>
          <a:xfrm>
            <a:off x="11243519" y="6404292"/>
            <a:ext cx="245365"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Zwei Inhalte">
    <p:spTree>
      <p:nvGrpSpPr>
        <p:cNvPr id="1" name=""/>
        <p:cNvGrpSpPr/>
        <p:nvPr/>
      </p:nvGrpSpPr>
      <p:grpSpPr>
        <a:xfrm>
          <a:off x="0" y="0"/>
          <a:ext cx="0" cy="0"/>
          <a:chOff x="0" y="0"/>
          <a:chExt cx="0" cy="0"/>
        </a:xfrm>
      </p:grpSpPr>
      <p:sp>
        <p:nvSpPr>
          <p:cNvPr id="40" name="Titeltext"/>
          <p:cNvSpPr txBox="1">
            <a:spLocks noGrp="1"/>
          </p:cNvSpPr>
          <p:nvPr>
            <p:ph type="title"/>
          </p:nvPr>
        </p:nvSpPr>
        <p:spPr>
          <a:xfrm>
            <a:off x="703362" y="314565"/>
            <a:ext cx="9001747" cy="611278"/>
          </a:xfrm>
          <a:prstGeom prst="rect">
            <a:avLst/>
          </a:prstGeom>
        </p:spPr>
        <p:txBody>
          <a:bodyPr>
            <a:normAutofit/>
          </a:bodyPr>
          <a:lstStyle>
            <a:lvl1pPr>
              <a:defRPr sz="2000"/>
            </a:lvl1pPr>
          </a:lstStyle>
          <a:p>
            <a:r>
              <a:t>Titeltext</a:t>
            </a:r>
          </a:p>
        </p:txBody>
      </p:sp>
      <p:sp>
        <p:nvSpPr>
          <p:cNvPr id="41" name="Textebene 1…"/>
          <p:cNvSpPr txBox="1">
            <a:spLocks noGrp="1"/>
          </p:cNvSpPr>
          <p:nvPr>
            <p:ph type="body" sz="half" idx="1"/>
          </p:nvPr>
        </p:nvSpPr>
        <p:spPr>
          <a:xfrm>
            <a:off x="713752" y="1589808"/>
            <a:ext cx="4949537" cy="4771868"/>
          </a:xfrm>
          <a:prstGeom prst="rect">
            <a:avLst/>
          </a:prstGeom>
        </p:spPr>
        <p:txBody>
          <a:bodyPr>
            <a:normAutofit/>
          </a:bodyPr>
          <a:lstStyle>
            <a:lvl2pPr marL="179387" indent="-139700"/>
            <a:lvl3pPr marL="378732" indent="-159657"/>
            <a:lvl4pPr marL="584200" indent="-184150"/>
            <a:lvl5pPr marL="852487" indent="-184150"/>
          </a:lstStyle>
          <a:p>
            <a:r>
              <a:t>Textebene 1</a:t>
            </a:r>
          </a:p>
          <a:p>
            <a:pPr lvl="1"/>
            <a:r>
              <a:t>Textebene 2</a:t>
            </a:r>
          </a:p>
          <a:p>
            <a:pPr lvl="2"/>
            <a:r>
              <a:t>Textebene 3</a:t>
            </a:r>
          </a:p>
          <a:p>
            <a:pPr lvl="3"/>
            <a:r>
              <a:t>Textebene 4</a:t>
            </a:r>
          </a:p>
          <a:p>
            <a:pPr lvl="4"/>
            <a:r>
              <a:t>Textebene 5</a:t>
            </a:r>
          </a:p>
        </p:txBody>
      </p:sp>
      <p:sp>
        <p:nvSpPr>
          <p:cNvPr id="42" name="Foliennummer"/>
          <p:cNvSpPr txBox="1">
            <a:spLocks noGrp="1"/>
          </p:cNvSpPr>
          <p:nvPr>
            <p:ph type="sldNum" sz="quarter" idx="2"/>
          </p:nvPr>
        </p:nvSpPr>
        <p:spPr>
          <a:xfrm>
            <a:off x="11243519" y="6404292"/>
            <a:ext cx="245365" cy="269241"/>
          </a:xfrm>
          <a:prstGeom prst="rect">
            <a:avLst/>
          </a:prstGeom>
        </p:spPr>
        <p:txBody>
          <a:bodyPr/>
          <a:lstStyle>
            <a:lvl1pPr>
              <a:defRPr>
                <a:solidFill>
                  <a:srgbClr val="A6A6A6"/>
                </a:solidFill>
              </a:defRPr>
            </a:lvl1pPr>
          </a:lstStyle>
          <a:p>
            <a:fld id="{86CB4B4D-7CA3-9044-876B-883B54F8677D}" type="slidenum">
              <a:t>‹#›</a:t>
            </a:fld>
            <a:endParaRPr/>
          </a:p>
        </p:txBody>
      </p:sp>
      <p:sp>
        <p:nvSpPr>
          <p:cNvPr id="43" name="Gerader Verbinder 10"/>
          <p:cNvSpPr/>
          <p:nvPr/>
        </p:nvSpPr>
        <p:spPr>
          <a:xfrm>
            <a:off x="682334" y="1319696"/>
            <a:ext cx="4949538" cy="1"/>
          </a:xfrm>
          <a:prstGeom prst="line">
            <a:avLst/>
          </a:prstGeom>
          <a:ln w="6350">
            <a:solidFill>
              <a:srgbClr val="001721"/>
            </a:solidFill>
            <a:miter/>
          </a:ln>
        </p:spPr>
        <p:txBody>
          <a:bodyPr lIns="45719" rIns="45719"/>
          <a:lstStyle/>
          <a:p>
            <a:endParaRPr/>
          </a:p>
        </p:txBody>
      </p:sp>
      <p:sp>
        <p:nvSpPr>
          <p:cNvPr id="44" name="Gerader Verbinder 18"/>
          <p:cNvSpPr/>
          <p:nvPr/>
        </p:nvSpPr>
        <p:spPr>
          <a:xfrm>
            <a:off x="6497780" y="1316231"/>
            <a:ext cx="4949538" cy="1"/>
          </a:xfrm>
          <a:prstGeom prst="line">
            <a:avLst/>
          </a:prstGeom>
          <a:ln w="6350">
            <a:solidFill>
              <a:srgbClr val="001721"/>
            </a:solidFill>
            <a:miter/>
          </a:ln>
        </p:spPr>
        <p:txBody>
          <a:bodyPr lIns="45719" rIns="45719"/>
          <a:lstStyle/>
          <a:p>
            <a:endParaRPr/>
          </a:p>
        </p:txBody>
      </p:sp>
      <p:sp>
        <p:nvSpPr>
          <p:cNvPr id="45" name="Textebene 1…"/>
          <p:cNvSpPr txBox="1"/>
          <p:nvPr/>
        </p:nvSpPr>
        <p:spPr>
          <a:xfrm>
            <a:off x="6657353" y="1608486"/>
            <a:ext cx="4949537" cy="4771868"/>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nSpc>
                <a:spcPct val="90000"/>
              </a:lnSpc>
              <a:spcBef>
                <a:spcPts val="1000"/>
              </a:spcBef>
              <a:defRPr sz="1600"/>
            </a:lvl1pPr>
            <a:lvl2pPr marL="179387" indent="-139700">
              <a:lnSpc>
                <a:spcPct val="90000"/>
              </a:lnSpc>
              <a:spcBef>
                <a:spcPts val="1000"/>
              </a:spcBef>
              <a:buSzPct val="100000"/>
              <a:buChar char="•"/>
              <a:defRPr sz="1600"/>
            </a:lvl2pPr>
            <a:lvl3pPr marL="378732" indent="-159657">
              <a:lnSpc>
                <a:spcPct val="90000"/>
              </a:lnSpc>
              <a:spcBef>
                <a:spcPts val="1000"/>
              </a:spcBef>
              <a:buSzPct val="100000"/>
              <a:buChar char="•"/>
              <a:defRPr sz="1600"/>
            </a:lvl3pPr>
            <a:lvl4pPr marL="584200" indent="-184150">
              <a:lnSpc>
                <a:spcPct val="90000"/>
              </a:lnSpc>
              <a:spcBef>
                <a:spcPts val="1000"/>
              </a:spcBef>
              <a:buSzPct val="100000"/>
              <a:buChar char="•"/>
              <a:defRPr sz="1600"/>
            </a:lvl4pPr>
            <a:lvl5pPr marL="852487" indent="-184150">
              <a:lnSpc>
                <a:spcPct val="90000"/>
              </a:lnSpc>
              <a:spcBef>
                <a:spcPts val="1000"/>
              </a:spcBef>
              <a:buSzPct val="100000"/>
              <a:buChar char="•"/>
              <a:defRPr sz="1600"/>
            </a:lvl5pPr>
          </a:lstStyle>
          <a:p>
            <a:r>
              <a:t>Textebene 1</a:t>
            </a:r>
          </a:p>
          <a:p>
            <a:pPr lvl="1"/>
            <a:r>
              <a:t>Textebene 2</a:t>
            </a:r>
          </a:p>
          <a:p>
            <a:pPr lvl="2"/>
            <a:r>
              <a:t>Textebene 3</a:t>
            </a:r>
          </a:p>
          <a:p>
            <a:pPr lvl="3"/>
            <a:r>
              <a:t>Textebene 4</a:t>
            </a:r>
          </a:p>
          <a:p>
            <a:pPr lvl="4"/>
            <a:r>
              <a:t>Textebene 5</a:t>
            </a:r>
          </a:p>
        </p:txBody>
      </p:sp>
      <p:pic>
        <p:nvPicPr>
          <p:cNvPr id="46" name="Logo_200x100.png" descr="Logo_200x100.png"/>
          <p:cNvPicPr>
            <a:picLocks noChangeAspect="1"/>
          </p:cNvPicPr>
          <p:nvPr/>
        </p:nvPicPr>
        <p:blipFill>
          <a:blip r:embed="rId2">
            <a:extLst/>
          </a:blip>
          <a:stretch>
            <a:fillRect/>
          </a:stretch>
        </p:blipFill>
        <p:spPr>
          <a:xfrm>
            <a:off x="10671473" y="292600"/>
            <a:ext cx="1101427" cy="501150"/>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53" name="Titeltext"/>
          <p:cNvSpPr txBox="1">
            <a:spLocks noGrp="1"/>
          </p:cNvSpPr>
          <p:nvPr>
            <p:ph type="title"/>
          </p:nvPr>
        </p:nvSpPr>
        <p:spPr>
          <a:xfrm>
            <a:off x="701693" y="322997"/>
            <a:ext cx="8972244" cy="602845"/>
          </a:xfrm>
          <a:prstGeom prst="rect">
            <a:avLst/>
          </a:prstGeom>
        </p:spPr>
        <p:txBody>
          <a:bodyPr>
            <a:normAutofit/>
          </a:bodyPr>
          <a:lstStyle/>
          <a:p>
            <a:r>
              <a:t>Titeltext</a:t>
            </a:r>
          </a:p>
        </p:txBody>
      </p:sp>
      <p:sp>
        <p:nvSpPr>
          <p:cNvPr id="54" name="Foliennummer"/>
          <p:cNvSpPr txBox="1">
            <a:spLocks noGrp="1"/>
          </p:cNvSpPr>
          <p:nvPr>
            <p:ph type="sldNum" sz="quarter" idx="2"/>
          </p:nvPr>
        </p:nvSpPr>
        <p:spPr>
          <a:xfrm>
            <a:off x="11243519" y="6404292"/>
            <a:ext cx="245365"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61"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bschluss-Slide">
    <p:spTree>
      <p:nvGrpSpPr>
        <p:cNvPr id="1" name=""/>
        <p:cNvGrpSpPr/>
        <p:nvPr/>
      </p:nvGrpSpPr>
      <p:grpSpPr>
        <a:xfrm>
          <a:off x="0" y="0"/>
          <a:ext cx="0" cy="0"/>
          <a:chOff x="0" y="0"/>
          <a:chExt cx="0" cy="0"/>
        </a:xfrm>
      </p:grpSpPr>
      <p:pic>
        <p:nvPicPr>
          <p:cNvPr id="68" name="Visual_r.jpg" descr="Visual_r.jpg"/>
          <p:cNvPicPr>
            <a:picLocks noChangeAspect="1"/>
          </p:cNvPicPr>
          <p:nvPr/>
        </p:nvPicPr>
        <p:blipFill>
          <a:blip r:embed="rId2">
            <a:extLst/>
          </a:blip>
          <a:stretch>
            <a:fillRect/>
          </a:stretch>
        </p:blipFill>
        <p:spPr>
          <a:xfrm>
            <a:off x="-5254" y="1112539"/>
            <a:ext cx="12202508" cy="2707433"/>
          </a:xfrm>
          <a:prstGeom prst="rect">
            <a:avLst/>
          </a:prstGeom>
          <a:ln w="12700">
            <a:miter lim="400000"/>
          </a:ln>
        </p:spPr>
      </p:pic>
      <p:sp>
        <p:nvSpPr>
          <p:cNvPr id="69" name="Textfeld 7"/>
          <p:cNvSpPr txBox="1"/>
          <p:nvPr/>
        </p:nvSpPr>
        <p:spPr>
          <a:xfrm>
            <a:off x="3095064" y="4138761"/>
            <a:ext cx="4687113" cy="2263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400">
                <a:solidFill>
                  <a:srgbClr val="000000"/>
                </a:solidFill>
              </a:defRPr>
            </a:pPr>
            <a:r>
              <a:t>TrustSource ist eine Marke der EACG </a:t>
            </a:r>
          </a:p>
          <a:p>
            <a:pPr>
              <a:defRPr sz="1400">
                <a:solidFill>
                  <a:srgbClr val="000000"/>
                </a:solidFill>
              </a:defRPr>
            </a:pPr>
            <a:r>
              <a:t>EACG GmbH – Enterprise Architecture Consulting Group</a:t>
            </a:r>
          </a:p>
          <a:p>
            <a:pPr>
              <a:defRPr sz="1400">
                <a:solidFill>
                  <a:srgbClr val="000000"/>
                </a:solidFill>
              </a:defRPr>
            </a:pPr>
            <a:r>
              <a:t>EACG Operations Services GmbH</a:t>
            </a:r>
          </a:p>
          <a:p>
            <a:pPr>
              <a:defRPr sz="1400">
                <a:solidFill>
                  <a:srgbClr val="000000"/>
                </a:solidFill>
              </a:defRPr>
            </a:pPr>
            <a:r>
              <a:t>Taunustor 1 (TaunusTurm)</a:t>
            </a:r>
          </a:p>
          <a:p>
            <a:pPr>
              <a:defRPr sz="1400">
                <a:solidFill>
                  <a:srgbClr val="000000"/>
                </a:solidFill>
              </a:defRPr>
            </a:pPr>
            <a:r>
              <a:t>60310 Frankfurt am Main</a:t>
            </a:r>
          </a:p>
          <a:p>
            <a:pPr>
              <a:defRPr sz="1400">
                <a:solidFill>
                  <a:srgbClr val="000000"/>
                </a:solidFill>
              </a:defRPr>
            </a:pPr>
            <a:endParaRPr/>
          </a:p>
          <a:p>
            <a:pPr>
              <a:defRPr sz="1400">
                <a:solidFill>
                  <a:srgbClr val="000000"/>
                </a:solidFill>
              </a:defRPr>
            </a:pPr>
            <a:r>
              <a:t>T: +49 69 153 22 77 50</a:t>
            </a:r>
          </a:p>
          <a:p>
            <a:pPr>
              <a:defRPr sz="1400">
                <a:solidFill>
                  <a:srgbClr val="000000"/>
                </a:solidFill>
              </a:defRPr>
            </a:pPr>
            <a:r>
              <a:t>F: +49 69 153 22 77 51</a:t>
            </a:r>
          </a:p>
          <a:p>
            <a:pPr>
              <a:defRPr sz="1400">
                <a:solidFill>
                  <a:srgbClr val="000000"/>
                </a:solidFill>
              </a:defRPr>
            </a:pPr>
            <a:r>
              <a:t>W: https://www.eacg.de</a:t>
            </a:r>
          </a:p>
        </p:txBody>
      </p:sp>
      <p:pic>
        <p:nvPicPr>
          <p:cNvPr id="70" name="Logo_200x100.png" descr="Logo_200x100.png"/>
          <p:cNvPicPr>
            <a:picLocks noChangeAspect="1"/>
          </p:cNvPicPr>
          <p:nvPr/>
        </p:nvPicPr>
        <p:blipFill>
          <a:blip r:embed="rId3">
            <a:extLst/>
          </a:blip>
          <a:stretch>
            <a:fillRect/>
          </a:stretch>
        </p:blipFill>
        <p:spPr>
          <a:xfrm>
            <a:off x="10671473" y="292600"/>
            <a:ext cx="1101427" cy="501150"/>
          </a:xfrm>
          <a:prstGeom prst="rect">
            <a:avLst/>
          </a:prstGeom>
          <a:ln w="12700">
            <a:miter lim="400000"/>
          </a:ln>
        </p:spPr>
      </p:pic>
      <p:pic>
        <p:nvPicPr>
          <p:cNvPr id="71" name="Bild 8" descr="Bild 8"/>
          <p:cNvPicPr>
            <a:picLocks noChangeAspect="1"/>
          </p:cNvPicPr>
          <p:nvPr/>
        </p:nvPicPr>
        <p:blipFill>
          <a:blip r:embed="rId4">
            <a:extLst/>
          </a:blip>
          <a:stretch>
            <a:fillRect/>
          </a:stretch>
        </p:blipFill>
        <p:spPr>
          <a:xfrm>
            <a:off x="1485900" y="4265761"/>
            <a:ext cx="1371600" cy="836342"/>
          </a:xfrm>
          <a:prstGeom prst="rect">
            <a:avLst/>
          </a:prstGeom>
          <a:ln w="12700">
            <a:miter lim="400000"/>
          </a:ln>
        </p:spPr>
      </p:pic>
      <p:sp>
        <p:nvSpPr>
          <p:cNvPr id="72" name="Foliennumm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Inhalt mit Überschrift">
    <p:spTree>
      <p:nvGrpSpPr>
        <p:cNvPr id="1" name=""/>
        <p:cNvGrpSpPr/>
        <p:nvPr/>
      </p:nvGrpSpPr>
      <p:grpSpPr>
        <a:xfrm>
          <a:off x="0" y="0"/>
          <a:ext cx="0" cy="0"/>
          <a:chOff x="0" y="0"/>
          <a:chExt cx="0" cy="0"/>
        </a:xfrm>
      </p:grpSpPr>
      <p:pic>
        <p:nvPicPr>
          <p:cNvPr id="79" name="Bild 8" descr="Bild 8"/>
          <p:cNvPicPr>
            <a:picLocks noChangeAspect="1"/>
          </p:cNvPicPr>
          <p:nvPr/>
        </p:nvPicPr>
        <p:blipFill>
          <a:blip r:embed="rId2">
            <a:extLst/>
          </a:blip>
          <a:stretch>
            <a:fillRect/>
          </a:stretch>
        </p:blipFill>
        <p:spPr>
          <a:xfrm>
            <a:off x="9982200" y="89140"/>
            <a:ext cx="1371600" cy="836343"/>
          </a:xfrm>
          <a:prstGeom prst="rect">
            <a:avLst/>
          </a:prstGeom>
          <a:ln w="12700">
            <a:miter lim="400000"/>
          </a:ln>
        </p:spPr>
      </p:pic>
      <p:sp>
        <p:nvSpPr>
          <p:cNvPr id="80" name="Titeltext"/>
          <p:cNvSpPr txBox="1">
            <a:spLocks noGrp="1"/>
          </p:cNvSpPr>
          <p:nvPr>
            <p:ph type="title"/>
          </p:nvPr>
        </p:nvSpPr>
        <p:spPr>
          <a:xfrm>
            <a:off x="839787" y="457200"/>
            <a:ext cx="3932239" cy="1600200"/>
          </a:xfrm>
          <a:prstGeom prst="rect">
            <a:avLst/>
          </a:prstGeom>
        </p:spPr>
        <p:txBody>
          <a:bodyPr anchor="b">
            <a:normAutofit/>
          </a:bodyPr>
          <a:lstStyle>
            <a:lvl1pPr>
              <a:defRPr sz="3200"/>
            </a:lvl1pPr>
          </a:lstStyle>
          <a:p>
            <a:r>
              <a:t>Titeltext</a:t>
            </a:r>
          </a:p>
        </p:txBody>
      </p:sp>
      <p:sp>
        <p:nvSpPr>
          <p:cNvPr id="81" name="Textebene 1…"/>
          <p:cNvSpPr txBox="1">
            <a:spLocks noGrp="1"/>
          </p:cNvSpPr>
          <p:nvPr>
            <p:ph type="body" sz="half" idx="1"/>
          </p:nvPr>
        </p:nvSpPr>
        <p:spPr>
          <a:xfrm>
            <a:off x="5183187" y="987425"/>
            <a:ext cx="6172201" cy="4873625"/>
          </a:xfrm>
          <a:prstGeom prst="rect">
            <a:avLst/>
          </a:prstGeom>
        </p:spPr>
        <p:txBody>
          <a:bodyPr>
            <a:normAutofit/>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Textebene 1</a:t>
            </a:r>
          </a:p>
          <a:p>
            <a:pPr lvl="1"/>
            <a:r>
              <a:t>Textebene 2</a:t>
            </a:r>
          </a:p>
          <a:p>
            <a:pPr lvl="2"/>
            <a:r>
              <a:t>Textebene 3</a:t>
            </a:r>
          </a:p>
          <a:p>
            <a:pPr lvl="3"/>
            <a:r>
              <a:t>Textebene 4</a:t>
            </a:r>
          </a:p>
          <a:p>
            <a:pPr lvl="4"/>
            <a:r>
              <a:t>Textebene 5</a:t>
            </a:r>
          </a:p>
        </p:txBody>
      </p:sp>
      <p:sp>
        <p:nvSpPr>
          <p:cNvPr id="82" name="Textplatzhalter 3"/>
          <p:cNvSpPr>
            <a:spLocks noGrp="1"/>
          </p:cNvSpPr>
          <p:nvPr>
            <p:ph type="body" sz="quarter" idx="13"/>
          </p:nvPr>
        </p:nvSpPr>
        <p:spPr>
          <a:xfrm>
            <a:off x="839787" y="2057400"/>
            <a:ext cx="3932238" cy="3811588"/>
          </a:xfrm>
          <a:prstGeom prst="rect">
            <a:avLst/>
          </a:prstGeom>
        </p:spPr>
        <p:txBody>
          <a:bodyPr>
            <a:normAutofit/>
          </a:bodyPr>
          <a:lstStyle/>
          <a:p>
            <a:endParaRPr/>
          </a:p>
        </p:txBody>
      </p:sp>
      <p:sp>
        <p:nvSpPr>
          <p:cNvPr id="83"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ild mit Überschrift">
    <p:spTree>
      <p:nvGrpSpPr>
        <p:cNvPr id="1" name=""/>
        <p:cNvGrpSpPr/>
        <p:nvPr/>
      </p:nvGrpSpPr>
      <p:grpSpPr>
        <a:xfrm>
          <a:off x="0" y="0"/>
          <a:ext cx="0" cy="0"/>
          <a:chOff x="0" y="0"/>
          <a:chExt cx="0" cy="0"/>
        </a:xfrm>
      </p:grpSpPr>
      <p:pic>
        <p:nvPicPr>
          <p:cNvPr id="90" name="Bild 8" descr="Bild 8"/>
          <p:cNvPicPr>
            <a:picLocks noChangeAspect="1"/>
          </p:cNvPicPr>
          <p:nvPr/>
        </p:nvPicPr>
        <p:blipFill>
          <a:blip r:embed="rId2">
            <a:extLst/>
          </a:blip>
          <a:stretch>
            <a:fillRect/>
          </a:stretch>
        </p:blipFill>
        <p:spPr>
          <a:xfrm>
            <a:off x="9982200" y="89140"/>
            <a:ext cx="1371600" cy="836343"/>
          </a:xfrm>
          <a:prstGeom prst="rect">
            <a:avLst/>
          </a:prstGeom>
          <a:ln w="12700">
            <a:miter lim="400000"/>
          </a:ln>
        </p:spPr>
      </p:pic>
      <p:sp>
        <p:nvSpPr>
          <p:cNvPr id="91" name="Titeltext"/>
          <p:cNvSpPr txBox="1">
            <a:spLocks noGrp="1"/>
          </p:cNvSpPr>
          <p:nvPr>
            <p:ph type="title"/>
          </p:nvPr>
        </p:nvSpPr>
        <p:spPr>
          <a:xfrm>
            <a:off x="839787" y="457200"/>
            <a:ext cx="3932239" cy="1600200"/>
          </a:xfrm>
          <a:prstGeom prst="rect">
            <a:avLst/>
          </a:prstGeom>
        </p:spPr>
        <p:txBody>
          <a:bodyPr anchor="b">
            <a:normAutofit/>
          </a:bodyPr>
          <a:lstStyle>
            <a:lvl1pPr>
              <a:defRPr sz="3200"/>
            </a:lvl1pPr>
          </a:lstStyle>
          <a:p>
            <a:r>
              <a:t>Titeltext</a:t>
            </a:r>
          </a:p>
        </p:txBody>
      </p:sp>
      <p:sp>
        <p:nvSpPr>
          <p:cNvPr id="92" name="Bildplatzhalter 2"/>
          <p:cNvSpPr>
            <a:spLocks noGrp="1"/>
          </p:cNvSpPr>
          <p:nvPr>
            <p:ph type="pic" sz="half" idx="13"/>
          </p:nvPr>
        </p:nvSpPr>
        <p:spPr>
          <a:xfrm>
            <a:off x="5183187" y="987425"/>
            <a:ext cx="6172201" cy="4873625"/>
          </a:xfrm>
          <a:prstGeom prst="rect">
            <a:avLst/>
          </a:prstGeom>
          <a:noFill/>
        </p:spPr>
        <p:txBody>
          <a:bodyPr lIns="91439" rIns="91439"/>
          <a:lstStyle/>
          <a:p>
            <a:endParaRPr/>
          </a:p>
        </p:txBody>
      </p:sp>
      <p:sp>
        <p:nvSpPr>
          <p:cNvPr id="93" name="Textebene 1…"/>
          <p:cNvSpPr txBox="1">
            <a:spLocks noGrp="1"/>
          </p:cNvSpPr>
          <p:nvPr>
            <p:ph type="body" sz="quarter" idx="1"/>
          </p:nvPr>
        </p:nvSpPr>
        <p:spPr>
          <a:xfrm>
            <a:off x="839787" y="2057400"/>
            <a:ext cx="3932239" cy="3811588"/>
          </a:xfrm>
          <a:prstGeom prst="rect">
            <a:avLst/>
          </a:prstGeom>
        </p:spPr>
        <p:txBody>
          <a:bodyPr>
            <a:normAutofit/>
          </a:bodyPr>
          <a:lstStyle>
            <a:lvl2pPr marL="0" indent="457200">
              <a:buSzTx/>
              <a:buNone/>
            </a:lvl2pPr>
            <a:lvl3pPr marL="0" indent="914400">
              <a:buSzTx/>
              <a:buNone/>
            </a:lvl3pPr>
            <a:lvl4pPr marL="0" indent="1371600">
              <a:buSzTx/>
              <a:buNone/>
            </a:lvl4pPr>
            <a:lvl5pPr marL="0" indent="1828800">
              <a:buSzTx/>
              <a:buNone/>
            </a:lvl5pPr>
          </a:lstStyle>
          <a:p>
            <a:r>
              <a:t>Textebene 1</a:t>
            </a:r>
          </a:p>
          <a:p>
            <a:pPr lvl="1"/>
            <a:r>
              <a:t>Textebene 2</a:t>
            </a:r>
          </a:p>
          <a:p>
            <a:pPr lvl="2"/>
            <a:r>
              <a:t>Textebene 3</a:t>
            </a:r>
          </a:p>
          <a:p>
            <a:pPr lvl="3"/>
            <a:r>
              <a:t>Textebene 4</a:t>
            </a:r>
          </a:p>
          <a:p>
            <a:pPr lvl="4"/>
            <a:r>
              <a:t>Textebene 5</a:t>
            </a:r>
          </a:p>
        </p:txBody>
      </p:sp>
      <p:sp>
        <p:nvSpPr>
          <p:cNvPr id="94"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oliennummer"/>
          <p:cNvSpPr txBox="1">
            <a:spLocks noGrp="1"/>
          </p:cNvSpPr>
          <p:nvPr>
            <p:ph type="sldNum" sz="quarter" idx="2"/>
          </p:nvPr>
        </p:nvSpPr>
        <p:spPr>
          <a:xfrm>
            <a:off x="11108436" y="6404292"/>
            <a:ext cx="245365" cy="269241"/>
          </a:xfrm>
          <a:prstGeom prst="rect">
            <a:avLst/>
          </a:prstGeom>
          <a:ln w="12700">
            <a:miter lim="400000"/>
          </a:ln>
        </p:spPr>
        <p:txBody>
          <a:bodyPr wrap="none" lIns="45719" rIns="45719" anchor="ctr">
            <a:spAutoFit/>
          </a:bodyPr>
          <a:lstStyle>
            <a:lvl1pPr algn="r">
              <a:defRPr sz="1000">
                <a:solidFill>
                  <a:srgbClr val="888C91"/>
                </a:solidFill>
                <a:latin typeface="Avenir Book Oblique"/>
                <a:ea typeface="Avenir Book Oblique"/>
                <a:cs typeface="Avenir Book Oblique"/>
                <a:sym typeface="Avenir Book Oblique"/>
              </a:defRPr>
            </a:lvl1pPr>
          </a:lstStyle>
          <a:p>
            <a:fld id="{86CB4B4D-7CA3-9044-876B-883B54F8677D}" type="slidenum">
              <a:t>‹#›</a:t>
            </a:fld>
            <a:endParaRPr/>
          </a:p>
        </p:txBody>
      </p:sp>
      <p:pic>
        <p:nvPicPr>
          <p:cNvPr id="3" name="Logo_200x100.png" descr="Logo_200x100.png"/>
          <p:cNvPicPr>
            <a:picLocks noChangeAspect="1"/>
          </p:cNvPicPr>
          <p:nvPr/>
        </p:nvPicPr>
        <p:blipFill>
          <a:blip r:embed="rId12">
            <a:extLst/>
          </a:blip>
          <a:stretch>
            <a:fillRect/>
          </a:stretch>
        </p:blipFill>
        <p:spPr>
          <a:xfrm>
            <a:off x="10671473" y="292600"/>
            <a:ext cx="1101427" cy="501150"/>
          </a:xfrm>
          <a:prstGeom prst="rect">
            <a:avLst/>
          </a:prstGeom>
          <a:ln w="12700">
            <a:miter lim="400000"/>
          </a:ln>
        </p:spPr>
      </p:pic>
      <p:sp>
        <p:nvSpPr>
          <p:cNvPr id="4" name="Titel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Titeltext</a:t>
            </a:r>
          </a:p>
        </p:txBody>
      </p:sp>
      <p:sp>
        <p:nvSpPr>
          <p:cNvPr id="5" name="Textebene 1…"/>
          <p:cNvSpPr txBox="1">
            <a:spLocks noGrp="1"/>
          </p:cNvSpPr>
          <p:nvPr>
            <p:ph type="body" idx="1"/>
          </p:nvPr>
        </p:nvSpPr>
        <p:spPr>
          <a:xfrm>
            <a:off x="609600" y="1600200"/>
            <a:ext cx="10972800" cy="452596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Textebene 1</a:t>
            </a:r>
          </a:p>
          <a:p>
            <a:pPr lvl="1"/>
            <a:r>
              <a:t>Textebene 2</a:t>
            </a:r>
          </a:p>
          <a:p>
            <a:pPr lvl="2"/>
            <a:r>
              <a:t>Textebene 3</a:t>
            </a:r>
          </a:p>
          <a:p>
            <a:pPr lvl="3"/>
            <a:r>
              <a:t>Textebene 4</a:t>
            </a:r>
          </a:p>
          <a:p>
            <a:pPr lvl="4"/>
            <a:r>
              <a:t>Textebene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90000"/>
        </a:lnSpc>
        <a:spcBef>
          <a:spcPts val="0"/>
        </a:spcBef>
        <a:spcAft>
          <a:spcPts val="0"/>
        </a:spcAft>
        <a:buClrTx/>
        <a:buSzTx/>
        <a:buFontTx/>
        <a:buNone/>
        <a:tabLst/>
        <a:defRPr sz="2400" b="0" i="0" u="none" strike="noStrike" cap="none" spc="0" baseline="0">
          <a:solidFill>
            <a:schemeClr val="accent1"/>
          </a:solidFill>
          <a:uFillTx/>
          <a:latin typeface="Avenir Heavy"/>
          <a:ea typeface="Avenir Heavy"/>
          <a:cs typeface="Avenir Heavy"/>
          <a:sym typeface="Avenir Heavy"/>
        </a:defRPr>
      </a:lvl1pPr>
      <a:lvl2pPr marL="0" marR="0" indent="0" algn="l" defTabSz="914400" rtl="0" latinLnBrk="0">
        <a:lnSpc>
          <a:spcPct val="90000"/>
        </a:lnSpc>
        <a:spcBef>
          <a:spcPts val="0"/>
        </a:spcBef>
        <a:spcAft>
          <a:spcPts val="0"/>
        </a:spcAft>
        <a:buClrTx/>
        <a:buSzTx/>
        <a:buFontTx/>
        <a:buNone/>
        <a:tabLst/>
        <a:defRPr sz="2400" b="0" i="0" u="none" strike="noStrike" cap="none" spc="0" baseline="0">
          <a:solidFill>
            <a:schemeClr val="accent1"/>
          </a:solidFill>
          <a:uFillTx/>
          <a:latin typeface="Avenir Heavy"/>
          <a:ea typeface="Avenir Heavy"/>
          <a:cs typeface="Avenir Heavy"/>
          <a:sym typeface="Avenir Heavy"/>
        </a:defRPr>
      </a:lvl2pPr>
      <a:lvl3pPr marL="0" marR="0" indent="0" algn="l" defTabSz="914400" rtl="0" latinLnBrk="0">
        <a:lnSpc>
          <a:spcPct val="90000"/>
        </a:lnSpc>
        <a:spcBef>
          <a:spcPts val="0"/>
        </a:spcBef>
        <a:spcAft>
          <a:spcPts val="0"/>
        </a:spcAft>
        <a:buClrTx/>
        <a:buSzTx/>
        <a:buFontTx/>
        <a:buNone/>
        <a:tabLst/>
        <a:defRPr sz="2400" b="0" i="0" u="none" strike="noStrike" cap="none" spc="0" baseline="0">
          <a:solidFill>
            <a:schemeClr val="accent1"/>
          </a:solidFill>
          <a:uFillTx/>
          <a:latin typeface="Avenir Heavy"/>
          <a:ea typeface="Avenir Heavy"/>
          <a:cs typeface="Avenir Heavy"/>
          <a:sym typeface="Avenir Heavy"/>
        </a:defRPr>
      </a:lvl3pPr>
      <a:lvl4pPr marL="0" marR="0" indent="0" algn="l" defTabSz="914400" rtl="0" latinLnBrk="0">
        <a:lnSpc>
          <a:spcPct val="90000"/>
        </a:lnSpc>
        <a:spcBef>
          <a:spcPts val="0"/>
        </a:spcBef>
        <a:spcAft>
          <a:spcPts val="0"/>
        </a:spcAft>
        <a:buClrTx/>
        <a:buSzTx/>
        <a:buFontTx/>
        <a:buNone/>
        <a:tabLst/>
        <a:defRPr sz="2400" b="0" i="0" u="none" strike="noStrike" cap="none" spc="0" baseline="0">
          <a:solidFill>
            <a:schemeClr val="accent1"/>
          </a:solidFill>
          <a:uFillTx/>
          <a:latin typeface="Avenir Heavy"/>
          <a:ea typeface="Avenir Heavy"/>
          <a:cs typeface="Avenir Heavy"/>
          <a:sym typeface="Avenir Heavy"/>
        </a:defRPr>
      </a:lvl4pPr>
      <a:lvl5pPr marL="0" marR="0" indent="0" algn="l" defTabSz="914400" rtl="0" latinLnBrk="0">
        <a:lnSpc>
          <a:spcPct val="90000"/>
        </a:lnSpc>
        <a:spcBef>
          <a:spcPts val="0"/>
        </a:spcBef>
        <a:spcAft>
          <a:spcPts val="0"/>
        </a:spcAft>
        <a:buClrTx/>
        <a:buSzTx/>
        <a:buFontTx/>
        <a:buNone/>
        <a:tabLst/>
        <a:defRPr sz="2400" b="0" i="0" u="none" strike="noStrike" cap="none" spc="0" baseline="0">
          <a:solidFill>
            <a:schemeClr val="accent1"/>
          </a:solidFill>
          <a:uFillTx/>
          <a:latin typeface="Avenir Heavy"/>
          <a:ea typeface="Avenir Heavy"/>
          <a:cs typeface="Avenir Heavy"/>
          <a:sym typeface="Avenir Heavy"/>
        </a:defRPr>
      </a:lvl5pPr>
      <a:lvl6pPr marL="0" marR="0" indent="0" algn="l" defTabSz="914400" rtl="0" latinLnBrk="0">
        <a:lnSpc>
          <a:spcPct val="90000"/>
        </a:lnSpc>
        <a:spcBef>
          <a:spcPts val="0"/>
        </a:spcBef>
        <a:spcAft>
          <a:spcPts val="0"/>
        </a:spcAft>
        <a:buClrTx/>
        <a:buSzTx/>
        <a:buFontTx/>
        <a:buNone/>
        <a:tabLst/>
        <a:defRPr sz="2400" b="0" i="0" u="none" strike="noStrike" cap="none" spc="0" baseline="0">
          <a:solidFill>
            <a:schemeClr val="accent1"/>
          </a:solidFill>
          <a:uFillTx/>
          <a:latin typeface="Avenir Heavy"/>
          <a:ea typeface="Avenir Heavy"/>
          <a:cs typeface="Avenir Heavy"/>
          <a:sym typeface="Avenir Heavy"/>
        </a:defRPr>
      </a:lvl6pPr>
      <a:lvl7pPr marL="0" marR="0" indent="0" algn="l" defTabSz="914400" rtl="0" latinLnBrk="0">
        <a:lnSpc>
          <a:spcPct val="90000"/>
        </a:lnSpc>
        <a:spcBef>
          <a:spcPts val="0"/>
        </a:spcBef>
        <a:spcAft>
          <a:spcPts val="0"/>
        </a:spcAft>
        <a:buClrTx/>
        <a:buSzTx/>
        <a:buFontTx/>
        <a:buNone/>
        <a:tabLst/>
        <a:defRPr sz="2400" b="0" i="0" u="none" strike="noStrike" cap="none" spc="0" baseline="0">
          <a:solidFill>
            <a:schemeClr val="accent1"/>
          </a:solidFill>
          <a:uFillTx/>
          <a:latin typeface="Avenir Heavy"/>
          <a:ea typeface="Avenir Heavy"/>
          <a:cs typeface="Avenir Heavy"/>
          <a:sym typeface="Avenir Heavy"/>
        </a:defRPr>
      </a:lvl7pPr>
      <a:lvl8pPr marL="0" marR="0" indent="0" algn="l" defTabSz="914400" rtl="0" latinLnBrk="0">
        <a:lnSpc>
          <a:spcPct val="90000"/>
        </a:lnSpc>
        <a:spcBef>
          <a:spcPts val="0"/>
        </a:spcBef>
        <a:spcAft>
          <a:spcPts val="0"/>
        </a:spcAft>
        <a:buClrTx/>
        <a:buSzTx/>
        <a:buFontTx/>
        <a:buNone/>
        <a:tabLst/>
        <a:defRPr sz="2400" b="0" i="0" u="none" strike="noStrike" cap="none" spc="0" baseline="0">
          <a:solidFill>
            <a:schemeClr val="accent1"/>
          </a:solidFill>
          <a:uFillTx/>
          <a:latin typeface="Avenir Heavy"/>
          <a:ea typeface="Avenir Heavy"/>
          <a:cs typeface="Avenir Heavy"/>
          <a:sym typeface="Avenir Heavy"/>
        </a:defRPr>
      </a:lvl8pPr>
      <a:lvl9pPr marL="0" marR="0" indent="0" algn="l" defTabSz="914400" rtl="0" latinLnBrk="0">
        <a:lnSpc>
          <a:spcPct val="90000"/>
        </a:lnSpc>
        <a:spcBef>
          <a:spcPts val="0"/>
        </a:spcBef>
        <a:spcAft>
          <a:spcPts val="0"/>
        </a:spcAft>
        <a:buClrTx/>
        <a:buSzTx/>
        <a:buFontTx/>
        <a:buNone/>
        <a:tabLst/>
        <a:defRPr sz="2400" b="0" i="0" u="none" strike="noStrike" cap="none" spc="0" baseline="0">
          <a:solidFill>
            <a:schemeClr val="accent1"/>
          </a:solidFill>
          <a:uFillTx/>
          <a:latin typeface="Avenir Heavy"/>
          <a:ea typeface="Avenir Heavy"/>
          <a:cs typeface="Avenir Heavy"/>
          <a:sym typeface="Avenir Heavy"/>
        </a:defRPr>
      </a:lvl9pPr>
    </p:titleStyle>
    <p:body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chemeClr val="accent1"/>
          </a:solidFill>
          <a:uFillTx/>
          <a:latin typeface="+mn-lt"/>
          <a:ea typeface="+mn-ea"/>
          <a:cs typeface="+mn-cs"/>
          <a:sym typeface="Avenir Book"/>
        </a:defRPr>
      </a:lvl1pPr>
      <a:lvl2pPr marL="609600" marR="0" indent="-152400" algn="l" defTabSz="914400" rtl="0" latinLnBrk="0">
        <a:lnSpc>
          <a:spcPct val="90000"/>
        </a:lnSpc>
        <a:spcBef>
          <a:spcPts val="1000"/>
        </a:spcBef>
        <a:spcAft>
          <a:spcPts val="0"/>
        </a:spcAft>
        <a:buClrTx/>
        <a:buSzPct val="100000"/>
        <a:buFontTx/>
        <a:buChar char="•"/>
        <a:tabLst/>
        <a:defRPr sz="1600" b="0" i="0" u="none" strike="noStrike" cap="none" spc="0" baseline="0">
          <a:solidFill>
            <a:schemeClr val="accent1"/>
          </a:solidFill>
          <a:uFillTx/>
          <a:latin typeface="+mn-lt"/>
          <a:ea typeface="+mn-ea"/>
          <a:cs typeface="+mn-cs"/>
          <a:sym typeface="Avenir Book"/>
        </a:defRPr>
      </a:lvl2pPr>
      <a:lvl3pPr marL="1097280" marR="0" indent="-182880" algn="l" defTabSz="914400" rtl="0" latinLnBrk="0">
        <a:lnSpc>
          <a:spcPct val="90000"/>
        </a:lnSpc>
        <a:spcBef>
          <a:spcPts val="1000"/>
        </a:spcBef>
        <a:spcAft>
          <a:spcPts val="0"/>
        </a:spcAft>
        <a:buClrTx/>
        <a:buSzPct val="100000"/>
        <a:buFontTx/>
        <a:buChar char="•"/>
        <a:tabLst/>
        <a:defRPr sz="1600" b="0" i="0" u="none" strike="noStrike" cap="none" spc="0" baseline="0">
          <a:solidFill>
            <a:schemeClr val="accent1"/>
          </a:solidFill>
          <a:uFillTx/>
          <a:latin typeface="+mn-lt"/>
          <a:ea typeface="+mn-ea"/>
          <a:cs typeface="+mn-cs"/>
          <a:sym typeface="Avenir Book"/>
        </a:defRPr>
      </a:lvl3pPr>
      <a:lvl4pPr marL="1574800" marR="0" indent="-203200" algn="l" defTabSz="914400" rtl="0" latinLnBrk="0">
        <a:lnSpc>
          <a:spcPct val="90000"/>
        </a:lnSpc>
        <a:spcBef>
          <a:spcPts val="1000"/>
        </a:spcBef>
        <a:spcAft>
          <a:spcPts val="0"/>
        </a:spcAft>
        <a:buClrTx/>
        <a:buSzPct val="100000"/>
        <a:buFontTx/>
        <a:buChar char="•"/>
        <a:tabLst/>
        <a:defRPr sz="1600" b="0" i="0" u="none" strike="noStrike" cap="none" spc="0" baseline="0">
          <a:solidFill>
            <a:schemeClr val="accent1"/>
          </a:solidFill>
          <a:uFillTx/>
          <a:latin typeface="+mn-lt"/>
          <a:ea typeface="+mn-ea"/>
          <a:cs typeface="+mn-cs"/>
          <a:sym typeface="Avenir Book"/>
        </a:defRPr>
      </a:lvl4pPr>
      <a:lvl5pPr marL="2032000" marR="0" indent="-203200" algn="l" defTabSz="914400" rtl="0" latinLnBrk="0">
        <a:lnSpc>
          <a:spcPct val="90000"/>
        </a:lnSpc>
        <a:spcBef>
          <a:spcPts val="1000"/>
        </a:spcBef>
        <a:spcAft>
          <a:spcPts val="0"/>
        </a:spcAft>
        <a:buClrTx/>
        <a:buSzPct val="100000"/>
        <a:buFontTx/>
        <a:buChar char="•"/>
        <a:tabLst/>
        <a:defRPr sz="1600" b="0" i="0" u="none" strike="noStrike" cap="none" spc="0" baseline="0">
          <a:solidFill>
            <a:schemeClr val="accent1"/>
          </a:solidFill>
          <a:uFillTx/>
          <a:latin typeface="+mn-lt"/>
          <a:ea typeface="+mn-ea"/>
          <a:cs typeface="+mn-cs"/>
          <a:sym typeface="Avenir Book"/>
        </a:defRPr>
      </a:lvl5pPr>
      <a:lvl6pPr marL="2489200" marR="0" indent="-203200" algn="l" defTabSz="914400" rtl="0" latinLnBrk="0">
        <a:lnSpc>
          <a:spcPct val="90000"/>
        </a:lnSpc>
        <a:spcBef>
          <a:spcPts val="1000"/>
        </a:spcBef>
        <a:spcAft>
          <a:spcPts val="0"/>
        </a:spcAft>
        <a:buClrTx/>
        <a:buSzPct val="100000"/>
        <a:buFontTx/>
        <a:buChar char="•"/>
        <a:tabLst/>
        <a:defRPr sz="1600" b="0" i="0" u="none" strike="noStrike" cap="none" spc="0" baseline="0">
          <a:solidFill>
            <a:schemeClr val="accent1"/>
          </a:solidFill>
          <a:uFillTx/>
          <a:latin typeface="+mn-lt"/>
          <a:ea typeface="+mn-ea"/>
          <a:cs typeface="+mn-cs"/>
          <a:sym typeface="Avenir Book"/>
        </a:defRPr>
      </a:lvl6pPr>
      <a:lvl7pPr marL="2946400" marR="0" indent="-203200" algn="l" defTabSz="914400" rtl="0" latinLnBrk="0">
        <a:lnSpc>
          <a:spcPct val="90000"/>
        </a:lnSpc>
        <a:spcBef>
          <a:spcPts val="1000"/>
        </a:spcBef>
        <a:spcAft>
          <a:spcPts val="0"/>
        </a:spcAft>
        <a:buClrTx/>
        <a:buSzPct val="100000"/>
        <a:buFontTx/>
        <a:buChar char="•"/>
        <a:tabLst/>
        <a:defRPr sz="1600" b="0" i="0" u="none" strike="noStrike" cap="none" spc="0" baseline="0">
          <a:solidFill>
            <a:schemeClr val="accent1"/>
          </a:solidFill>
          <a:uFillTx/>
          <a:latin typeface="+mn-lt"/>
          <a:ea typeface="+mn-ea"/>
          <a:cs typeface="+mn-cs"/>
          <a:sym typeface="Avenir Book"/>
        </a:defRPr>
      </a:lvl7pPr>
      <a:lvl8pPr marL="3403600" marR="0" indent="-203200" algn="l" defTabSz="914400" rtl="0" latinLnBrk="0">
        <a:lnSpc>
          <a:spcPct val="90000"/>
        </a:lnSpc>
        <a:spcBef>
          <a:spcPts val="1000"/>
        </a:spcBef>
        <a:spcAft>
          <a:spcPts val="0"/>
        </a:spcAft>
        <a:buClrTx/>
        <a:buSzPct val="100000"/>
        <a:buFontTx/>
        <a:buChar char="•"/>
        <a:tabLst/>
        <a:defRPr sz="1600" b="0" i="0" u="none" strike="noStrike" cap="none" spc="0" baseline="0">
          <a:solidFill>
            <a:schemeClr val="accent1"/>
          </a:solidFill>
          <a:uFillTx/>
          <a:latin typeface="+mn-lt"/>
          <a:ea typeface="+mn-ea"/>
          <a:cs typeface="+mn-cs"/>
          <a:sym typeface="Avenir Book"/>
        </a:defRPr>
      </a:lvl8pPr>
      <a:lvl9pPr marL="3860800" marR="0" indent="-203200" algn="l" defTabSz="914400" rtl="0" latinLnBrk="0">
        <a:lnSpc>
          <a:spcPct val="90000"/>
        </a:lnSpc>
        <a:spcBef>
          <a:spcPts val="1000"/>
        </a:spcBef>
        <a:spcAft>
          <a:spcPts val="0"/>
        </a:spcAft>
        <a:buClrTx/>
        <a:buSzPct val="100000"/>
        <a:buFontTx/>
        <a:buChar char="•"/>
        <a:tabLst/>
        <a:defRPr sz="1600" b="0" i="0" u="none" strike="noStrike" cap="none" spc="0" baseline="0">
          <a:solidFill>
            <a:schemeClr val="accent1"/>
          </a:solidFill>
          <a:uFillTx/>
          <a:latin typeface="+mn-lt"/>
          <a:ea typeface="+mn-ea"/>
          <a:cs typeface="+mn-cs"/>
          <a:sym typeface="Avenir Book"/>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venir Book Oblique"/>
        </a:defRPr>
      </a:lvl1pPr>
      <a:lvl2pPr marL="0" marR="0" indent="457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venir Book Oblique"/>
        </a:defRPr>
      </a:lvl2pPr>
      <a:lvl3pPr marL="0" marR="0" indent="914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venir Book Oblique"/>
        </a:defRPr>
      </a:lvl3pPr>
      <a:lvl4pPr marL="0" marR="0" indent="1371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venir Book Oblique"/>
        </a:defRPr>
      </a:lvl4pPr>
      <a:lvl5pPr marL="0" marR="0" indent="18288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venir Book Oblique"/>
        </a:defRPr>
      </a:lvl5pPr>
      <a:lvl6pPr marL="0" marR="0" indent="22860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venir Book Oblique"/>
        </a:defRPr>
      </a:lvl6pPr>
      <a:lvl7pPr marL="0" marR="0" indent="2743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venir Book Oblique"/>
        </a:defRPr>
      </a:lvl7pPr>
      <a:lvl8pPr marL="0" marR="0" indent="3200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venir Book Oblique"/>
        </a:defRPr>
      </a:lvl8pPr>
      <a:lvl9pPr marL="0" marR="0" indent="3657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venir Book Obliq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ool Orchestrator"/>
          <p:cNvSpPr/>
          <p:nvPr/>
        </p:nvSpPr>
        <p:spPr>
          <a:xfrm>
            <a:off x="917268" y="1130188"/>
            <a:ext cx="10221432" cy="5756848"/>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defRPr sz="1300"/>
            </a:lvl1pPr>
          </a:lstStyle>
          <a:p>
            <a:pPr algn="r"/>
            <a:r>
              <a:rPr dirty="0"/>
              <a:t>Tool Orchestrator</a:t>
            </a:r>
          </a:p>
        </p:txBody>
      </p:sp>
      <p:sp>
        <p:nvSpPr>
          <p:cNvPr id="54" name="Linie"/>
          <p:cNvSpPr/>
          <p:nvPr/>
        </p:nvSpPr>
        <p:spPr>
          <a:xfrm>
            <a:off x="4793587" y="4385910"/>
            <a:ext cx="2468794" cy="12667"/>
          </a:xfrm>
          <a:prstGeom prst="line">
            <a:avLst/>
          </a:prstGeom>
          <a:ln w="12700">
            <a:solidFill>
              <a:schemeClr val="accent1"/>
            </a:solidFill>
            <a:miter/>
            <a:tailEnd type="triangle"/>
          </a:ln>
        </p:spPr>
        <p:txBody>
          <a:bodyPr lIns="45719" rIns="45719"/>
          <a:lstStyle/>
          <a:p>
            <a:endParaRPr/>
          </a:p>
        </p:txBody>
      </p:sp>
      <p:sp>
        <p:nvSpPr>
          <p:cNvPr id="114" name="Reporting"/>
          <p:cNvSpPr/>
          <p:nvPr/>
        </p:nvSpPr>
        <p:spPr>
          <a:xfrm>
            <a:off x="1071458" y="6119183"/>
            <a:ext cx="9873385" cy="295767"/>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r">
              <a:defRPr sz="1300"/>
            </a:lvl1pPr>
          </a:lstStyle>
          <a:p>
            <a:pPr algn="ctr"/>
            <a:r>
              <a:rPr dirty="0" smtClean="0"/>
              <a:t>Reporting</a:t>
            </a:r>
            <a:r>
              <a:rPr lang="en-GB" dirty="0" smtClean="0"/>
              <a:t> and Analytics</a:t>
            </a:r>
            <a:endParaRPr dirty="0"/>
          </a:p>
        </p:txBody>
      </p:sp>
      <p:sp>
        <p:nvSpPr>
          <p:cNvPr id="115" name="OC Tooling Workgroup - ToolChain Capabilities"/>
          <p:cNvSpPr txBox="1">
            <a:spLocks noGrp="1"/>
          </p:cNvSpPr>
          <p:nvPr>
            <p:ph type="title"/>
          </p:nvPr>
        </p:nvSpPr>
        <p:spPr>
          <a:prstGeom prst="rect">
            <a:avLst/>
          </a:prstGeom>
        </p:spPr>
        <p:txBody>
          <a:bodyPr/>
          <a:lstStyle/>
          <a:p>
            <a:r>
              <a:rPr dirty="0"/>
              <a:t>OC Tooling Workgroup </a:t>
            </a:r>
            <a:r>
              <a:rPr dirty="0" smtClean="0"/>
              <a:t>- </a:t>
            </a:r>
            <a:r>
              <a:rPr dirty="0" err="1" smtClean="0"/>
              <a:t>ToolChain</a:t>
            </a:r>
            <a:r>
              <a:rPr dirty="0" smtClean="0"/>
              <a:t> </a:t>
            </a:r>
            <a:r>
              <a:rPr dirty="0"/>
              <a:t>Capabilities</a:t>
            </a:r>
          </a:p>
        </p:txBody>
      </p:sp>
      <p:sp>
        <p:nvSpPr>
          <p:cNvPr id="116" name="Foliennummer"/>
          <p:cNvSpPr txBox="1">
            <a:spLocks noGrp="1"/>
          </p:cNvSpPr>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117" name="Composition Analyzer (Build)"/>
          <p:cNvSpPr/>
          <p:nvPr/>
        </p:nvSpPr>
        <p:spPr>
          <a:xfrm>
            <a:off x="1071460"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rPr dirty="0" smtClean="0"/>
              <a:t>Composition</a:t>
            </a:r>
            <a:r>
              <a:rPr lang="en-GB" dirty="0" smtClean="0"/>
              <a:t>/</a:t>
            </a:r>
            <a:br>
              <a:rPr lang="en-GB" dirty="0" smtClean="0"/>
            </a:br>
            <a:r>
              <a:rPr lang="en-GB" dirty="0" smtClean="0"/>
              <a:t>Dependency</a:t>
            </a:r>
            <a:r>
              <a:rPr dirty="0" smtClean="0"/>
              <a:t> </a:t>
            </a:r>
            <a:r>
              <a:rPr dirty="0"/>
              <a:t>Analyzer (Build)</a:t>
            </a:r>
          </a:p>
        </p:txBody>
      </p:sp>
      <p:sp>
        <p:nvSpPr>
          <p:cNvPr id="118" name="Composition Analyzer (Binary)"/>
          <p:cNvSpPr/>
          <p:nvPr/>
        </p:nvSpPr>
        <p:spPr>
          <a:xfrm>
            <a:off x="1071460"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rPr dirty="0" smtClean="0"/>
              <a:t>Composition</a:t>
            </a:r>
            <a:r>
              <a:rPr lang="en-GB" dirty="0" smtClean="0"/>
              <a:t>/</a:t>
            </a:r>
            <a:br>
              <a:rPr lang="en-GB" dirty="0" smtClean="0"/>
            </a:br>
            <a:r>
              <a:rPr lang="en-GB" dirty="0" smtClean="0"/>
              <a:t>Dependency</a:t>
            </a:r>
            <a:r>
              <a:rPr dirty="0" smtClean="0"/>
              <a:t> </a:t>
            </a:r>
            <a:r>
              <a:rPr dirty="0"/>
              <a:t>Analyzer (Binary)</a:t>
            </a:r>
          </a:p>
        </p:txBody>
      </p:sp>
      <p:sp>
        <p:nvSpPr>
          <p:cNvPr id="119" name="Component Repository"/>
          <p:cNvSpPr/>
          <p:nvPr/>
        </p:nvSpPr>
        <p:spPr>
          <a:xfrm>
            <a:off x="3187487"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rPr lang="en-GB" dirty="0" smtClean="0"/>
              <a:t>Package</a:t>
            </a:r>
            <a:r>
              <a:rPr dirty="0" smtClean="0"/>
              <a:t> </a:t>
            </a:r>
            <a:r>
              <a:rPr dirty="0"/>
              <a:t>Repository</a:t>
            </a:r>
          </a:p>
        </p:txBody>
      </p:sp>
      <p:sp>
        <p:nvSpPr>
          <p:cNvPr id="120" name="Composition Analyzer (Container)"/>
          <p:cNvSpPr/>
          <p:nvPr/>
        </p:nvSpPr>
        <p:spPr>
          <a:xfrm>
            <a:off x="1071460" y="4920982"/>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rPr dirty="0" smtClean="0"/>
              <a:t>Composition</a:t>
            </a:r>
            <a:r>
              <a:rPr lang="en-GB" dirty="0" smtClean="0"/>
              <a:t>/</a:t>
            </a:r>
            <a:br>
              <a:rPr lang="en-GB" dirty="0" smtClean="0"/>
            </a:br>
            <a:r>
              <a:rPr lang="en-GB" dirty="0" smtClean="0"/>
              <a:t>Dependency</a:t>
            </a:r>
            <a:r>
              <a:rPr dirty="0" smtClean="0"/>
              <a:t> </a:t>
            </a:r>
            <a:r>
              <a:rPr dirty="0"/>
              <a:t>Analyzer (Container)</a:t>
            </a:r>
          </a:p>
        </p:txBody>
      </p:sp>
      <p:sp>
        <p:nvSpPr>
          <p:cNvPr id="121" name="Project Data"/>
          <p:cNvSpPr/>
          <p:nvPr/>
        </p:nvSpPr>
        <p:spPr>
          <a:xfrm>
            <a:off x="3187487"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rPr lang="en-GB" dirty="0" smtClean="0"/>
              <a:t>Case</a:t>
            </a:r>
            <a:r>
              <a:rPr dirty="0" smtClean="0"/>
              <a:t> Data</a:t>
            </a:r>
            <a:r>
              <a:rPr lang="en-GB" dirty="0" smtClean="0"/>
              <a:t> (Situation, Inputs, Status)</a:t>
            </a:r>
            <a:endParaRPr dirty="0"/>
          </a:p>
        </p:txBody>
      </p:sp>
      <p:sp>
        <p:nvSpPr>
          <p:cNvPr id="122" name="Situation Data…"/>
          <p:cNvSpPr/>
          <p:nvPr/>
        </p:nvSpPr>
        <p:spPr>
          <a:xfrm>
            <a:off x="3187487" y="4920982"/>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defRPr sz="1300"/>
            </a:pPr>
            <a:r>
              <a:rPr dirty="0" smtClean="0"/>
              <a:t>Policies </a:t>
            </a:r>
            <a:r>
              <a:rPr dirty="0"/>
              <a:t>&amp; Rules</a:t>
            </a:r>
          </a:p>
        </p:txBody>
      </p:sp>
      <p:sp>
        <p:nvSpPr>
          <p:cNvPr id="123" name="Approval Flow (WFE)"/>
          <p:cNvSpPr/>
          <p:nvPr/>
        </p:nvSpPr>
        <p:spPr>
          <a:xfrm>
            <a:off x="7361236"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rPr dirty="0"/>
              <a:t>Approval Flow (WFE)</a:t>
            </a:r>
          </a:p>
        </p:txBody>
      </p:sp>
      <p:sp>
        <p:nvSpPr>
          <p:cNvPr id="125" name="Compliance Artefact Generator"/>
          <p:cNvSpPr/>
          <p:nvPr/>
        </p:nvSpPr>
        <p:spPr>
          <a:xfrm>
            <a:off x="7350132"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rPr dirty="0"/>
              <a:t>Compliance Artefact Generator</a:t>
            </a:r>
          </a:p>
        </p:txBody>
      </p:sp>
      <p:sp>
        <p:nvSpPr>
          <p:cNvPr id="126" name="Snippet Scanner (Forensics)"/>
          <p:cNvSpPr/>
          <p:nvPr/>
        </p:nvSpPr>
        <p:spPr>
          <a:xfrm>
            <a:off x="5243622" y="1566150"/>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defRPr sz="1300"/>
            </a:pPr>
            <a:r>
              <a:rPr dirty="0"/>
              <a:t>Snippet Scanner</a:t>
            </a:r>
            <a:br>
              <a:rPr dirty="0"/>
            </a:br>
            <a:r>
              <a:rPr dirty="0"/>
              <a:t>(Forensics)</a:t>
            </a:r>
          </a:p>
        </p:txBody>
      </p:sp>
      <p:sp>
        <p:nvSpPr>
          <p:cNvPr id="127" name="Copyright &amp; Authors Scanner"/>
          <p:cNvSpPr/>
          <p:nvPr/>
        </p:nvSpPr>
        <p:spPr>
          <a:xfrm>
            <a:off x="3187487" y="1560218"/>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rPr lang="en-GB" dirty="0" smtClean="0"/>
              <a:t>License, </a:t>
            </a:r>
            <a:r>
              <a:rPr dirty="0" smtClean="0"/>
              <a:t>Copyright </a:t>
            </a:r>
            <a:r>
              <a:rPr dirty="0"/>
              <a:t>&amp; Authors Scanner</a:t>
            </a:r>
          </a:p>
        </p:txBody>
      </p:sp>
      <p:sp>
        <p:nvSpPr>
          <p:cNvPr id="128" name="Linie"/>
          <p:cNvSpPr/>
          <p:nvPr/>
        </p:nvSpPr>
        <p:spPr>
          <a:xfrm>
            <a:off x="2663564" y="4215549"/>
            <a:ext cx="460881" cy="1"/>
          </a:xfrm>
          <a:prstGeom prst="line">
            <a:avLst/>
          </a:prstGeom>
          <a:ln w="12700">
            <a:solidFill>
              <a:schemeClr val="accent1"/>
            </a:solidFill>
            <a:miter/>
            <a:tailEnd type="triangle"/>
          </a:ln>
        </p:spPr>
        <p:txBody>
          <a:bodyPr lIns="45719" rIns="45719"/>
          <a:lstStyle/>
          <a:p>
            <a:endParaRPr/>
          </a:p>
        </p:txBody>
      </p:sp>
      <p:sp>
        <p:nvSpPr>
          <p:cNvPr id="129" name="Linie"/>
          <p:cNvSpPr/>
          <p:nvPr/>
        </p:nvSpPr>
        <p:spPr>
          <a:xfrm>
            <a:off x="2695763" y="3560779"/>
            <a:ext cx="398761" cy="186991"/>
          </a:xfrm>
          <a:prstGeom prst="line">
            <a:avLst/>
          </a:prstGeom>
          <a:ln w="12700">
            <a:solidFill>
              <a:schemeClr val="accent1"/>
            </a:solidFill>
            <a:miter/>
            <a:tailEnd type="triangle"/>
          </a:ln>
        </p:spPr>
        <p:txBody>
          <a:bodyPr lIns="45719" rIns="45719"/>
          <a:lstStyle/>
          <a:p>
            <a:endParaRPr/>
          </a:p>
        </p:txBody>
      </p:sp>
      <p:sp>
        <p:nvSpPr>
          <p:cNvPr id="130" name="Linie"/>
          <p:cNvSpPr/>
          <p:nvPr/>
        </p:nvSpPr>
        <p:spPr>
          <a:xfrm flipV="1">
            <a:off x="2661318" y="4676051"/>
            <a:ext cx="468150" cy="213804"/>
          </a:xfrm>
          <a:prstGeom prst="line">
            <a:avLst/>
          </a:prstGeom>
          <a:ln w="12700">
            <a:solidFill>
              <a:schemeClr val="accent1"/>
            </a:solidFill>
            <a:miter/>
            <a:tailEnd type="triangle"/>
          </a:ln>
        </p:spPr>
        <p:txBody>
          <a:bodyPr lIns="45719" rIns="45719"/>
          <a:lstStyle/>
          <a:p>
            <a:endParaRPr/>
          </a:p>
        </p:txBody>
      </p:sp>
      <p:sp>
        <p:nvSpPr>
          <p:cNvPr id="131" name="Linie"/>
          <p:cNvSpPr/>
          <p:nvPr/>
        </p:nvSpPr>
        <p:spPr>
          <a:xfrm>
            <a:off x="3950653" y="3546133"/>
            <a:ext cx="1" cy="218578"/>
          </a:xfrm>
          <a:prstGeom prst="line">
            <a:avLst/>
          </a:prstGeom>
          <a:ln w="12700">
            <a:solidFill>
              <a:schemeClr val="accent1"/>
            </a:solidFill>
            <a:miter/>
            <a:tailEnd type="triangle"/>
          </a:ln>
        </p:spPr>
        <p:txBody>
          <a:bodyPr lIns="45719" rIns="45719"/>
          <a:lstStyle/>
          <a:p>
            <a:endParaRPr/>
          </a:p>
        </p:txBody>
      </p:sp>
      <p:sp>
        <p:nvSpPr>
          <p:cNvPr id="132" name="Linie"/>
          <p:cNvSpPr/>
          <p:nvPr/>
        </p:nvSpPr>
        <p:spPr>
          <a:xfrm>
            <a:off x="3952017" y="2425879"/>
            <a:ext cx="1" cy="218578"/>
          </a:xfrm>
          <a:prstGeom prst="line">
            <a:avLst/>
          </a:prstGeom>
          <a:ln w="12700">
            <a:solidFill>
              <a:schemeClr val="accent1"/>
            </a:solidFill>
            <a:miter/>
            <a:tailEnd type="triangle"/>
          </a:ln>
        </p:spPr>
        <p:txBody>
          <a:bodyPr lIns="45719" rIns="45719"/>
          <a:lstStyle/>
          <a:p>
            <a:endParaRPr/>
          </a:p>
        </p:txBody>
      </p:sp>
      <p:sp>
        <p:nvSpPr>
          <p:cNvPr id="133" name="Linie"/>
          <p:cNvSpPr/>
          <p:nvPr/>
        </p:nvSpPr>
        <p:spPr>
          <a:xfrm flipH="1">
            <a:off x="4754922" y="2467807"/>
            <a:ext cx="394679" cy="159178"/>
          </a:xfrm>
          <a:prstGeom prst="line">
            <a:avLst/>
          </a:prstGeom>
          <a:ln w="12700">
            <a:solidFill>
              <a:schemeClr val="accent1"/>
            </a:solidFill>
            <a:miter/>
            <a:tailEnd type="triangle"/>
          </a:ln>
        </p:spPr>
        <p:txBody>
          <a:bodyPr lIns="45719" rIns="45719"/>
          <a:lstStyle/>
          <a:p>
            <a:endParaRPr/>
          </a:p>
        </p:txBody>
      </p:sp>
      <p:sp>
        <p:nvSpPr>
          <p:cNvPr id="134" name="Linie"/>
          <p:cNvSpPr/>
          <p:nvPr/>
        </p:nvSpPr>
        <p:spPr>
          <a:xfrm flipV="1">
            <a:off x="3950653" y="4676275"/>
            <a:ext cx="0" cy="213579"/>
          </a:xfrm>
          <a:prstGeom prst="line">
            <a:avLst/>
          </a:prstGeom>
          <a:ln w="12700">
            <a:solidFill>
              <a:schemeClr val="accent1"/>
            </a:solidFill>
            <a:miter/>
            <a:headEnd type="triangle"/>
            <a:tailEnd type="triangle"/>
          </a:ln>
        </p:spPr>
        <p:txBody>
          <a:bodyPr lIns="45719" rIns="45719"/>
          <a:lstStyle/>
          <a:p>
            <a:endParaRPr/>
          </a:p>
        </p:txBody>
      </p:sp>
      <p:sp>
        <p:nvSpPr>
          <p:cNvPr id="135" name="Linie"/>
          <p:cNvSpPr/>
          <p:nvPr/>
        </p:nvSpPr>
        <p:spPr>
          <a:xfrm flipV="1">
            <a:off x="4768468" y="4214698"/>
            <a:ext cx="395390" cy="1704"/>
          </a:xfrm>
          <a:prstGeom prst="line">
            <a:avLst/>
          </a:prstGeom>
          <a:ln w="12700">
            <a:solidFill>
              <a:schemeClr val="accent1"/>
            </a:solidFill>
            <a:miter/>
            <a:headEnd type="triangle"/>
            <a:tailEnd type="triangle"/>
          </a:ln>
        </p:spPr>
        <p:txBody>
          <a:bodyPr lIns="45719" rIns="45719"/>
          <a:lstStyle/>
          <a:p>
            <a:endParaRPr/>
          </a:p>
        </p:txBody>
      </p:sp>
      <p:sp>
        <p:nvSpPr>
          <p:cNvPr id="136" name="Linie"/>
          <p:cNvSpPr/>
          <p:nvPr/>
        </p:nvSpPr>
        <p:spPr>
          <a:xfrm flipV="1">
            <a:off x="6033340" y="4676051"/>
            <a:ext cx="1" cy="218578"/>
          </a:xfrm>
          <a:prstGeom prst="line">
            <a:avLst/>
          </a:prstGeom>
          <a:ln w="12700">
            <a:solidFill>
              <a:schemeClr val="accent1"/>
            </a:solidFill>
            <a:miter/>
            <a:tailEnd type="triangle"/>
          </a:ln>
        </p:spPr>
        <p:txBody>
          <a:bodyPr lIns="45719" rIns="45719"/>
          <a:lstStyle/>
          <a:p>
            <a:endParaRPr/>
          </a:p>
        </p:txBody>
      </p:sp>
      <p:sp>
        <p:nvSpPr>
          <p:cNvPr id="138" name="Legal Datastore (Fact base)"/>
          <p:cNvSpPr/>
          <p:nvPr/>
        </p:nvSpPr>
        <p:spPr>
          <a:xfrm>
            <a:off x="5243622" y="4920982"/>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rPr dirty="0"/>
              <a:t>Legal </a:t>
            </a:r>
            <a:r>
              <a:rPr dirty="0" err="1"/>
              <a:t>Datastore</a:t>
            </a:r>
            <a:r>
              <a:rPr dirty="0"/>
              <a:t> (Fact </a:t>
            </a:r>
            <a:r>
              <a:rPr dirty="0" smtClean="0"/>
              <a:t>base</a:t>
            </a:r>
            <a:r>
              <a:rPr lang="en-GB" dirty="0" smtClean="0"/>
              <a:t>, license obligations, license compatibility</a:t>
            </a:r>
            <a:r>
              <a:rPr dirty="0" smtClean="0"/>
              <a:t>)</a:t>
            </a:r>
            <a:endParaRPr dirty="0"/>
          </a:p>
        </p:txBody>
      </p:sp>
      <p:sp>
        <p:nvSpPr>
          <p:cNvPr id="141" name="Linie"/>
          <p:cNvSpPr/>
          <p:nvPr/>
        </p:nvSpPr>
        <p:spPr>
          <a:xfrm flipV="1">
            <a:off x="6872939" y="3585186"/>
            <a:ext cx="389442" cy="163774"/>
          </a:xfrm>
          <a:prstGeom prst="line">
            <a:avLst/>
          </a:prstGeom>
          <a:ln w="12700">
            <a:solidFill>
              <a:schemeClr val="accent1"/>
            </a:solidFill>
            <a:miter/>
            <a:tailEnd type="triangle"/>
          </a:ln>
        </p:spPr>
        <p:txBody>
          <a:bodyPr lIns="45719" rIns="45719"/>
          <a:lstStyle/>
          <a:p>
            <a:endParaRPr/>
          </a:p>
        </p:txBody>
      </p:sp>
      <p:sp>
        <p:nvSpPr>
          <p:cNvPr id="142" name="Linie"/>
          <p:cNvSpPr/>
          <p:nvPr/>
        </p:nvSpPr>
        <p:spPr>
          <a:xfrm flipV="1">
            <a:off x="6876911" y="3048039"/>
            <a:ext cx="395390" cy="1704"/>
          </a:xfrm>
          <a:prstGeom prst="line">
            <a:avLst/>
          </a:prstGeom>
          <a:ln w="12700">
            <a:solidFill>
              <a:schemeClr val="accent1"/>
            </a:solidFill>
            <a:miter/>
            <a:tailEnd type="triangle"/>
          </a:ln>
        </p:spPr>
        <p:txBody>
          <a:bodyPr lIns="45719" rIns="45719"/>
          <a:lstStyle/>
          <a:p>
            <a:endParaRPr/>
          </a:p>
        </p:txBody>
      </p:sp>
      <p:sp>
        <p:nvSpPr>
          <p:cNvPr id="143" name="Linie"/>
          <p:cNvSpPr/>
          <p:nvPr/>
        </p:nvSpPr>
        <p:spPr>
          <a:xfrm flipH="1">
            <a:off x="4784126" y="3551786"/>
            <a:ext cx="393729" cy="212925"/>
          </a:xfrm>
          <a:prstGeom prst="line">
            <a:avLst/>
          </a:prstGeom>
          <a:ln w="12700">
            <a:solidFill>
              <a:schemeClr val="accent1"/>
            </a:solidFill>
            <a:miter/>
            <a:tailEnd type="triangle"/>
          </a:ln>
        </p:spPr>
        <p:txBody>
          <a:bodyPr lIns="45719" rIns="45719"/>
          <a:lstStyle/>
          <a:p>
            <a:endParaRPr/>
          </a:p>
        </p:txBody>
      </p:sp>
      <p:sp>
        <p:nvSpPr>
          <p:cNvPr id="145" name="Linie"/>
          <p:cNvSpPr/>
          <p:nvPr/>
        </p:nvSpPr>
        <p:spPr>
          <a:xfrm>
            <a:off x="8136246" y="3546133"/>
            <a:ext cx="1" cy="218578"/>
          </a:xfrm>
          <a:prstGeom prst="line">
            <a:avLst/>
          </a:prstGeom>
          <a:ln w="12700">
            <a:solidFill>
              <a:schemeClr val="accent1"/>
            </a:solidFill>
            <a:miter/>
            <a:tailEnd type="triangle"/>
          </a:ln>
        </p:spPr>
        <p:txBody>
          <a:bodyPr lIns="45719" rIns="45719"/>
          <a:lstStyle/>
          <a:p>
            <a:endParaRPr/>
          </a:p>
        </p:txBody>
      </p:sp>
      <p:sp>
        <p:nvSpPr>
          <p:cNvPr id="146" name="Component Crawler"/>
          <p:cNvSpPr/>
          <p:nvPr/>
        </p:nvSpPr>
        <p:spPr>
          <a:xfrm>
            <a:off x="1071460" y="1560218"/>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rPr lang="en-GB" dirty="0" smtClean="0"/>
              <a:t>Package</a:t>
            </a:r>
            <a:r>
              <a:rPr dirty="0" smtClean="0"/>
              <a:t> </a:t>
            </a:r>
            <a:r>
              <a:rPr dirty="0"/>
              <a:t>Crawler</a:t>
            </a:r>
          </a:p>
        </p:txBody>
      </p:sp>
      <p:sp>
        <p:nvSpPr>
          <p:cNvPr id="147" name="Linie"/>
          <p:cNvSpPr/>
          <p:nvPr/>
        </p:nvSpPr>
        <p:spPr>
          <a:xfrm>
            <a:off x="2695971" y="2431628"/>
            <a:ext cx="398762" cy="186991"/>
          </a:xfrm>
          <a:prstGeom prst="line">
            <a:avLst/>
          </a:prstGeom>
          <a:ln w="12700">
            <a:solidFill>
              <a:schemeClr val="accent1"/>
            </a:solidFill>
            <a:miter/>
            <a:tailEnd type="triangle"/>
          </a:ln>
        </p:spPr>
        <p:txBody>
          <a:bodyPr lIns="45719" rIns="45719"/>
          <a:lstStyle/>
          <a:p>
            <a:endParaRPr/>
          </a:p>
        </p:txBody>
      </p:sp>
      <p:sp>
        <p:nvSpPr>
          <p:cNvPr id="149" name="Compliance Artefacts"/>
          <p:cNvSpPr/>
          <p:nvPr/>
        </p:nvSpPr>
        <p:spPr>
          <a:xfrm>
            <a:off x="9415784" y="2680473"/>
            <a:ext cx="1529061" cy="829644"/>
          </a:xfrm>
          <a:prstGeom prst="rect">
            <a:avLst/>
          </a:prstGeom>
          <a:solidFill>
            <a:srgbClr val="FFFFFF"/>
          </a:solidFill>
          <a:ln w="12700">
            <a:solidFill>
              <a:schemeClr val="accent1"/>
            </a:solidFill>
            <a:custDash>
              <a:ds d="200000" sp="200000"/>
            </a:custDash>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rPr dirty="0"/>
              <a:t>Compliance Artefacts</a:t>
            </a:r>
          </a:p>
        </p:txBody>
      </p:sp>
      <p:sp>
        <p:nvSpPr>
          <p:cNvPr id="150" name="Linie"/>
          <p:cNvSpPr/>
          <p:nvPr/>
        </p:nvSpPr>
        <p:spPr>
          <a:xfrm>
            <a:off x="8957024" y="3095295"/>
            <a:ext cx="392033" cy="1"/>
          </a:xfrm>
          <a:prstGeom prst="line">
            <a:avLst/>
          </a:prstGeom>
          <a:ln w="12700">
            <a:solidFill>
              <a:schemeClr val="accent1"/>
            </a:solidFill>
            <a:miter/>
            <a:tailEnd type="triangle"/>
          </a:ln>
        </p:spPr>
        <p:txBody>
          <a:bodyPr lIns="45719" rIns="45719"/>
          <a:lstStyle/>
          <a:p>
            <a:endParaRPr/>
          </a:p>
        </p:txBody>
      </p:sp>
      <p:sp>
        <p:nvSpPr>
          <p:cNvPr id="151" name="Linie"/>
          <p:cNvSpPr/>
          <p:nvPr/>
        </p:nvSpPr>
        <p:spPr>
          <a:xfrm flipV="1">
            <a:off x="4793587" y="3270983"/>
            <a:ext cx="2468844" cy="824318"/>
          </a:xfrm>
          <a:prstGeom prst="line">
            <a:avLst/>
          </a:prstGeom>
          <a:ln w="12700">
            <a:solidFill>
              <a:schemeClr val="accent1"/>
            </a:solidFill>
            <a:miter/>
            <a:tailEnd type="triangle"/>
          </a:ln>
        </p:spPr>
        <p:txBody>
          <a:bodyPr lIns="45719" rIns="45719"/>
          <a:lstStyle/>
          <a:p>
            <a:endParaRPr/>
          </a:p>
        </p:txBody>
      </p:sp>
      <p:sp>
        <p:nvSpPr>
          <p:cNvPr id="152" name="Legal Solver (Determine Obligations)"/>
          <p:cNvSpPr/>
          <p:nvPr/>
        </p:nvSpPr>
        <p:spPr>
          <a:xfrm>
            <a:off x="5243622"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rPr dirty="0"/>
              <a:t>Legal Solver (Determine Obligations)</a:t>
            </a:r>
          </a:p>
        </p:txBody>
      </p:sp>
      <p:sp>
        <p:nvSpPr>
          <p:cNvPr id="153" name="Linie"/>
          <p:cNvSpPr/>
          <p:nvPr/>
        </p:nvSpPr>
        <p:spPr>
          <a:xfrm>
            <a:off x="4768466" y="3177412"/>
            <a:ext cx="2506612" cy="1"/>
          </a:xfrm>
          <a:prstGeom prst="line">
            <a:avLst/>
          </a:prstGeom>
          <a:ln w="12700">
            <a:solidFill>
              <a:schemeClr val="accent1"/>
            </a:solidFill>
            <a:miter/>
            <a:tailEnd type="triangle"/>
          </a:ln>
        </p:spPr>
        <p:txBody>
          <a:bodyPr lIns="45719" rIns="45719"/>
          <a:lstStyle/>
          <a:p>
            <a:endParaRPr/>
          </a:p>
        </p:txBody>
      </p:sp>
      <p:sp>
        <p:nvSpPr>
          <p:cNvPr id="154" name="COTS Management"/>
          <p:cNvSpPr/>
          <p:nvPr/>
        </p:nvSpPr>
        <p:spPr>
          <a:xfrm>
            <a:off x="5268810"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rPr dirty="0"/>
              <a:t>COTS Management</a:t>
            </a:r>
          </a:p>
        </p:txBody>
      </p:sp>
      <p:sp>
        <p:nvSpPr>
          <p:cNvPr id="45" name="Reporting"/>
          <p:cNvSpPr/>
          <p:nvPr/>
        </p:nvSpPr>
        <p:spPr>
          <a:xfrm>
            <a:off x="1071459" y="6503716"/>
            <a:ext cx="9873385" cy="295767"/>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r">
              <a:defRPr sz="1300"/>
            </a:lvl1pPr>
          </a:lstStyle>
          <a:p>
            <a:pPr algn="ctr"/>
            <a:r>
              <a:rPr lang="en-GB" dirty="0" smtClean="0"/>
              <a:t>User &amp; Role Management</a:t>
            </a:r>
            <a:endParaRPr dirty="0"/>
          </a:p>
        </p:txBody>
      </p:sp>
      <p:sp>
        <p:nvSpPr>
          <p:cNvPr id="46" name="Copyright &amp; Authors Scanner"/>
          <p:cNvSpPr/>
          <p:nvPr/>
        </p:nvSpPr>
        <p:spPr>
          <a:xfrm>
            <a:off x="7361236" y="1560994"/>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rPr lang="en-GB" dirty="0" smtClean="0"/>
              <a:t>Package Source Archiver</a:t>
            </a:r>
            <a:endParaRPr dirty="0"/>
          </a:p>
        </p:txBody>
      </p:sp>
      <p:sp>
        <p:nvSpPr>
          <p:cNvPr id="2" name="Flowchart: Magnetic Disk 1"/>
          <p:cNvSpPr/>
          <p:nvPr/>
        </p:nvSpPr>
        <p:spPr>
          <a:xfrm>
            <a:off x="4201745" y="2716945"/>
            <a:ext cx="431186" cy="263968"/>
          </a:xfrm>
          <a:prstGeom prst="flowChartMagneticDisk">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chemeClr val="accent1"/>
              </a:solidFill>
              <a:effectLst/>
              <a:uFillTx/>
              <a:latin typeface="+mn-lt"/>
              <a:ea typeface="+mn-ea"/>
              <a:cs typeface="+mn-cs"/>
              <a:sym typeface="Avenir Book"/>
            </a:endParaRPr>
          </a:p>
        </p:txBody>
      </p:sp>
      <p:sp>
        <p:nvSpPr>
          <p:cNvPr id="48" name="Flowchart: Magnetic Disk 47"/>
          <p:cNvSpPr/>
          <p:nvPr/>
        </p:nvSpPr>
        <p:spPr>
          <a:xfrm>
            <a:off x="4201745" y="3858239"/>
            <a:ext cx="470752" cy="300747"/>
          </a:xfrm>
          <a:prstGeom prst="flowChartMagneticDisk">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chemeClr val="accent1"/>
              </a:solidFill>
              <a:effectLst/>
              <a:uFillTx/>
              <a:latin typeface="+mn-lt"/>
              <a:ea typeface="+mn-ea"/>
              <a:cs typeface="+mn-cs"/>
              <a:sym typeface="Avenir Book"/>
            </a:endParaRPr>
          </a:p>
        </p:txBody>
      </p:sp>
      <p:sp>
        <p:nvSpPr>
          <p:cNvPr id="49" name="Linie"/>
          <p:cNvSpPr/>
          <p:nvPr/>
        </p:nvSpPr>
        <p:spPr>
          <a:xfrm flipH="1" flipV="1">
            <a:off x="4786691" y="3006200"/>
            <a:ext cx="395390" cy="1704"/>
          </a:xfrm>
          <a:prstGeom prst="line">
            <a:avLst/>
          </a:prstGeom>
          <a:ln w="12700">
            <a:solidFill>
              <a:schemeClr val="accent1"/>
            </a:solidFill>
            <a:miter/>
            <a:tailEnd type="triangle"/>
          </a:ln>
        </p:spPr>
        <p:txBody>
          <a:bodyPr lIns="45719" rIns="45719"/>
          <a:lstStyle/>
          <a:p>
            <a:endParaRPr/>
          </a:p>
        </p:txBody>
      </p:sp>
      <p:sp>
        <p:nvSpPr>
          <p:cNvPr id="50" name="Flowchart: Magnetic Disk 49"/>
          <p:cNvSpPr/>
          <p:nvPr/>
        </p:nvSpPr>
        <p:spPr>
          <a:xfrm>
            <a:off x="6301113" y="4869326"/>
            <a:ext cx="470752" cy="300747"/>
          </a:xfrm>
          <a:prstGeom prst="flowChartMagneticDisk">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chemeClr val="accent1"/>
              </a:solidFill>
              <a:effectLst/>
              <a:uFillTx/>
              <a:latin typeface="+mn-lt"/>
              <a:ea typeface="+mn-ea"/>
              <a:cs typeface="+mn-cs"/>
              <a:sym typeface="Avenir Book"/>
            </a:endParaRPr>
          </a:p>
        </p:txBody>
      </p:sp>
      <p:sp>
        <p:nvSpPr>
          <p:cNvPr id="55" name="Reporting"/>
          <p:cNvSpPr/>
          <p:nvPr/>
        </p:nvSpPr>
        <p:spPr>
          <a:xfrm>
            <a:off x="1071457" y="5772044"/>
            <a:ext cx="9873385" cy="295767"/>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r">
              <a:defRPr sz="1300"/>
            </a:lvl1pPr>
          </a:lstStyle>
          <a:p>
            <a:pPr algn="ctr"/>
            <a:r>
              <a:rPr lang="en-GB" dirty="0" smtClean="0"/>
              <a:t>Audit Log</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OC Tooling Workgroup - ToolChain Capabilities - Snippet Scanner"/>
          <p:cNvSpPr txBox="1">
            <a:spLocks noGrp="1"/>
          </p:cNvSpPr>
          <p:nvPr>
            <p:ph type="title"/>
          </p:nvPr>
        </p:nvSpPr>
        <p:spPr>
          <a:prstGeom prst="rect">
            <a:avLst/>
          </a:prstGeom>
        </p:spPr>
        <p:txBody>
          <a:bodyPr/>
          <a:lstStyle/>
          <a:p>
            <a:r>
              <a:t>OC Tooling Workgroup - ToolChain Capabilities - Snippet Scanner</a:t>
            </a:r>
          </a:p>
        </p:txBody>
      </p:sp>
      <p:sp>
        <p:nvSpPr>
          <p:cNvPr id="190"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graphicFrame>
        <p:nvGraphicFramePr>
          <p:cNvPr id="191" name="Tabelle"/>
          <p:cNvGraphicFramePr/>
          <p:nvPr/>
        </p:nvGraphicFramePr>
        <p:xfrm>
          <a:off x="715433" y="1193800"/>
          <a:ext cx="9821334" cy="508000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Identify intellectual theft / IP infringements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Ensure source code is free from copyright infringements due to copying routines or third party code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7302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Scan sources for known snippets</a:t>
                      </a:r>
                    </a:p>
                    <a:p>
                      <a:pPr marL="160421" indent="-160421" algn="l">
                        <a:spcBef>
                          <a:spcPts val="300"/>
                        </a:spcBef>
                        <a:buSzPct val="100000"/>
                        <a:buChar char="•"/>
                        <a:defRPr sz="1600">
                          <a:sym typeface="Avenir Book"/>
                        </a:defRPr>
                      </a:pPr>
                      <a:r>
                        <a:t>Provide scan results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Repository or file to scan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547291">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List of potential infringements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Discuss whether this also shall search for Author and Copyright information as it could be a good place to do so. We have separated it into an extra capability, due this being a very specific task, which is very time consuming, error prone and requires typically involves much manual work</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OC Tooling Workgroup - ToolChain Capabilities - COTS Management"/>
          <p:cNvSpPr txBox="1">
            <a:spLocks noGrp="1"/>
          </p:cNvSpPr>
          <p:nvPr>
            <p:ph type="title"/>
          </p:nvPr>
        </p:nvSpPr>
        <p:spPr>
          <a:prstGeom prst="rect">
            <a:avLst/>
          </a:prstGeom>
        </p:spPr>
        <p:txBody>
          <a:bodyPr/>
          <a:lstStyle/>
          <a:p>
            <a:r>
              <a:t>OC Tooling Workgroup - ToolChain Capabilities - COTS Management</a:t>
            </a:r>
          </a:p>
        </p:txBody>
      </p:sp>
      <p:sp>
        <p:nvSpPr>
          <p:cNvPr id="194"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graphicFrame>
        <p:nvGraphicFramePr>
          <p:cNvPr id="195" name="Tabelle"/>
          <p:cNvGraphicFramePr/>
          <p:nvPr/>
        </p:nvGraphicFramePr>
        <p:xfrm>
          <a:off x="715433" y="1193800"/>
          <a:ext cx="9821334" cy="508000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527282">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Manage Common Of The Shelf (COTS) and infrastructure components part of a solution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Allow tracking of composition as well as third party vulnerability and compliance tracking</a:t>
                      </a:r>
                    </a:p>
                    <a:p>
                      <a:pPr marL="160421" indent="-160421" algn="l">
                        <a:spcBef>
                          <a:spcPts val="300"/>
                        </a:spcBef>
                        <a:buSzPct val="100000"/>
                        <a:buChar char="•"/>
                        <a:defRPr sz="1600">
                          <a:sym typeface="Avenir Book"/>
                        </a:defRPr>
                      </a:pPr>
                      <a:r>
                        <a:t>Collect and provide data for 3rd party or infrastructure components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place to store 3rd party component and license information</a:t>
                      </a:r>
                    </a:p>
                    <a:p>
                      <a:pPr marL="160421" indent="-160421" algn="l">
                        <a:spcBef>
                          <a:spcPts val="300"/>
                        </a:spcBef>
                        <a:buSzPct val="100000"/>
                        <a:buChar char="•"/>
                        <a:defRPr sz="1600">
                          <a:sym typeface="Avenir Book"/>
                        </a:defRPr>
                      </a:pPr>
                      <a:r>
                        <a:t>Allow to assemble reports like SOUP-lists</a:t>
                      </a:r>
                    </a:p>
                    <a:p>
                      <a:pPr marL="160421" indent="-160421" algn="l">
                        <a:spcBef>
                          <a:spcPts val="300"/>
                        </a:spcBef>
                        <a:buSzPct val="100000"/>
                        <a:buChar char="•"/>
                        <a:defRPr sz="1600">
                          <a:sym typeface="Avenir Book"/>
                        </a:defRPr>
                      </a:pPr>
                      <a:r>
                        <a:t>(Review 3rd party assemblies for known vulnerbailities)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Component data</a:t>
                      </a:r>
                    </a:p>
                    <a:p>
                      <a:pPr marL="160421" indent="-160421" algn="l">
                        <a:spcBef>
                          <a:spcPts val="300"/>
                        </a:spcBef>
                        <a:buSzPct val="100000"/>
                        <a:buChar char="•"/>
                        <a:defRPr sz="1600">
                          <a:sym typeface="Avenir Book"/>
                        </a:defRPr>
                      </a:pPr>
                      <a:r>
                        <a:t>Binary scan information (BoM)</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Component Data</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Build consensus on whether to include the vulnerability information or not. It is not required for compliance purposes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OC Tooling Workgroup - ToolChain Capabilities - Legal Solver"/>
          <p:cNvSpPr txBox="1">
            <a:spLocks noGrp="1"/>
          </p:cNvSpPr>
          <p:nvPr>
            <p:ph type="title"/>
          </p:nvPr>
        </p:nvSpPr>
        <p:spPr>
          <a:prstGeom prst="rect">
            <a:avLst/>
          </a:prstGeom>
        </p:spPr>
        <p:txBody>
          <a:bodyPr/>
          <a:lstStyle/>
          <a:p>
            <a:r>
              <a:t>OC Tooling Workgroup - ToolChain Capabilities - Legal Solver</a:t>
            </a:r>
          </a:p>
        </p:txBody>
      </p:sp>
      <p:sp>
        <p:nvSpPr>
          <p:cNvPr id="198"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graphicFrame>
        <p:nvGraphicFramePr>
          <p:cNvPr id="199" name="Tabelle"/>
          <p:cNvGraphicFramePr/>
          <p:nvPr/>
        </p:nvGraphicFramePr>
        <p:xfrm>
          <a:off x="715433" y="1193800"/>
          <a:ext cx="9821334" cy="508000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Determine legal rights and obligations resulting from the usage of the listed components within the project context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compliance requirements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Assess license information from all components (recent BoMs, infrastructure and COTS)</a:t>
                      </a:r>
                    </a:p>
                    <a:p>
                      <a:pPr marL="160421" indent="-160421" algn="l">
                        <a:spcBef>
                          <a:spcPts val="300"/>
                        </a:spcBef>
                        <a:buSzPct val="100000"/>
                        <a:buChar char="•"/>
                        <a:defRPr sz="1600">
                          <a:sym typeface="Avenir Book"/>
                        </a:defRPr>
                      </a:pPr>
                      <a:r>
                        <a:t>Determine license obligations  </a:t>
                      </a:r>
                    </a:p>
                    <a:p>
                      <a:pPr marL="160421" indent="-160421" algn="l">
                        <a:spcBef>
                          <a:spcPts val="300"/>
                        </a:spcBef>
                        <a:buSzPct val="100000"/>
                        <a:buChar char="•"/>
                        <a:defRPr sz="1600">
                          <a:sym typeface="Avenir Book"/>
                        </a:defRPr>
                      </a:pPr>
                      <a:r>
                        <a:t>Identify effective licenses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Composition analysis of all project related components, their status and licenses</a:t>
                      </a:r>
                    </a:p>
                    <a:p>
                      <a:pPr marL="160421" indent="-160421" algn="l">
                        <a:spcBef>
                          <a:spcPts val="300"/>
                        </a:spcBef>
                        <a:buSzPct val="100000"/>
                        <a:buChar char="•"/>
                        <a:defRPr sz="1600">
                          <a:sym typeface="Avenir Book"/>
                        </a:defRPr>
                      </a:pPr>
                      <a:r>
                        <a:t>Legal circumstances and requirements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List of legal obligations by component and mitigation hints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Independent from component status the analysis results may change upon changes in the circumstances. Thus analysis results should be versioned to allow allocation to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OC Tooling Workgroup - ToolChain Capabilities - Legal Data store"/>
          <p:cNvSpPr txBox="1">
            <a:spLocks noGrp="1"/>
          </p:cNvSpPr>
          <p:nvPr>
            <p:ph type="title"/>
          </p:nvPr>
        </p:nvSpPr>
        <p:spPr>
          <a:prstGeom prst="rect">
            <a:avLst/>
          </a:prstGeom>
        </p:spPr>
        <p:txBody>
          <a:bodyPr/>
          <a:lstStyle/>
          <a:p>
            <a:r>
              <a:t>OC Tooling Workgroup - ToolChain Capabilities - Legal Data store</a:t>
            </a:r>
          </a:p>
        </p:txBody>
      </p:sp>
      <p:sp>
        <p:nvSpPr>
          <p:cNvPr id="202"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graphicFrame>
        <p:nvGraphicFramePr>
          <p:cNvPr id="203" name="Tabelle"/>
          <p:cNvGraphicFramePr/>
          <p:nvPr/>
        </p:nvGraphicFramePr>
        <p:xfrm>
          <a:off x="715433" y="1193800"/>
          <a:ext cx="9821334" cy="508000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legal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legal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Capture all license information including derived requirements</a:t>
                      </a:r>
                    </a:p>
                    <a:p>
                      <a:pPr marL="160421" indent="-160421" algn="l">
                        <a:spcBef>
                          <a:spcPts val="300"/>
                        </a:spcBef>
                        <a:buSzPct val="100000"/>
                        <a:buChar char="•"/>
                        <a:defRPr sz="1600">
                          <a:sym typeface="Avenir Book"/>
                        </a:defRPr>
                      </a:pPr>
                      <a:r>
                        <a:t>Provide environment to allow license analysis</a:t>
                      </a:r>
                    </a:p>
                    <a:p>
                      <a:pPr marL="160421" indent="-160421" algn="l">
                        <a:spcBef>
                          <a:spcPts val="300"/>
                        </a:spcBef>
                        <a:buSzPct val="100000"/>
                        <a:buChar char="•"/>
                        <a:defRPr sz="1600">
                          <a:sym typeface="Avenir Book"/>
                        </a:defRPr>
                      </a:pPr>
                      <a:r>
                        <a:t>Track license data changes</a:t>
                      </a:r>
                    </a:p>
                    <a:p>
                      <a:pPr marL="160421" indent="-160421" algn="l">
                        <a:spcBef>
                          <a:spcPts val="300"/>
                        </a:spcBef>
                        <a:buSzPct val="100000"/>
                        <a:buChar char="•"/>
                        <a:defRPr sz="1600">
                          <a:sym typeface="Avenir Book"/>
                        </a:defRPr>
                      </a:pPr>
                      <a:r>
                        <a:t>Provide reference for original license texts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License data</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78588">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License data</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Might be combined with legal solver. But it might also serve a separate database, thus it has been decided to provide separately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OC Tooling Workgroup - ToolChain Capabilities - Compliance Artefact Generator"/>
          <p:cNvSpPr txBox="1">
            <a:spLocks noGrp="1"/>
          </p:cNvSpPr>
          <p:nvPr>
            <p:ph type="title"/>
          </p:nvPr>
        </p:nvSpPr>
        <p:spPr>
          <a:prstGeom prst="rect">
            <a:avLst/>
          </a:prstGeom>
        </p:spPr>
        <p:txBody>
          <a:bodyPr/>
          <a:lstStyle/>
          <a:p>
            <a:r>
              <a:t>OC Tooling Workgroup - ToolChain Capabilities - Compliance Artefact Generator</a:t>
            </a:r>
          </a:p>
        </p:txBody>
      </p:sp>
      <p:sp>
        <p:nvSpPr>
          <p:cNvPr id="206"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graphicFrame>
        <p:nvGraphicFramePr>
          <p:cNvPr id="207" name="Tabelle"/>
          <p:cNvGraphicFramePr/>
          <p:nvPr/>
        </p:nvGraphicFramePr>
        <p:xfrm>
          <a:off x="715433" y="1193800"/>
          <a:ext cx="9821334" cy="508000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Support provisioning of compliance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Ensure legally compliant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Generate Documentation according to requirements</a:t>
                      </a:r>
                    </a:p>
                    <a:p>
                      <a:pPr marL="160421" indent="-160421" algn="l">
                        <a:spcBef>
                          <a:spcPts val="300"/>
                        </a:spcBef>
                        <a:buSzPct val="100000"/>
                        <a:buChar char="•"/>
                        <a:defRPr sz="1600">
                          <a:sym typeface="Avenir Book"/>
                        </a:defRPr>
                      </a:pPr>
                      <a:r>
                        <a:t>Support Compliance Managers in completing tasks </a:t>
                      </a:r>
                    </a:p>
                    <a:p>
                      <a:pPr marL="160421" indent="-160421" algn="l">
                        <a:spcBef>
                          <a:spcPts val="300"/>
                        </a:spcBef>
                        <a:buSzPct val="100000"/>
                        <a:buChar char="•"/>
                        <a:defRPr sz="1600">
                          <a:sym typeface="Avenir Book"/>
                        </a:defRPr>
                      </a:pPr>
                      <a:r>
                        <a:t>Provide documentation parts, e.g. written offer, license texts, copyrights, modification statement, etc.</a:t>
                      </a:r>
                    </a:p>
                    <a:p>
                      <a:pPr marL="160421" indent="-160421" algn="l">
                        <a:spcBef>
                          <a:spcPts val="300"/>
                        </a:spcBef>
                        <a:buSzPct val="100000"/>
                        <a:buChar char="•"/>
                        <a:defRPr sz="1600">
                          <a:sym typeface="Avenir Book"/>
                        </a:defRPr>
                      </a:pPr>
                      <a:r>
                        <a:t>Link documentation with documentation objects (version management)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Versioned components to document (BoMs)</a:t>
                      </a:r>
                    </a:p>
                    <a:p>
                      <a:pPr marL="160421" indent="-160421" algn="l">
                        <a:spcBef>
                          <a:spcPts val="300"/>
                        </a:spcBef>
                        <a:buSzPct val="100000"/>
                        <a:buChar char="•"/>
                        <a:defRPr sz="1600">
                          <a:sym typeface="Avenir Book"/>
                        </a:defRPr>
                      </a:pPr>
                      <a:r>
                        <a:t>Legal requirements under particular circumstances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Stub with all documentation requirements </a:t>
                      </a:r>
                    </a:p>
                    <a:p>
                      <a:pPr marL="160421" indent="-160421" algn="l">
                        <a:spcBef>
                          <a:spcPts val="300"/>
                        </a:spcBef>
                        <a:buSzPct val="100000"/>
                        <a:buChar char="•"/>
                        <a:defRPr sz="1600">
                          <a:sym typeface="Avenir Book"/>
                        </a:defRPr>
                      </a:pPr>
                      <a:r>
                        <a:t>Pre-Assemble stub with all existing information (e.g. from repository) </a:t>
                      </a:r>
                    </a:p>
                    <a:p>
                      <a:pPr marL="160421" indent="-160421" algn="l">
                        <a:spcBef>
                          <a:spcPts val="300"/>
                        </a:spcBef>
                        <a:buSzPct val="100000"/>
                        <a:buChar char="•"/>
                        <a:defRPr sz="1600">
                          <a:sym typeface="Avenir Book"/>
                        </a:defRPr>
                      </a:pPr>
                      <a:r>
                        <a:t>Identified Todos for missing bits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We might consider to discuss a specific output format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OC Tooling Workgroup - ToolChain Capabilities - Approval Flow"/>
          <p:cNvSpPr txBox="1">
            <a:spLocks noGrp="1"/>
          </p:cNvSpPr>
          <p:nvPr>
            <p:ph type="title"/>
          </p:nvPr>
        </p:nvSpPr>
        <p:spPr>
          <a:prstGeom prst="rect">
            <a:avLst/>
          </a:prstGeom>
        </p:spPr>
        <p:txBody>
          <a:bodyPr/>
          <a:lstStyle/>
          <a:p>
            <a:r>
              <a:t>OC Tooling Workgroup - ToolChain Capabilities - Approval Flow</a:t>
            </a:r>
          </a:p>
        </p:txBody>
      </p:sp>
      <p:sp>
        <p:nvSpPr>
          <p:cNvPr id="210"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graphicFrame>
        <p:nvGraphicFramePr>
          <p:cNvPr id="211" name="Tabelle"/>
          <p:cNvGraphicFramePr/>
          <p:nvPr/>
        </p:nvGraphicFramePr>
        <p:xfrm>
          <a:off x="715433" y="1193800"/>
          <a:ext cx="9821334" cy="508000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Help decentralising compliance work through approval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approval flow appropriate for audit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Track all legally relevant changes to products and components </a:t>
                      </a:r>
                    </a:p>
                    <a:p>
                      <a:pPr marL="160421" indent="-160421" algn="l">
                        <a:spcBef>
                          <a:spcPts val="300"/>
                        </a:spcBef>
                        <a:buSzPct val="100000"/>
                        <a:buChar char="•"/>
                        <a:defRPr sz="1600">
                          <a:sym typeface="Avenir Book"/>
                        </a:defRPr>
                      </a:pPr>
                      <a:r>
                        <a:t>Identify authors of change</a:t>
                      </a:r>
                    </a:p>
                    <a:p>
                      <a:pPr marL="160421" indent="-160421" algn="l">
                        <a:spcBef>
                          <a:spcPts val="300"/>
                        </a:spcBef>
                        <a:buSzPct val="100000"/>
                        <a:buChar char="•"/>
                        <a:defRPr sz="1600">
                          <a:sym typeface="Avenir Book"/>
                        </a:defRPr>
                      </a:pPr>
                      <a:r>
                        <a:t>Provide compliance status and overview</a:t>
                      </a:r>
                    </a:p>
                    <a:p>
                      <a:pPr marL="160421" indent="-160421" algn="l">
                        <a:spcBef>
                          <a:spcPts val="300"/>
                        </a:spcBef>
                        <a:buSzPct val="100000"/>
                        <a:buChar char="•"/>
                        <a:defRPr sz="1600">
                          <a:sym typeface="Avenir Book"/>
                        </a:defRPr>
                      </a:pPr>
                      <a:r>
                        <a:t>Allow to approve or reject an approval request, document decisions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Approval request for (List of components, legal situation, compliance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828383">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State of compliance analysis for approval request</a:t>
                      </a:r>
                    </a:p>
                    <a:p>
                      <a:pPr marL="160421" indent="-160421" algn="l">
                        <a:spcBef>
                          <a:spcPts val="300"/>
                        </a:spcBef>
                        <a:buSzPct val="100000"/>
                        <a:buChar char="•"/>
                        <a:defRPr sz="1600">
                          <a:sym typeface="Avenir Book"/>
                        </a:defRPr>
                      </a:pPr>
                      <a:r>
                        <a:t>Approval / Reject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The approval by a dedicated, skilled resource (Compliance Manager) combined with the automation support for all prior steps reduces the need for Compliance Managers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OC Tooling Workgroup - ToolChain Capabilities - User &amp; Role Management"/>
          <p:cNvSpPr txBox="1">
            <a:spLocks noGrp="1"/>
          </p:cNvSpPr>
          <p:nvPr>
            <p:ph type="title"/>
          </p:nvPr>
        </p:nvSpPr>
        <p:spPr>
          <a:prstGeom prst="rect">
            <a:avLst/>
          </a:prstGeom>
        </p:spPr>
        <p:txBody>
          <a:bodyPr/>
          <a:lstStyle/>
          <a:p>
            <a:r>
              <a:t>OC Tooling Workgroup - ToolChain Capabilities - User &amp; Role Management</a:t>
            </a:r>
          </a:p>
        </p:txBody>
      </p:sp>
      <p:sp>
        <p:nvSpPr>
          <p:cNvPr id="214"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graphicFrame>
        <p:nvGraphicFramePr>
          <p:cNvPr id="215" name="Tabelle"/>
          <p:cNvGraphicFramePr/>
          <p:nvPr/>
        </p:nvGraphicFramePr>
        <p:xfrm>
          <a:off x="715433" y="1193800"/>
          <a:ext cx="9821334" cy="508000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role based authorisation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Authenticate users </a:t>
                      </a:r>
                    </a:p>
                    <a:p>
                      <a:pPr marL="160421" indent="-160421" algn="l">
                        <a:spcBef>
                          <a:spcPts val="300"/>
                        </a:spcBef>
                        <a:buSzPct val="100000"/>
                        <a:buChar char="•"/>
                        <a:defRPr sz="1600">
                          <a:sym typeface="Avenir Book"/>
                        </a:defRPr>
                      </a:pPr>
                      <a:r>
                        <a:t>Assign roles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Identify users (Login, oAuth, MFA)</a:t>
                      </a:r>
                    </a:p>
                    <a:p>
                      <a:pPr marL="160421" indent="-160421" algn="l">
                        <a:spcBef>
                          <a:spcPts val="300"/>
                        </a:spcBef>
                        <a:buSzPct val="100000"/>
                        <a:buChar char="•"/>
                        <a:defRPr sz="1600">
                          <a:sym typeface="Avenir Book"/>
                        </a:defRPr>
                      </a:pPr>
                      <a:r>
                        <a:t>Manage roles</a:t>
                      </a:r>
                    </a:p>
                    <a:p>
                      <a:pPr marL="160421" indent="-160421" algn="l">
                        <a:spcBef>
                          <a:spcPts val="300"/>
                        </a:spcBef>
                        <a:buSzPct val="100000"/>
                        <a:buChar char="•"/>
                        <a:defRPr sz="1600">
                          <a:sym typeface="Avenir Book"/>
                        </a:defRPr>
                      </a:pPr>
                      <a:r>
                        <a:t>Manage API Keys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Users</a:t>
                      </a:r>
                    </a:p>
                    <a:p>
                      <a:pPr marL="160421" indent="-160421" algn="l">
                        <a:spcBef>
                          <a:spcPts val="300"/>
                        </a:spcBef>
                        <a:buSzPct val="100000"/>
                        <a:buChar char="•"/>
                        <a:defRPr sz="1600">
                          <a:sym typeface="Avenir Book"/>
                        </a:defRPr>
                      </a:pPr>
                      <a:r>
                        <a:t>Roles</a:t>
                      </a:r>
                    </a:p>
                    <a:p>
                      <a:pPr marL="160421" indent="-160421" algn="l">
                        <a:spcBef>
                          <a:spcPts val="300"/>
                        </a:spcBef>
                        <a:buSzPct val="100000"/>
                        <a:buChar char="•"/>
                        <a:defRPr sz="1600">
                          <a:sym typeface="Avenir Book"/>
                        </a:defRPr>
                      </a:pPr>
                      <a:r>
                        <a:t>Assignments (user 2 project,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Access tokens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41275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Discuss whether this shall be a capability. As information about non-compliance might be critical aspect I would suggest to include it. But form a pure functional point of view, this seems not to be required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OC Tooling Workgroup - ToolChain Capabilities - Compliance Artefacts"/>
          <p:cNvSpPr txBox="1">
            <a:spLocks noGrp="1"/>
          </p:cNvSpPr>
          <p:nvPr>
            <p:ph type="title"/>
          </p:nvPr>
        </p:nvSpPr>
        <p:spPr>
          <a:prstGeom prst="rect">
            <a:avLst/>
          </a:prstGeom>
        </p:spPr>
        <p:txBody>
          <a:bodyPr/>
          <a:lstStyle/>
          <a:p>
            <a:r>
              <a:t>OC Tooling Workgroup - ToolChain Capabilities - Compliance Artefacts</a:t>
            </a:r>
          </a:p>
        </p:txBody>
      </p:sp>
      <p:sp>
        <p:nvSpPr>
          <p:cNvPr id="218"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graphicFrame>
        <p:nvGraphicFramePr>
          <p:cNvPr id="219" name="Tabelle"/>
          <p:cNvGraphicFramePr/>
          <p:nvPr/>
        </p:nvGraphicFramePr>
        <p:xfrm>
          <a:off x="715433" y="1193800"/>
          <a:ext cx="9821334" cy="508000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compliance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Document OS usage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Document OS usage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Compliance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Will it make sense having the artefacts in a capability map…?</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OC Tooling Workgroup - ToolChain Capabilities - Audit log"/>
          <p:cNvSpPr txBox="1">
            <a:spLocks noGrp="1"/>
          </p:cNvSpPr>
          <p:nvPr>
            <p:ph type="title"/>
          </p:nvPr>
        </p:nvSpPr>
        <p:spPr>
          <a:prstGeom prst="rect">
            <a:avLst/>
          </a:prstGeom>
        </p:spPr>
        <p:txBody>
          <a:bodyPr/>
          <a:lstStyle/>
          <a:p>
            <a:r>
              <a:t>OC Tooling Workgroup - ToolChain Capabilities - Audit log</a:t>
            </a:r>
          </a:p>
        </p:txBody>
      </p:sp>
      <p:sp>
        <p:nvSpPr>
          <p:cNvPr id="222"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graphicFrame>
        <p:nvGraphicFramePr>
          <p:cNvPr id="223" name="Tabelle"/>
          <p:cNvGraphicFramePr/>
          <p:nvPr/>
        </p:nvGraphicFramePr>
        <p:xfrm>
          <a:off x="715433" y="1193800"/>
          <a:ext cx="9821334" cy="508000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Force users to treat sound and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Ensure confirmability of configuration changes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Track user activity and changes in settings, especially legal settings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User actions / events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History of changes with actors</a:t>
                      </a:r>
                    </a:p>
                    <a:p>
                      <a:pPr marL="160421" indent="-160421" algn="l">
                        <a:spcBef>
                          <a:spcPts val="300"/>
                        </a:spcBef>
                        <a:buSzPct val="100000"/>
                        <a:buChar char="•"/>
                        <a:defRPr sz="1600">
                          <a:sym typeface="Avenir Book"/>
                        </a:defRPr>
                      </a:pPr>
                      <a:r>
                        <a:t>Transparency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endParaRP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OC Tooling Workgroup - ToolChain Capabilities - Reporting &amp; Analytics"/>
          <p:cNvSpPr txBox="1">
            <a:spLocks noGrp="1"/>
          </p:cNvSpPr>
          <p:nvPr>
            <p:ph type="title"/>
          </p:nvPr>
        </p:nvSpPr>
        <p:spPr>
          <a:prstGeom prst="rect">
            <a:avLst/>
          </a:prstGeom>
        </p:spPr>
        <p:txBody>
          <a:bodyPr/>
          <a:lstStyle/>
          <a:p>
            <a:r>
              <a:t>OC Tooling Workgroup - ToolChain Capabilities - Reporting &amp; Analytics</a:t>
            </a:r>
          </a:p>
        </p:txBody>
      </p:sp>
      <p:sp>
        <p:nvSpPr>
          <p:cNvPr id="226"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graphicFrame>
        <p:nvGraphicFramePr>
          <p:cNvPr id="227" name="Tabelle"/>
          <p:cNvGraphicFramePr/>
          <p:nvPr/>
        </p:nvGraphicFramePr>
        <p:xfrm>
          <a:off x="715433" y="1193800"/>
          <a:ext cx="9821334" cy="508000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Visualize work, efforts and success of compliance initiative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Measure compliance related activity  </a:t>
                      </a:r>
                    </a:p>
                    <a:p>
                      <a:pPr marL="160421" indent="-160421" algn="l">
                        <a:spcBef>
                          <a:spcPts val="300"/>
                        </a:spcBef>
                        <a:buSzPct val="100000"/>
                        <a:buChar char="•"/>
                        <a:defRPr sz="1600">
                          <a:sym typeface="Avenir Book"/>
                        </a:defRPr>
                      </a:pPr>
                      <a:r>
                        <a:t>Provide insights into state of portfolio</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lists and and insights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Report specific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Reports</a:t>
                      </a:r>
                    </a:p>
                    <a:p>
                      <a:pPr marL="160421" indent="-160421" algn="l">
                        <a:spcBef>
                          <a:spcPts val="300"/>
                        </a:spcBef>
                        <a:buSzPct val="100000"/>
                        <a:buChar char="•"/>
                        <a:defRPr sz="1600">
                          <a:sym typeface="Avenir Book"/>
                        </a:defRPr>
                      </a:pPr>
                      <a:r>
                        <a:t>Transparency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Discuss, whether we want to define specific reports that shall be supported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OC Tooling Workgroup - ToolChain Capabilities - Component Crawler/Finder"/>
          <p:cNvSpPr txBox="1">
            <a:spLocks noGrp="1"/>
          </p:cNvSpPr>
          <p:nvPr>
            <p:ph type="title"/>
          </p:nvPr>
        </p:nvSpPr>
        <p:spPr>
          <a:prstGeom prst="rect">
            <a:avLst/>
          </a:prstGeom>
        </p:spPr>
        <p:txBody>
          <a:bodyPr/>
          <a:lstStyle/>
          <a:p>
            <a:r>
              <a:t>OC Tooling Workgroup - ToolChain Capabilities - Component Crawler/Finder</a:t>
            </a:r>
          </a:p>
        </p:txBody>
      </p:sp>
      <p:sp>
        <p:nvSpPr>
          <p:cNvPr id="157" name="Foliennummer"/>
          <p:cNvSpPr txBox="1">
            <a:spLocks noGrp="1"/>
          </p:cNvSpPr>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graphicFrame>
        <p:nvGraphicFramePr>
          <p:cNvPr id="158" name="Tabelle"/>
          <p:cNvGraphicFramePr/>
          <p:nvPr/>
        </p:nvGraphicFramePr>
        <p:xfrm>
          <a:off x="715433" y="1193800"/>
          <a:ext cx="10826683" cy="433478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Research information on (new) components such as locate the repository, current and former versions, project homepage and viability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730250">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Collect and provide accurate information about the component</a:t>
                      </a:r>
                    </a:p>
                    <a:p>
                      <a:pPr marL="160421" indent="-160421" algn="l">
                        <a:spcBef>
                          <a:spcPts val="300"/>
                        </a:spcBef>
                        <a:buSzPct val="100000"/>
                        <a:buChar char="•"/>
                        <a:defRPr sz="1600">
                          <a:sym typeface="Avenir Book"/>
                        </a:defRPr>
                      </a:pPr>
                      <a:r>
                        <a:t>Alert, if component can’t be matched/found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63500" indent="-63500" algn="l">
                        <a:spcBef>
                          <a:spcPts val="300"/>
                        </a:spcBef>
                        <a:defRPr sz="1600">
                          <a:sym typeface="Avenir Book"/>
                        </a:defRPr>
                      </a:pPr>
                      <a:endParaRP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Component descriptor or component name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921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Component Information, such as: source repository url, version history, branches, commit count, stars, last commit date,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63500" indent="-63500" algn="l">
                        <a:spcBef>
                          <a:spcPts val="300"/>
                        </a:spcBef>
                        <a:defRPr sz="1600">
                          <a:sym typeface="Avenir Book"/>
                        </a:defRPr>
                      </a:pPr>
                      <a:endParaRP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ool Orchestrator"/>
          <p:cNvSpPr/>
          <p:nvPr/>
        </p:nvSpPr>
        <p:spPr>
          <a:xfrm>
            <a:off x="802075" y="1101153"/>
            <a:ext cx="10412155" cy="5055566"/>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defRPr sz="1300"/>
            </a:lvl1pPr>
          </a:lstStyle>
          <a:p>
            <a:r>
              <a:t>Tool Orchestrator</a:t>
            </a:r>
          </a:p>
        </p:txBody>
      </p:sp>
      <p:sp>
        <p:nvSpPr>
          <p:cNvPr id="230" name="Reporting &amp; Analytics"/>
          <p:cNvSpPr/>
          <p:nvPr/>
        </p:nvSpPr>
        <p:spPr>
          <a:xfrm>
            <a:off x="1444974" y="1999189"/>
            <a:ext cx="9176733" cy="3891570"/>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r">
              <a:defRPr sz="1300"/>
            </a:lvl1pPr>
          </a:lstStyle>
          <a:p>
            <a:r>
              <a:t>Reporting &amp; Analytics</a:t>
            </a:r>
          </a:p>
        </p:txBody>
      </p:sp>
      <p:sp>
        <p:nvSpPr>
          <p:cNvPr id="231" name="OC Tooling Workgroup - ToolChain Capabilities"/>
          <p:cNvSpPr txBox="1">
            <a:spLocks noGrp="1"/>
          </p:cNvSpPr>
          <p:nvPr>
            <p:ph type="title"/>
          </p:nvPr>
        </p:nvSpPr>
        <p:spPr>
          <a:prstGeom prst="rect">
            <a:avLst/>
          </a:prstGeom>
        </p:spPr>
        <p:txBody>
          <a:bodyPr/>
          <a:lstStyle/>
          <a:p>
            <a:r>
              <a:t>OC Tooling Workgroup - ToolChain Capabilities</a:t>
            </a:r>
          </a:p>
        </p:txBody>
      </p:sp>
      <p:sp>
        <p:nvSpPr>
          <p:cNvPr id="232"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33" name="Dependency Analyzer (Build)"/>
          <p:cNvSpPr/>
          <p:nvPr/>
        </p:nvSpPr>
        <p:spPr>
          <a:xfrm>
            <a:off x="1071460"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t>Dependency Analyzer (Build)</a:t>
            </a:r>
          </a:p>
        </p:txBody>
      </p:sp>
      <p:sp>
        <p:nvSpPr>
          <p:cNvPr id="234" name="Dependency Analyzer (Binary)"/>
          <p:cNvSpPr/>
          <p:nvPr/>
        </p:nvSpPr>
        <p:spPr>
          <a:xfrm>
            <a:off x="1071460"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t>Dependency Analyzer (Binary)</a:t>
            </a:r>
          </a:p>
        </p:txBody>
      </p:sp>
      <p:sp>
        <p:nvSpPr>
          <p:cNvPr id="235" name="Component Repository"/>
          <p:cNvSpPr/>
          <p:nvPr/>
        </p:nvSpPr>
        <p:spPr>
          <a:xfrm>
            <a:off x="3187487"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t>Component Repository</a:t>
            </a:r>
          </a:p>
        </p:txBody>
      </p:sp>
      <p:sp>
        <p:nvSpPr>
          <p:cNvPr id="236" name="Dependency Analyzer (Container)"/>
          <p:cNvSpPr/>
          <p:nvPr/>
        </p:nvSpPr>
        <p:spPr>
          <a:xfrm>
            <a:off x="1071460" y="4920982"/>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t>Dependency Analyzer (Container)</a:t>
            </a:r>
          </a:p>
        </p:txBody>
      </p:sp>
      <p:sp>
        <p:nvSpPr>
          <p:cNvPr id="237" name="Project Data"/>
          <p:cNvSpPr/>
          <p:nvPr/>
        </p:nvSpPr>
        <p:spPr>
          <a:xfrm>
            <a:off x="3187487"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t>Project Data</a:t>
            </a:r>
          </a:p>
        </p:txBody>
      </p:sp>
      <p:sp>
        <p:nvSpPr>
          <p:cNvPr id="238" name="Legal Solver (Determine Obligations)"/>
          <p:cNvSpPr/>
          <p:nvPr/>
        </p:nvSpPr>
        <p:spPr>
          <a:xfrm>
            <a:off x="5243622"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t>Legal Solver (Determine Obligations)</a:t>
            </a:r>
          </a:p>
        </p:txBody>
      </p:sp>
      <p:sp>
        <p:nvSpPr>
          <p:cNvPr id="239" name="Situation Data…"/>
          <p:cNvSpPr/>
          <p:nvPr/>
        </p:nvSpPr>
        <p:spPr>
          <a:xfrm>
            <a:off x="3187487" y="4920982"/>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defRPr sz="1300"/>
            </a:pPr>
            <a:r>
              <a:t>Situation Data</a:t>
            </a:r>
          </a:p>
          <a:p>
            <a:pPr>
              <a:defRPr sz="1300"/>
            </a:pPr>
            <a:r>
              <a:t>Policies &amp; Rules</a:t>
            </a:r>
          </a:p>
        </p:txBody>
      </p:sp>
      <p:sp>
        <p:nvSpPr>
          <p:cNvPr id="240" name="Approval Flow (WFE)"/>
          <p:cNvSpPr/>
          <p:nvPr/>
        </p:nvSpPr>
        <p:spPr>
          <a:xfrm>
            <a:off x="7361236"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t>Approval Flow (WFE)</a:t>
            </a:r>
          </a:p>
        </p:txBody>
      </p:sp>
      <p:sp>
        <p:nvSpPr>
          <p:cNvPr id="241" name="Audit Log"/>
          <p:cNvSpPr/>
          <p:nvPr/>
        </p:nvSpPr>
        <p:spPr>
          <a:xfrm>
            <a:off x="9415784" y="3800727"/>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t>Audit Log</a:t>
            </a:r>
          </a:p>
        </p:txBody>
      </p:sp>
      <p:sp>
        <p:nvSpPr>
          <p:cNvPr id="242" name="Compliance Artefact Generator"/>
          <p:cNvSpPr/>
          <p:nvPr/>
        </p:nvSpPr>
        <p:spPr>
          <a:xfrm>
            <a:off x="7350132"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t>Compliance Artefact Generator</a:t>
            </a:r>
          </a:p>
        </p:txBody>
      </p:sp>
      <p:sp>
        <p:nvSpPr>
          <p:cNvPr id="243" name="Snippet Scanner (Forensics)"/>
          <p:cNvSpPr/>
          <p:nvPr/>
        </p:nvSpPr>
        <p:spPr>
          <a:xfrm>
            <a:off x="5243622" y="1566150"/>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defRPr sz="1300"/>
            </a:pPr>
            <a:r>
              <a:t>Snippet Scanner</a:t>
            </a:r>
            <a:br/>
            <a:r>
              <a:t>(Forensics)</a:t>
            </a:r>
          </a:p>
        </p:txBody>
      </p:sp>
      <p:sp>
        <p:nvSpPr>
          <p:cNvPr id="244" name="Copyright &amp; Authors Scanner"/>
          <p:cNvSpPr/>
          <p:nvPr/>
        </p:nvSpPr>
        <p:spPr>
          <a:xfrm>
            <a:off x="3187487" y="1560218"/>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t>Copyright &amp; Authors Scanner</a:t>
            </a:r>
          </a:p>
        </p:txBody>
      </p:sp>
      <p:sp>
        <p:nvSpPr>
          <p:cNvPr id="245" name="COTS Management"/>
          <p:cNvSpPr/>
          <p:nvPr/>
        </p:nvSpPr>
        <p:spPr>
          <a:xfrm>
            <a:off x="5268810" y="2680473"/>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t>COTS Management</a:t>
            </a:r>
          </a:p>
        </p:txBody>
      </p:sp>
      <p:sp>
        <p:nvSpPr>
          <p:cNvPr id="246" name="Linie"/>
          <p:cNvSpPr/>
          <p:nvPr/>
        </p:nvSpPr>
        <p:spPr>
          <a:xfrm>
            <a:off x="2663564" y="4215549"/>
            <a:ext cx="460881" cy="1"/>
          </a:xfrm>
          <a:prstGeom prst="line">
            <a:avLst/>
          </a:prstGeom>
          <a:ln w="12700">
            <a:solidFill>
              <a:schemeClr val="accent1"/>
            </a:solidFill>
            <a:miter/>
            <a:tailEnd type="triangle"/>
          </a:ln>
        </p:spPr>
        <p:txBody>
          <a:bodyPr lIns="45719" rIns="45719"/>
          <a:lstStyle/>
          <a:p>
            <a:endParaRPr/>
          </a:p>
        </p:txBody>
      </p:sp>
      <p:sp>
        <p:nvSpPr>
          <p:cNvPr id="247" name="Linie"/>
          <p:cNvSpPr/>
          <p:nvPr/>
        </p:nvSpPr>
        <p:spPr>
          <a:xfrm>
            <a:off x="2695763" y="3560779"/>
            <a:ext cx="398761" cy="186991"/>
          </a:xfrm>
          <a:prstGeom prst="line">
            <a:avLst/>
          </a:prstGeom>
          <a:ln w="12700">
            <a:solidFill>
              <a:schemeClr val="accent1"/>
            </a:solidFill>
            <a:miter/>
            <a:tailEnd type="triangle"/>
          </a:ln>
        </p:spPr>
        <p:txBody>
          <a:bodyPr lIns="45719" rIns="45719"/>
          <a:lstStyle/>
          <a:p>
            <a:endParaRPr/>
          </a:p>
        </p:txBody>
      </p:sp>
      <p:sp>
        <p:nvSpPr>
          <p:cNvPr id="248" name="Linie"/>
          <p:cNvSpPr/>
          <p:nvPr/>
        </p:nvSpPr>
        <p:spPr>
          <a:xfrm flipV="1">
            <a:off x="2661318" y="4676051"/>
            <a:ext cx="468150" cy="213804"/>
          </a:xfrm>
          <a:prstGeom prst="line">
            <a:avLst/>
          </a:prstGeom>
          <a:ln w="12700">
            <a:solidFill>
              <a:schemeClr val="accent1"/>
            </a:solidFill>
            <a:miter/>
            <a:tailEnd type="triangle"/>
          </a:ln>
        </p:spPr>
        <p:txBody>
          <a:bodyPr lIns="45719" rIns="45719"/>
          <a:lstStyle/>
          <a:p>
            <a:endParaRPr/>
          </a:p>
        </p:txBody>
      </p:sp>
      <p:sp>
        <p:nvSpPr>
          <p:cNvPr id="249" name="Linie"/>
          <p:cNvSpPr/>
          <p:nvPr/>
        </p:nvSpPr>
        <p:spPr>
          <a:xfrm>
            <a:off x="3950653" y="3546133"/>
            <a:ext cx="1" cy="218578"/>
          </a:xfrm>
          <a:prstGeom prst="line">
            <a:avLst/>
          </a:prstGeom>
          <a:ln w="12700">
            <a:solidFill>
              <a:schemeClr val="accent1"/>
            </a:solidFill>
            <a:miter/>
            <a:tailEnd type="triangle"/>
          </a:ln>
        </p:spPr>
        <p:txBody>
          <a:bodyPr lIns="45719" rIns="45719"/>
          <a:lstStyle/>
          <a:p>
            <a:endParaRPr/>
          </a:p>
        </p:txBody>
      </p:sp>
      <p:sp>
        <p:nvSpPr>
          <p:cNvPr id="250" name="Linie"/>
          <p:cNvSpPr/>
          <p:nvPr/>
        </p:nvSpPr>
        <p:spPr>
          <a:xfrm>
            <a:off x="3952017" y="2425879"/>
            <a:ext cx="1" cy="218578"/>
          </a:xfrm>
          <a:prstGeom prst="line">
            <a:avLst/>
          </a:prstGeom>
          <a:ln w="12700">
            <a:solidFill>
              <a:schemeClr val="accent1"/>
            </a:solidFill>
            <a:miter/>
            <a:tailEnd type="triangle"/>
          </a:ln>
        </p:spPr>
        <p:txBody>
          <a:bodyPr lIns="45719" rIns="45719"/>
          <a:lstStyle/>
          <a:p>
            <a:endParaRPr/>
          </a:p>
        </p:txBody>
      </p:sp>
      <p:sp>
        <p:nvSpPr>
          <p:cNvPr id="251" name="Linie"/>
          <p:cNvSpPr/>
          <p:nvPr/>
        </p:nvSpPr>
        <p:spPr>
          <a:xfrm flipH="1">
            <a:off x="4754922" y="2467807"/>
            <a:ext cx="394679" cy="159178"/>
          </a:xfrm>
          <a:prstGeom prst="line">
            <a:avLst/>
          </a:prstGeom>
          <a:ln w="12700">
            <a:solidFill>
              <a:schemeClr val="accent1"/>
            </a:solidFill>
            <a:miter/>
            <a:tailEnd type="triangle"/>
          </a:ln>
        </p:spPr>
        <p:txBody>
          <a:bodyPr lIns="45719" rIns="45719"/>
          <a:lstStyle/>
          <a:p>
            <a:endParaRPr/>
          </a:p>
        </p:txBody>
      </p:sp>
      <p:sp>
        <p:nvSpPr>
          <p:cNvPr id="252" name="Linie"/>
          <p:cNvSpPr/>
          <p:nvPr/>
        </p:nvSpPr>
        <p:spPr>
          <a:xfrm flipV="1">
            <a:off x="4789148" y="4686844"/>
            <a:ext cx="389511" cy="191812"/>
          </a:xfrm>
          <a:prstGeom prst="line">
            <a:avLst/>
          </a:prstGeom>
          <a:ln w="12700">
            <a:solidFill>
              <a:schemeClr val="accent1"/>
            </a:solidFill>
            <a:miter/>
            <a:tailEnd type="triangle"/>
          </a:ln>
        </p:spPr>
        <p:txBody>
          <a:bodyPr lIns="45719" rIns="45719"/>
          <a:lstStyle/>
          <a:p>
            <a:endParaRPr/>
          </a:p>
        </p:txBody>
      </p:sp>
      <p:sp>
        <p:nvSpPr>
          <p:cNvPr id="253" name="Linie"/>
          <p:cNvSpPr/>
          <p:nvPr/>
        </p:nvSpPr>
        <p:spPr>
          <a:xfrm flipV="1">
            <a:off x="4768468" y="4214698"/>
            <a:ext cx="395390" cy="1704"/>
          </a:xfrm>
          <a:prstGeom prst="line">
            <a:avLst/>
          </a:prstGeom>
          <a:ln w="12700">
            <a:solidFill>
              <a:schemeClr val="accent1"/>
            </a:solidFill>
            <a:miter/>
            <a:tailEnd type="triangle"/>
          </a:ln>
        </p:spPr>
        <p:txBody>
          <a:bodyPr lIns="45719" rIns="45719"/>
          <a:lstStyle/>
          <a:p>
            <a:endParaRPr/>
          </a:p>
        </p:txBody>
      </p:sp>
      <p:sp>
        <p:nvSpPr>
          <p:cNvPr id="254" name="Linie"/>
          <p:cNvSpPr/>
          <p:nvPr/>
        </p:nvSpPr>
        <p:spPr>
          <a:xfrm flipV="1">
            <a:off x="6033340" y="4676051"/>
            <a:ext cx="1" cy="218578"/>
          </a:xfrm>
          <a:prstGeom prst="line">
            <a:avLst/>
          </a:prstGeom>
          <a:ln w="12700">
            <a:solidFill>
              <a:schemeClr val="accent1"/>
            </a:solidFill>
            <a:miter/>
            <a:tailEnd type="triangle"/>
          </a:ln>
        </p:spPr>
        <p:txBody>
          <a:bodyPr lIns="45719" rIns="45719"/>
          <a:lstStyle/>
          <a:p>
            <a:endParaRPr/>
          </a:p>
        </p:txBody>
      </p:sp>
      <p:sp>
        <p:nvSpPr>
          <p:cNvPr id="255" name="Linie"/>
          <p:cNvSpPr/>
          <p:nvPr/>
        </p:nvSpPr>
        <p:spPr>
          <a:xfrm>
            <a:off x="8957024" y="4215549"/>
            <a:ext cx="392033" cy="1"/>
          </a:xfrm>
          <a:prstGeom prst="line">
            <a:avLst/>
          </a:prstGeom>
          <a:ln w="12700">
            <a:solidFill>
              <a:schemeClr val="accent1"/>
            </a:solidFill>
            <a:miter/>
            <a:tailEnd type="triangle"/>
          </a:ln>
        </p:spPr>
        <p:txBody>
          <a:bodyPr lIns="45719" rIns="45719"/>
          <a:lstStyle/>
          <a:p>
            <a:endParaRPr/>
          </a:p>
        </p:txBody>
      </p:sp>
      <p:sp>
        <p:nvSpPr>
          <p:cNvPr id="256" name="Legal Datastore (Fact base)"/>
          <p:cNvSpPr/>
          <p:nvPr/>
        </p:nvSpPr>
        <p:spPr>
          <a:xfrm>
            <a:off x="5243622" y="4920982"/>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t>Legal Datastore (Fact base)</a:t>
            </a:r>
          </a:p>
        </p:txBody>
      </p:sp>
      <p:sp>
        <p:nvSpPr>
          <p:cNvPr id="257" name="User &amp; Role Management"/>
          <p:cNvSpPr/>
          <p:nvPr/>
        </p:nvSpPr>
        <p:spPr>
          <a:xfrm>
            <a:off x="7361236" y="4920982"/>
            <a:ext cx="1529061" cy="82964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t>User &amp; Role Management</a:t>
            </a:r>
          </a:p>
        </p:txBody>
      </p:sp>
      <p:sp>
        <p:nvSpPr>
          <p:cNvPr id="258" name="Linie"/>
          <p:cNvSpPr/>
          <p:nvPr/>
        </p:nvSpPr>
        <p:spPr>
          <a:xfrm flipV="1">
            <a:off x="6891257" y="4215221"/>
            <a:ext cx="395389" cy="1704"/>
          </a:xfrm>
          <a:prstGeom prst="line">
            <a:avLst/>
          </a:prstGeom>
          <a:ln w="12700">
            <a:solidFill>
              <a:schemeClr val="accent1"/>
            </a:solidFill>
            <a:miter/>
            <a:tailEnd type="triangle"/>
          </a:ln>
        </p:spPr>
        <p:txBody>
          <a:bodyPr lIns="45719" rIns="45719"/>
          <a:lstStyle/>
          <a:p>
            <a:endParaRPr/>
          </a:p>
        </p:txBody>
      </p:sp>
      <p:sp>
        <p:nvSpPr>
          <p:cNvPr id="259" name="Linie"/>
          <p:cNvSpPr/>
          <p:nvPr/>
        </p:nvSpPr>
        <p:spPr>
          <a:xfrm flipV="1">
            <a:off x="6872939" y="3585186"/>
            <a:ext cx="389442" cy="163774"/>
          </a:xfrm>
          <a:prstGeom prst="line">
            <a:avLst/>
          </a:prstGeom>
          <a:ln w="12700">
            <a:solidFill>
              <a:schemeClr val="accent1"/>
            </a:solidFill>
            <a:miter/>
            <a:tailEnd type="triangle"/>
          </a:ln>
        </p:spPr>
        <p:txBody>
          <a:bodyPr lIns="45719" rIns="45719"/>
          <a:lstStyle/>
          <a:p>
            <a:endParaRPr/>
          </a:p>
        </p:txBody>
      </p:sp>
      <p:sp>
        <p:nvSpPr>
          <p:cNvPr id="260" name="Linie"/>
          <p:cNvSpPr/>
          <p:nvPr/>
        </p:nvSpPr>
        <p:spPr>
          <a:xfrm flipV="1">
            <a:off x="6902824" y="3094966"/>
            <a:ext cx="395390" cy="1704"/>
          </a:xfrm>
          <a:prstGeom prst="line">
            <a:avLst/>
          </a:prstGeom>
          <a:ln w="12700">
            <a:solidFill>
              <a:schemeClr val="accent1"/>
            </a:solidFill>
            <a:miter/>
            <a:tailEnd type="triangle"/>
          </a:ln>
        </p:spPr>
        <p:txBody>
          <a:bodyPr lIns="45719" rIns="45719"/>
          <a:lstStyle/>
          <a:p>
            <a:endParaRPr/>
          </a:p>
        </p:txBody>
      </p:sp>
      <p:sp>
        <p:nvSpPr>
          <p:cNvPr id="261" name="Linie"/>
          <p:cNvSpPr/>
          <p:nvPr/>
        </p:nvSpPr>
        <p:spPr>
          <a:xfrm flipH="1">
            <a:off x="4784126" y="3551786"/>
            <a:ext cx="393729" cy="212925"/>
          </a:xfrm>
          <a:prstGeom prst="line">
            <a:avLst/>
          </a:prstGeom>
          <a:ln w="12700">
            <a:solidFill>
              <a:schemeClr val="accent1"/>
            </a:solidFill>
            <a:miter/>
            <a:tailEnd type="triangle"/>
          </a:ln>
        </p:spPr>
        <p:txBody>
          <a:bodyPr lIns="45719" rIns="45719"/>
          <a:lstStyle/>
          <a:p>
            <a:endParaRPr/>
          </a:p>
        </p:txBody>
      </p:sp>
      <p:sp>
        <p:nvSpPr>
          <p:cNvPr id="262" name="Linie"/>
          <p:cNvSpPr/>
          <p:nvPr/>
        </p:nvSpPr>
        <p:spPr>
          <a:xfrm flipV="1">
            <a:off x="8114662" y="4676051"/>
            <a:ext cx="1" cy="218578"/>
          </a:xfrm>
          <a:prstGeom prst="line">
            <a:avLst/>
          </a:prstGeom>
          <a:ln w="12700">
            <a:solidFill>
              <a:schemeClr val="accent1"/>
            </a:solidFill>
            <a:miter/>
            <a:headEnd type="triangle"/>
            <a:tailEnd type="triangle"/>
          </a:ln>
        </p:spPr>
        <p:txBody>
          <a:bodyPr lIns="45719" rIns="45719"/>
          <a:lstStyle/>
          <a:p>
            <a:endParaRPr/>
          </a:p>
        </p:txBody>
      </p:sp>
      <p:sp>
        <p:nvSpPr>
          <p:cNvPr id="263" name="Linie"/>
          <p:cNvSpPr/>
          <p:nvPr/>
        </p:nvSpPr>
        <p:spPr>
          <a:xfrm>
            <a:off x="8136246" y="3546133"/>
            <a:ext cx="1" cy="218578"/>
          </a:xfrm>
          <a:prstGeom prst="line">
            <a:avLst/>
          </a:prstGeom>
          <a:ln w="12700">
            <a:solidFill>
              <a:schemeClr val="accent1"/>
            </a:solidFill>
            <a:miter/>
            <a:tailEnd type="triangle"/>
          </a:ln>
        </p:spPr>
        <p:txBody>
          <a:bodyPr lIns="45719" rIns="45719"/>
          <a:lstStyle/>
          <a:p>
            <a:endParaRPr/>
          </a:p>
        </p:txBody>
      </p:sp>
      <p:sp>
        <p:nvSpPr>
          <p:cNvPr id="264" name="Component Crawler"/>
          <p:cNvSpPr/>
          <p:nvPr/>
        </p:nvSpPr>
        <p:spPr>
          <a:xfrm>
            <a:off x="1071460" y="1560218"/>
            <a:ext cx="1529061" cy="82964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t>Component Crawler</a:t>
            </a:r>
          </a:p>
        </p:txBody>
      </p:sp>
      <p:sp>
        <p:nvSpPr>
          <p:cNvPr id="265" name="Linie"/>
          <p:cNvSpPr/>
          <p:nvPr/>
        </p:nvSpPr>
        <p:spPr>
          <a:xfrm>
            <a:off x="2695971" y="2431628"/>
            <a:ext cx="398762" cy="186991"/>
          </a:xfrm>
          <a:prstGeom prst="line">
            <a:avLst/>
          </a:prstGeom>
          <a:ln w="12700">
            <a:solidFill>
              <a:schemeClr val="accent1"/>
            </a:solidFill>
            <a:miter/>
            <a:tailEnd type="triangle"/>
          </a:ln>
        </p:spPr>
        <p:txBody>
          <a:bodyPr lIns="45719" rIns="45719"/>
          <a:lstStyle/>
          <a:p>
            <a:endParaRPr/>
          </a:p>
        </p:txBody>
      </p:sp>
      <p:sp>
        <p:nvSpPr>
          <p:cNvPr id="266" name="Linie"/>
          <p:cNvSpPr/>
          <p:nvPr/>
        </p:nvSpPr>
        <p:spPr>
          <a:xfrm>
            <a:off x="2663564" y="1867301"/>
            <a:ext cx="460881" cy="1"/>
          </a:xfrm>
          <a:prstGeom prst="line">
            <a:avLst/>
          </a:prstGeom>
          <a:ln w="12700">
            <a:solidFill>
              <a:schemeClr val="accent1"/>
            </a:solidFill>
            <a:miter/>
            <a:tailEnd type="triangle"/>
          </a:ln>
        </p:spPr>
        <p:txBody>
          <a:bodyPr lIns="45719" rIns="45719"/>
          <a:lstStyle/>
          <a:p>
            <a:endParaRPr/>
          </a:p>
        </p:txBody>
      </p:sp>
      <p:sp>
        <p:nvSpPr>
          <p:cNvPr id="267" name="Compliance Artefacts"/>
          <p:cNvSpPr/>
          <p:nvPr/>
        </p:nvSpPr>
        <p:spPr>
          <a:xfrm>
            <a:off x="9415784" y="2680473"/>
            <a:ext cx="1529061" cy="829644"/>
          </a:xfrm>
          <a:prstGeom prst="rect">
            <a:avLst/>
          </a:prstGeom>
          <a:solidFill>
            <a:srgbClr val="FFFFFF"/>
          </a:solidFill>
          <a:ln w="12700">
            <a:solidFill>
              <a:schemeClr val="accent1"/>
            </a:solidFill>
            <a:custDash>
              <a:ds d="200000" sp="200000"/>
            </a:custDash>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300"/>
            </a:lvl1pPr>
          </a:lstStyle>
          <a:p>
            <a:r>
              <a:t>Compliance Artefacts</a:t>
            </a:r>
          </a:p>
        </p:txBody>
      </p:sp>
      <p:sp>
        <p:nvSpPr>
          <p:cNvPr id="268" name="Linie"/>
          <p:cNvSpPr/>
          <p:nvPr/>
        </p:nvSpPr>
        <p:spPr>
          <a:xfrm>
            <a:off x="8957024" y="3095295"/>
            <a:ext cx="392033" cy="1"/>
          </a:xfrm>
          <a:prstGeom prst="line">
            <a:avLst/>
          </a:prstGeom>
          <a:ln w="12700">
            <a:solidFill>
              <a:schemeClr val="accent1"/>
            </a:solidFill>
            <a:miter/>
            <a:tailEnd type="triangle"/>
          </a:ln>
        </p:spPr>
        <p:txBody>
          <a:bodyPr lIns="45719" rIns="45719"/>
          <a:lstStyle/>
          <a:p>
            <a:endParaRPr/>
          </a:p>
        </p:txBody>
      </p:sp>
      <p:pic>
        <p:nvPicPr>
          <p:cNvPr id="269" name="TS_Logo01.png" descr="TS_Logo01.png"/>
          <p:cNvPicPr>
            <a:picLocks noChangeAspect="1"/>
          </p:cNvPicPr>
          <p:nvPr/>
        </p:nvPicPr>
        <p:blipFill>
          <a:blip r:embed="rId2">
            <a:extLst/>
          </a:blip>
          <a:stretch>
            <a:fillRect/>
          </a:stretch>
        </p:blipFill>
        <p:spPr>
          <a:xfrm>
            <a:off x="2190122" y="2714934"/>
            <a:ext cx="392033" cy="376728"/>
          </a:xfrm>
          <a:prstGeom prst="rect">
            <a:avLst/>
          </a:prstGeom>
          <a:ln w="12700">
            <a:miter lim="400000"/>
          </a:ln>
        </p:spPr>
      </p:pic>
      <p:pic>
        <p:nvPicPr>
          <p:cNvPr id="270" name="TS_Logo01.png" descr="TS_Logo01.png"/>
          <p:cNvPicPr>
            <a:picLocks noChangeAspect="1"/>
          </p:cNvPicPr>
          <p:nvPr/>
        </p:nvPicPr>
        <p:blipFill>
          <a:blip r:embed="rId2">
            <a:extLst/>
          </a:blip>
          <a:stretch>
            <a:fillRect/>
          </a:stretch>
        </p:blipFill>
        <p:spPr>
          <a:xfrm>
            <a:off x="2214838" y="1574668"/>
            <a:ext cx="392033" cy="376728"/>
          </a:xfrm>
          <a:prstGeom prst="rect">
            <a:avLst/>
          </a:prstGeom>
          <a:ln w="12700">
            <a:miter lim="400000"/>
          </a:ln>
        </p:spPr>
      </p:pic>
      <p:pic>
        <p:nvPicPr>
          <p:cNvPr id="271" name="TS_Logo01.png" descr="TS_Logo01.png"/>
          <p:cNvPicPr>
            <a:picLocks noChangeAspect="1"/>
          </p:cNvPicPr>
          <p:nvPr/>
        </p:nvPicPr>
        <p:blipFill>
          <a:blip r:embed="rId2">
            <a:extLst/>
          </a:blip>
          <a:stretch>
            <a:fillRect/>
          </a:stretch>
        </p:blipFill>
        <p:spPr>
          <a:xfrm>
            <a:off x="4330865" y="1587368"/>
            <a:ext cx="392033" cy="376728"/>
          </a:xfrm>
          <a:prstGeom prst="rect">
            <a:avLst/>
          </a:prstGeom>
          <a:ln w="12700">
            <a:miter lim="400000"/>
          </a:ln>
        </p:spPr>
      </p:pic>
      <p:pic>
        <p:nvPicPr>
          <p:cNvPr id="272" name="TS_Logo01.png" descr="TS_Logo01.png"/>
          <p:cNvPicPr>
            <a:picLocks noChangeAspect="1"/>
          </p:cNvPicPr>
          <p:nvPr/>
        </p:nvPicPr>
        <p:blipFill>
          <a:blip r:embed="rId2">
            <a:extLst/>
          </a:blip>
          <a:stretch>
            <a:fillRect/>
          </a:stretch>
        </p:blipFill>
        <p:spPr>
          <a:xfrm>
            <a:off x="4330865" y="2690873"/>
            <a:ext cx="392033" cy="376728"/>
          </a:xfrm>
          <a:prstGeom prst="rect">
            <a:avLst/>
          </a:prstGeom>
          <a:ln w="12700">
            <a:miter lim="400000"/>
          </a:ln>
        </p:spPr>
      </p:pic>
      <p:pic>
        <p:nvPicPr>
          <p:cNvPr id="273" name="TS_Logo01.png" descr="TS_Logo01.png"/>
          <p:cNvPicPr>
            <a:picLocks noChangeAspect="1"/>
          </p:cNvPicPr>
          <p:nvPr/>
        </p:nvPicPr>
        <p:blipFill>
          <a:blip r:embed="rId2">
            <a:extLst/>
          </a:blip>
          <a:stretch>
            <a:fillRect/>
          </a:stretch>
        </p:blipFill>
        <p:spPr>
          <a:xfrm>
            <a:off x="4330865" y="3802752"/>
            <a:ext cx="392033" cy="376729"/>
          </a:xfrm>
          <a:prstGeom prst="rect">
            <a:avLst/>
          </a:prstGeom>
          <a:ln w="12700">
            <a:miter lim="400000"/>
          </a:ln>
        </p:spPr>
      </p:pic>
      <p:pic>
        <p:nvPicPr>
          <p:cNvPr id="274" name="TS_Logo01.png" descr="TS_Logo01.png"/>
          <p:cNvPicPr>
            <a:picLocks noChangeAspect="1"/>
          </p:cNvPicPr>
          <p:nvPr/>
        </p:nvPicPr>
        <p:blipFill>
          <a:blip r:embed="rId2">
            <a:extLst/>
          </a:blip>
          <a:stretch>
            <a:fillRect/>
          </a:stretch>
        </p:blipFill>
        <p:spPr>
          <a:xfrm>
            <a:off x="4330865" y="4914632"/>
            <a:ext cx="392033" cy="376728"/>
          </a:xfrm>
          <a:prstGeom prst="rect">
            <a:avLst/>
          </a:prstGeom>
          <a:ln w="12700">
            <a:miter lim="400000"/>
          </a:ln>
        </p:spPr>
      </p:pic>
      <p:pic>
        <p:nvPicPr>
          <p:cNvPr id="275" name="TS_Logo01.png" descr="TS_Logo01.png"/>
          <p:cNvPicPr>
            <a:picLocks noChangeAspect="1"/>
          </p:cNvPicPr>
          <p:nvPr/>
        </p:nvPicPr>
        <p:blipFill>
          <a:blip r:embed="rId2">
            <a:extLst/>
          </a:blip>
          <a:stretch>
            <a:fillRect/>
          </a:stretch>
        </p:blipFill>
        <p:spPr>
          <a:xfrm>
            <a:off x="6403421" y="2690873"/>
            <a:ext cx="392033" cy="376728"/>
          </a:xfrm>
          <a:prstGeom prst="rect">
            <a:avLst/>
          </a:prstGeom>
          <a:ln w="12700">
            <a:miter lim="400000"/>
          </a:ln>
        </p:spPr>
      </p:pic>
      <p:pic>
        <p:nvPicPr>
          <p:cNvPr id="276" name="TS_Logo01.png" descr="TS_Logo01.png"/>
          <p:cNvPicPr>
            <a:picLocks noChangeAspect="1"/>
          </p:cNvPicPr>
          <p:nvPr/>
        </p:nvPicPr>
        <p:blipFill>
          <a:blip r:embed="rId2">
            <a:extLst/>
          </a:blip>
          <a:stretch>
            <a:fillRect/>
          </a:stretch>
        </p:blipFill>
        <p:spPr>
          <a:xfrm>
            <a:off x="6388587" y="3802752"/>
            <a:ext cx="392033" cy="376729"/>
          </a:xfrm>
          <a:prstGeom prst="rect">
            <a:avLst/>
          </a:prstGeom>
          <a:ln w="12700">
            <a:miter lim="400000"/>
          </a:ln>
        </p:spPr>
      </p:pic>
      <p:pic>
        <p:nvPicPr>
          <p:cNvPr id="277" name="TS_Logo01.png" descr="TS_Logo01.png"/>
          <p:cNvPicPr>
            <a:picLocks noChangeAspect="1"/>
          </p:cNvPicPr>
          <p:nvPr/>
        </p:nvPicPr>
        <p:blipFill>
          <a:blip r:embed="rId2">
            <a:extLst/>
          </a:blip>
          <a:stretch>
            <a:fillRect/>
          </a:stretch>
        </p:blipFill>
        <p:spPr>
          <a:xfrm>
            <a:off x="6388587" y="4914632"/>
            <a:ext cx="392033" cy="376728"/>
          </a:xfrm>
          <a:prstGeom prst="rect">
            <a:avLst/>
          </a:prstGeom>
          <a:ln w="12700">
            <a:miter lim="400000"/>
          </a:ln>
        </p:spPr>
      </p:pic>
      <p:pic>
        <p:nvPicPr>
          <p:cNvPr id="278" name="TS_Logo01.png" descr="TS_Logo01.png"/>
          <p:cNvPicPr>
            <a:picLocks noChangeAspect="1"/>
          </p:cNvPicPr>
          <p:nvPr/>
        </p:nvPicPr>
        <p:blipFill>
          <a:blip r:embed="rId2">
            <a:extLst/>
          </a:blip>
          <a:stretch>
            <a:fillRect/>
          </a:stretch>
        </p:blipFill>
        <p:spPr>
          <a:xfrm>
            <a:off x="8475977" y="2690873"/>
            <a:ext cx="392033" cy="376728"/>
          </a:xfrm>
          <a:prstGeom prst="rect">
            <a:avLst/>
          </a:prstGeom>
          <a:ln w="12700">
            <a:miter lim="400000"/>
          </a:ln>
        </p:spPr>
      </p:pic>
      <p:pic>
        <p:nvPicPr>
          <p:cNvPr id="279" name="TS_Logo01.png" descr="TS_Logo01.png"/>
          <p:cNvPicPr>
            <a:picLocks noChangeAspect="1"/>
          </p:cNvPicPr>
          <p:nvPr/>
        </p:nvPicPr>
        <p:blipFill>
          <a:blip r:embed="rId2">
            <a:extLst/>
          </a:blip>
          <a:stretch>
            <a:fillRect/>
          </a:stretch>
        </p:blipFill>
        <p:spPr>
          <a:xfrm>
            <a:off x="8504614" y="3802752"/>
            <a:ext cx="392033" cy="376729"/>
          </a:xfrm>
          <a:prstGeom prst="rect">
            <a:avLst/>
          </a:prstGeom>
          <a:ln w="12700">
            <a:miter lim="400000"/>
          </a:ln>
        </p:spPr>
      </p:pic>
      <p:pic>
        <p:nvPicPr>
          <p:cNvPr id="280" name="TS_Logo01.png" descr="TS_Logo01.png"/>
          <p:cNvPicPr>
            <a:picLocks noChangeAspect="1"/>
          </p:cNvPicPr>
          <p:nvPr/>
        </p:nvPicPr>
        <p:blipFill>
          <a:blip r:embed="rId2">
            <a:extLst/>
          </a:blip>
          <a:stretch>
            <a:fillRect/>
          </a:stretch>
        </p:blipFill>
        <p:spPr>
          <a:xfrm>
            <a:off x="8475977" y="4914632"/>
            <a:ext cx="392033" cy="376728"/>
          </a:xfrm>
          <a:prstGeom prst="rect">
            <a:avLst/>
          </a:prstGeom>
          <a:ln w="12700">
            <a:miter lim="400000"/>
          </a:ln>
        </p:spPr>
      </p:pic>
      <p:pic>
        <p:nvPicPr>
          <p:cNvPr id="281" name="TS_Logo01.png" descr="TS_Logo01.png"/>
          <p:cNvPicPr>
            <a:picLocks noChangeAspect="1"/>
          </p:cNvPicPr>
          <p:nvPr/>
        </p:nvPicPr>
        <p:blipFill>
          <a:blip r:embed="rId2">
            <a:extLst/>
          </a:blip>
          <a:stretch>
            <a:fillRect/>
          </a:stretch>
        </p:blipFill>
        <p:spPr>
          <a:xfrm>
            <a:off x="10562336" y="3794710"/>
            <a:ext cx="392034" cy="376728"/>
          </a:xfrm>
          <a:prstGeom prst="rect">
            <a:avLst/>
          </a:prstGeom>
          <a:ln w="12700">
            <a:miter lim="400000"/>
          </a:ln>
        </p:spPr>
      </p:pic>
      <p:pic>
        <p:nvPicPr>
          <p:cNvPr id="282" name="TS_Logo01.png" descr="TS_Logo01.png"/>
          <p:cNvPicPr>
            <a:picLocks noChangeAspect="1"/>
          </p:cNvPicPr>
          <p:nvPr/>
        </p:nvPicPr>
        <p:blipFill>
          <a:blip r:embed="rId2">
            <a:extLst/>
          </a:blip>
          <a:stretch>
            <a:fillRect/>
          </a:stretch>
        </p:blipFill>
        <p:spPr>
          <a:xfrm>
            <a:off x="10165077" y="2236395"/>
            <a:ext cx="392034" cy="37672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OC Tooling Workgroup - ToolChain Capabilities - Composition Analyzer (Source)"/>
          <p:cNvSpPr txBox="1">
            <a:spLocks noGrp="1"/>
          </p:cNvSpPr>
          <p:nvPr>
            <p:ph type="title"/>
          </p:nvPr>
        </p:nvSpPr>
        <p:spPr>
          <a:prstGeom prst="rect">
            <a:avLst/>
          </a:prstGeom>
        </p:spPr>
        <p:txBody>
          <a:bodyPr/>
          <a:lstStyle/>
          <a:p>
            <a:r>
              <a:t>OC Tooling Workgroup - ToolChain Capabilities - Composition Analyzer (Source)</a:t>
            </a:r>
          </a:p>
        </p:txBody>
      </p:sp>
      <p:sp>
        <p:nvSpPr>
          <p:cNvPr id="161" name="Foliennummer"/>
          <p:cNvSpPr txBox="1">
            <a:spLocks noGrp="1"/>
          </p:cNvSpPr>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graphicFrame>
        <p:nvGraphicFramePr>
          <p:cNvPr id="162" name="Tabelle"/>
          <p:cNvGraphicFramePr/>
          <p:nvPr/>
        </p:nvGraphicFramePr>
        <p:xfrm>
          <a:off x="715433" y="1193800"/>
          <a:ext cx="10826683" cy="459229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rPr dirty="0"/>
                        <a:t>Provide composition analysis of software to be build from these sources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730250">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Determine all packages and dependencies used to build the software</a:t>
                      </a:r>
                    </a:p>
                    <a:p>
                      <a:pPr marL="160421" indent="-160421" algn="l">
                        <a:spcBef>
                          <a:spcPts val="300"/>
                        </a:spcBef>
                        <a:buSzPct val="100000"/>
                        <a:buChar char="•"/>
                        <a:defRPr sz="1600">
                          <a:sym typeface="Avenir Book"/>
                        </a:defRPr>
                      </a:pPr>
                      <a:r>
                        <a:t>Allow to stop a CI/CD chain, if violations occur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Integrate with build process (CI/CD)</a:t>
                      </a:r>
                    </a:p>
                    <a:p>
                      <a:pPr marL="160421" indent="-160421" algn="l">
                        <a:spcBef>
                          <a:spcPts val="300"/>
                        </a:spcBef>
                        <a:buSzPct val="100000"/>
                        <a:buChar char="•"/>
                        <a:defRPr sz="1600">
                          <a:sym typeface="Avenir Book"/>
                        </a:defRPr>
                      </a:pPr>
                      <a:r>
                        <a:t>Determine composition (complete bill of materials)</a:t>
                      </a:r>
                    </a:p>
                    <a:p>
                      <a:pPr marL="160421" indent="-160421" algn="l">
                        <a:spcBef>
                          <a:spcPts val="300"/>
                        </a:spcBef>
                        <a:buSzPct val="100000"/>
                        <a:buChar char="•"/>
                        <a:defRPr sz="1600">
                          <a:sym typeface="Avenir Book"/>
                        </a:defRPr>
                      </a:pPr>
                      <a:r>
                        <a:t>Provide output for further analysis, e.g. as SPDX</a:t>
                      </a:r>
                    </a:p>
                    <a:p>
                      <a:pPr marL="160421" indent="-160421" algn="l">
                        <a:spcBef>
                          <a:spcPts val="300"/>
                        </a:spcBef>
                        <a:buSzPct val="100000"/>
                        <a:buChar char="•"/>
                        <a:defRPr sz="1600">
                          <a:sym typeface="Avenir Book"/>
                        </a:defRPr>
                      </a:pPr>
                      <a:r>
                        <a:t>Provide link between scanned source and BoM information, e.g. Commit ID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Build description, e.g. POM or requirements.txt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Bill of materials for particular build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63500" indent="-63500" algn="l">
                        <a:spcBef>
                          <a:spcPts val="300"/>
                        </a:spcBef>
                        <a:defRPr sz="1800">
                          <a:solidFill>
                            <a:srgbClr val="000000"/>
                          </a:solidFill>
                        </a:defRPr>
                      </a:pPr>
                      <a:r>
                        <a:rPr sz="1600" dirty="0">
                          <a:solidFill>
                            <a:schemeClr val="accent1"/>
                          </a:solidFill>
                          <a:sym typeface="Avenir Book"/>
                        </a:rPr>
                        <a:t>Analysis and dependency resolution is highly language specific. Thus a language specific implementation might be required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OC Tooling Workgroup - ToolChain Capabilities - Composition Analyzer (Binary)"/>
          <p:cNvSpPr txBox="1">
            <a:spLocks noGrp="1"/>
          </p:cNvSpPr>
          <p:nvPr>
            <p:ph type="title"/>
          </p:nvPr>
        </p:nvSpPr>
        <p:spPr>
          <a:prstGeom prst="rect">
            <a:avLst/>
          </a:prstGeom>
        </p:spPr>
        <p:txBody>
          <a:bodyPr/>
          <a:lstStyle/>
          <a:p>
            <a:r>
              <a:t>OC Tooling Workgroup - ToolChain Capabilities - Composition Analyzer (Binary)</a:t>
            </a:r>
          </a:p>
        </p:txBody>
      </p:sp>
      <p:sp>
        <p:nvSpPr>
          <p:cNvPr id="165" name="Foliennummer"/>
          <p:cNvSpPr txBox="1">
            <a:spLocks noGrp="1"/>
          </p:cNvSpPr>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graphicFrame>
        <p:nvGraphicFramePr>
          <p:cNvPr id="166" name="Tabelle"/>
          <p:cNvGraphicFramePr/>
          <p:nvPr/>
        </p:nvGraphicFramePr>
        <p:xfrm>
          <a:off x="715433" y="1193800"/>
          <a:ext cx="10826683" cy="464312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composition analysis of a software binary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80465">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Determine all packages and dependencies used within this binary </a:t>
                      </a:r>
                    </a:p>
                    <a:p>
                      <a:pPr marL="160421" indent="-160421" algn="l">
                        <a:spcBef>
                          <a:spcPts val="300"/>
                        </a:spcBef>
                        <a:buSzPct val="100000"/>
                        <a:buChar char="•"/>
                        <a:defRPr sz="1600">
                          <a:sym typeface="Avenir Book"/>
                        </a:defRPr>
                      </a:pPr>
                      <a:r>
                        <a:t>Allow to stop a CI/CD chain, if violations occur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Download binary (if required)</a:t>
                      </a:r>
                    </a:p>
                    <a:p>
                      <a:pPr marL="160421" indent="-160421" algn="l">
                        <a:spcBef>
                          <a:spcPts val="300"/>
                        </a:spcBef>
                        <a:buSzPct val="100000"/>
                        <a:buChar char="•"/>
                        <a:defRPr sz="1600">
                          <a:sym typeface="Avenir Book"/>
                        </a:defRPr>
                      </a:pPr>
                      <a:r>
                        <a:t>Unpack binary</a:t>
                      </a:r>
                    </a:p>
                    <a:p>
                      <a:pPr marL="160421" indent="-160421" algn="l">
                        <a:spcBef>
                          <a:spcPts val="300"/>
                        </a:spcBef>
                        <a:buSzPct val="100000"/>
                        <a:buChar char="•"/>
                        <a:defRPr sz="1600">
                          <a:sym typeface="Avenir Book"/>
                        </a:defRPr>
                      </a:pPr>
                      <a:r>
                        <a:t>Assess content and determine used packages/components</a:t>
                      </a:r>
                    </a:p>
                    <a:p>
                      <a:pPr marL="160421" indent="-160421" algn="l">
                        <a:spcBef>
                          <a:spcPts val="300"/>
                        </a:spcBef>
                        <a:buSzPct val="100000"/>
                        <a:buChar char="•"/>
                        <a:defRPr sz="1600">
                          <a:sym typeface="Avenir Book"/>
                        </a:defRPr>
                      </a:pPr>
                      <a:r>
                        <a:t>Collect information and assemble Bill of Materials</a:t>
                      </a:r>
                    </a:p>
                    <a:p>
                      <a:pPr marL="160421" indent="-160421" algn="l">
                        <a:spcBef>
                          <a:spcPts val="300"/>
                        </a:spcBef>
                        <a:buSzPct val="100000"/>
                        <a:buChar char="•"/>
                        <a:defRPr sz="1600">
                          <a:sym typeface="Avenir Book"/>
                        </a:defRPr>
                      </a:pPr>
                      <a:r>
                        <a:t>Provide Bill of Materials (e.g. as SPDX)</a:t>
                      </a:r>
                    </a:p>
                    <a:p>
                      <a:pPr marL="160421" indent="-160421" algn="l">
                        <a:spcBef>
                          <a:spcPts val="300"/>
                        </a:spcBef>
                        <a:buSzPct val="100000"/>
                        <a:buChar char="•"/>
                        <a:defRPr sz="1600">
                          <a:sym typeface="Avenir Book"/>
                        </a:defRPr>
                      </a:pPr>
                      <a:r>
                        <a:t>Provide link between BoM and scanned artefact, e.g. binary repo ID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Binary or link to binary location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Bill of materials for particular binary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69215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decide on whether we should require a hash or key generated to identify the binary scanned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OC Tooling Workgroup - ToolChain Capabilities - Composition Analyzer (Container)"/>
          <p:cNvSpPr txBox="1">
            <a:spLocks noGrp="1"/>
          </p:cNvSpPr>
          <p:nvPr>
            <p:ph type="title"/>
          </p:nvPr>
        </p:nvSpPr>
        <p:spPr>
          <a:prstGeom prst="rect">
            <a:avLst/>
          </a:prstGeom>
        </p:spPr>
        <p:txBody>
          <a:bodyPr/>
          <a:lstStyle>
            <a:lvl1pPr defTabSz="886968">
              <a:defRPr sz="1940"/>
            </a:lvl1pPr>
          </a:lstStyle>
          <a:p>
            <a:r>
              <a:t>OC Tooling Workgroup - ToolChain Capabilities - Composition Analyzer (Container)</a:t>
            </a:r>
          </a:p>
        </p:txBody>
      </p:sp>
      <p:sp>
        <p:nvSpPr>
          <p:cNvPr id="169" name="Foliennummer"/>
          <p:cNvSpPr txBox="1">
            <a:spLocks noGrp="1"/>
          </p:cNvSpPr>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graphicFrame>
        <p:nvGraphicFramePr>
          <p:cNvPr id="170" name="Tabelle"/>
          <p:cNvGraphicFramePr/>
          <p:nvPr/>
        </p:nvGraphicFramePr>
        <p:xfrm>
          <a:off x="715433" y="1193800"/>
          <a:ext cx="10826683" cy="4960678"/>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99198">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composition analysis of a container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730250">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Determine all packages and dependencies used within this container</a:t>
                      </a:r>
                    </a:p>
                    <a:p>
                      <a:pPr marL="160421" indent="-160421" algn="l">
                        <a:spcBef>
                          <a:spcPts val="300"/>
                        </a:spcBef>
                        <a:buSzPct val="100000"/>
                        <a:buChar char="•"/>
                        <a:defRPr sz="1600">
                          <a:sym typeface="Avenir Book"/>
                        </a:defRPr>
                      </a:pPr>
                      <a:r>
                        <a:t>Allow to stop a CI/CD chain, if violations occur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Download container (if necessary)</a:t>
                      </a:r>
                    </a:p>
                    <a:p>
                      <a:pPr marL="160421" indent="-160421" algn="l">
                        <a:spcBef>
                          <a:spcPts val="300"/>
                        </a:spcBef>
                        <a:buSzPct val="100000"/>
                        <a:buChar char="•"/>
                        <a:defRPr sz="1600">
                          <a:sym typeface="Avenir Book"/>
                        </a:defRPr>
                      </a:pPr>
                      <a:r>
                        <a:t>Assess container content/structure and determine used packages/components</a:t>
                      </a:r>
                    </a:p>
                    <a:p>
                      <a:pPr marL="160421" indent="-160421" algn="l">
                        <a:spcBef>
                          <a:spcPts val="300"/>
                        </a:spcBef>
                        <a:buSzPct val="100000"/>
                        <a:buChar char="•"/>
                        <a:defRPr sz="1600">
                          <a:sym typeface="Avenir Book"/>
                        </a:defRPr>
                      </a:pPr>
                      <a:r>
                        <a:t>Collect information and assemble Bill of Materials</a:t>
                      </a:r>
                    </a:p>
                    <a:p>
                      <a:pPr marL="160421" indent="-160421" algn="l">
                        <a:spcBef>
                          <a:spcPts val="300"/>
                        </a:spcBef>
                        <a:buSzPct val="100000"/>
                        <a:buChar char="•"/>
                        <a:defRPr sz="1600">
                          <a:sym typeface="Avenir Book"/>
                        </a:defRPr>
                      </a:pPr>
                      <a:r>
                        <a:t>Provide Bill of Materials (e.g. as SPDX)</a:t>
                      </a:r>
                    </a:p>
                    <a:p>
                      <a:pPr marL="160421" indent="-160421" algn="l">
                        <a:spcBef>
                          <a:spcPts val="300"/>
                        </a:spcBef>
                        <a:buSzPct val="100000"/>
                        <a:buChar char="•"/>
                        <a:defRPr sz="1600">
                          <a:sym typeface="Avenir Book"/>
                        </a:defRPr>
                      </a:pPr>
                      <a:r>
                        <a:t>Provide link between BoM and scanned container, e.g. Repo + image ID + tag</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Container or link to container location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921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Bill of materials for particular container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63500" indent="-63500" algn="l">
                        <a:spcBef>
                          <a:spcPts val="300"/>
                        </a:spcBef>
                        <a:defRPr sz="1600">
                          <a:sym typeface="Avenir Book"/>
                        </a:defRPr>
                      </a:pPr>
                      <a:endParaRP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OC Tooling Workgroup - ToolChain Capabilities - Copyright &amp; Authors Scanner"/>
          <p:cNvSpPr txBox="1">
            <a:spLocks noGrp="1"/>
          </p:cNvSpPr>
          <p:nvPr>
            <p:ph type="title"/>
          </p:nvPr>
        </p:nvSpPr>
        <p:spPr>
          <a:prstGeom prst="rect">
            <a:avLst/>
          </a:prstGeom>
        </p:spPr>
        <p:txBody>
          <a:bodyPr/>
          <a:lstStyle/>
          <a:p>
            <a:r>
              <a:t>OC Tooling Workgroup - ToolChain Capabilities - Copyright &amp; Authors Scanner</a:t>
            </a:r>
          </a:p>
        </p:txBody>
      </p:sp>
      <p:sp>
        <p:nvSpPr>
          <p:cNvPr id="173" name="Foliennummer"/>
          <p:cNvSpPr txBox="1">
            <a:spLocks noGrp="1"/>
          </p:cNvSpPr>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graphicFrame>
        <p:nvGraphicFramePr>
          <p:cNvPr id="174" name="Tabelle"/>
          <p:cNvGraphicFramePr/>
          <p:nvPr/>
        </p:nvGraphicFramePr>
        <p:xfrm>
          <a:off x="715433" y="1193800"/>
          <a:ext cx="10826683" cy="447929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Precise Scanning of sources to determine exact situation for compliance proper declarations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Ensure correctness of compliance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Identify copyright statements</a:t>
                      </a:r>
                    </a:p>
                    <a:p>
                      <a:pPr marL="160421" indent="-160421" algn="l">
                        <a:spcBef>
                          <a:spcPts val="300"/>
                        </a:spcBef>
                        <a:buSzPct val="100000"/>
                        <a:buChar char="•"/>
                        <a:defRPr sz="1600">
                          <a:sym typeface="Avenir Book"/>
                        </a:defRPr>
                      </a:pPr>
                      <a:r>
                        <a:t>Identify authors</a:t>
                      </a:r>
                    </a:p>
                    <a:p>
                      <a:pPr marL="160421" indent="-160421" algn="l">
                        <a:spcBef>
                          <a:spcPts val="300"/>
                        </a:spcBef>
                        <a:buSzPct val="100000"/>
                        <a:buChar char="•"/>
                        <a:defRPr sz="1600">
                          <a:sym typeface="Avenir Book"/>
                        </a:defRPr>
                      </a:pPr>
                      <a:r>
                        <a:t>Identify effective licenses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Repository or file to scan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List of effective license declarations with links into code</a:t>
                      </a:r>
                    </a:p>
                    <a:p>
                      <a:pPr marL="160421" indent="-160421" algn="l">
                        <a:spcBef>
                          <a:spcPts val="300"/>
                        </a:spcBef>
                        <a:buSzPct val="100000"/>
                        <a:buChar char="•"/>
                        <a:defRPr sz="1600">
                          <a:sym typeface="Avenir Book"/>
                        </a:defRPr>
                      </a:pPr>
                      <a:r>
                        <a:t>List of copyright statements with links into code</a:t>
                      </a:r>
                    </a:p>
                    <a:p>
                      <a:pPr marL="160421" indent="-160421" algn="l">
                        <a:spcBef>
                          <a:spcPts val="300"/>
                        </a:spcBef>
                        <a:buSzPct val="100000"/>
                        <a:buChar char="•"/>
                        <a:defRPr sz="1600">
                          <a:sym typeface="Avenir Book"/>
                        </a:defRPr>
                      </a:pPr>
                      <a:r>
                        <a:t>List of author information with links into code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Build consensus on the need and granularity of author information, which might be different from copyright holder!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OC Tooling Workgroup - ToolChain Capabilities - Components Repository"/>
          <p:cNvSpPr txBox="1">
            <a:spLocks noGrp="1"/>
          </p:cNvSpPr>
          <p:nvPr>
            <p:ph type="title"/>
          </p:nvPr>
        </p:nvSpPr>
        <p:spPr>
          <a:prstGeom prst="rect">
            <a:avLst/>
          </a:prstGeom>
        </p:spPr>
        <p:txBody>
          <a:bodyPr/>
          <a:lstStyle/>
          <a:p>
            <a:r>
              <a:t>OC Tooling Workgroup - ToolChain Capabilities - Components Repository</a:t>
            </a:r>
          </a:p>
        </p:txBody>
      </p:sp>
      <p:sp>
        <p:nvSpPr>
          <p:cNvPr id="177" name="Foliennummer"/>
          <p:cNvSpPr txBox="1">
            <a:spLocks noGrp="1"/>
          </p:cNvSpPr>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graphicFrame>
        <p:nvGraphicFramePr>
          <p:cNvPr id="178" name="Tabelle"/>
          <p:cNvGraphicFramePr/>
          <p:nvPr/>
        </p:nvGraphicFramePr>
        <p:xfrm>
          <a:off x="715433" y="1193800"/>
          <a:ext cx="10826683" cy="4561442"/>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92362">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Collect component information and clearing data on components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Single point of truth for component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Store components data</a:t>
                      </a:r>
                    </a:p>
                    <a:p>
                      <a:pPr marL="160421" indent="-160421" algn="l">
                        <a:spcBef>
                          <a:spcPts val="300"/>
                        </a:spcBef>
                        <a:buSzPct val="100000"/>
                        <a:buChar char="•"/>
                        <a:defRPr sz="1600">
                          <a:sym typeface="Avenir Book"/>
                        </a:defRPr>
                      </a:pPr>
                      <a:r>
                        <a:t>Support composition analysis (verification of dependency analysis)</a:t>
                      </a:r>
                    </a:p>
                    <a:p>
                      <a:pPr marL="160421" indent="-160421" algn="l">
                        <a:spcBef>
                          <a:spcPts val="300"/>
                        </a:spcBef>
                        <a:buSzPct val="100000"/>
                        <a:buChar char="•"/>
                        <a:defRPr sz="1600">
                          <a:sym typeface="Avenir Book"/>
                        </a:defRPr>
                      </a:pPr>
                      <a:r>
                        <a:t>Provide search capabilities to identify existing components</a:t>
                      </a:r>
                    </a:p>
                    <a:p>
                      <a:pPr marL="160421" indent="-160421" algn="l">
                        <a:spcBef>
                          <a:spcPts val="300"/>
                        </a:spcBef>
                        <a:buSzPct val="100000"/>
                        <a:buChar char="•"/>
                        <a:defRPr sz="1600">
                          <a:sym typeface="Avenir Book"/>
                        </a:defRPr>
                      </a:pPr>
                      <a:r>
                        <a:t>Support authentication to ensure responsible data handling/editing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Component data</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Component data and meta data</a:t>
                      </a:r>
                    </a:p>
                    <a:p>
                      <a:pPr marL="160421" indent="-160421" algn="l">
                        <a:spcBef>
                          <a:spcPts val="300"/>
                        </a:spcBef>
                        <a:buSzPct val="100000"/>
                        <a:buChar char="•"/>
                        <a:defRPr sz="1600">
                          <a:sym typeface="Avenir Book"/>
                        </a:defRPr>
                      </a:pPr>
                      <a:r>
                        <a:t>Dependency structures (consists of)</a:t>
                      </a:r>
                    </a:p>
                    <a:p>
                      <a:pPr marL="160421" indent="-160421" algn="l">
                        <a:spcBef>
                          <a:spcPts val="300"/>
                        </a:spcBef>
                        <a:buSzPct val="100000"/>
                        <a:buChar char="•"/>
                        <a:defRPr sz="1600">
                          <a:sym typeface="Avenir Book"/>
                        </a:defRPr>
                      </a:pPr>
                      <a:r>
                        <a:t>Optional: relate known vulnerability information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TODO: Clarify role or repo in relation to the archive function. SW360 comes as archive, which actually could also be served by git or any binary repository. Thus adding an archive function here, will just duplicate the code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OC Tooling Workgroup - ToolChain Capabilities - Project1 data"/>
          <p:cNvSpPr txBox="1">
            <a:spLocks noGrp="1"/>
          </p:cNvSpPr>
          <p:nvPr>
            <p:ph type="title"/>
          </p:nvPr>
        </p:nvSpPr>
        <p:spPr>
          <a:prstGeom prst="rect">
            <a:avLst/>
          </a:prstGeom>
        </p:spPr>
        <p:txBody>
          <a:bodyPr/>
          <a:lstStyle/>
          <a:p>
            <a:r>
              <a:t>OC Tooling Workgroup - ToolChain Capabilities - Project</a:t>
            </a:r>
            <a:r>
              <a:rPr baseline="31999"/>
              <a:t>1</a:t>
            </a:r>
            <a:r>
              <a:t> data</a:t>
            </a:r>
          </a:p>
        </p:txBody>
      </p:sp>
      <p:sp>
        <p:nvSpPr>
          <p:cNvPr id="181" name="Foliennummer"/>
          <p:cNvSpPr txBox="1">
            <a:spLocks noGrp="1"/>
          </p:cNvSpPr>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graphicFrame>
        <p:nvGraphicFramePr>
          <p:cNvPr id="182" name="Tabelle"/>
          <p:cNvGraphicFramePr/>
          <p:nvPr/>
        </p:nvGraphicFramePr>
        <p:xfrm>
          <a:off x="715433" y="1193800"/>
          <a:ext cx="9821334" cy="508000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Provide bracket for all compliance relevant information that is not directly related to source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Ensure completeness of project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Collect all project specific information, incl. component change &amp; linkage status</a:t>
                      </a:r>
                    </a:p>
                    <a:p>
                      <a:pPr marL="160421" indent="-160421" algn="l">
                        <a:spcBef>
                          <a:spcPts val="300"/>
                        </a:spcBef>
                        <a:buSzPct val="100000"/>
                        <a:buChar char="•"/>
                        <a:defRPr sz="1600">
                          <a:sym typeface="Avenir Book"/>
                        </a:defRPr>
                      </a:pPr>
                      <a:r>
                        <a:t>Follow the release cycle of a particular project, e.g. approvals</a:t>
                      </a:r>
                    </a:p>
                    <a:p>
                      <a:pPr marL="160421" indent="-160421" algn="l">
                        <a:spcBef>
                          <a:spcPts val="300"/>
                        </a:spcBef>
                        <a:buSzPct val="100000"/>
                        <a:buChar char="•"/>
                        <a:defRPr sz="1600">
                          <a:sym typeface="Avenir Book"/>
                        </a:defRPr>
                      </a:pPr>
                      <a:r>
                        <a:t>Organize access rights and assign roles</a:t>
                      </a:r>
                    </a:p>
                    <a:p>
                      <a:pPr marL="160421" indent="-160421" algn="l">
                        <a:spcBef>
                          <a:spcPts val="300"/>
                        </a:spcBef>
                        <a:buSzPct val="100000"/>
                        <a:buChar char="•"/>
                        <a:defRPr sz="1600">
                          <a:sym typeface="Avenir Book"/>
                        </a:defRPr>
                      </a:pPr>
                      <a:r>
                        <a:t>Build canvas for reporting and analysis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Bill of Materials</a:t>
                      </a:r>
                    </a:p>
                    <a:p>
                      <a:pPr marL="160421" indent="-160421" algn="l">
                        <a:spcBef>
                          <a:spcPts val="300"/>
                        </a:spcBef>
                        <a:buSzPct val="100000"/>
                        <a:buChar char="•"/>
                        <a:defRPr sz="1600">
                          <a:sym typeface="Avenir Book"/>
                        </a:defRPr>
                      </a:pPr>
                      <a:r>
                        <a:t>External components, e.g. runtime environments, middleware or resources</a:t>
                      </a:r>
                    </a:p>
                    <a:p>
                      <a:pPr marL="160421" indent="-160421" algn="l">
                        <a:spcBef>
                          <a:spcPts val="300"/>
                        </a:spcBef>
                        <a:buSzPct val="100000"/>
                        <a:buChar char="•"/>
                        <a:defRPr sz="1600">
                          <a:sym typeface="Avenir Book"/>
                        </a:defRPr>
                      </a:pPr>
                      <a:r>
                        <a:t>Participants / Stakeholders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Status Overview</a:t>
                      </a:r>
                    </a:p>
                    <a:p>
                      <a:pPr marL="160421" indent="-160421" algn="l">
                        <a:spcBef>
                          <a:spcPts val="300"/>
                        </a:spcBef>
                        <a:buSzPct val="100000"/>
                        <a:buChar char="•"/>
                        <a:defRPr sz="1600">
                          <a:sym typeface="Avenir Book"/>
                        </a:defRPr>
                      </a:pPr>
                      <a:r>
                        <a:t>History of events</a:t>
                      </a:r>
                    </a:p>
                    <a:p>
                      <a:pPr marL="160421" indent="-160421" algn="l">
                        <a:spcBef>
                          <a:spcPts val="300"/>
                        </a:spcBef>
                        <a:buSzPct val="100000"/>
                        <a:buChar char="•"/>
                        <a:defRPr sz="1600">
                          <a:sym typeface="Avenir Book"/>
                        </a:defRPr>
                      </a:pPr>
                      <a:r>
                        <a:t>Reporting</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41275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endParaRP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83" name="1) Project is understood as either a project, product or solution. This might be an infrastructure component, a complete release of a SaaS or any embedded component"/>
          <p:cNvSpPr txBox="1"/>
          <p:nvPr/>
        </p:nvSpPr>
        <p:spPr>
          <a:xfrm>
            <a:off x="679922" y="6172770"/>
            <a:ext cx="10519753" cy="281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100">
                <a:solidFill>
                  <a:srgbClr val="535353"/>
                </a:solidFill>
                <a:latin typeface="Avenir Book Oblique"/>
                <a:ea typeface="Avenir Book Oblique"/>
                <a:cs typeface="Avenir Book Oblique"/>
                <a:sym typeface="Avenir Book Oblique"/>
              </a:defRPr>
            </a:lvl1pPr>
          </a:lstStyle>
          <a:p>
            <a:r>
              <a:t>1) Project is understood as either a project, product or solution. This might be an infrastructure component, a complete release of a SaaS or any embedded component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C Tooling Workgroup - ToolChain Capabilities - Situation Data, Policies &amp; Rules"/>
          <p:cNvSpPr txBox="1">
            <a:spLocks noGrp="1"/>
          </p:cNvSpPr>
          <p:nvPr>
            <p:ph type="title"/>
          </p:nvPr>
        </p:nvSpPr>
        <p:spPr>
          <a:prstGeom prst="rect">
            <a:avLst/>
          </a:prstGeom>
        </p:spPr>
        <p:txBody>
          <a:bodyPr/>
          <a:lstStyle/>
          <a:p>
            <a:r>
              <a:t>OC Tooling Workgroup - ToolChain Capabilities - Situation Data, Policies &amp; Rules</a:t>
            </a:r>
          </a:p>
        </p:txBody>
      </p:sp>
      <p:sp>
        <p:nvSpPr>
          <p:cNvPr id="186" name="Foliennummer"/>
          <p:cNvSpPr txBox="1">
            <a:spLocks noGrp="1"/>
          </p:cNvSpPr>
          <p:nvPr>
            <p:ph type="sldNum" sz="quarter" idx="2"/>
          </p:nvPr>
        </p:nvSpPr>
        <p:spPr>
          <a:xfrm>
            <a:off x="11314131" y="6404292"/>
            <a:ext cx="174753"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graphicFrame>
        <p:nvGraphicFramePr>
          <p:cNvPr id="187" name="Tabelle"/>
          <p:cNvGraphicFramePr/>
          <p:nvPr/>
        </p:nvGraphicFramePr>
        <p:xfrm>
          <a:off x="715433" y="1193800"/>
          <a:ext cx="9821334" cy="5080000"/>
        </p:xfrm>
        <a:graphic>
          <a:graphicData uri="http://schemas.openxmlformats.org/drawingml/2006/table">
            <a:tbl>
              <a:tblPr>
                <a:tableStyleId>{33BA23B1-9221-436E-865A-0063620EA4FD}</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Document context and evolution of the context of a project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Track all relevant changes in the project environment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Document legal circumstances, e.g. commercial aspects, trade secrets or IP protection requirments, etc.</a:t>
                      </a:r>
                    </a:p>
                    <a:p>
                      <a:pPr marL="160421" indent="-160421" algn="l">
                        <a:spcBef>
                          <a:spcPts val="300"/>
                        </a:spcBef>
                        <a:buSzPct val="100000"/>
                        <a:buChar char="•"/>
                        <a:defRPr sz="1600">
                          <a:sym typeface="Avenir Book"/>
                        </a:defRPr>
                      </a:pPr>
                      <a:r>
                        <a:t>Document changes in project specific black lists or whitelists</a:t>
                      </a:r>
                    </a:p>
                    <a:p>
                      <a:pPr marL="160421" indent="-160421" algn="l">
                        <a:spcBef>
                          <a:spcPts val="300"/>
                        </a:spcBef>
                        <a:buSzPct val="100000"/>
                        <a:buChar char="•"/>
                        <a:defRPr sz="1600">
                          <a:sym typeface="Avenir Book"/>
                        </a:defRPr>
                      </a:pPr>
                      <a:r>
                        <a:t>Track changes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Legal requirements</a:t>
                      </a:r>
                    </a:p>
                    <a:p>
                      <a:pPr marL="160421" indent="-160421" algn="l">
                        <a:spcBef>
                          <a:spcPts val="300"/>
                        </a:spcBef>
                        <a:buSzPct val="100000"/>
                        <a:buChar char="•"/>
                        <a:defRPr sz="1600">
                          <a:sym typeface="Avenir Book"/>
                        </a:defRPr>
                      </a:pPr>
                      <a:r>
                        <a:t>B/w-lists</a:t>
                      </a:r>
                    </a:p>
                    <a:p>
                      <a:pPr marL="160421" indent="-160421" algn="l">
                        <a:spcBef>
                          <a:spcPts val="300"/>
                        </a:spcBef>
                        <a:buSzPct val="100000"/>
                        <a:buChar char="•"/>
                        <a:defRPr sz="1600">
                          <a:sym typeface="Avenir Book"/>
                        </a:defRPr>
                      </a:pPr>
                      <a:r>
                        <a:t>Project specific roles or policies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r>
                        <a:t>History of changes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chemeClr val="accent5">
                        <a:lumOff val="14803"/>
                      </a:schemeClr>
                    </a:solidFill>
                  </a:tcPr>
                </a:tc>
                <a:tc>
                  <a:txBody>
                    <a:bodyPr/>
                    <a:lstStyle/>
                    <a:p>
                      <a:pPr marL="160421" indent="-160421" algn="l">
                        <a:spcBef>
                          <a:spcPts val="300"/>
                        </a:spcBef>
                        <a:buSzPct val="100000"/>
                        <a:buChar char="•"/>
                        <a:defRPr sz="1600">
                          <a:sym typeface="Avenir Book"/>
                        </a:defRPr>
                      </a:pPr>
                      <a:endParaRP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theme/theme1.xml><?xml version="1.0" encoding="utf-8"?>
<a:theme xmlns:a="http://schemas.openxmlformats.org/drawingml/2006/main" name="Office-Design">
  <a:themeElements>
    <a:clrScheme name="Office-Design">
      <a:dk1>
        <a:srgbClr val="002D41"/>
      </a:dk1>
      <a:lt1>
        <a:srgbClr val="FFFFFF"/>
      </a:lt1>
      <a:dk2>
        <a:srgbClr val="A7A7A7"/>
      </a:dk2>
      <a:lt2>
        <a:srgbClr val="535353"/>
      </a:lt2>
      <a:accent1>
        <a:srgbClr val="002D41"/>
      </a:accent1>
      <a:accent2>
        <a:srgbClr val="224B60"/>
      </a:accent2>
      <a:accent3>
        <a:srgbClr val="416A7E"/>
      </a:accent3>
      <a:accent4>
        <a:srgbClr val="388594"/>
      </a:accent4>
      <a:accent5>
        <a:srgbClr val="98C0CF"/>
      </a:accent5>
      <a:accent6>
        <a:srgbClr val="ACBCC2"/>
      </a:accent6>
      <a:hlink>
        <a:srgbClr val="0000FF"/>
      </a:hlink>
      <a:folHlink>
        <a:srgbClr val="FF00FF"/>
      </a:folHlink>
    </a:clrScheme>
    <a:fontScheme name="Office-Design">
      <a:majorFont>
        <a:latin typeface="Avenir Book"/>
        <a:ea typeface="Avenir Book"/>
        <a:cs typeface="Avenir Book"/>
      </a:majorFont>
      <a:minorFont>
        <a:latin typeface="Avenir Book"/>
        <a:ea typeface="Avenir Book"/>
        <a:cs typeface="Avenir Book"/>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Design">
  <a:themeElements>
    <a:clrScheme name="Office-Design">
      <a:dk1>
        <a:srgbClr val="000000"/>
      </a:dk1>
      <a:lt1>
        <a:srgbClr val="FFFFFF"/>
      </a:lt1>
      <a:dk2>
        <a:srgbClr val="A7A7A7"/>
      </a:dk2>
      <a:lt2>
        <a:srgbClr val="535353"/>
      </a:lt2>
      <a:accent1>
        <a:srgbClr val="002D41"/>
      </a:accent1>
      <a:accent2>
        <a:srgbClr val="224B60"/>
      </a:accent2>
      <a:accent3>
        <a:srgbClr val="416A7E"/>
      </a:accent3>
      <a:accent4>
        <a:srgbClr val="388594"/>
      </a:accent4>
      <a:accent5>
        <a:srgbClr val="98C0CF"/>
      </a:accent5>
      <a:accent6>
        <a:srgbClr val="ACBCC2"/>
      </a:accent6>
      <a:hlink>
        <a:srgbClr val="0000FF"/>
      </a:hlink>
      <a:folHlink>
        <a:srgbClr val="FF00FF"/>
      </a:folHlink>
    </a:clrScheme>
    <a:fontScheme name="Office-Design">
      <a:majorFont>
        <a:latin typeface="Avenir Book"/>
        <a:ea typeface="Avenir Book"/>
        <a:cs typeface="Avenir Book"/>
      </a:majorFont>
      <a:minorFont>
        <a:latin typeface="Avenir Book"/>
        <a:ea typeface="Avenir Book"/>
        <a:cs typeface="Avenir Book"/>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84</TotalTime>
  <Words>1859</Words>
  <Application>Microsoft Office PowerPoint</Application>
  <PresentationFormat>Widescreen</PresentationFormat>
  <Paragraphs>356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Avenir Book</vt:lpstr>
      <vt:lpstr>Avenir Book Oblique</vt:lpstr>
      <vt:lpstr>Avenir Heavy</vt:lpstr>
      <vt:lpstr>Office-Design</vt:lpstr>
      <vt:lpstr>OC Tooling Workgroup - ToolChain Capabilities</vt:lpstr>
      <vt:lpstr>OC Tooling Workgroup - ToolChain Capabilities - Component Crawler/Finder</vt:lpstr>
      <vt:lpstr>OC Tooling Workgroup - ToolChain Capabilities - Composition Analyzer (Source)</vt:lpstr>
      <vt:lpstr>OC Tooling Workgroup - ToolChain Capabilities - Composition Analyzer (Binary)</vt:lpstr>
      <vt:lpstr>OC Tooling Workgroup - ToolChain Capabilities - Composition Analyzer (Container)</vt:lpstr>
      <vt:lpstr>OC Tooling Workgroup - ToolChain Capabilities - Copyright &amp; Authors Scanner</vt:lpstr>
      <vt:lpstr>OC Tooling Workgroup - ToolChain Capabilities - Components Repository</vt:lpstr>
      <vt:lpstr>OC Tooling Workgroup - ToolChain Capabilities - Project1 data</vt:lpstr>
      <vt:lpstr>OC Tooling Workgroup - ToolChain Capabilities - Situation Data, Policies &amp; Rules</vt:lpstr>
      <vt:lpstr>OC Tooling Workgroup - ToolChain Capabilities - Snippet Scanner</vt:lpstr>
      <vt:lpstr>OC Tooling Workgroup - ToolChain Capabilities - COTS Management</vt:lpstr>
      <vt:lpstr>OC Tooling Workgroup - ToolChain Capabilities - Legal Solver</vt:lpstr>
      <vt:lpstr>OC Tooling Workgroup - ToolChain Capabilities - Legal Data store</vt:lpstr>
      <vt:lpstr>OC Tooling Workgroup - ToolChain Capabilities - Compliance Artefact Generator</vt:lpstr>
      <vt:lpstr>OC Tooling Workgroup - ToolChain Capabilities - Approval Flow</vt:lpstr>
      <vt:lpstr>OC Tooling Workgroup - ToolChain Capabilities - User &amp; Role Management</vt:lpstr>
      <vt:lpstr>OC Tooling Workgroup - ToolChain Capabilities - Compliance Artefacts</vt:lpstr>
      <vt:lpstr>OC Tooling Workgroup - ToolChain Capabilities - Audit log</vt:lpstr>
      <vt:lpstr>OC Tooling Workgroup - ToolChain Capabilities - Reporting &amp; Analytics</vt:lpstr>
      <vt:lpstr>OC Tooling Workgroup - ToolChain Capabilities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 Tooling Workgroup - ToolChain Capabilities</dc:title>
  <dc:creator>Peter Ellsiepen</dc:creator>
  <cp:lastModifiedBy>Peter Ellsiepen</cp:lastModifiedBy>
  <cp:revision>9</cp:revision>
  <dcterms:modified xsi:type="dcterms:W3CDTF">2019-11-25T15:20:40Z</dcterms:modified>
</cp:coreProperties>
</file>