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media/image1.jpeg" ContentType="image/jpeg"/>
  <Override PartName="/ppt/media/image2.jpeg" ContentType="image/jpeg"/>
  <Override PartName="/ppt/media/image3.jpeg" ContentType="image/jpeg"/>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1"/>
        </a:solidFill>
        <a:effectLst/>
        <a:uFillTx/>
        <a:latin typeface="+mn-lt"/>
        <a:ea typeface="+mn-ea"/>
        <a:cs typeface="+mn-cs"/>
        <a:sym typeface="Avenir Book"/>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1"/>
        </a:solidFill>
        <a:effectLst/>
        <a:uFillTx/>
        <a:latin typeface="+mn-lt"/>
        <a:ea typeface="+mn-ea"/>
        <a:cs typeface="+mn-cs"/>
        <a:sym typeface="Avenir Book"/>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1"/>
        </a:solidFill>
        <a:effectLst/>
        <a:uFillTx/>
        <a:latin typeface="+mn-lt"/>
        <a:ea typeface="+mn-ea"/>
        <a:cs typeface="+mn-cs"/>
        <a:sym typeface="Avenir Book"/>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1"/>
        </a:solidFill>
        <a:effectLst/>
        <a:uFillTx/>
        <a:latin typeface="+mn-lt"/>
        <a:ea typeface="+mn-ea"/>
        <a:cs typeface="+mn-cs"/>
        <a:sym typeface="Avenir Book"/>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1"/>
        </a:solidFill>
        <a:effectLst/>
        <a:uFillTx/>
        <a:latin typeface="+mn-lt"/>
        <a:ea typeface="+mn-ea"/>
        <a:cs typeface="+mn-cs"/>
        <a:sym typeface="Avenir Book"/>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1"/>
        </a:solidFill>
        <a:effectLst/>
        <a:uFillTx/>
        <a:latin typeface="+mn-lt"/>
        <a:ea typeface="+mn-ea"/>
        <a:cs typeface="+mn-cs"/>
        <a:sym typeface="Avenir Book"/>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1"/>
        </a:solidFill>
        <a:effectLst/>
        <a:uFillTx/>
        <a:latin typeface="+mn-lt"/>
        <a:ea typeface="+mn-ea"/>
        <a:cs typeface="+mn-cs"/>
        <a:sym typeface="Avenir Book"/>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1"/>
        </a:solidFill>
        <a:effectLst/>
        <a:uFillTx/>
        <a:latin typeface="+mn-lt"/>
        <a:ea typeface="+mn-ea"/>
        <a:cs typeface="+mn-cs"/>
        <a:sym typeface="Avenir Book"/>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1"/>
        </a:solidFill>
        <a:effectLst/>
        <a:uFillTx/>
        <a:latin typeface="+mn-lt"/>
        <a:ea typeface="+mn-ea"/>
        <a:cs typeface="+mn-cs"/>
        <a:sym typeface="Avenir Book"/>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chemeClr val="accent1"/>
        </a:fontRef>
        <a:schemeClr val="accent1"/>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CCD"/>
          </a:solidFill>
        </a:fill>
      </a:tcStyle>
    </a:wholeTbl>
    <a:band2H>
      <a:tcTxStyle b="def" i="def"/>
      <a:tcStyle>
        <a:tcBdr/>
        <a:fill>
          <a:solidFill>
            <a:srgbClr val="E6E7E8"/>
          </a:solidFill>
        </a:fill>
      </a:tcStyle>
    </a:band2H>
    <a:firstCol>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chemeClr val="accent1"/>
        </a:fontRef>
        <a:schemeClr val="accent1"/>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3D7"/>
          </a:solidFill>
        </a:fill>
      </a:tcStyle>
    </a:wholeTbl>
    <a:band2H>
      <a:tcTxStyle b="def" i="def"/>
      <a:tcStyle>
        <a:tcBdr/>
        <a:fill>
          <a:solidFill>
            <a:srgbClr val="E8EAEC"/>
          </a:solidFill>
        </a:fill>
      </a:tcStyle>
    </a:band2H>
    <a:firstCol>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chemeClr val="accent1"/>
        </a:fontRef>
        <a:schemeClr val="accent1"/>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2E7E9"/>
          </a:solidFill>
        </a:fill>
      </a:tcStyle>
    </a:wholeTbl>
    <a:band2H>
      <a:tcTxStyle b="def" i="def"/>
      <a:tcStyle>
        <a:tcBdr/>
        <a:fill>
          <a:solidFill>
            <a:srgbClr val="F1F3F4"/>
          </a:solidFill>
        </a:fill>
      </a:tcStyle>
    </a:band2H>
    <a:firstCol>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chemeClr val="accent1"/>
        </a:fontRef>
        <a:schemeClr val="accent1"/>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7E8"/>
          </a:solidFill>
        </a:fill>
      </a:tcStyle>
    </a:wholeTbl>
    <a:band2H>
      <a:tcTxStyle b="def" i="def"/>
      <a:tcStyle>
        <a:tcBdr/>
        <a:fill>
          <a:solidFill>
            <a:srgbClr val="FFFFFF"/>
          </a:solidFill>
        </a:fill>
      </a:tcStyle>
    </a:band2H>
    <a:firstCol>
      <a:tcTxStyle b="on" i="off">
        <a:font>
          <a:latin typeface="Avenir Heavy"/>
          <a:ea typeface="Avenir Heavy"/>
          <a:cs typeface="Avenir Heavy"/>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venir Heavy"/>
          <a:ea typeface="Avenir Heavy"/>
          <a:cs typeface="Avenir Heavy"/>
        </a:font>
        <a:schemeClr val="accent1"/>
      </a:tcTxStyle>
      <a:tcStyle>
        <a:tcBdr>
          <a:left>
            <a:ln w="12700" cap="flat">
              <a:noFill/>
              <a:miter lim="400000"/>
            </a:ln>
          </a:left>
          <a:right>
            <a:ln w="12700" cap="flat">
              <a:noFill/>
              <a:miter lim="400000"/>
            </a:ln>
          </a:right>
          <a:top>
            <a:ln w="50800" cap="flat">
              <a:solidFill>
                <a:schemeClr val="accent1"/>
              </a:solidFill>
              <a:prstDash val="solid"/>
              <a:round/>
            </a:ln>
          </a:top>
          <a:bottom>
            <a:ln w="25400" cap="flat">
              <a:solidFill>
                <a:schemeClr val="accent1"/>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venir Heavy"/>
          <a:ea typeface="Avenir Heavy"/>
          <a:cs typeface="Avenir Heavy"/>
        </a:font>
        <a:srgbClr val="FFFFFF"/>
      </a:tcTxStyle>
      <a:tcStyle>
        <a:tcBdr>
          <a:left>
            <a:ln w="12700" cap="flat">
              <a:noFill/>
              <a:miter lim="400000"/>
            </a:ln>
          </a:left>
          <a:right>
            <a:ln w="12700" cap="flat">
              <a:noFill/>
              <a:miter lim="400000"/>
            </a:ln>
          </a:right>
          <a:top>
            <a:ln w="25400" cap="flat">
              <a:solidFill>
                <a:schemeClr val="accent1"/>
              </a:solidFill>
              <a:prstDash val="solid"/>
              <a:round/>
            </a:ln>
          </a:top>
          <a:bottom>
            <a:ln w="25400" cap="flat">
              <a:solidFill>
                <a:schemeClr val="accent1"/>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chemeClr val="accent1"/>
        </a:fontRef>
        <a:schemeClr val="accent1"/>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CCD"/>
          </a:solidFill>
        </a:fill>
      </a:tcStyle>
    </a:wholeTbl>
    <a:band2H>
      <a:tcTxStyle b="def" i="def"/>
      <a:tcStyle>
        <a:tcBdr/>
        <a:fill>
          <a:solidFill>
            <a:srgbClr val="E6E7E8"/>
          </a:solidFill>
        </a:fill>
      </a:tcStyle>
    </a:band2H>
    <a:firstCol>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2708684C-4D16-4618-839F-0558EEFCDFE6}" styleName="">
    <a:tblBg/>
    <a:wholeTbl>
      <a:tcTxStyle b="off" i="off">
        <a:fontRef idx="minor">
          <a:schemeClr val="accent1"/>
        </a:fontRef>
        <a:schemeClr val="accent1"/>
      </a:tcTxStyle>
      <a:tcStyle>
        <a:tcBdr>
          <a:left>
            <a:ln w="12700" cap="flat">
              <a:solidFill>
                <a:schemeClr val="accent1"/>
              </a:solidFill>
              <a:prstDash val="solid"/>
              <a:round/>
            </a:ln>
          </a:left>
          <a:right>
            <a:ln w="12700" cap="flat">
              <a:solidFill>
                <a:schemeClr val="accent1"/>
              </a:solidFill>
              <a:prstDash val="solid"/>
              <a:round/>
            </a:ln>
          </a:right>
          <a:top>
            <a:ln w="127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solidFill>
            <a:schemeClr val="accent1">
              <a:alpha val="20000"/>
            </a:schemeClr>
          </a:solidFill>
        </a:fill>
      </a:tcStyle>
    </a:wholeTbl>
    <a:band2H>
      <a:tcTxStyle b="def" i="def"/>
      <a:tcStyle>
        <a:tcBdr/>
        <a:fill>
          <a:solidFill>
            <a:srgbClr val="FFFFFF"/>
          </a:solidFill>
        </a:fill>
      </a:tcStyle>
    </a:band2H>
    <a:firstCol>
      <a:tcTxStyle b="on" i="off">
        <a:font>
          <a:latin typeface="Avenir Heavy"/>
          <a:ea typeface="Avenir Heavy"/>
          <a:cs typeface="Avenir Heavy"/>
        </a:font>
        <a:schemeClr val="accent1"/>
      </a:tcTxStyle>
      <a:tcStyle>
        <a:tcBdr>
          <a:left>
            <a:ln w="12700" cap="flat">
              <a:solidFill>
                <a:schemeClr val="accent1"/>
              </a:solidFill>
              <a:prstDash val="solid"/>
              <a:round/>
            </a:ln>
          </a:left>
          <a:right>
            <a:ln w="12700" cap="flat">
              <a:solidFill>
                <a:schemeClr val="accent1"/>
              </a:solidFill>
              <a:prstDash val="solid"/>
              <a:round/>
            </a:ln>
          </a:right>
          <a:top>
            <a:ln w="127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solidFill>
            <a:schemeClr val="accent1">
              <a:alpha val="20000"/>
            </a:schemeClr>
          </a:solidFill>
        </a:fill>
      </a:tcStyle>
    </a:firstCol>
    <a:lastRow>
      <a:tcTxStyle b="on" i="off">
        <a:font>
          <a:latin typeface="Avenir Heavy"/>
          <a:ea typeface="Avenir Heavy"/>
          <a:cs typeface="Avenir Heavy"/>
        </a:font>
        <a:schemeClr val="accent1"/>
      </a:tcTxStyle>
      <a:tcStyle>
        <a:tcBdr>
          <a:left>
            <a:ln w="12700" cap="flat">
              <a:solidFill>
                <a:schemeClr val="accent1"/>
              </a:solidFill>
              <a:prstDash val="solid"/>
              <a:round/>
            </a:ln>
          </a:left>
          <a:right>
            <a:ln w="12700" cap="flat">
              <a:solidFill>
                <a:schemeClr val="accent1"/>
              </a:solidFill>
              <a:prstDash val="solid"/>
              <a:round/>
            </a:ln>
          </a:right>
          <a:top>
            <a:ln w="508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noFill/>
        </a:fill>
      </a:tcStyle>
    </a:lastRow>
    <a:firstRow>
      <a:tcTxStyle b="on" i="off">
        <a:font>
          <a:latin typeface="Avenir Heavy"/>
          <a:ea typeface="Avenir Heavy"/>
          <a:cs typeface="Avenir Heavy"/>
        </a:font>
        <a:schemeClr val="accent1"/>
      </a:tcTxStyle>
      <a:tcStyle>
        <a:tcBdr>
          <a:left>
            <a:ln w="12700" cap="flat">
              <a:solidFill>
                <a:schemeClr val="accent1"/>
              </a:solidFill>
              <a:prstDash val="solid"/>
              <a:round/>
            </a:ln>
          </a:left>
          <a:right>
            <a:ln w="12700" cap="flat">
              <a:solidFill>
                <a:schemeClr val="accent1"/>
              </a:solidFill>
              <a:prstDash val="solid"/>
              <a:round/>
            </a:ln>
          </a:right>
          <a:top>
            <a:ln w="12700" cap="flat">
              <a:solidFill>
                <a:schemeClr val="accent1"/>
              </a:solidFill>
              <a:prstDash val="solid"/>
              <a:round/>
            </a:ln>
          </a:top>
          <a:bottom>
            <a:ln w="254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0" name="Shape 110"/>
          <p:cNvSpPr/>
          <p:nvPr>
            <p:ph type="sldImg"/>
          </p:nvPr>
        </p:nvSpPr>
        <p:spPr>
          <a:xfrm>
            <a:off x="1143000" y="685800"/>
            <a:ext cx="4572000" cy="3429000"/>
          </a:xfrm>
          <a:prstGeom prst="rect">
            <a:avLst/>
          </a:prstGeom>
        </p:spPr>
        <p:txBody>
          <a:bodyPr/>
          <a:lstStyle/>
          <a:p>
            <a:pPr/>
          </a:p>
        </p:txBody>
      </p:sp>
      <p:sp>
        <p:nvSpPr>
          <p:cNvPr id="111" name="Shape 11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Avenir Book"/>
      </a:defRPr>
    </a:lvl1pPr>
    <a:lvl2pPr indent="228600" latinLnBrk="0">
      <a:defRPr sz="1200">
        <a:latin typeface="+mn-lt"/>
        <a:ea typeface="+mn-ea"/>
        <a:cs typeface="+mn-cs"/>
        <a:sym typeface="Avenir Book"/>
      </a:defRPr>
    </a:lvl2pPr>
    <a:lvl3pPr indent="457200" latinLnBrk="0">
      <a:defRPr sz="1200">
        <a:latin typeface="+mn-lt"/>
        <a:ea typeface="+mn-ea"/>
        <a:cs typeface="+mn-cs"/>
        <a:sym typeface="Avenir Book"/>
      </a:defRPr>
    </a:lvl3pPr>
    <a:lvl4pPr indent="685800" latinLnBrk="0">
      <a:defRPr sz="1200">
        <a:latin typeface="+mn-lt"/>
        <a:ea typeface="+mn-ea"/>
        <a:cs typeface="+mn-cs"/>
        <a:sym typeface="Avenir Book"/>
      </a:defRPr>
    </a:lvl4pPr>
    <a:lvl5pPr indent="914400" latinLnBrk="0">
      <a:defRPr sz="1200">
        <a:latin typeface="+mn-lt"/>
        <a:ea typeface="+mn-ea"/>
        <a:cs typeface="+mn-cs"/>
        <a:sym typeface="Avenir Book"/>
      </a:defRPr>
    </a:lvl5pPr>
    <a:lvl6pPr indent="1143000" latinLnBrk="0">
      <a:defRPr sz="1200">
        <a:latin typeface="+mn-lt"/>
        <a:ea typeface="+mn-ea"/>
        <a:cs typeface="+mn-cs"/>
        <a:sym typeface="Avenir Book"/>
      </a:defRPr>
    </a:lvl6pPr>
    <a:lvl7pPr indent="1371600" latinLnBrk="0">
      <a:defRPr sz="1200">
        <a:latin typeface="+mn-lt"/>
        <a:ea typeface="+mn-ea"/>
        <a:cs typeface="+mn-cs"/>
        <a:sym typeface="Avenir Book"/>
      </a:defRPr>
    </a:lvl7pPr>
    <a:lvl8pPr indent="1600200" latinLnBrk="0">
      <a:defRPr sz="1200">
        <a:latin typeface="+mn-lt"/>
        <a:ea typeface="+mn-ea"/>
        <a:cs typeface="+mn-cs"/>
        <a:sym typeface="Avenir Book"/>
      </a:defRPr>
    </a:lvl8pPr>
    <a:lvl9pPr indent="1828800" latinLnBrk="0">
      <a:defRPr sz="1200">
        <a:latin typeface="+mn-lt"/>
        <a:ea typeface="+mn-ea"/>
        <a:cs typeface="+mn-cs"/>
        <a:sym typeface="Avenir Book"/>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1.png"/><Relationship Id="rId4" Type="http://schemas.openxmlformats.org/officeDocument/2006/relationships/image" Target="../media/image3.jpe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elfolie">
    <p:spTree>
      <p:nvGrpSpPr>
        <p:cNvPr id="1" name=""/>
        <p:cNvGrpSpPr/>
        <p:nvPr/>
      </p:nvGrpSpPr>
      <p:grpSpPr>
        <a:xfrm>
          <a:off x="0" y="0"/>
          <a:ext cx="0" cy="0"/>
          <a:chOff x="0" y="0"/>
          <a:chExt cx="0" cy="0"/>
        </a:xfrm>
      </p:grpSpPr>
      <p:sp>
        <p:nvSpPr>
          <p:cNvPr id="12" name="Titeltext"/>
          <p:cNvSpPr txBox="1"/>
          <p:nvPr>
            <p:ph type="title"/>
          </p:nvPr>
        </p:nvSpPr>
        <p:spPr>
          <a:xfrm>
            <a:off x="2517860" y="3765405"/>
            <a:ext cx="8170859" cy="867931"/>
          </a:xfrm>
          <a:prstGeom prst="rect">
            <a:avLst/>
          </a:prstGeom>
          <a:solidFill>
            <a:srgbClr val="FFFFFF"/>
          </a:solidFill>
        </p:spPr>
        <p:txBody>
          <a:bodyPr anchor="b">
            <a:normAutofit fontScale="100000" lnSpcReduction="0"/>
          </a:bodyPr>
          <a:lstStyle>
            <a:lvl1pPr>
              <a:defRPr sz="2800">
                <a:solidFill>
                  <a:srgbClr val="000000"/>
                </a:solidFill>
              </a:defRPr>
            </a:lvl1pPr>
          </a:lstStyle>
          <a:p>
            <a:pPr/>
            <a:r>
              <a:t>Titeltext</a:t>
            </a:r>
          </a:p>
        </p:txBody>
      </p:sp>
      <p:sp>
        <p:nvSpPr>
          <p:cNvPr id="13" name="Textebene 1…"/>
          <p:cNvSpPr txBox="1"/>
          <p:nvPr>
            <p:ph type="body" sz="quarter" idx="1"/>
          </p:nvPr>
        </p:nvSpPr>
        <p:spPr>
          <a:xfrm>
            <a:off x="2517860" y="4726011"/>
            <a:ext cx="5803628" cy="1717963"/>
          </a:xfrm>
          <a:prstGeom prst="rect">
            <a:avLst/>
          </a:prstGeom>
        </p:spPr>
        <p:txBody>
          <a:bodyPr>
            <a:normAutofit fontScale="100000" lnSpcReduction="0"/>
          </a:bodyPr>
          <a:lstStyle>
            <a:lvl1pPr>
              <a:defRPr>
                <a:solidFill>
                  <a:srgbClr val="000000"/>
                </a:solidFill>
              </a:defRPr>
            </a:lvl1pPr>
            <a:lvl2pPr marL="0" indent="457200">
              <a:buSzTx/>
              <a:buNone/>
              <a:defRPr>
                <a:solidFill>
                  <a:srgbClr val="000000"/>
                </a:solidFill>
              </a:defRPr>
            </a:lvl2pPr>
            <a:lvl3pPr marL="0" indent="914400">
              <a:buSzTx/>
              <a:buNone/>
              <a:defRPr>
                <a:solidFill>
                  <a:srgbClr val="000000"/>
                </a:solidFill>
              </a:defRPr>
            </a:lvl3pPr>
            <a:lvl4pPr marL="0" indent="1371600">
              <a:buSzTx/>
              <a:buNone/>
              <a:defRPr>
                <a:solidFill>
                  <a:srgbClr val="000000"/>
                </a:solidFill>
              </a:defRPr>
            </a:lvl4pPr>
            <a:lvl5pPr marL="0" indent="1828800">
              <a:buSzTx/>
              <a:buNone/>
              <a:defRPr>
                <a:solidFill>
                  <a:srgbClr val="000000"/>
                </a:solidFill>
              </a:defRPr>
            </a:lvl5pPr>
          </a:lstStyle>
          <a:p>
            <a:pPr/>
            <a:r>
              <a:t>Textebene 1</a:t>
            </a:r>
          </a:p>
          <a:p>
            <a:pPr lvl="1"/>
            <a:r>
              <a:t>Textebene 2</a:t>
            </a:r>
          </a:p>
          <a:p>
            <a:pPr lvl="2"/>
            <a:r>
              <a:t>Textebene 3</a:t>
            </a:r>
          </a:p>
          <a:p>
            <a:pPr lvl="3"/>
            <a:r>
              <a:t>Textebene 4</a:t>
            </a:r>
          </a:p>
          <a:p>
            <a:pPr lvl="4"/>
            <a:r>
              <a:t>Textebene 5</a:t>
            </a:r>
          </a:p>
        </p:txBody>
      </p:sp>
      <p:pic>
        <p:nvPicPr>
          <p:cNvPr id="14" name="Visual_s.jpg" descr="Visual_s.jpg"/>
          <p:cNvPicPr>
            <a:picLocks noChangeAspect="1"/>
          </p:cNvPicPr>
          <p:nvPr/>
        </p:nvPicPr>
        <p:blipFill>
          <a:blip r:embed="rId2">
            <a:extLst/>
          </a:blip>
          <a:srcRect l="0" t="8729" r="2083" b="0"/>
          <a:stretch>
            <a:fillRect/>
          </a:stretch>
        </p:blipFill>
        <p:spPr>
          <a:xfrm>
            <a:off x="1379" y="1240680"/>
            <a:ext cx="12189375" cy="2520948"/>
          </a:xfrm>
          <a:prstGeom prst="rect">
            <a:avLst/>
          </a:prstGeom>
          <a:ln w="12700">
            <a:miter lim="400000"/>
          </a:ln>
        </p:spPr>
      </p:pic>
      <p:sp>
        <p:nvSpPr>
          <p:cNvPr id="15" name="Foliennummer"/>
          <p:cNvSpPr txBox="1"/>
          <p:nvPr>
            <p:ph type="sldNum" sz="quarter" idx="2"/>
          </p:nvPr>
        </p:nvSpPr>
        <p:spPr>
          <a:xfrm>
            <a:off x="58928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Vertikaler Titel und Text">
    <p:spTree>
      <p:nvGrpSpPr>
        <p:cNvPr id="1" name=""/>
        <p:cNvGrpSpPr/>
        <p:nvPr/>
      </p:nvGrpSpPr>
      <p:grpSpPr>
        <a:xfrm>
          <a:off x="0" y="0"/>
          <a:ext cx="0" cy="0"/>
          <a:chOff x="0" y="0"/>
          <a:chExt cx="0" cy="0"/>
        </a:xfrm>
      </p:grpSpPr>
      <p:pic>
        <p:nvPicPr>
          <p:cNvPr id="101" name="Bild 8" descr="Bild 8"/>
          <p:cNvPicPr>
            <a:picLocks noChangeAspect="1"/>
          </p:cNvPicPr>
          <p:nvPr/>
        </p:nvPicPr>
        <p:blipFill>
          <a:blip r:embed="rId2">
            <a:extLst/>
          </a:blip>
          <a:stretch>
            <a:fillRect/>
          </a:stretch>
        </p:blipFill>
        <p:spPr>
          <a:xfrm>
            <a:off x="9982200" y="89140"/>
            <a:ext cx="1371600" cy="836343"/>
          </a:xfrm>
          <a:prstGeom prst="rect">
            <a:avLst/>
          </a:prstGeom>
          <a:ln w="12700">
            <a:miter lim="400000"/>
          </a:ln>
        </p:spPr>
      </p:pic>
      <p:sp>
        <p:nvSpPr>
          <p:cNvPr id="102" name="Titeltext"/>
          <p:cNvSpPr txBox="1"/>
          <p:nvPr>
            <p:ph type="title"/>
          </p:nvPr>
        </p:nvSpPr>
        <p:spPr>
          <a:xfrm>
            <a:off x="8724900" y="365125"/>
            <a:ext cx="2628900" cy="5811838"/>
          </a:xfrm>
          <a:prstGeom prst="rect">
            <a:avLst/>
          </a:prstGeom>
        </p:spPr>
        <p:txBody>
          <a:bodyPr>
            <a:normAutofit fontScale="100000" lnSpcReduction="0"/>
          </a:bodyPr>
          <a:lstStyle/>
          <a:p>
            <a:pPr/>
            <a:r>
              <a:t>Titeltext</a:t>
            </a:r>
          </a:p>
        </p:txBody>
      </p:sp>
      <p:sp>
        <p:nvSpPr>
          <p:cNvPr id="103" name="Textebene 1…"/>
          <p:cNvSpPr txBox="1"/>
          <p:nvPr>
            <p:ph type="body" idx="1"/>
          </p:nvPr>
        </p:nvSpPr>
        <p:spPr>
          <a:xfrm>
            <a:off x="838200" y="365125"/>
            <a:ext cx="7734300" cy="5811838"/>
          </a:xfrm>
          <a:prstGeom prst="rect">
            <a:avLst/>
          </a:prstGeom>
        </p:spPr>
        <p:txBody>
          <a:bodyPr>
            <a:normAutofit fontScale="100000" lnSpcReduction="0"/>
          </a:bodyPr>
          <a:lstStyle/>
          <a:p>
            <a:pPr/>
            <a:r>
              <a:t>Textebene 1</a:t>
            </a:r>
          </a:p>
          <a:p>
            <a:pPr lvl="1"/>
            <a:r>
              <a:t>Textebene 2</a:t>
            </a:r>
          </a:p>
          <a:p>
            <a:pPr lvl="2"/>
            <a:r>
              <a:t>Textebene 3</a:t>
            </a:r>
          </a:p>
          <a:p>
            <a:pPr lvl="3"/>
            <a:r>
              <a:t>Textebene 4</a:t>
            </a:r>
          </a:p>
          <a:p>
            <a:pPr lvl="4"/>
            <a:r>
              <a:t>Textebene 5</a:t>
            </a:r>
          </a:p>
        </p:txBody>
      </p:sp>
      <p:sp>
        <p:nvSpPr>
          <p:cNvPr id="104"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22" name="Titeltext"/>
          <p:cNvSpPr txBox="1"/>
          <p:nvPr>
            <p:ph type="title"/>
          </p:nvPr>
        </p:nvSpPr>
        <p:spPr>
          <a:xfrm>
            <a:off x="695325" y="358202"/>
            <a:ext cx="9706746" cy="595340"/>
          </a:xfrm>
          <a:prstGeom prst="rect">
            <a:avLst/>
          </a:prstGeom>
        </p:spPr>
        <p:txBody>
          <a:bodyPr>
            <a:normAutofit fontScale="100000" lnSpcReduction="0"/>
          </a:bodyPr>
          <a:lstStyle>
            <a:lvl1pPr>
              <a:defRPr sz="2000">
                <a:solidFill>
                  <a:srgbClr val="000000"/>
                </a:solidFill>
              </a:defRPr>
            </a:lvl1pPr>
          </a:lstStyle>
          <a:p>
            <a:pPr/>
            <a:r>
              <a:t>Titeltext</a:t>
            </a:r>
          </a:p>
        </p:txBody>
      </p:sp>
      <p:sp>
        <p:nvSpPr>
          <p:cNvPr id="23" name="Foliennummer"/>
          <p:cNvSpPr txBox="1"/>
          <p:nvPr>
            <p:ph type="sldNum" sz="quarter" idx="2"/>
          </p:nvPr>
        </p:nvSpPr>
        <p:spPr>
          <a:xfrm>
            <a:off x="11243519" y="6404292"/>
            <a:ext cx="245365" cy="269241"/>
          </a:xfrm>
          <a:prstGeom prst="rect">
            <a:avLst/>
          </a:prstGeom>
        </p:spPr>
        <p:txBody>
          <a:bodyPr/>
          <a:lstStyle/>
          <a:p>
            <a:pPr/>
            <a:fld id="{86CB4B4D-7CA3-9044-876B-883B54F8677D}" type="slidenum"/>
          </a:p>
        </p:txBody>
      </p:sp>
      <p:sp>
        <p:nvSpPr>
          <p:cNvPr id="24" name="Textebene 1…"/>
          <p:cNvSpPr txBox="1"/>
          <p:nvPr>
            <p:ph type="body" idx="1"/>
          </p:nvPr>
        </p:nvSpPr>
        <p:spPr>
          <a:xfrm>
            <a:off x="695325" y="1271590"/>
            <a:ext cx="10801350" cy="5066297"/>
          </a:xfrm>
          <a:prstGeom prst="rect">
            <a:avLst/>
          </a:prstGeom>
        </p:spPr>
        <p:txBody>
          <a:bodyPr>
            <a:normAutofit fontScale="100000" lnSpcReduction="0"/>
          </a:bodyPr>
          <a:lstStyle>
            <a:lvl1pPr>
              <a:defRPr sz="1400">
                <a:solidFill>
                  <a:srgbClr val="000000"/>
                </a:solidFill>
              </a:defRPr>
            </a:lvl1pPr>
            <a:lvl2pPr marL="719137" indent="-542925">
              <a:buAutoNum type="arabicPeriod" startAt="1"/>
              <a:defRPr sz="1400">
                <a:solidFill>
                  <a:srgbClr val="000000"/>
                </a:solidFill>
              </a:defRPr>
            </a:lvl2pPr>
            <a:lvl3pPr marL="859745" indent="-413657">
              <a:defRPr sz="1400">
                <a:solidFill>
                  <a:srgbClr val="000000"/>
                </a:solidFill>
              </a:defRPr>
            </a:lvl3pPr>
            <a:lvl4pPr marL="1195917" indent="-478367">
              <a:defRPr sz="1400">
                <a:solidFill>
                  <a:srgbClr val="000000"/>
                </a:solidFill>
              </a:defRPr>
            </a:lvl4pPr>
            <a:lvl5pPr marL="1377950" indent="-482600">
              <a:defRPr sz="1400">
                <a:solidFill>
                  <a:srgbClr val="000000"/>
                </a:solidFill>
              </a:defRPr>
            </a:lvl5pPr>
          </a:lstStyle>
          <a:p>
            <a:pPr/>
            <a:r>
              <a:t>Textebene 1</a:t>
            </a:r>
          </a:p>
          <a:p>
            <a:pPr lvl="1"/>
            <a:r>
              <a:t>Textebene 2</a:t>
            </a:r>
          </a:p>
          <a:p>
            <a:pPr lvl="2"/>
            <a:r>
              <a:t>Textebene 3</a:t>
            </a:r>
          </a:p>
          <a:p>
            <a:pPr lvl="3"/>
            <a:r>
              <a:t>Textebene 4</a:t>
            </a:r>
          </a:p>
          <a:p>
            <a:pPr lvl="4"/>
            <a:r>
              <a:t>Textebene 5</a:t>
            </a:r>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el und Inhalt">
    <p:spTree>
      <p:nvGrpSpPr>
        <p:cNvPr id="1" name=""/>
        <p:cNvGrpSpPr/>
        <p:nvPr/>
      </p:nvGrpSpPr>
      <p:grpSpPr>
        <a:xfrm>
          <a:off x="0" y="0"/>
          <a:ext cx="0" cy="0"/>
          <a:chOff x="0" y="0"/>
          <a:chExt cx="0" cy="0"/>
        </a:xfrm>
      </p:grpSpPr>
      <p:sp>
        <p:nvSpPr>
          <p:cNvPr id="31" name="Titeltext"/>
          <p:cNvSpPr txBox="1"/>
          <p:nvPr>
            <p:ph type="title"/>
          </p:nvPr>
        </p:nvSpPr>
        <p:spPr>
          <a:xfrm>
            <a:off x="705717" y="319574"/>
            <a:ext cx="8989002" cy="606268"/>
          </a:xfrm>
          <a:prstGeom prst="rect">
            <a:avLst/>
          </a:prstGeom>
        </p:spPr>
        <p:txBody>
          <a:bodyPr>
            <a:normAutofit fontScale="100000" lnSpcReduction="0"/>
          </a:bodyPr>
          <a:lstStyle>
            <a:lvl1pPr>
              <a:defRPr sz="2000"/>
            </a:lvl1pPr>
          </a:lstStyle>
          <a:p>
            <a:pPr/>
            <a:r>
              <a:t>Titeltext</a:t>
            </a:r>
          </a:p>
        </p:txBody>
      </p:sp>
      <p:sp>
        <p:nvSpPr>
          <p:cNvPr id="32" name="Textebene 1…"/>
          <p:cNvSpPr txBox="1"/>
          <p:nvPr>
            <p:ph type="body" idx="1"/>
          </p:nvPr>
        </p:nvSpPr>
        <p:spPr>
          <a:xfrm>
            <a:off x="703117" y="1278081"/>
            <a:ext cx="10785766" cy="4910973"/>
          </a:xfrm>
          <a:prstGeom prst="rect">
            <a:avLst/>
          </a:prstGeom>
        </p:spPr>
        <p:txBody>
          <a:bodyPr>
            <a:normAutofit fontScale="100000" lnSpcReduction="0"/>
          </a:bodyPr>
          <a:lstStyle>
            <a:lvl2pPr marL="685800" indent="-228600"/>
            <a:lvl3pPr marL="1175657" indent="-261257"/>
            <a:lvl4pPr marL="1676400" indent="-304800"/>
            <a:lvl5pPr marL="2133600" indent="-304800"/>
          </a:lstStyle>
          <a:p>
            <a:pPr/>
            <a:r>
              <a:t>Textebene 1</a:t>
            </a:r>
          </a:p>
          <a:p>
            <a:pPr lvl="1"/>
            <a:r>
              <a:t>Textebene 2</a:t>
            </a:r>
          </a:p>
          <a:p>
            <a:pPr lvl="2"/>
            <a:r>
              <a:t>Textebene 3</a:t>
            </a:r>
          </a:p>
          <a:p>
            <a:pPr lvl="3"/>
            <a:r>
              <a:t>Textebene 4</a:t>
            </a:r>
          </a:p>
          <a:p>
            <a:pPr lvl="4"/>
            <a:r>
              <a:t>Textebene 5</a:t>
            </a:r>
          </a:p>
        </p:txBody>
      </p:sp>
      <p:sp>
        <p:nvSpPr>
          <p:cNvPr id="33" name="Foliennummer"/>
          <p:cNvSpPr txBox="1"/>
          <p:nvPr>
            <p:ph type="sldNum" sz="quarter" idx="2"/>
          </p:nvPr>
        </p:nvSpPr>
        <p:spPr>
          <a:xfrm>
            <a:off x="11243519" y="6404292"/>
            <a:ext cx="245365" cy="2692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Zwei Inhalte">
    <p:spTree>
      <p:nvGrpSpPr>
        <p:cNvPr id="1" name=""/>
        <p:cNvGrpSpPr/>
        <p:nvPr/>
      </p:nvGrpSpPr>
      <p:grpSpPr>
        <a:xfrm>
          <a:off x="0" y="0"/>
          <a:ext cx="0" cy="0"/>
          <a:chOff x="0" y="0"/>
          <a:chExt cx="0" cy="0"/>
        </a:xfrm>
      </p:grpSpPr>
      <p:sp>
        <p:nvSpPr>
          <p:cNvPr id="40" name="Titeltext"/>
          <p:cNvSpPr txBox="1"/>
          <p:nvPr>
            <p:ph type="title"/>
          </p:nvPr>
        </p:nvSpPr>
        <p:spPr>
          <a:xfrm>
            <a:off x="703362" y="314565"/>
            <a:ext cx="9001747" cy="611278"/>
          </a:xfrm>
          <a:prstGeom prst="rect">
            <a:avLst/>
          </a:prstGeom>
        </p:spPr>
        <p:txBody>
          <a:bodyPr>
            <a:normAutofit fontScale="100000" lnSpcReduction="0"/>
          </a:bodyPr>
          <a:lstStyle>
            <a:lvl1pPr>
              <a:defRPr sz="2000"/>
            </a:lvl1pPr>
          </a:lstStyle>
          <a:p>
            <a:pPr/>
            <a:r>
              <a:t>Titeltext</a:t>
            </a:r>
          </a:p>
        </p:txBody>
      </p:sp>
      <p:sp>
        <p:nvSpPr>
          <p:cNvPr id="41" name="Textebene 1…"/>
          <p:cNvSpPr txBox="1"/>
          <p:nvPr>
            <p:ph type="body" sz="half" idx="1"/>
          </p:nvPr>
        </p:nvSpPr>
        <p:spPr>
          <a:xfrm>
            <a:off x="713752" y="1589808"/>
            <a:ext cx="4949537" cy="4771868"/>
          </a:xfrm>
          <a:prstGeom prst="rect">
            <a:avLst/>
          </a:prstGeom>
        </p:spPr>
        <p:txBody>
          <a:bodyPr>
            <a:normAutofit fontScale="100000" lnSpcReduction="0"/>
          </a:bodyPr>
          <a:lstStyle>
            <a:lvl2pPr marL="179387" indent="-139700"/>
            <a:lvl3pPr marL="378732" indent="-159657"/>
            <a:lvl4pPr marL="584200" indent="-184150"/>
            <a:lvl5pPr marL="852487" indent="-184150"/>
          </a:lstStyle>
          <a:p>
            <a:pPr/>
            <a:r>
              <a:t>Textebene 1</a:t>
            </a:r>
          </a:p>
          <a:p>
            <a:pPr lvl="1"/>
            <a:r>
              <a:t>Textebene 2</a:t>
            </a:r>
          </a:p>
          <a:p>
            <a:pPr lvl="2"/>
            <a:r>
              <a:t>Textebene 3</a:t>
            </a:r>
          </a:p>
          <a:p>
            <a:pPr lvl="3"/>
            <a:r>
              <a:t>Textebene 4</a:t>
            </a:r>
          </a:p>
          <a:p>
            <a:pPr lvl="4"/>
            <a:r>
              <a:t>Textebene 5</a:t>
            </a:r>
          </a:p>
        </p:txBody>
      </p:sp>
      <p:sp>
        <p:nvSpPr>
          <p:cNvPr id="42" name="Foliennummer"/>
          <p:cNvSpPr txBox="1"/>
          <p:nvPr>
            <p:ph type="sldNum" sz="quarter" idx="2"/>
          </p:nvPr>
        </p:nvSpPr>
        <p:spPr>
          <a:xfrm>
            <a:off x="11243519" y="6404292"/>
            <a:ext cx="245365" cy="269241"/>
          </a:xfrm>
          <a:prstGeom prst="rect">
            <a:avLst/>
          </a:prstGeom>
        </p:spPr>
        <p:txBody>
          <a:bodyPr/>
          <a:lstStyle>
            <a:lvl1pPr>
              <a:defRPr>
                <a:solidFill>
                  <a:srgbClr val="A6A6A6"/>
                </a:solidFill>
              </a:defRPr>
            </a:lvl1pPr>
          </a:lstStyle>
          <a:p>
            <a:pPr/>
            <a:fld id="{86CB4B4D-7CA3-9044-876B-883B54F8677D}" type="slidenum"/>
          </a:p>
        </p:txBody>
      </p:sp>
      <p:sp>
        <p:nvSpPr>
          <p:cNvPr id="43" name="Gerader Verbinder 10"/>
          <p:cNvSpPr/>
          <p:nvPr/>
        </p:nvSpPr>
        <p:spPr>
          <a:xfrm>
            <a:off x="682334" y="1319696"/>
            <a:ext cx="4949538" cy="1"/>
          </a:xfrm>
          <a:prstGeom prst="line">
            <a:avLst/>
          </a:prstGeom>
          <a:ln w="6350">
            <a:solidFill>
              <a:srgbClr val="001721"/>
            </a:solidFill>
            <a:miter/>
          </a:ln>
        </p:spPr>
        <p:txBody>
          <a:bodyPr lIns="45719" rIns="45719"/>
          <a:lstStyle/>
          <a:p>
            <a:pPr/>
          </a:p>
        </p:txBody>
      </p:sp>
      <p:sp>
        <p:nvSpPr>
          <p:cNvPr id="44" name="Gerader Verbinder 18"/>
          <p:cNvSpPr/>
          <p:nvPr/>
        </p:nvSpPr>
        <p:spPr>
          <a:xfrm>
            <a:off x="6497780" y="1316231"/>
            <a:ext cx="4949538" cy="1"/>
          </a:xfrm>
          <a:prstGeom prst="line">
            <a:avLst/>
          </a:prstGeom>
          <a:ln w="6350">
            <a:solidFill>
              <a:srgbClr val="001721"/>
            </a:solidFill>
            <a:miter/>
          </a:ln>
        </p:spPr>
        <p:txBody>
          <a:bodyPr lIns="45719" rIns="45719"/>
          <a:lstStyle/>
          <a:p>
            <a:pPr/>
          </a:p>
        </p:txBody>
      </p:sp>
      <p:sp>
        <p:nvSpPr>
          <p:cNvPr id="45" name="Textebene 1…"/>
          <p:cNvSpPr txBox="1"/>
          <p:nvPr/>
        </p:nvSpPr>
        <p:spPr>
          <a:xfrm>
            <a:off x="6657353" y="1608486"/>
            <a:ext cx="4949537" cy="4771868"/>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lnSpc>
                <a:spcPct val="90000"/>
              </a:lnSpc>
              <a:spcBef>
                <a:spcPts val="1000"/>
              </a:spcBef>
              <a:defRPr sz="1600"/>
            </a:lvl1pPr>
            <a:lvl2pPr marL="179387" indent="-139700">
              <a:lnSpc>
                <a:spcPct val="90000"/>
              </a:lnSpc>
              <a:spcBef>
                <a:spcPts val="1000"/>
              </a:spcBef>
              <a:buSzPct val="100000"/>
              <a:buChar char="•"/>
              <a:defRPr sz="1600"/>
            </a:lvl2pPr>
            <a:lvl3pPr marL="378732" indent="-159657">
              <a:lnSpc>
                <a:spcPct val="90000"/>
              </a:lnSpc>
              <a:spcBef>
                <a:spcPts val="1000"/>
              </a:spcBef>
              <a:buSzPct val="100000"/>
              <a:buChar char="•"/>
              <a:defRPr sz="1600"/>
            </a:lvl3pPr>
            <a:lvl4pPr marL="584200" indent="-184150">
              <a:lnSpc>
                <a:spcPct val="90000"/>
              </a:lnSpc>
              <a:spcBef>
                <a:spcPts val="1000"/>
              </a:spcBef>
              <a:buSzPct val="100000"/>
              <a:buChar char="•"/>
              <a:defRPr sz="1600"/>
            </a:lvl4pPr>
            <a:lvl5pPr marL="852487" indent="-184150">
              <a:lnSpc>
                <a:spcPct val="90000"/>
              </a:lnSpc>
              <a:spcBef>
                <a:spcPts val="1000"/>
              </a:spcBef>
              <a:buSzPct val="100000"/>
              <a:buChar char="•"/>
              <a:defRPr sz="1600"/>
            </a:lvl5pPr>
          </a:lstStyle>
          <a:p>
            <a:pPr/>
            <a:r>
              <a:t>Textebene 1</a:t>
            </a:r>
          </a:p>
          <a:p>
            <a:pPr lvl="1"/>
            <a:r>
              <a:t>Textebene 2</a:t>
            </a:r>
          </a:p>
          <a:p>
            <a:pPr lvl="2"/>
            <a:r>
              <a:t>Textebene 3</a:t>
            </a:r>
          </a:p>
          <a:p>
            <a:pPr lvl="3"/>
            <a:r>
              <a:t>Textebene 4</a:t>
            </a:r>
          </a:p>
          <a:p>
            <a:pPr lvl="4"/>
            <a:r>
              <a:t>Textebene 5</a:t>
            </a:r>
          </a:p>
        </p:txBody>
      </p:sp>
      <p:pic>
        <p:nvPicPr>
          <p:cNvPr id="46" name="Logo_200x100.png" descr="Logo_200x100.png"/>
          <p:cNvPicPr>
            <a:picLocks noChangeAspect="1"/>
          </p:cNvPicPr>
          <p:nvPr/>
        </p:nvPicPr>
        <p:blipFill>
          <a:blip r:embed="rId2">
            <a:extLst/>
          </a:blip>
          <a:stretch>
            <a:fillRect/>
          </a:stretch>
        </p:blipFill>
        <p:spPr>
          <a:xfrm>
            <a:off x="10671473" y="292600"/>
            <a:ext cx="1101427" cy="501150"/>
          </a:xfrm>
          <a:prstGeom prst="rect">
            <a:avLst/>
          </a:prstGeom>
          <a:ln w="12700">
            <a:miter lim="400000"/>
          </a:ln>
        </p:spPr>
      </p:pic>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Nur Titel">
    <p:spTree>
      <p:nvGrpSpPr>
        <p:cNvPr id="1" name=""/>
        <p:cNvGrpSpPr/>
        <p:nvPr/>
      </p:nvGrpSpPr>
      <p:grpSpPr>
        <a:xfrm>
          <a:off x="0" y="0"/>
          <a:ext cx="0" cy="0"/>
          <a:chOff x="0" y="0"/>
          <a:chExt cx="0" cy="0"/>
        </a:xfrm>
      </p:grpSpPr>
      <p:sp>
        <p:nvSpPr>
          <p:cNvPr id="53" name="Titeltext"/>
          <p:cNvSpPr txBox="1"/>
          <p:nvPr>
            <p:ph type="title"/>
          </p:nvPr>
        </p:nvSpPr>
        <p:spPr>
          <a:xfrm>
            <a:off x="701693" y="322997"/>
            <a:ext cx="8972244" cy="602845"/>
          </a:xfrm>
          <a:prstGeom prst="rect">
            <a:avLst/>
          </a:prstGeom>
        </p:spPr>
        <p:txBody>
          <a:bodyPr>
            <a:normAutofit fontScale="100000" lnSpcReduction="0"/>
          </a:bodyPr>
          <a:lstStyle/>
          <a:p>
            <a:pPr/>
            <a:r>
              <a:t>Titeltext</a:t>
            </a:r>
          </a:p>
        </p:txBody>
      </p:sp>
      <p:sp>
        <p:nvSpPr>
          <p:cNvPr id="54" name="Foliennummer"/>
          <p:cNvSpPr txBox="1"/>
          <p:nvPr>
            <p:ph type="sldNum" sz="quarter" idx="2"/>
          </p:nvPr>
        </p:nvSpPr>
        <p:spPr>
          <a:xfrm>
            <a:off x="11243519" y="6404292"/>
            <a:ext cx="245365" cy="2692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Leer">
    <p:spTree>
      <p:nvGrpSpPr>
        <p:cNvPr id="1" name=""/>
        <p:cNvGrpSpPr/>
        <p:nvPr/>
      </p:nvGrpSpPr>
      <p:grpSpPr>
        <a:xfrm>
          <a:off x="0" y="0"/>
          <a:ext cx="0" cy="0"/>
          <a:chOff x="0" y="0"/>
          <a:chExt cx="0" cy="0"/>
        </a:xfrm>
      </p:grpSpPr>
      <p:sp>
        <p:nvSpPr>
          <p:cNvPr id="61"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Abschluss-Slide">
    <p:spTree>
      <p:nvGrpSpPr>
        <p:cNvPr id="1" name=""/>
        <p:cNvGrpSpPr/>
        <p:nvPr/>
      </p:nvGrpSpPr>
      <p:grpSpPr>
        <a:xfrm>
          <a:off x="0" y="0"/>
          <a:ext cx="0" cy="0"/>
          <a:chOff x="0" y="0"/>
          <a:chExt cx="0" cy="0"/>
        </a:xfrm>
      </p:grpSpPr>
      <p:pic>
        <p:nvPicPr>
          <p:cNvPr id="68" name="Visual_r.jpg" descr="Visual_r.jpg"/>
          <p:cNvPicPr>
            <a:picLocks noChangeAspect="1"/>
          </p:cNvPicPr>
          <p:nvPr/>
        </p:nvPicPr>
        <p:blipFill>
          <a:blip r:embed="rId2">
            <a:extLst/>
          </a:blip>
          <a:stretch>
            <a:fillRect/>
          </a:stretch>
        </p:blipFill>
        <p:spPr>
          <a:xfrm>
            <a:off x="-5254" y="1112539"/>
            <a:ext cx="12202508" cy="2707433"/>
          </a:xfrm>
          <a:prstGeom prst="rect">
            <a:avLst/>
          </a:prstGeom>
          <a:ln w="12700">
            <a:miter lim="400000"/>
          </a:ln>
        </p:spPr>
      </p:pic>
      <p:sp>
        <p:nvSpPr>
          <p:cNvPr id="69" name="Textfeld 7"/>
          <p:cNvSpPr txBox="1"/>
          <p:nvPr/>
        </p:nvSpPr>
        <p:spPr>
          <a:xfrm>
            <a:off x="3095064" y="4138761"/>
            <a:ext cx="4687113" cy="2263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400">
                <a:solidFill>
                  <a:srgbClr val="000000"/>
                </a:solidFill>
              </a:defRPr>
            </a:pPr>
            <a:r>
              <a:t>TrustSource ist eine Marke der EACG </a:t>
            </a:r>
          </a:p>
          <a:p>
            <a:pPr>
              <a:defRPr sz="1400">
                <a:solidFill>
                  <a:srgbClr val="000000"/>
                </a:solidFill>
              </a:defRPr>
            </a:pPr>
            <a:r>
              <a:t>EACG GmbH – Enterprise Architecture Consulting Group</a:t>
            </a:r>
          </a:p>
          <a:p>
            <a:pPr>
              <a:defRPr sz="1400">
                <a:solidFill>
                  <a:srgbClr val="000000"/>
                </a:solidFill>
              </a:defRPr>
            </a:pPr>
            <a:r>
              <a:t>EACG Operations Services GmbH</a:t>
            </a:r>
          </a:p>
          <a:p>
            <a:pPr>
              <a:defRPr sz="1400">
                <a:solidFill>
                  <a:srgbClr val="000000"/>
                </a:solidFill>
              </a:defRPr>
            </a:pPr>
            <a:r>
              <a:t>Taunustor 1 (TaunusTurm)</a:t>
            </a:r>
          </a:p>
          <a:p>
            <a:pPr>
              <a:defRPr sz="1400">
                <a:solidFill>
                  <a:srgbClr val="000000"/>
                </a:solidFill>
              </a:defRPr>
            </a:pPr>
            <a:r>
              <a:t>60310 Frankfurt am Main</a:t>
            </a:r>
          </a:p>
          <a:p>
            <a:pPr>
              <a:defRPr sz="1400">
                <a:solidFill>
                  <a:srgbClr val="000000"/>
                </a:solidFill>
              </a:defRPr>
            </a:pPr>
          </a:p>
          <a:p>
            <a:pPr>
              <a:defRPr sz="1400">
                <a:solidFill>
                  <a:srgbClr val="000000"/>
                </a:solidFill>
              </a:defRPr>
            </a:pPr>
            <a:r>
              <a:t>T: +49 69 153 22 77 50</a:t>
            </a:r>
          </a:p>
          <a:p>
            <a:pPr>
              <a:defRPr sz="1400">
                <a:solidFill>
                  <a:srgbClr val="000000"/>
                </a:solidFill>
              </a:defRPr>
            </a:pPr>
            <a:r>
              <a:t>F: +49 69 153 22 77 51</a:t>
            </a:r>
          </a:p>
          <a:p>
            <a:pPr>
              <a:defRPr sz="1400">
                <a:solidFill>
                  <a:srgbClr val="000000"/>
                </a:solidFill>
              </a:defRPr>
            </a:pPr>
            <a:r>
              <a:t>W: https://www.eacg.de</a:t>
            </a:r>
          </a:p>
        </p:txBody>
      </p:sp>
      <p:pic>
        <p:nvPicPr>
          <p:cNvPr id="70" name="Logo_200x100.png" descr="Logo_200x100.png"/>
          <p:cNvPicPr>
            <a:picLocks noChangeAspect="1"/>
          </p:cNvPicPr>
          <p:nvPr/>
        </p:nvPicPr>
        <p:blipFill>
          <a:blip r:embed="rId3">
            <a:extLst/>
          </a:blip>
          <a:stretch>
            <a:fillRect/>
          </a:stretch>
        </p:blipFill>
        <p:spPr>
          <a:xfrm>
            <a:off x="10671473" y="292600"/>
            <a:ext cx="1101427" cy="501150"/>
          </a:xfrm>
          <a:prstGeom prst="rect">
            <a:avLst/>
          </a:prstGeom>
          <a:ln w="12700">
            <a:miter lim="400000"/>
          </a:ln>
        </p:spPr>
      </p:pic>
      <p:pic>
        <p:nvPicPr>
          <p:cNvPr id="71" name="Bild 8" descr="Bild 8"/>
          <p:cNvPicPr>
            <a:picLocks noChangeAspect="1"/>
          </p:cNvPicPr>
          <p:nvPr/>
        </p:nvPicPr>
        <p:blipFill>
          <a:blip r:embed="rId4">
            <a:extLst/>
          </a:blip>
          <a:stretch>
            <a:fillRect/>
          </a:stretch>
        </p:blipFill>
        <p:spPr>
          <a:xfrm>
            <a:off x="1485900" y="4265761"/>
            <a:ext cx="1371600" cy="836342"/>
          </a:xfrm>
          <a:prstGeom prst="rect">
            <a:avLst/>
          </a:prstGeom>
          <a:ln w="12700">
            <a:miter lim="400000"/>
          </a:ln>
        </p:spPr>
      </p:pic>
      <p:sp>
        <p:nvSpPr>
          <p:cNvPr id="72" name="Foliennummer"/>
          <p:cNvSpPr txBox="1"/>
          <p:nvPr>
            <p:ph type="sldNum" sz="quarter" idx="2"/>
          </p:nvPr>
        </p:nvSpPr>
        <p:spPr>
          <a:xfrm>
            <a:off x="58928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Inhalt mit Überschrift">
    <p:spTree>
      <p:nvGrpSpPr>
        <p:cNvPr id="1" name=""/>
        <p:cNvGrpSpPr/>
        <p:nvPr/>
      </p:nvGrpSpPr>
      <p:grpSpPr>
        <a:xfrm>
          <a:off x="0" y="0"/>
          <a:ext cx="0" cy="0"/>
          <a:chOff x="0" y="0"/>
          <a:chExt cx="0" cy="0"/>
        </a:xfrm>
      </p:grpSpPr>
      <p:pic>
        <p:nvPicPr>
          <p:cNvPr id="79" name="Bild 8" descr="Bild 8"/>
          <p:cNvPicPr>
            <a:picLocks noChangeAspect="1"/>
          </p:cNvPicPr>
          <p:nvPr/>
        </p:nvPicPr>
        <p:blipFill>
          <a:blip r:embed="rId2">
            <a:extLst/>
          </a:blip>
          <a:stretch>
            <a:fillRect/>
          </a:stretch>
        </p:blipFill>
        <p:spPr>
          <a:xfrm>
            <a:off x="9982200" y="89140"/>
            <a:ext cx="1371600" cy="836343"/>
          </a:xfrm>
          <a:prstGeom prst="rect">
            <a:avLst/>
          </a:prstGeom>
          <a:ln w="12700">
            <a:miter lim="400000"/>
          </a:ln>
        </p:spPr>
      </p:pic>
      <p:sp>
        <p:nvSpPr>
          <p:cNvPr id="80" name="Titeltext"/>
          <p:cNvSpPr txBox="1"/>
          <p:nvPr>
            <p:ph type="title"/>
          </p:nvPr>
        </p:nvSpPr>
        <p:spPr>
          <a:xfrm>
            <a:off x="839787" y="457200"/>
            <a:ext cx="3932239" cy="1600200"/>
          </a:xfrm>
          <a:prstGeom prst="rect">
            <a:avLst/>
          </a:prstGeom>
        </p:spPr>
        <p:txBody>
          <a:bodyPr anchor="b">
            <a:normAutofit fontScale="100000" lnSpcReduction="0"/>
          </a:bodyPr>
          <a:lstStyle>
            <a:lvl1pPr>
              <a:defRPr sz="3200"/>
            </a:lvl1pPr>
          </a:lstStyle>
          <a:p>
            <a:pPr/>
            <a:r>
              <a:t>Titeltext</a:t>
            </a:r>
          </a:p>
        </p:txBody>
      </p:sp>
      <p:sp>
        <p:nvSpPr>
          <p:cNvPr id="81" name="Textebene 1…"/>
          <p:cNvSpPr txBox="1"/>
          <p:nvPr>
            <p:ph type="body" sz="half" idx="1"/>
          </p:nvPr>
        </p:nvSpPr>
        <p:spPr>
          <a:xfrm>
            <a:off x="5183187" y="987425"/>
            <a:ext cx="6172201" cy="4873625"/>
          </a:xfrm>
          <a:prstGeom prst="rect">
            <a:avLst/>
          </a:prstGeom>
        </p:spPr>
        <p:txBody>
          <a:bodyPr>
            <a:normAutofit fontScale="100000" lnSpcReduction="0"/>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Textebene 1</a:t>
            </a:r>
          </a:p>
          <a:p>
            <a:pPr lvl="1"/>
            <a:r>
              <a:t>Textebene 2</a:t>
            </a:r>
          </a:p>
          <a:p>
            <a:pPr lvl="2"/>
            <a:r>
              <a:t>Textebene 3</a:t>
            </a:r>
          </a:p>
          <a:p>
            <a:pPr lvl="3"/>
            <a:r>
              <a:t>Textebene 4</a:t>
            </a:r>
          </a:p>
          <a:p>
            <a:pPr lvl="4"/>
            <a:r>
              <a:t>Textebene 5</a:t>
            </a:r>
          </a:p>
        </p:txBody>
      </p:sp>
      <p:sp>
        <p:nvSpPr>
          <p:cNvPr id="82" name="Textplatzhalter 3"/>
          <p:cNvSpPr/>
          <p:nvPr>
            <p:ph type="body" sz="quarter" idx="13"/>
          </p:nvPr>
        </p:nvSpPr>
        <p:spPr>
          <a:xfrm>
            <a:off x="839787" y="2057400"/>
            <a:ext cx="3932238" cy="3811588"/>
          </a:xfrm>
          <a:prstGeom prst="rect">
            <a:avLst/>
          </a:prstGeom>
        </p:spPr>
        <p:txBody>
          <a:bodyPr>
            <a:normAutofit fontScale="100000" lnSpcReduction="0"/>
          </a:bodyPr>
          <a:lstStyle/>
          <a:p>
            <a:pPr/>
          </a:p>
        </p:txBody>
      </p:sp>
      <p:sp>
        <p:nvSpPr>
          <p:cNvPr id="83"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ild mit Überschrift">
    <p:spTree>
      <p:nvGrpSpPr>
        <p:cNvPr id="1" name=""/>
        <p:cNvGrpSpPr/>
        <p:nvPr/>
      </p:nvGrpSpPr>
      <p:grpSpPr>
        <a:xfrm>
          <a:off x="0" y="0"/>
          <a:ext cx="0" cy="0"/>
          <a:chOff x="0" y="0"/>
          <a:chExt cx="0" cy="0"/>
        </a:xfrm>
      </p:grpSpPr>
      <p:pic>
        <p:nvPicPr>
          <p:cNvPr id="90" name="Bild 8" descr="Bild 8"/>
          <p:cNvPicPr>
            <a:picLocks noChangeAspect="1"/>
          </p:cNvPicPr>
          <p:nvPr/>
        </p:nvPicPr>
        <p:blipFill>
          <a:blip r:embed="rId2">
            <a:extLst/>
          </a:blip>
          <a:stretch>
            <a:fillRect/>
          </a:stretch>
        </p:blipFill>
        <p:spPr>
          <a:xfrm>
            <a:off x="9982200" y="89140"/>
            <a:ext cx="1371600" cy="836343"/>
          </a:xfrm>
          <a:prstGeom prst="rect">
            <a:avLst/>
          </a:prstGeom>
          <a:ln w="12700">
            <a:miter lim="400000"/>
          </a:ln>
        </p:spPr>
      </p:pic>
      <p:sp>
        <p:nvSpPr>
          <p:cNvPr id="91" name="Titeltext"/>
          <p:cNvSpPr txBox="1"/>
          <p:nvPr>
            <p:ph type="title"/>
          </p:nvPr>
        </p:nvSpPr>
        <p:spPr>
          <a:xfrm>
            <a:off x="839787" y="457200"/>
            <a:ext cx="3932239" cy="1600200"/>
          </a:xfrm>
          <a:prstGeom prst="rect">
            <a:avLst/>
          </a:prstGeom>
        </p:spPr>
        <p:txBody>
          <a:bodyPr anchor="b">
            <a:normAutofit fontScale="100000" lnSpcReduction="0"/>
          </a:bodyPr>
          <a:lstStyle>
            <a:lvl1pPr>
              <a:defRPr sz="3200"/>
            </a:lvl1pPr>
          </a:lstStyle>
          <a:p>
            <a:pPr/>
            <a:r>
              <a:t>Titeltext</a:t>
            </a:r>
          </a:p>
        </p:txBody>
      </p:sp>
      <p:sp>
        <p:nvSpPr>
          <p:cNvPr id="92" name="Bildplatzhalter 2"/>
          <p:cNvSpPr/>
          <p:nvPr>
            <p:ph type="pic" sz="half" idx="13"/>
          </p:nvPr>
        </p:nvSpPr>
        <p:spPr>
          <a:xfrm>
            <a:off x="5183187" y="987425"/>
            <a:ext cx="6172201" cy="4873625"/>
          </a:xfrm>
          <a:prstGeom prst="rect">
            <a:avLst/>
          </a:prstGeom>
          <a:noFill/>
        </p:spPr>
        <p:txBody>
          <a:bodyPr lIns="91439" rIns="91439"/>
          <a:lstStyle/>
          <a:p>
            <a:pPr/>
          </a:p>
        </p:txBody>
      </p:sp>
      <p:sp>
        <p:nvSpPr>
          <p:cNvPr id="93" name="Textebene 1…"/>
          <p:cNvSpPr txBox="1"/>
          <p:nvPr>
            <p:ph type="body" sz="quarter" idx="1"/>
          </p:nvPr>
        </p:nvSpPr>
        <p:spPr>
          <a:xfrm>
            <a:off x="839787" y="2057400"/>
            <a:ext cx="3932239" cy="3811588"/>
          </a:xfrm>
          <a:prstGeom prst="rect">
            <a:avLst/>
          </a:prstGeom>
        </p:spPr>
        <p:txBody>
          <a:bodyPr>
            <a:normAutofit fontScale="100000" lnSpcReduction="0"/>
          </a:bodyPr>
          <a:lstStyle>
            <a:lvl2pPr marL="0" indent="457200">
              <a:buSzTx/>
              <a:buNone/>
            </a:lvl2pPr>
            <a:lvl3pPr marL="0" indent="914400">
              <a:buSzTx/>
              <a:buNone/>
            </a:lvl3pPr>
            <a:lvl4pPr marL="0" indent="1371600">
              <a:buSzTx/>
              <a:buNone/>
            </a:lvl4pPr>
            <a:lvl5pPr marL="0" indent="1828800">
              <a:buSzTx/>
              <a:buNone/>
            </a:lvl5pPr>
          </a:lstStyle>
          <a:p>
            <a:pPr/>
            <a:r>
              <a:t>Textebene 1</a:t>
            </a:r>
          </a:p>
          <a:p>
            <a:pPr lvl="1"/>
            <a:r>
              <a:t>Textebene 2</a:t>
            </a:r>
          </a:p>
          <a:p>
            <a:pPr lvl="2"/>
            <a:r>
              <a:t>Textebene 3</a:t>
            </a:r>
          </a:p>
          <a:p>
            <a:pPr lvl="3"/>
            <a:r>
              <a:t>Textebene 4</a:t>
            </a:r>
          </a:p>
          <a:p>
            <a:pPr lvl="4"/>
            <a:r>
              <a:t>Textebene 5</a:t>
            </a:r>
          </a:p>
        </p:txBody>
      </p:sp>
      <p:sp>
        <p:nvSpPr>
          <p:cNvPr id="94"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Foliennummer"/>
          <p:cNvSpPr txBox="1"/>
          <p:nvPr>
            <p:ph type="sldNum" sz="quarter" idx="2"/>
          </p:nvPr>
        </p:nvSpPr>
        <p:spPr>
          <a:xfrm>
            <a:off x="11108436" y="6404292"/>
            <a:ext cx="245365" cy="269241"/>
          </a:xfrm>
          <a:prstGeom prst="rect">
            <a:avLst/>
          </a:prstGeom>
          <a:ln w="12700">
            <a:miter lim="400000"/>
          </a:ln>
        </p:spPr>
        <p:txBody>
          <a:bodyPr wrap="none" lIns="45719" rIns="45719" anchor="ctr">
            <a:spAutoFit/>
          </a:bodyPr>
          <a:lstStyle>
            <a:lvl1pPr algn="r">
              <a:defRPr sz="1000">
                <a:solidFill>
                  <a:srgbClr val="888C91"/>
                </a:solidFill>
                <a:latin typeface="Avenir Book Oblique"/>
                <a:ea typeface="Avenir Book Oblique"/>
                <a:cs typeface="Avenir Book Oblique"/>
                <a:sym typeface="Avenir Book Oblique"/>
              </a:defRPr>
            </a:lvl1pPr>
          </a:lstStyle>
          <a:p>
            <a:pPr/>
            <a:fld id="{86CB4B4D-7CA3-9044-876B-883B54F8677D}" type="slidenum"/>
          </a:p>
        </p:txBody>
      </p:sp>
      <p:pic>
        <p:nvPicPr>
          <p:cNvPr id="3" name="Logo_200x100.png" descr="Logo_200x100.png"/>
          <p:cNvPicPr>
            <a:picLocks noChangeAspect="1"/>
          </p:cNvPicPr>
          <p:nvPr/>
        </p:nvPicPr>
        <p:blipFill>
          <a:blip r:embed="rId2">
            <a:extLst/>
          </a:blip>
          <a:stretch>
            <a:fillRect/>
          </a:stretch>
        </p:blipFill>
        <p:spPr>
          <a:xfrm>
            <a:off x="10671473" y="292600"/>
            <a:ext cx="1101427" cy="501150"/>
          </a:xfrm>
          <a:prstGeom prst="rect">
            <a:avLst/>
          </a:prstGeom>
          <a:ln w="12700">
            <a:miter lim="400000"/>
          </a:ln>
        </p:spPr>
      </p:pic>
      <p:sp>
        <p:nvSpPr>
          <p:cNvPr id="4" name="Titeltext"/>
          <p:cNvSpPr txBox="1"/>
          <p:nvPr>
            <p:ph type="title"/>
          </p:nvPr>
        </p:nvSpPr>
        <p:spPr>
          <a:xfrm>
            <a:off x="609600" y="92074"/>
            <a:ext cx="10972800" cy="1508126"/>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a:r>
              <a:t>Titeltext</a:t>
            </a:r>
          </a:p>
        </p:txBody>
      </p:sp>
      <p:sp>
        <p:nvSpPr>
          <p:cNvPr id="5" name="Textebene 1…"/>
          <p:cNvSpPr txBox="1"/>
          <p:nvPr>
            <p:ph type="body" idx="1"/>
          </p:nvPr>
        </p:nvSpPr>
        <p:spPr>
          <a:xfrm>
            <a:off x="609600" y="1600200"/>
            <a:ext cx="10972800" cy="4525963"/>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45719" rIns="45719"/>
          <a:lstStyle/>
          <a:p>
            <a:pPr/>
            <a:r>
              <a:t>Textebene 1</a:t>
            </a:r>
          </a:p>
          <a:p>
            <a:pPr lvl="1"/>
            <a:r>
              <a:t>Textebene 2</a:t>
            </a:r>
          </a:p>
          <a:p>
            <a:pPr lvl="2"/>
            <a:r>
              <a:t>Textebene 3</a:t>
            </a:r>
          </a:p>
          <a:p>
            <a:pPr lvl="3"/>
            <a:r>
              <a:t>Textebene 4</a:t>
            </a:r>
          </a:p>
          <a:p>
            <a:pPr lvl="4"/>
            <a:r>
              <a:t>Textebene 5</a:t>
            </a:r>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2400" u="none">
          <a:solidFill>
            <a:schemeClr val="accent1"/>
          </a:solidFill>
          <a:uFillTx/>
          <a:latin typeface="Avenir Heavy"/>
          <a:ea typeface="Avenir Heavy"/>
          <a:cs typeface="Avenir Heavy"/>
          <a:sym typeface="Avenir Heavy"/>
        </a:defRPr>
      </a:lvl1pPr>
      <a:lvl2pPr marL="0" marR="0" indent="0" algn="l" defTabSz="914400" rtl="0" latinLnBrk="0">
        <a:lnSpc>
          <a:spcPct val="90000"/>
        </a:lnSpc>
        <a:spcBef>
          <a:spcPts val="0"/>
        </a:spcBef>
        <a:spcAft>
          <a:spcPts val="0"/>
        </a:spcAft>
        <a:buClrTx/>
        <a:buSzTx/>
        <a:buFontTx/>
        <a:buNone/>
        <a:tabLst/>
        <a:defRPr b="0" baseline="0" cap="none" i="0" spc="0" strike="noStrike" sz="2400" u="none">
          <a:solidFill>
            <a:schemeClr val="accent1"/>
          </a:solidFill>
          <a:uFillTx/>
          <a:latin typeface="Avenir Heavy"/>
          <a:ea typeface="Avenir Heavy"/>
          <a:cs typeface="Avenir Heavy"/>
          <a:sym typeface="Avenir Heavy"/>
        </a:defRPr>
      </a:lvl2pPr>
      <a:lvl3pPr marL="0" marR="0" indent="0" algn="l" defTabSz="914400" rtl="0" latinLnBrk="0">
        <a:lnSpc>
          <a:spcPct val="90000"/>
        </a:lnSpc>
        <a:spcBef>
          <a:spcPts val="0"/>
        </a:spcBef>
        <a:spcAft>
          <a:spcPts val="0"/>
        </a:spcAft>
        <a:buClrTx/>
        <a:buSzTx/>
        <a:buFontTx/>
        <a:buNone/>
        <a:tabLst/>
        <a:defRPr b="0" baseline="0" cap="none" i="0" spc="0" strike="noStrike" sz="2400" u="none">
          <a:solidFill>
            <a:schemeClr val="accent1"/>
          </a:solidFill>
          <a:uFillTx/>
          <a:latin typeface="Avenir Heavy"/>
          <a:ea typeface="Avenir Heavy"/>
          <a:cs typeface="Avenir Heavy"/>
          <a:sym typeface="Avenir Heavy"/>
        </a:defRPr>
      </a:lvl3pPr>
      <a:lvl4pPr marL="0" marR="0" indent="0" algn="l" defTabSz="914400" rtl="0" latinLnBrk="0">
        <a:lnSpc>
          <a:spcPct val="90000"/>
        </a:lnSpc>
        <a:spcBef>
          <a:spcPts val="0"/>
        </a:spcBef>
        <a:spcAft>
          <a:spcPts val="0"/>
        </a:spcAft>
        <a:buClrTx/>
        <a:buSzTx/>
        <a:buFontTx/>
        <a:buNone/>
        <a:tabLst/>
        <a:defRPr b="0" baseline="0" cap="none" i="0" spc="0" strike="noStrike" sz="2400" u="none">
          <a:solidFill>
            <a:schemeClr val="accent1"/>
          </a:solidFill>
          <a:uFillTx/>
          <a:latin typeface="Avenir Heavy"/>
          <a:ea typeface="Avenir Heavy"/>
          <a:cs typeface="Avenir Heavy"/>
          <a:sym typeface="Avenir Heavy"/>
        </a:defRPr>
      </a:lvl4pPr>
      <a:lvl5pPr marL="0" marR="0" indent="0" algn="l" defTabSz="914400" rtl="0" latinLnBrk="0">
        <a:lnSpc>
          <a:spcPct val="90000"/>
        </a:lnSpc>
        <a:spcBef>
          <a:spcPts val="0"/>
        </a:spcBef>
        <a:spcAft>
          <a:spcPts val="0"/>
        </a:spcAft>
        <a:buClrTx/>
        <a:buSzTx/>
        <a:buFontTx/>
        <a:buNone/>
        <a:tabLst/>
        <a:defRPr b="0" baseline="0" cap="none" i="0" spc="0" strike="noStrike" sz="2400" u="none">
          <a:solidFill>
            <a:schemeClr val="accent1"/>
          </a:solidFill>
          <a:uFillTx/>
          <a:latin typeface="Avenir Heavy"/>
          <a:ea typeface="Avenir Heavy"/>
          <a:cs typeface="Avenir Heavy"/>
          <a:sym typeface="Avenir Heavy"/>
        </a:defRPr>
      </a:lvl5pPr>
      <a:lvl6pPr marL="0" marR="0" indent="0" algn="l" defTabSz="914400" rtl="0" latinLnBrk="0">
        <a:lnSpc>
          <a:spcPct val="90000"/>
        </a:lnSpc>
        <a:spcBef>
          <a:spcPts val="0"/>
        </a:spcBef>
        <a:spcAft>
          <a:spcPts val="0"/>
        </a:spcAft>
        <a:buClrTx/>
        <a:buSzTx/>
        <a:buFontTx/>
        <a:buNone/>
        <a:tabLst/>
        <a:defRPr b="0" baseline="0" cap="none" i="0" spc="0" strike="noStrike" sz="2400" u="none">
          <a:solidFill>
            <a:schemeClr val="accent1"/>
          </a:solidFill>
          <a:uFillTx/>
          <a:latin typeface="Avenir Heavy"/>
          <a:ea typeface="Avenir Heavy"/>
          <a:cs typeface="Avenir Heavy"/>
          <a:sym typeface="Avenir Heavy"/>
        </a:defRPr>
      </a:lvl6pPr>
      <a:lvl7pPr marL="0" marR="0" indent="0" algn="l" defTabSz="914400" rtl="0" latinLnBrk="0">
        <a:lnSpc>
          <a:spcPct val="90000"/>
        </a:lnSpc>
        <a:spcBef>
          <a:spcPts val="0"/>
        </a:spcBef>
        <a:spcAft>
          <a:spcPts val="0"/>
        </a:spcAft>
        <a:buClrTx/>
        <a:buSzTx/>
        <a:buFontTx/>
        <a:buNone/>
        <a:tabLst/>
        <a:defRPr b="0" baseline="0" cap="none" i="0" spc="0" strike="noStrike" sz="2400" u="none">
          <a:solidFill>
            <a:schemeClr val="accent1"/>
          </a:solidFill>
          <a:uFillTx/>
          <a:latin typeface="Avenir Heavy"/>
          <a:ea typeface="Avenir Heavy"/>
          <a:cs typeface="Avenir Heavy"/>
          <a:sym typeface="Avenir Heavy"/>
        </a:defRPr>
      </a:lvl7pPr>
      <a:lvl8pPr marL="0" marR="0" indent="0" algn="l" defTabSz="914400" rtl="0" latinLnBrk="0">
        <a:lnSpc>
          <a:spcPct val="90000"/>
        </a:lnSpc>
        <a:spcBef>
          <a:spcPts val="0"/>
        </a:spcBef>
        <a:spcAft>
          <a:spcPts val="0"/>
        </a:spcAft>
        <a:buClrTx/>
        <a:buSzTx/>
        <a:buFontTx/>
        <a:buNone/>
        <a:tabLst/>
        <a:defRPr b="0" baseline="0" cap="none" i="0" spc="0" strike="noStrike" sz="2400" u="none">
          <a:solidFill>
            <a:schemeClr val="accent1"/>
          </a:solidFill>
          <a:uFillTx/>
          <a:latin typeface="Avenir Heavy"/>
          <a:ea typeface="Avenir Heavy"/>
          <a:cs typeface="Avenir Heavy"/>
          <a:sym typeface="Avenir Heavy"/>
        </a:defRPr>
      </a:lvl8pPr>
      <a:lvl9pPr marL="0" marR="0" indent="0" algn="l" defTabSz="914400" rtl="0" latinLnBrk="0">
        <a:lnSpc>
          <a:spcPct val="90000"/>
        </a:lnSpc>
        <a:spcBef>
          <a:spcPts val="0"/>
        </a:spcBef>
        <a:spcAft>
          <a:spcPts val="0"/>
        </a:spcAft>
        <a:buClrTx/>
        <a:buSzTx/>
        <a:buFontTx/>
        <a:buNone/>
        <a:tabLst/>
        <a:defRPr b="0" baseline="0" cap="none" i="0" spc="0" strike="noStrike" sz="2400" u="none">
          <a:solidFill>
            <a:schemeClr val="accent1"/>
          </a:solidFill>
          <a:uFillTx/>
          <a:latin typeface="Avenir Heavy"/>
          <a:ea typeface="Avenir Heavy"/>
          <a:cs typeface="Avenir Heavy"/>
          <a:sym typeface="Avenir Heavy"/>
        </a:defRPr>
      </a:lvl9pPr>
    </p:titleStyle>
    <p:bodyStyle>
      <a:lvl1pPr marL="0" marR="0" indent="0" algn="l" defTabSz="914400" rtl="0" latinLnBrk="0">
        <a:lnSpc>
          <a:spcPct val="90000"/>
        </a:lnSpc>
        <a:spcBef>
          <a:spcPts val="1000"/>
        </a:spcBef>
        <a:spcAft>
          <a:spcPts val="0"/>
        </a:spcAft>
        <a:buClrTx/>
        <a:buSzTx/>
        <a:buFontTx/>
        <a:buNone/>
        <a:tabLst/>
        <a:defRPr b="0" baseline="0" cap="none" i="0" spc="0" strike="noStrike" sz="1600" u="none">
          <a:solidFill>
            <a:schemeClr val="accent1"/>
          </a:solidFill>
          <a:uFillTx/>
          <a:latin typeface="+mn-lt"/>
          <a:ea typeface="+mn-ea"/>
          <a:cs typeface="+mn-cs"/>
          <a:sym typeface="Avenir Book"/>
        </a:defRPr>
      </a:lvl1pPr>
      <a:lvl2pPr marL="609600" marR="0" indent="-152400" algn="l" defTabSz="914400" rtl="0" latinLnBrk="0">
        <a:lnSpc>
          <a:spcPct val="90000"/>
        </a:lnSpc>
        <a:spcBef>
          <a:spcPts val="1000"/>
        </a:spcBef>
        <a:spcAft>
          <a:spcPts val="0"/>
        </a:spcAft>
        <a:buClrTx/>
        <a:buSzPct val="100000"/>
        <a:buFontTx/>
        <a:buChar char="•"/>
        <a:tabLst/>
        <a:defRPr b="0" baseline="0" cap="none" i="0" spc="0" strike="noStrike" sz="1600" u="none">
          <a:solidFill>
            <a:schemeClr val="accent1"/>
          </a:solidFill>
          <a:uFillTx/>
          <a:latin typeface="+mn-lt"/>
          <a:ea typeface="+mn-ea"/>
          <a:cs typeface="+mn-cs"/>
          <a:sym typeface="Avenir Book"/>
        </a:defRPr>
      </a:lvl2pPr>
      <a:lvl3pPr marL="1097280" marR="0" indent="-182880" algn="l" defTabSz="914400" rtl="0" latinLnBrk="0">
        <a:lnSpc>
          <a:spcPct val="90000"/>
        </a:lnSpc>
        <a:spcBef>
          <a:spcPts val="1000"/>
        </a:spcBef>
        <a:spcAft>
          <a:spcPts val="0"/>
        </a:spcAft>
        <a:buClrTx/>
        <a:buSzPct val="100000"/>
        <a:buFontTx/>
        <a:buChar char="•"/>
        <a:tabLst/>
        <a:defRPr b="0" baseline="0" cap="none" i="0" spc="0" strike="noStrike" sz="1600" u="none">
          <a:solidFill>
            <a:schemeClr val="accent1"/>
          </a:solidFill>
          <a:uFillTx/>
          <a:latin typeface="+mn-lt"/>
          <a:ea typeface="+mn-ea"/>
          <a:cs typeface="+mn-cs"/>
          <a:sym typeface="Avenir Book"/>
        </a:defRPr>
      </a:lvl3pPr>
      <a:lvl4pPr marL="1574800" marR="0" indent="-203200" algn="l" defTabSz="914400" rtl="0" latinLnBrk="0">
        <a:lnSpc>
          <a:spcPct val="90000"/>
        </a:lnSpc>
        <a:spcBef>
          <a:spcPts val="1000"/>
        </a:spcBef>
        <a:spcAft>
          <a:spcPts val="0"/>
        </a:spcAft>
        <a:buClrTx/>
        <a:buSzPct val="100000"/>
        <a:buFontTx/>
        <a:buChar char="•"/>
        <a:tabLst/>
        <a:defRPr b="0" baseline="0" cap="none" i="0" spc="0" strike="noStrike" sz="1600" u="none">
          <a:solidFill>
            <a:schemeClr val="accent1"/>
          </a:solidFill>
          <a:uFillTx/>
          <a:latin typeface="+mn-lt"/>
          <a:ea typeface="+mn-ea"/>
          <a:cs typeface="+mn-cs"/>
          <a:sym typeface="Avenir Book"/>
        </a:defRPr>
      </a:lvl4pPr>
      <a:lvl5pPr marL="2032000" marR="0" indent="-203200" algn="l" defTabSz="914400" rtl="0" latinLnBrk="0">
        <a:lnSpc>
          <a:spcPct val="90000"/>
        </a:lnSpc>
        <a:spcBef>
          <a:spcPts val="1000"/>
        </a:spcBef>
        <a:spcAft>
          <a:spcPts val="0"/>
        </a:spcAft>
        <a:buClrTx/>
        <a:buSzPct val="100000"/>
        <a:buFontTx/>
        <a:buChar char="•"/>
        <a:tabLst/>
        <a:defRPr b="0" baseline="0" cap="none" i="0" spc="0" strike="noStrike" sz="1600" u="none">
          <a:solidFill>
            <a:schemeClr val="accent1"/>
          </a:solidFill>
          <a:uFillTx/>
          <a:latin typeface="+mn-lt"/>
          <a:ea typeface="+mn-ea"/>
          <a:cs typeface="+mn-cs"/>
          <a:sym typeface="Avenir Book"/>
        </a:defRPr>
      </a:lvl5pPr>
      <a:lvl6pPr marL="2489200" marR="0" indent="-203200" algn="l" defTabSz="914400" rtl="0" latinLnBrk="0">
        <a:lnSpc>
          <a:spcPct val="90000"/>
        </a:lnSpc>
        <a:spcBef>
          <a:spcPts val="1000"/>
        </a:spcBef>
        <a:spcAft>
          <a:spcPts val="0"/>
        </a:spcAft>
        <a:buClrTx/>
        <a:buSzPct val="100000"/>
        <a:buFontTx/>
        <a:buChar char="•"/>
        <a:tabLst/>
        <a:defRPr b="0" baseline="0" cap="none" i="0" spc="0" strike="noStrike" sz="1600" u="none">
          <a:solidFill>
            <a:schemeClr val="accent1"/>
          </a:solidFill>
          <a:uFillTx/>
          <a:latin typeface="+mn-lt"/>
          <a:ea typeface="+mn-ea"/>
          <a:cs typeface="+mn-cs"/>
          <a:sym typeface="Avenir Book"/>
        </a:defRPr>
      </a:lvl6pPr>
      <a:lvl7pPr marL="2946400" marR="0" indent="-203200" algn="l" defTabSz="914400" rtl="0" latinLnBrk="0">
        <a:lnSpc>
          <a:spcPct val="90000"/>
        </a:lnSpc>
        <a:spcBef>
          <a:spcPts val="1000"/>
        </a:spcBef>
        <a:spcAft>
          <a:spcPts val="0"/>
        </a:spcAft>
        <a:buClrTx/>
        <a:buSzPct val="100000"/>
        <a:buFontTx/>
        <a:buChar char="•"/>
        <a:tabLst/>
        <a:defRPr b="0" baseline="0" cap="none" i="0" spc="0" strike="noStrike" sz="1600" u="none">
          <a:solidFill>
            <a:schemeClr val="accent1"/>
          </a:solidFill>
          <a:uFillTx/>
          <a:latin typeface="+mn-lt"/>
          <a:ea typeface="+mn-ea"/>
          <a:cs typeface="+mn-cs"/>
          <a:sym typeface="Avenir Book"/>
        </a:defRPr>
      </a:lvl7pPr>
      <a:lvl8pPr marL="3403600" marR="0" indent="-203200" algn="l" defTabSz="914400" rtl="0" latinLnBrk="0">
        <a:lnSpc>
          <a:spcPct val="90000"/>
        </a:lnSpc>
        <a:spcBef>
          <a:spcPts val="1000"/>
        </a:spcBef>
        <a:spcAft>
          <a:spcPts val="0"/>
        </a:spcAft>
        <a:buClrTx/>
        <a:buSzPct val="100000"/>
        <a:buFontTx/>
        <a:buChar char="•"/>
        <a:tabLst/>
        <a:defRPr b="0" baseline="0" cap="none" i="0" spc="0" strike="noStrike" sz="1600" u="none">
          <a:solidFill>
            <a:schemeClr val="accent1"/>
          </a:solidFill>
          <a:uFillTx/>
          <a:latin typeface="+mn-lt"/>
          <a:ea typeface="+mn-ea"/>
          <a:cs typeface="+mn-cs"/>
          <a:sym typeface="Avenir Book"/>
        </a:defRPr>
      </a:lvl8pPr>
      <a:lvl9pPr marL="3860800" marR="0" indent="-203200" algn="l" defTabSz="914400" rtl="0" latinLnBrk="0">
        <a:lnSpc>
          <a:spcPct val="90000"/>
        </a:lnSpc>
        <a:spcBef>
          <a:spcPts val="1000"/>
        </a:spcBef>
        <a:spcAft>
          <a:spcPts val="0"/>
        </a:spcAft>
        <a:buClrTx/>
        <a:buSzPct val="100000"/>
        <a:buFontTx/>
        <a:buChar char="•"/>
        <a:tabLst/>
        <a:defRPr b="0" baseline="0" cap="none" i="0" spc="0" strike="noStrike" sz="1600" u="none">
          <a:solidFill>
            <a:schemeClr val="accent1"/>
          </a:solidFill>
          <a:uFillTx/>
          <a:latin typeface="+mn-lt"/>
          <a:ea typeface="+mn-ea"/>
          <a:cs typeface="+mn-cs"/>
          <a:sym typeface="Avenir Book"/>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venir Book Oblique"/>
        </a:defRPr>
      </a:lvl1pPr>
      <a:lvl2pPr marL="0" marR="0" indent="45720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venir Book Oblique"/>
        </a:defRPr>
      </a:lvl2pPr>
      <a:lvl3pPr marL="0" marR="0" indent="91440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venir Book Oblique"/>
        </a:defRPr>
      </a:lvl3pPr>
      <a:lvl4pPr marL="0" marR="0" indent="137160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venir Book Oblique"/>
        </a:defRPr>
      </a:lvl4pPr>
      <a:lvl5pPr marL="0" marR="0" indent="182880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venir Book Oblique"/>
        </a:defRPr>
      </a:lvl5pPr>
      <a:lvl6pPr marL="0" marR="0" indent="228600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venir Book Oblique"/>
        </a:defRPr>
      </a:lvl6pPr>
      <a:lvl7pPr marL="0" marR="0" indent="274320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venir Book Oblique"/>
        </a:defRPr>
      </a:lvl7pPr>
      <a:lvl8pPr marL="0" marR="0" indent="320040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venir Book Oblique"/>
        </a:defRPr>
      </a:lvl8pPr>
      <a:lvl9pPr marL="0" marR="0" indent="365760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venir Book Obliq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3" name="Tool Orchestrator"/>
          <p:cNvSpPr/>
          <p:nvPr/>
        </p:nvSpPr>
        <p:spPr>
          <a:xfrm>
            <a:off x="802075" y="1101153"/>
            <a:ext cx="10412155" cy="5055566"/>
          </a:xfrm>
          <a:prstGeom prst="rect">
            <a:avLst/>
          </a:prstGeom>
          <a:solidFill>
            <a:srgbClr val="FFFFFF"/>
          </a:solidFill>
          <a:ln w="12700">
            <a:solidFill>
              <a:schemeClr val="accent1"/>
            </a:solidFill>
            <a:miter/>
          </a:ln>
          <a:extLst>
            <a:ext uri="{C572A759-6A51-4108-AA02-DFA0A04FC94B}">
              <ma14:wrappingTextBoxFlag xmlns:ma14="http://schemas.microsoft.com/office/mac/drawingml/2011/main" val="1"/>
            </a:ext>
          </a:extLst>
        </p:spPr>
        <p:txBody>
          <a:bodyPr lIns="45719" rIns="45719"/>
          <a:lstStyle>
            <a:lvl1pPr>
              <a:defRPr sz="1300"/>
            </a:lvl1pPr>
          </a:lstStyle>
          <a:p>
            <a:pPr/>
            <a:r>
              <a:t>Tool Orchestrator</a:t>
            </a:r>
          </a:p>
        </p:txBody>
      </p:sp>
      <p:sp>
        <p:nvSpPr>
          <p:cNvPr id="114" name="Reporting"/>
          <p:cNvSpPr/>
          <p:nvPr/>
        </p:nvSpPr>
        <p:spPr>
          <a:xfrm>
            <a:off x="1444974" y="1999189"/>
            <a:ext cx="9176733" cy="3891570"/>
          </a:xfrm>
          <a:prstGeom prst="rect">
            <a:avLst/>
          </a:prstGeom>
          <a:solidFill>
            <a:srgbClr val="FFFFFF"/>
          </a:solidFill>
          <a:ln w="12700">
            <a:solidFill>
              <a:schemeClr val="accent1"/>
            </a:solidFill>
            <a:miter/>
          </a:ln>
          <a:extLst>
            <a:ext uri="{C572A759-6A51-4108-AA02-DFA0A04FC94B}">
              <ma14:wrappingTextBoxFlag xmlns:ma14="http://schemas.microsoft.com/office/mac/drawingml/2011/main" val="1"/>
            </a:ext>
          </a:extLst>
        </p:spPr>
        <p:txBody>
          <a:bodyPr lIns="45719" rIns="45719"/>
          <a:lstStyle>
            <a:lvl1pPr algn="r">
              <a:defRPr sz="1300"/>
            </a:lvl1pPr>
          </a:lstStyle>
          <a:p>
            <a:pPr/>
            <a:r>
              <a:t>Reporting</a:t>
            </a:r>
          </a:p>
        </p:txBody>
      </p:sp>
      <p:sp>
        <p:nvSpPr>
          <p:cNvPr id="115" name="OC Tooling Workgroup - ToolChain Capabilities"/>
          <p:cNvSpPr txBox="1"/>
          <p:nvPr>
            <p:ph type="title"/>
          </p:nvPr>
        </p:nvSpPr>
        <p:spPr>
          <a:prstGeom prst="rect">
            <a:avLst/>
          </a:prstGeom>
        </p:spPr>
        <p:txBody>
          <a:bodyPr/>
          <a:lstStyle/>
          <a:p>
            <a:pPr/>
            <a:r>
              <a:t>OC Tooling Workgroup - ToolChain Capabilities</a:t>
            </a:r>
          </a:p>
        </p:txBody>
      </p:sp>
      <p:sp>
        <p:nvSpPr>
          <p:cNvPr id="116" name="Foliennummer"/>
          <p:cNvSpPr txBox="1"/>
          <p:nvPr>
            <p:ph type="sldNum" sz="quarter" idx="2"/>
          </p:nvPr>
        </p:nvSpPr>
        <p:spPr>
          <a:xfrm>
            <a:off x="11314131" y="6404292"/>
            <a:ext cx="174753"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17" name="Composition Analyzer (Build)"/>
          <p:cNvSpPr/>
          <p:nvPr/>
        </p:nvSpPr>
        <p:spPr>
          <a:xfrm>
            <a:off x="1071460" y="2680473"/>
            <a:ext cx="1529061" cy="829644"/>
          </a:xfrm>
          <a:prstGeom prst="rect">
            <a:avLst/>
          </a:prstGeom>
          <a:solidFill>
            <a:srgbClr val="FFFFFF"/>
          </a:solidFill>
          <a:ln w="12700">
            <a:solidFill>
              <a:schemeClr val="accent1"/>
            </a:solidFill>
            <a:miter/>
          </a:ln>
          <a:extLst>
            <a:ext uri="{C572A759-6A51-4108-AA02-DFA0A04FC94B}">
              <ma14:wrappingTextBoxFlag xmlns:ma14="http://schemas.microsoft.com/office/mac/drawingml/2011/main" val="1"/>
            </a:ext>
          </a:extLst>
        </p:spPr>
        <p:txBody>
          <a:bodyPr lIns="45719" rIns="45719" anchor="ctr"/>
          <a:lstStyle>
            <a:lvl1pPr>
              <a:defRPr sz="1300"/>
            </a:lvl1pPr>
          </a:lstStyle>
          <a:p>
            <a:pPr/>
            <a:r>
              <a:t>Composition Analyzer (Build)</a:t>
            </a:r>
          </a:p>
        </p:txBody>
      </p:sp>
      <p:sp>
        <p:nvSpPr>
          <p:cNvPr id="118" name="Composition Analyzer (Binary)"/>
          <p:cNvSpPr/>
          <p:nvPr/>
        </p:nvSpPr>
        <p:spPr>
          <a:xfrm>
            <a:off x="1071460" y="3800727"/>
            <a:ext cx="1529061" cy="829645"/>
          </a:xfrm>
          <a:prstGeom prst="rect">
            <a:avLst/>
          </a:prstGeom>
          <a:solidFill>
            <a:srgbClr val="FFFFFF"/>
          </a:solidFill>
          <a:ln w="12700">
            <a:solidFill>
              <a:schemeClr val="accent1"/>
            </a:solidFill>
            <a:miter/>
          </a:ln>
          <a:extLst>
            <a:ext uri="{C572A759-6A51-4108-AA02-DFA0A04FC94B}">
              <ma14:wrappingTextBoxFlag xmlns:ma14="http://schemas.microsoft.com/office/mac/drawingml/2011/main" val="1"/>
            </a:ext>
          </a:extLst>
        </p:spPr>
        <p:txBody>
          <a:bodyPr lIns="45719" rIns="45719" anchor="ctr"/>
          <a:lstStyle>
            <a:lvl1pPr>
              <a:defRPr sz="1300"/>
            </a:lvl1pPr>
          </a:lstStyle>
          <a:p>
            <a:pPr/>
            <a:r>
              <a:t>Composition Analyzer (Binary)</a:t>
            </a:r>
          </a:p>
        </p:txBody>
      </p:sp>
      <p:sp>
        <p:nvSpPr>
          <p:cNvPr id="119" name="Component Repository"/>
          <p:cNvSpPr/>
          <p:nvPr/>
        </p:nvSpPr>
        <p:spPr>
          <a:xfrm>
            <a:off x="3187487" y="2680473"/>
            <a:ext cx="1529061" cy="829644"/>
          </a:xfrm>
          <a:prstGeom prst="rect">
            <a:avLst/>
          </a:prstGeom>
          <a:solidFill>
            <a:srgbClr val="FFFFFF"/>
          </a:solidFill>
          <a:ln w="12700">
            <a:solidFill>
              <a:schemeClr val="accent1"/>
            </a:solidFill>
            <a:miter/>
          </a:ln>
          <a:extLst>
            <a:ext uri="{C572A759-6A51-4108-AA02-DFA0A04FC94B}">
              <ma14:wrappingTextBoxFlag xmlns:ma14="http://schemas.microsoft.com/office/mac/drawingml/2011/main" val="1"/>
            </a:ext>
          </a:extLst>
        </p:spPr>
        <p:txBody>
          <a:bodyPr lIns="45719" rIns="45719" anchor="ctr"/>
          <a:lstStyle>
            <a:lvl1pPr>
              <a:defRPr sz="1300"/>
            </a:lvl1pPr>
          </a:lstStyle>
          <a:p>
            <a:pPr/>
            <a:r>
              <a:t>Component Repository</a:t>
            </a:r>
          </a:p>
        </p:txBody>
      </p:sp>
      <p:sp>
        <p:nvSpPr>
          <p:cNvPr id="120" name="Composition Analyzer (Container)"/>
          <p:cNvSpPr/>
          <p:nvPr/>
        </p:nvSpPr>
        <p:spPr>
          <a:xfrm>
            <a:off x="1071460" y="4920982"/>
            <a:ext cx="1529061" cy="829644"/>
          </a:xfrm>
          <a:prstGeom prst="rect">
            <a:avLst/>
          </a:prstGeom>
          <a:solidFill>
            <a:srgbClr val="FFFFFF"/>
          </a:solidFill>
          <a:ln w="12700">
            <a:solidFill>
              <a:schemeClr val="accent1"/>
            </a:solidFill>
            <a:miter/>
          </a:ln>
          <a:extLst>
            <a:ext uri="{C572A759-6A51-4108-AA02-DFA0A04FC94B}">
              <ma14:wrappingTextBoxFlag xmlns:ma14="http://schemas.microsoft.com/office/mac/drawingml/2011/main" val="1"/>
            </a:ext>
          </a:extLst>
        </p:spPr>
        <p:txBody>
          <a:bodyPr lIns="45719" rIns="45719" anchor="ctr"/>
          <a:lstStyle>
            <a:lvl1pPr>
              <a:defRPr sz="1300"/>
            </a:lvl1pPr>
          </a:lstStyle>
          <a:p>
            <a:pPr/>
            <a:r>
              <a:t>Composition Analyzer (Container)</a:t>
            </a:r>
          </a:p>
        </p:txBody>
      </p:sp>
      <p:sp>
        <p:nvSpPr>
          <p:cNvPr id="121" name="Project Data"/>
          <p:cNvSpPr/>
          <p:nvPr/>
        </p:nvSpPr>
        <p:spPr>
          <a:xfrm>
            <a:off x="3187487" y="3800727"/>
            <a:ext cx="1529061" cy="829645"/>
          </a:xfrm>
          <a:prstGeom prst="rect">
            <a:avLst/>
          </a:prstGeom>
          <a:solidFill>
            <a:srgbClr val="FFFFFF"/>
          </a:solidFill>
          <a:ln w="12700">
            <a:solidFill>
              <a:schemeClr val="accent1"/>
            </a:solidFill>
            <a:miter/>
          </a:ln>
          <a:extLst>
            <a:ext uri="{C572A759-6A51-4108-AA02-DFA0A04FC94B}">
              <ma14:wrappingTextBoxFlag xmlns:ma14="http://schemas.microsoft.com/office/mac/drawingml/2011/main" val="1"/>
            </a:ext>
          </a:extLst>
        </p:spPr>
        <p:txBody>
          <a:bodyPr lIns="45719" rIns="45719" anchor="ctr"/>
          <a:lstStyle>
            <a:lvl1pPr>
              <a:defRPr sz="1300"/>
            </a:lvl1pPr>
          </a:lstStyle>
          <a:p>
            <a:pPr/>
            <a:r>
              <a:t>Project Data</a:t>
            </a:r>
          </a:p>
        </p:txBody>
      </p:sp>
      <p:sp>
        <p:nvSpPr>
          <p:cNvPr id="122" name="Situation Data…"/>
          <p:cNvSpPr/>
          <p:nvPr/>
        </p:nvSpPr>
        <p:spPr>
          <a:xfrm>
            <a:off x="3187487" y="4920982"/>
            <a:ext cx="1529061" cy="829644"/>
          </a:xfrm>
          <a:prstGeom prst="rect">
            <a:avLst/>
          </a:prstGeom>
          <a:solidFill>
            <a:srgbClr val="FFFFFF"/>
          </a:solidFill>
          <a:ln w="12700">
            <a:solidFill>
              <a:schemeClr val="accent1"/>
            </a:solidFill>
            <a:miter/>
          </a:ln>
          <a:extLst>
            <a:ext uri="{C572A759-6A51-4108-AA02-DFA0A04FC94B}">
              <ma14:wrappingTextBoxFlag xmlns:ma14="http://schemas.microsoft.com/office/mac/drawingml/2011/main" val="1"/>
            </a:ext>
          </a:extLst>
        </p:spPr>
        <p:txBody>
          <a:bodyPr lIns="45719" rIns="45719" anchor="ctr"/>
          <a:lstStyle/>
          <a:p>
            <a:pPr>
              <a:defRPr sz="1300"/>
            </a:pPr>
            <a:r>
              <a:t>Situation Data</a:t>
            </a:r>
          </a:p>
          <a:p>
            <a:pPr>
              <a:defRPr sz="1300"/>
            </a:pPr>
            <a:r>
              <a:t>Policies &amp; Rules</a:t>
            </a:r>
          </a:p>
        </p:txBody>
      </p:sp>
      <p:sp>
        <p:nvSpPr>
          <p:cNvPr id="123" name="Approval Flow (WFE)"/>
          <p:cNvSpPr/>
          <p:nvPr/>
        </p:nvSpPr>
        <p:spPr>
          <a:xfrm>
            <a:off x="7361236" y="3800727"/>
            <a:ext cx="1529061" cy="829645"/>
          </a:xfrm>
          <a:prstGeom prst="rect">
            <a:avLst/>
          </a:prstGeom>
          <a:solidFill>
            <a:srgbClr val="FFFFFF"/>
          </a:solidFill>
          <a:ln w="12700">
            <a:solidFill>
              <a:schemeClr val="accent1"/>
            </a:solidFill>
            <a:miter/>
          </a:ln>
          <a:extLst>
            <a:ext uri="{C572A759-6A51-4108-AA02-DFA0A04FC94B}">
              <ma14:wrappingTextBoxFlag xmlns:ma14="http://schemas.microsoft.com/office/mac/drawingml/2011/main" val="1"/>
            </a:ext>
          </a:extLst>
        </p:spPr>
        <p:txBody>
          <a:bodyPr lIns="45719" rIns="45719" anchor="ctr"/>
          <a:lstStyle>
            <a:lvl1pPr>
              <a:defRPr sz="1300"/>
            </a:lvl1pPr>
          </a:lstStyle>
          <a:p>
            <a:pPr/>
            <a:r>
              <a:t>Approval Flow (WFE)</a:t>
            </a:r>
          </a:p>
        </p:txBody>
      </p:sp>
      <p:sp>
        <p:nvSpPr>
          <p:cNvPr id="124" name="Audit Log"/>
          <p:cNvSpPr/>
          <p:nvPr/>
        </p:nvSpPr>
        <p:spPr>
          <a:xfrm>
            <a:off x="9415784" y="3800727"/>
            <a:ext cx="1529061" cy="829645"/>
          </a:xfrm>
          <a:prstGeom prst="rect">
            <a:avLst/>
          </a:prstGeom>
          <a:solidFill>
            <a:srgbClr val="FFFFFF"/>
          </a:solidFill>
          <a:ln w="12700">
            <a:solidFill>
              <a:schemeClr val="accent1"/>
            </a:solidFill>
            <a:miter/>
          </a:ln>
          <a:extLst>
            <a:ext uri="{C572A759-6A51-4108-AA02-DFA0A04FC94B}">
              <ma14:wrappingTextBoxFlag xmlns:ma14="http://schemas.microsoft.com/office/mac/drawingml/2011/main" val="1"/>
            </a:ext>
          </a:extLst>
        </p:spPr>
        <p:txBody>
          <a:bodyPr lIns="45719" rIns="45719" anchor="ctr"/>
          <a:lstStyle>
            <a:lvl1pPr>
              <a:defRPr sz="1300"/>
            </a:lvl1pPr>
          </a:lstStyle>
          <a:p>
            <a:pPr/>
            <a:r>
              <a:t>Audit Log</a:t>
            </a:r>
          </a:p>
        </p:txBody>
      </p:sp>
      <p:sp>
        <p:nvSpPr>
          <p:cNvPr id="125" name="Compliance Artefact Generator"/>
          <p:cNvSpPr/>
          <p:nvPr/>
        </p:nvSpPr>
        <p:spPr>
          <a:xfrm>
            <a:off x="7350132" y="2680473"/>
            <a:ext cx="1529061" cy="829644"/>
          </a:xfrm>
          <a:prstGeom prst="rect">
            <a:avLst/>
          </a:prstGeom>
          <a:solidFill>
            <a:srgbClr val="FFFFFF"/>
          </a:solidFill>
          <a:ln w="12700">
            <a:solidFill>
              <a:schemeClr val="accent1"/>
            </a:solidFill>
            <a:miter/>
          </a:ln>
          <a:extLst>
            <a:ext uri="{C572A759-6A51-4108-AA02-DFA0A04FC94B}">
              <ma14:wrappingTextBoxFlag xmlns:ma14="http://schemas.microsoft.com/office/mac/drawingml/2011/main" val="1"/>
            </a:ext>
          </a:extLst>
        </p:spPr>
        <p:txBody>
          <a:bodyPr lIns="45719" rIns="45719" anchor="ctr"/>
          <a:lstStyle>
            <a:lvl1pPr>
              <a:defRPr sz="1300"/>
            </a:lvl1pPr>
          </a:lstStyle>
          <a:p>
            <a:pPr/>
            <a:r>
              <a:t>Compliance Artefact Generator</a:t>
            </a:r>
          </a:p>
        </p:txBody>
      </p:sp>
      <p:sp>
        <p:nvSpPr>
          <p:cNvPr id="126" name="Snippet Scanner (Forensics)"/>
          <p:cNvSpPr/>
          <p:nvPr/>
        </p:nvSpPr>
        <p:spPr>
          <a:xfrm>
            <a:off x="5243622" y="1566150"/>
            <a:ext cx="1529061" cy="829645"/>
          </a:xfrm>
          <a:prstGeom prst="rect">
            <a:avLst/>
          </a:prstGeom>
          <a:solidFill>
            <a:srgbClr val="FFFFFF"/>
          </a:solidFill>
          <a:ln w="12700">
            <a:solidFill>
              <a:schemeClr val="accent1"/>
            </a:solidFill>
            <a:miter/>
          </a:ln>
          <a:extLst>
            <a:ext uri="{C572A759-6A51-4108-AA02-DFA0A04FC94B}">
              <ma14:wrappingTextBoxFlag xmlns:ma14="http://schemas.microsoft.com/office/mac/drawingml/2011/main" val="1"/>
            </a:ext>
          </a:extLst>
        </p:spPr>
        <p:txBody>
          <a:bodyPr lIns="45719" rIns="45719" anchor="ctr"/>
          <a:lstStyle/>
          <a:p>
            <a:pPr>
              <a:defRPr sz="1300"/>
            </a:pPr>
            <a:r>
              <a:t>Snippet Scanner</a:t>
            </a:r>
            <a:br/>
            <a:r>
              <a:t>(Forensics)</a:t>
            </a:r>
          </a:p>
        </p:txBody>
      </p:sp>
      <p:sp>
        <p:nvSpPr>
          <p:cNvPr id="127" name="Copyright &amp; Authors Scanner"/>
          <p:cNvSpPr/>
          <p:nvPr/>
        </p:nvSpPr>
        <p:spPr>
          <a:xfrm>
            <a:off x="3187487" y="1560218"/>
            <a:ext cx="1529061" cy="829645"/>
          </a:xfrm>
          <a:prstGeom prst="rect">
            <a:avLst/>
          </a:prstGeom>
          <a:solidFill>
            <a:srgbClr val="FFFFFF"/>
          </a:solidFill>
          <a:ln w="12700">
            <a:solidFill>
              <a:schemeClr val="accent1"/>
            </a:solidFill>
            <a:miter/>
          </a:ln>
          <a:extLst>
            <a:ext uri="{C572A759-6A51-4108-AA02-DFA0A04FC94B}">
              <ma14:wrappingTextBoxFlag xmlns:ma14="http://schemas.microsoft.com/office/mac/drawingml/2011/main" val="1"/>
            </a:ext>
          </a:extLst>
        </p:spPr>
        <p:txBody>
          <a:bodyPr lIns="45719" rIns="45719" anchor="ctr"/>
          <a:lstStyle>
            <a:lvl1pPr>
              <a:defRPr sz="1300"/>
            </a:lvl1pPr>
          </a:lstStyle>
          <a:p>
            <a:pPr/>
            <a:r>
              <a:t>Copyright &amp; Authors Scanner</a:t>
            </a:r>
          </a:p>
        </p:txBody>
      </p:sp>
      <p:sp>
        <p:nvSpPr>
          <p:cNvPr id="128" name="Linie"/>
          <p:cNvSpPr/>
          <p:nvPr/>
        </p:nvSpPr>
        <p:spPr>
          <a:xfrm>
            <a:off x="2663564" y="4215549"/>
            <a:ext cx="460881" cy="1"/>
          </a:xfrm>
          <a:prstGeom prst="line">
            <a:avLst/>
          </a:prstGeom>
          <a:ln w="12700">
            <a:solidFill>
              <a:schemeClr val="accent1"/>
            </a:solidFill>
            <a:miter/>
            <a:tailEnd type="triangle"/>
          </a:ln>
        </p:spPr>
        <p:txBody>
          <a:bodyPr lIns="45719" rIns="45719"/>
          <a:lstStyle/>
          <a:p>
            <a:pPr/>
          </a:p>
        </p:txBody>
      </p:sp>
      <p:sp>
        <p:nvSpPr>
          <p:cNvPr id="129" name="Linie"/>
          <p:cNvSpPr/>
          <p:nvPr/>
        </p:nvSpPr>
        <p:spPr>
          <a:xfrm>
            <a:off x="2695763" y="3560779"/>
            <a:ext cx="398761" cy="186991"/>
          </a:xfrm>
          <a:prstGeom prst="line">
            <a:avLst/>
          </a:prstGeom>
          <a:ln w="12700">
            <a:solidFill>
              <a:schemeClr val="accent1"/>
            </a:solidFill>
            <a:miter/>
            <a:tailEnd type="triangle"/>
          </a:ln>
        </p:spPr>
        <p:txBody>
          <a:bodyPr lIns="45719" rIns="45719"/>
          <a:lstStyle/>
          <a:p>
            <a:pPr/>
          </a:p>
        </p:txBody>
      </p:sp>
      <p:sp>
        <p:nvSpPr>
          <p:cNvPr id="130" name="Linie"/>
          <p:cNvSpPr/>
          <p:nvPr/>
        </p:nvSpPr>
        <p:spPr>
          <a:xfrm flipV="1">
            <a:off x="2661318" y="4676051"/>
            <a:ext cx="468150" cy="213804"/>
          </a:xfrm>
          <a:prstGeom prst="line">
            <a:avLst/>
          </a:prstGeom>
          <a:ln w="12700">
            <a:solidFill>
              <a:schemeClr val="accent1"/>
            </a:solidFill>
            <a:miter/>
            <a:tailEnd type="triangle"/>
          </a:ln>
        </p:spPr>
        <p:txBody>
          <a:bodyPr lIns="45719" rIns="45719"/>
          <a:lstStyle/>
          <a:p>
            <a:pPr/>
          </a:p>
        </p:txBody>
      </p:sp>
      <p:sp>
        <p:nvSpPr>
          <p:cNvPr id="131" name="Linie"/>
          <p:cNvSpPr/>
          <p:nvPr/>
        </p:nvSpPr>
        <p:spPr>
          <a:xfrm>
            <a:off x="3950653" y="3546133"/>
            <a:ext cx="1" cy="218578"/>
          </a:xfrm>
          <a:prstGeom prst="line">
            <a:avLst/>
          </a:prstGeom>
          <a:ln w="12700">
            <a:solidFill>
              <a:schemeClr val="accent1"/>
            </a:solidFill>
            <a:miter/>
            <a:tailEnd type="triangle"/>
          </a:ln>
        </p:spPr>
        <p:txBody>
          <a:bodyPr lIns="45719" rIns="45719"/>
          <a:lstStyle/>
          <a:p>
            <a:pPr/>
          </a:p>
        </p:txBody>
      </p:sp>
      <p:sp>
        <p:nvSpPr>
          <p:cNvPr id="132" name="Linie"/>
          <p:cNvSpPr/>
          <p:nvPr/>
        </p:nvSpPr>
        <p:spPr>
          <a:xfrm>
            <a:off x="3952017" y="2425879"/>
            <a:ext cx="1" cy="218578"/>
          </a:xfrm>
          <a:prstGeom prst="line">
            <a:avLst/>
          </a:prstGeom>
          <a:ln w="12700">
            <a:solidFill>
              <a:schemeClr val="accent1"/>
            </a:solidFill>
            <a:miter/>
            <a:tailEnd type="triangle"/>
          </a:ln>
        </p:spPr>
        <p:txBody>
          <a:bodyPr lIns="45719" rIns="45719"/>
          <a:lstStyle/>
          <a:p>
            <a:pPr/>
          </a:p>
        </p:txBody>
      </p:sp>
      <p:sp>
        <p:nvSpPr>
          <p:cNvPr id="133" name="Linie"/>
          <p:cNvSpPr/>
          <p:nvPr/>
        </p:nvSpPr>
        <p:spPr>
          <a:xfrm flipH="1">
            <a:off x="4754922" y="2467807"/>
            <a:ext cx="394679" cy="159178"/>
          </a:xfrm>
          <a:prstGeom prst="line">
            <a:avLst/>
          </a:prstGeom>
          <a:ln w="12700">
            <a:solidFill>
              <a:schemeClr val="accent1"/>
            </a:solidFill>
            <a:miter/>
            <a:tailEnd type="triangle"/>
          </a:ln>
        </p:spPr>
        <p:txBody>
          <a:bodyPr lIns="45719" rIns="45719"/>
          <a:lstStyle/>
          <a:p>
            <a:pPr/>
          </a:p>
        </p:txBody>
      </p:sp>
      <p:sp>
        <p:nvSpPr>
          <p:cNvPr id="134" name="Linie"/>
          <p:cNvSpPr/>
          <p:nvPr/>
        </p:nvSpPr>
        <p:spPr>
          <a:xfrm flipV="1">
            <a:off x="4789148" y="4686844"/>
            <a:ext cx="389511" cy="191812"/>
          </a:xfrm>
          <a:prstGeom prst="line">
            <a:avLst/>
          </a:prstGeom>
          <a:ln w="12700">
            <a:solidFill>
              <a:schemeClr val="accent1"/>
            </a:solidFill>
            <a:miter/>
            <a:tailEnd type="triangle"/>
          </a:ln>
        </p:spPr>
        <p:txBody>
          <a:bodyPr lIns="45719" rIns="45719"/>
          <a:lstStyle/>
          <a:p>
            <a:pPr/>
          </a:p>
        </p:txBody>
      </p:sp>
      <p:sp>
        <p:nvSpPr>
          <p:cNvPr id="135" name="Linie"/>
          <p:cNvSpPr/>
          <p:nvPr/>
        </p:nvSpPr>
        <p:spPr>
          <a:xfrm flipV="1">
            <a:off x="4768468" y="4214698"/>
            <a:ext cx="395390" cy="1704"/>
          </a:xfrm>
          <a:prstGeom prst="line">
            <a:avLst/>
          </a:prstGeom>
          <a:ln w="12700">
            <a:solidFill>
              <a:schemeClr val="accent1"/>
            </a:solidFill>
            <a:miter/>
            <a:tailEnd type="triangle"/>
          </a:ln>
        </p:spPr>
        <p:txBody>
          <a:bodyPr lIns="45719" rIns="45719"/>
          <a:lstStyle/>
          <a:p>
            <a:pPr/>
          </a:p>
        </p:txBody>
      </p:sp>
      <p:sp>
        <p:nvSpPr>
          <p:cNvPr id="136" name="Linie"/>
          <p:cNvSpPr/>
          <p:nvPr/>
        </p:nvSpPr>
        <p:spPr>
          <a:xfrm flipV="1">
            <a:off x="6033340" y="4676051"/>
            <a:ext cx="1" cy="218578"/>
          </a:xfrm>
          <a:prstGeom prst="line">
            <a:avLst/>
          </a:prstGeom>
          <a:ln w="12700">
            <a:solidFill>
              <a:schemeClr val="accent1"/>
            </a:solidFill>
            <a:miter/>
            <a:tailEnd type="triangle"/>
          </a:ln>
        </p:spPr>
        <p:txBody>
          <a:bodyPr lIns="45719" rIns="45719"/>
          <a:lstStyle/>
          <a:p>
            <a:pPr/>
          </a:p>
        </p:txBody>
      </p:sp>
      <p:sp>
        <p:nvSpPr>
          <p:cNvPr id="137" name="Linie"/>
          <p:cNvSpPr/>
          <p:nvPr/>
        </p:nvSpPr>
        <p:spPr>
          <a:xfrm>
            <a:off x="8957024" y="4215549"/>
            <a:ext cx="392033" cy="1"/>
          </a:xfrm>
          <a:prstGeom prst="line">
            <a:avLst/>
          </a:prstGeom>
          <a:ln w="12700">
            <a:solidFill>
              <a:schemeClr val="accent1"/>
            </a:solidFill>
            <a:miter/>
            <a:tailEnd type="triangle"/>
          </a:ln>
        </p:spPr>
        <p:txBody>
          <a:bodyPr lIns="45719" rIns="45719"/>
          <a:lstStyle/>
          <a:p>
            <a:pPr/>
          </a:p>
        </p:txBody>
      </p:sp>
      <p:sp>
        <p:nvSpPr>
          <p:cNvPr id="138" name="Legal Datastore (Fact base)"/>
          <p:cNvSpPr/>
          <p:nvPr/>
        </p:nvSpPr>
        <p:spPr>
          <a:xfrm>
            <a:off x="5243622" y="4920982"/>
            <a:ext cx="1529061" cy="829644"/>
          </a:xfrm>
          <a:prstGeom prst="rect">
            <a:avLst/>
          </a:prstGeom>
          <a:solidFill>
            <a:srgbClr val="FFFFFF"/>
          </a:solidFill>
          <a:ln w="12700">
            <a:solidFill>
              <a:schemeClr val="accent1"/>
            </a:solidFill>
            <a:miter/>
          </a:ln>
          <a:extLst>
            <a:ext uri="{C572A759-6A51-4108-AA02-DFA0A04FC94B}">
              <ma14:wrappingTextBoxFlag xmlns:ma14="http://schemas.microsoft.com/office/mac/drawingml/2011/main" val="1"/>
            </a:ext>
          </a:extLst>
        </p:spPr>
        <p:txBody>
          <a:bodyPr lIns="45719" rIns="45719" anchor="ctr"/>
          <a:lstStyle>
            <a:lvl1pPr>
              <a:defRPr sz="1300"/>
            </a:lvl1pPr>
          </a:lstStyle>
          <a:p>
            <a:pPr/>
            <a:r>
              <a:t>Legal Datastore (Fact base)</a:t>
            </a:r>
          </a:p>
        </p:txBody>
      </p:sp>
      <p:sp>
        <p:nvSpPr>
          <p:cNvPr id="139" name="User &amp; Role Management"/>
          <p:cNvSpPr/>
          <p:nvPr/>
        </p:nvSpPr>
        <p:spPr>
          <a:xfrm>
            <a:off x="7361236" y="4920982"/>
            <a:ext cx="1529061" cy="829644"/>
          </a:xfrm>
          <a:prstGeom prst="rect">
            <a:avLst/>
          </a:prstGeom>
          <a:solidFill>
            <a:srgbClr val="FFFFFF"/>
          </a:solidFill>
          <a:ln w="12700">
            <a:solidFill>
              <a:schemeClr val="accent1"/>
            </a:solidFill>
            <a:miter/>
          </a:ln>
          <a:extLst>
            <a:ext uri="{C572A759-6A51-4108-AA02-DFA0A04FC94B}">
              <ma14:wrappingTextBoxFlag xmlns:ma14="http://schemas.microsoft.com/office/mac/drawingml/2011/main" val="1"/>
            </a:ext>
          </a:extLst>
        </p:spPr>
        <p:txBody>
          <a:bodyPr lIns="45719" rIns="45719" anchor="ctr"/>
          <a:lstStyle>
            <a:lvl1pPr>
              <a:defRPr sz="1300"/>
            </a:lvl1pPr>
          </a:lstStyle>
          <a:p>
            <a:pPr/>
            <a:r>
              <a:t>User &amp; Role Management</a:t>
            </a:r>
          </a:p>
        </p:txBody>
      </p:sp>
      <p:sp>
        <p:nvSpPr>
          <p:cNvPr id="140" name="Linie"/>
          <p:cNvSpPr/>
          <p:nvPr/>
        </p:nvSpPr>
        <p:spPr>
          <a:xfrm flipV="1">
            <a:off x="6891257" y="4215221"/>
            <a:ext cx="395389" cy="1704"/>
          </a:xfrm>
          <a:prstGeom prst="line">
            <a:avLst/>
          </a:prstGeom>
          <a:ln w="12700">
            <a:solidFill>
              <a:schemeClr val="accent1"/>
            </a:solidFill>
            <a:miter/>
            <a:tailEnd type="triangle"/>
          </a:ln>
        </p:spPr>
        <p:txBody>
          <a:bodyPr lIns="45719" rIns="45719"/>
          <a:lstStyle/>
          <a:p>
            <a:pPr/>
          </a:p>
        </p:txBody>
      </p:sp>
      <p:sp>
        <p:nvSpPr>
          <p:cNvPr id="141" name="Linie"/>
          <p:cNvSpPr/>
          <p:nvPr/>
        </p:nvSpPr>
        <p:spPr>
          <a:xfrm flipV="1">
            <a:off x="6872939" y="3585186"/>
            <a:ext cx="389442" cy="163774"/>
          </a:xfrm>
          <a:prstGeom prst="line">
            <a:avLst/>
          </a:prstGeom>
          <a:ln w="12700">
            <a:solidFill>
              <a:schemeClr val="accent1"/>
            </a:solidFill>
            <a:miter/>
            <a:tailEnd type="triangle"/>
          </a:ln>
        </p:spPr>
        <p:txBody>
          <a:bodyPr lIns="45719" rIns="45719"/>
          <a:lstStyle/>
          <a:p>
            <a:pPr/>
          </a:p>
        </p:txBody>
      </p:sp>
      <p:sp>
        <p:nvSpPr>
          <p:cNvPr id="142" name="Linie"/>
          <p:cNvSpPr/>
          <p:nvPr/>
        </p:nvSpPr>
        <p:spPr>
          <a:xfrm flipV="1">
            <a:off x="6902824" y="3094966"/>
            <a:ext cx="395390" cy="1704"/>
          </a:xfrm>
          <a:prstGeom prst="line">
            <a:avLst/>
          </a:prstGeom>
          <a:ln w="12700">
            <a:solidFill>
              <a:schemeClr val="accent1"/>
            </a:solidFill>
            <a:miter/>
            <a:tailEnd type="triangle"/>
          </a:ln>
        </p:spPr>
        <p:txBody>
          <a:bodyPr lIns="45719" rIns="45719"/>
          <a:lstStyle/>
          <a:p>
            <a:pPr/>
          </a:p>
        </p:txBody>
      </p:sp>
      <p:sp>
        <p:nvSpPr>
          <p:cNvPr id="143" name="Linie"/>
          <p:cNvSpPr/>
          <p:nvPr/>
        </p:nvSpPr>
        <p:spPr>
          <a:xfrm flipH="1">
            <a:off x="4784126" y="3551786"/>
            <a:ext cx="393729" cy="212925"/>
          </a:xfrm>
          <a:prstGeom prst="line">
            <a:avLst/>
          </a:prstGeom>
          <a:ln w="12700">
            <a:solidFill>
              <a:schemeClr val="accent1"/>
            </a:solidFill>
            <a:miter/>
            <a:tailEnd type="triangle"/>
          </a:ln>
        </p:spPr>
        <p:txBody>
          <a:bodyPr lIns="45719" rIns="45719"/>
          <a:lstStyle/>
          <a:p>
            <a:pPr/>
          </a:p>
        </p:txBody>
      </p:sp>
      <p:sp>
        <p:nvSpPr>
          <p:cNvPr id="144" name="Linie"/>
          <p:cNvSpPr/>
          <p:nvPr/>
        </p:nvSpPr>
        <p:spPr>
          <a:xfrm flipV="1">
            <a:off x="8114662" y="4676051"/>
            <a:ext cx="1" cy="218578"/>
          </a:xfrm>
          <a:prstGeom prst="line">
            <a:avLst/>
          </a:prstGeom>
          <a:ln w="12700">
            <a:solidFill>
              <a:schemeClr val="accent1"/>
            </a:solidFill>
            <a:miter/>
            <a:headEnd type="triangle"/>
            <a:tailEnd type="triangle"/>
          </a:ln>
        </p:spPr>
        <p:txBody>
          <a:bodyPr lIns="45719" rIns="45719"/>
          <a:lstStyle/>
          <a:p>
            <a:pPr/>
          </a:p>
        </p:txBody>
      </p:sp>
      <p:sp>
        <p:nvSpPr>
          <p:cNvPr id="145" name="Linie"/>
          <p:cNvSpPr/>
          <p:nvPr/>
        </p:nvSpPr>
        <p:spPr>
          <a:xfrm>
            <a:off x="8136246" y="3546133"/>
            <a:ext cx="1" cy="218578"/>
          </a:xfrm>
          <a:prstGeom prst="line">
            <a:avLst/>
          </a:prstGeom>
          <a:ln w="12700">
            <a:solidFill>
              <a:schemeClr val="accent1"/>
            </a:solidFill>
            <a:miter/>
            <a:tailEnd type="triangle"/>
          </a:ln>
        </p:spPr>
        <p:txBody>
          <a:bodyPr lIns="45719" rIns="45719"/>
          <a:lstStyle/>
          <a:p>
            <a:pPr/>
          </a:p>
        </p:txBody>
      </p:sp>
      <p:sp>
        <p:nvSpPr>
          <p:cNvPr id="146" name="Component Crawler"/>
          <p:cNvSpPr/>
          <p:nvPr/>
        </p:nvSpPr>
        <p:spPr>
          <a:xfrm>
            <a:off x="1071460" y="1560218"/>
            <a:ext cx="1529061" cy="829645"/>
          </a:xfrm>
          <a:prstGeom prst="rect">
            <a:avLst/>
          </a:prstGeom>
          <a:solidFill>
            <a:srgbClr val="FFFFFF"/>
          </a:solidFill>
          <a:ln w="12700">
            <a:solidFill>
              <a:schemeClr val="accent1"/>
            </a:solidFill>
            <a:miter/>
          </a:ln>
          <a:extLst>
            <a:ext uri="{C572A759-6A51-4108-AA02-DFA0A04FC94B}">
              <ma14:wrappingTextBoxFlag xmlns:ma14="http://schemas.microsoft.com/office/mac/drawingml/2011/main" val="1"/>
            </a:ext>
          </a:extLst>
        </p:spPr>
        <p:txBody>
          <a:bodyPr lIns="45719" rIns="45719" anchor="ctr"/>
          <a:lstStyle>
            <a:lvl1pPr>
              <a:defRPr sz="1300"/>
            </a:lvl1pPr>
          </a:lstStyle>
          <a:p>
            <a:pPr/>
            <a:r>
              <a:t>Component Crawler</a:t>
            </a:r>
          </a:p>
        </p:txBody>
      </p:sp>
      <p:sp>
        <p:nvSpPr>
          <p:cNvPr id="147" name="Linie"/>
          <p:cNvSpPr/>
          <p:nvPr/>
        </p:nvSpPr>
        <p:spPr>
          <a:xfrm>
            <a:off x="2695971" y="2431628"/>
            <a:ext cx="398762" cy="186991"/>
          </a:xfrm>
          <a:prstGeom prst="line">
            <a:avLst/>
          </a:prstGeom>
          <a:ln w="12700">
            <a:solidFill>
              <a:schemeClr val="accent1"/>
            </a:solidFill>
            <a:miter/>
            <a:tailEnd type="triangle"/>
          </a:ln>
        </p:spPr>
        <p:txBody>
          <a:bodyPr lIns="45719" rIns="45719"/>
          <a:lstStyle/>
          <a:p>
            <a:pPr/>
          </a:p>
        </p:txBody>
      </p:sp>
      <p:sp>
        <p:nvSpPr>
          <p:cNvPr id="148" name="Linie"/>
          <p:cNvSpPr/>
          <p:nvPr/>
        </p:nvSpPr>
        <p:spPr>
          <a:xfrm>
            <a:off x="2663564" y="1867301"/>
            <a:ext cx="460881" cy="1"/>
          </a:xfrm>
          <a:prstGeom prst="line">
            <a:avLst/>
          </a:prstGeom>
          <a:ln w="12700">
            <a:solidFill>
              <a:schemeClr val="accent1"/>
            </a:solidFill>
            <a:miter/>
            <a:tailEnd type="triangle"/>
          </a:ln>
        </p:spPr>
        <p:txBody>
          <a:bodyPr lIns="45719" rIns="45719"/>
          <a:lstStyle/>
          <a:p>
            <a:pPr/>
          </a:p>
        </p:txBody>
      </p:sp>
      <p:sp>
        <p:nvSpPr>
          <p:cNvPr id="149" name="Compliance Artefacts"/>
          <p:cNvSpPr/>
          <p:nvPr/>
        </p:nvSpPr>
        <p:spPr>
          <a:xfrm>
            <a:off x="9415784" y="2680473"/>
            <a:ext cx="1529061" cy="829644"/>
          </a:xfrm>
          <a:prstGeom prst="rect">
            <a:avLst/>
          </a:prstGeom>
          <a:solidFill>
            <a:srgbClr val="FFFFFF"/>
          </a:solidFill>
          <a:ln w="12700">
            <a:solidFill>
              <a:schemeClr val="accent1"/>
            </a:solidFill>
            <a:custDash>
              <a:ds d="200000" sp="200000"/>
            </a:custDash>
            <a:miter lim="400000"/>
          </a:ln>
          <a:extLst>
            <a:ext uri="{C572A759-6A51-4108-AA02-DFA0A04FC94B}">
              <ma14:wrappingTextBoxFlag xmlns:ma14="http://schemas.microsoft.com/office/mac/drawingml/2011/main" val="1"/>
            </a:ext>
          </a:extLst>
        </p:spPr>
        <p:txBody>
          <a:bodyPr lIns="45719" rIns="45719" anchor="ctr"/>
          <a:lstStyle>
            <a:lvl1pPr>
              <a:defRPr sz="1300"/>
            </a:lvl1pPr>
          </a:lstStyle>
          <a:p>
            <a:pPr/>
            <a:r>
              <a:t>Compliance Artefacts</a:t>
            </a:r>
          </a:p>
        </p:txBody>
      </p:sp>
      <p:sp>
        <p:nvSpPr>
          <p:cNvPr id="150" name="Linie"/>
          <p:cNvSpPr/>
          <p:nvPr/>
        </p:nvSpPr>
        <p:spPr>
          <a:xfrm>
            <a:off x="8957024" y="3095295"/>
            <a:ext cx="392033" cy="1"/>
          </a:xfrm>
          <a:prstGeom prst="line">
            <a:avLst/>
          </a:prstGeom>
          <a:ln w="12700">
            <a:solidFill>
              <a:schemeClr val="accent1"/>
            </a:solidFill>
            <a:miter/>
            <a:tailEnd type="triangle"/>
          </a:ln>
        </p:spPr>
        <p:txBody>
          <a:bodyPr lIns="45719" rIns="45719"/>
          <a:lstStyle/>
          <a:p>
            <a:pPr/>
          </a:p>
        </p:txBody>
      </p:sp>
      <p:sp>
        <p:nvSpPr>
          <p:cNvPr id="151" name="Linie"/>
          <p:cNvSpPr/>
          <p:nvPr/>
        </p:nvSpPr>
        <p:spPr>
          <a:xfrm flipV="1">
            <a:off x="4793587" y="3270983"/>
            <a:ext cx="2468844" cy="824318"/>
          </a:xfrm>
          <a:prstGeom prst="line">
            <a:avLst/>
          </a:prstGeom>
          <a:ln w="12700">
            <a:solidFill>
              <a:schemeClr val="accent1"/>
            </a:solidFill>
            <a:miter/>
            <a:tailEnd type="triangle"/>
          </a:ln>
        </p:spPr>
        <p:txBody>
          <a:bodyPr lIns="45719" rIns="45719"/>
          <a:lstStyle/>
          <a:p>
            <a:pPr/>
          </a:p>
        </p:txBody>
      </p:sp>
      <p:sp>
        <p:nvSpPr>
          <p:cNvPr id="152" name="Legal Solver (Determine Obligations)"/>
          <p:cNvSpPr/>
          <p:nvPr/>
        </p:nvSpPr>
        <p:spPr>
          <a:xfrm>
            <a:off x="5243622" y="3800727"/>
            <a:ext cx="1529061" cy="829645"/>
          </a:xfrm>
          <a:prstGeom prst="rect">
            <a:avLst/>
          </a:prstGeom>
          <a:solidFill>
            <a:srgbClr val="FFFFFF"/>
          </a:solidFill>
          <a:ln w="12700">
            <a:solidFill>
              <a:schemeClr val="accent1"/>
            </a:solidFill>
            <a:miter/>
          </a:ln>
          <a:extLst>
            <a:ext uri="{C572A759-6A51-4108-AA02-DFA0A04FC94B}">
              <ma14:wrappingTextBoxFlag xmlns:ma14="http://schemas.microsoft.com/office/mac/drawingml/2011/main" val="1"/>
            </a:ext>
          </a:extLst>
        </p:spPr>
        <p:txBody>
          <a:bodyPr lIns="45719" rIns="45719" anchor="ctr"/>
          <a:lstStyle>
            <a:lvl1pPr>
              <a:defRPr sz="1300"/>
            </a:lvl1pPr>
          </a:lstStyle>
          <a:p>
            <a:pPr/>
            <a:r>
              <a:t>Legal Solver (Determine Obligations)</a:t>
            </a:r>
          </a:p>
        </p:txBody>
      </p:sp>
      <p:sp>
        <p:nvSpPr>
          <p:cNvPr id="153" name="Linie"/>
          <p:cNvSpPr/>
          <p:nvPr/>
        </p:nvSpPr>
        <p:spPr>
          <a:xfrm>
            <a:off x="4780034" y="3196186"/>
            <a:ext cx="2506612" cy="1"/>
          </a:xfrm>
          <a:prstGeom prst="line">
            <a:avLst/>
          </a:prstGeom>
          <a:ln w="12700">
            <a:solidFill>
              <a:schemeClr val="accent1"/>
            </a:solidFill>
            <a:miter/>
            <a:tailEnd type="triangle"/>
          </a:ln>
        </p:spPr>
        <p:txBody>
          <a:bodyPr lIns="45719" rIns="45719"/>
          <a:lstStyle/>
          <a:p>
            <a:pPr/>
          </a:p>
        </p:txBody>
      </p:sp>
      <p:sp>
        <p:nvSpPr>
          <p:cNvPr id="154" name="COTS Management"/>
          <p:cNvSpPr/>
          <p:nvPr/>
        </p:nvSpPr>
        <p:spPr>
          <a:xfrm>
            <a:off x="5268810" y="2680473"/>
            <a:ext cx="1529061" cy="829644"/>
          </a:xfrm>
          <a:prstGeom prst="rect">
            <a:avLst/>
          </a:prstGeom>
          <a:solidFill>
            <a:srgbClr val="FFFFFF"/>
          </a:solidFill>
          <a:ln w="12700">
            <a:solidFill>
              <a:schemeClr val="accent1"/>
            </a:solidFill>
            <a:miter/>
          </a:ln>
          <a:extLst>
            <a:ext uri="{C572A759-6A51-4108-AA02-DFA0A04FC94B}">
              <ma14:wrappingTextBoxFlag xmlns:ma14="http://schemas.microsoft.com/office/mac/drawingml/2011/main" val="1"/>
            </a:ext>
          </a:extLst>
        </p:spPr>
        <p:txBody>
          <a:bodyPr lIns="45719" rIns="45719" anchor="ctr"/>
          <a:lstStyle>
            <a:lvl1pPr>
              <a:defRPr sz="1300"/>
            </a:lvl1pPr>
          </a:lstStyle>
          <a:p>
            <a:pPr/>
            <a:r>
              <a:t>COTS Management</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OC Tooling Workgroup - ToolChain Capabilities - Snippet Scanner"/>
          <p:cNvSpPr txBox="1"/>
          <p:nvPr>
            <p:ph type="title"/>
          </p:nvPr>
        </p:nvSpPr>
        <p:spPr>
          <a:prstGeom prst="rect">
            <a:avLst/>
          </a:prstGeom>
        </p:spPr>
        <p:txBody>
          <a:bodyPr/>
          <a:lstStyle/>
          <a:p>
            <a:pPr/>
            <a:r>
              <a:t>OC Tooling Workgroup - ToolChain Capabilities - Snippet Scanner</a:t>
            </a:r>
          </a:p>
        </p:txBody>
      </p:sp>
      <p:sp>
        <p:nvSpPr>
          <p:cNvPr id="190"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191" name="Tabelle"/>
          <p:cNvGraphicFramePr/>
          <p:nvPr/>
        </p:nvGraphicFramePr>
        <p:xfrm>
          <a:off x="715433" y="1193800"/>
          <a:ext cx="9821334" cy="5080000"/>
        </p:xfrm>
        <a:graphic xmlns:a="http://schemas.openxmlformats.org/drawingml/2006/main">
          <a:graphicData uri="http://schemas.openxmlformats.org/drawingml/2006/table">
            <a:tbl>
              <a:tblPr firstCol="0" firstRow="0" lastCol="0" lastRow="0" bandCol="0" bandRow="0" rtl="0">
                <a:tableStyleId>{33BA23B1-9221-436E-865A-0063620EA4FD}</a:tableStyleId>
              </a:tblPr>
              <a:tblGrid>
                <a:gridCol w="2452158"/>
                <a:gridCol w="8374525"/>
              </a:tblGrid>
              <a:tr h="692150">
                <a:tc>
                  <a:txBody>
                    <a:bodyPr/>
                    <a:lstStyle/>
                    <a:p>
                      <a:pPr algn="ctr">
                        <a:defRPr sz="1800">
                          <a:solidFill>
                            <a:srgbClr val="000000"/>
                          </a:solidFill>
                        </a:defRPr>
                      </a:pPr>
                      <a:r>
                        <a:rPr sz="2000">
                          <a:solidFill>
                            <a:schemeClr val="accent1"/>
                          </a:solidFill>
                          <a:sym typeface="Avenir Book"/>
                        </a:rPr>
                        <a:t>Mission</a:t>
                      </a:r>
                    </a:p>
                  </a:txBody>
                  <a:tcPr marL="0" marR="0" marT="0" marB="0" anchor="ctr" anchorCtr="0"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Identify intellectual theft / IP infringements</a:t>
                      </a:r>
                    </a:p>
                  </a:txBody>
                  <a:tcPr marL="63500" marR="63500" marT="63500" marB="63500" anchor="t"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r h="412750">
                <a:tc>
                  <a:txBody>
                    <a:bodyPr/>
                    <a:lstStyle/>
                    <a:p>
                      <a:pPr algn="ctr">
                        <a:defRPr sz="1800">
                          <a:solidFill>
                            <a:srgbClr val="000000"/>
                          </a:solidFill>
                        </a:defRPr>
                      </a:pPr>
                      <a:r>
                        <a:rPr sz="2000">
                          <a:solidFill>
                            <a:schemeClr val="accent1"/>
                          </a:solidFill>
                          <a:sym typeface="Avenir Book"/>
                        </a:rPr>
                        <a:t>Responsibility</a:t>
                      </a:r>
                    </a:p>
                  </a:txBody>
                  <a:tcPr marL="0" marR="0" marT="0" marB="0" anchor="ctr" anchorCtr="0"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Ensure source code is free from copyright infringements due to copying routines or third party code</a:t>
                      </a:r>
                    </a:p>
                  </a:txBody>
                  <a:tcPr marL="63500" marR="63500" marT="63500" marB="63500" anchor="t"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r h="730250">
                <a:tc>
                  <a:txBody>
                    <a:bodyPr/>
                    <a:lstStyle/>
                    <a:p>
                      <a:pPr algn="ctr">
                        <a:defRPr sz="1800">
                          <a:solidFill>
                            <a:srgbClr val="000000"/>
                          </a:solidFill>
                        </a:defRPr>
                      </a:pPr>
                      <a:r>
                        <a:rPr sz="2000">
                          <a:solidFill>
                            <a:schemeClr val="accent1"/>
                          </a:solidFill>
                          <a:sym typeface="Avenir Book"/>
                        </a:rPr>
                        <a:t>Tasks</a:t>
                      </a:r>
                    </a:p>
                  </a:txBody>
                  <a:tcPr marL="0" marR="0" marT="0" marB="0" anchor="ctr" anchorCtr="0"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Scan sources for known snippets</a:t>
                      </a:r>
                    </a:p>
                    <a:p>
                      <a:pPr marL="160421" indent="-160421" algn="l">
                        <a:spcBef>
                          <a:spcPts val="300"/>
                        </a:spcBef>
                        <a:buSzPct val="100000"/>
                        <a:buChar char="•"/>
                        <a:defRPr sz="1600">
                          <a:sym typeface="Avenir Book"/>
                        </a:defRPr>
                      </a:pPr>
                      <a:r>
                        <a:t>Provide scan results</a:t>
                      </a:r>
                    </a:p>
                  </a:txBody>
                  <a:tcPr marL="63500" marR="63500" marT="63500" marB="63500" anchor="t"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r h="412750">
                <a:tc>
                  <a:txBody>
                    <a:bodyPr/>
                    <a:lstStyle/>
                    <a:p>
                      <a:pPr algn="ctr">
                        <a:defRPr sz="1800">
                          <a:solidFill>
                            <a:srgbClr val="000000"/>
                          </a:solidFill>
                        </a:defRPr>
                      </a:pPr>
                      <a:r>
                        <a:rPr sz="2000">
                          <a:solidFill>
                            <a:schemeClr val="accent1"/>
                          </a:solidFill>
                          <a:sym typeface="Avenir Book"/>
                        </a:rPr>
                        <a:t>Input</a:t>
                      </a:r>
                    </a:p>
                  </a:txBody>
                  <a:tcPr marL="0" marR="0" marT="0" marB="0" anchor="ctr" anchorCtr="0"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Repository or file to scan</a:t>
                      </a:r>
                    </a:p>
                  </a:txBody>
                  <a:tcPr marL="63500" marR="63500" marT="63500" marB="63500" anchor="t"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r h="547291">
                <a:tc>
                  <a:txBody>
                    <a:bodyPr/>
                    <a:lstStyle/>
                    <a:p>
                      <a:pPr algn="ctr">
                        <a:defRPr sz="1800">
                          <a:solidFill>
                            <a:srgbClr val="000000"/>
                          </a:solidFill>
                        </a:defRPr>
                      </a:pPr>
                      <a:r>
                        <a:rPr sz="2000">
                          <a:solidFill>
                            <a:schemeClr val="accent1"/>
                          </a:solidFill>
                          <a:sym typeface="Avenir Book"/>
                        </a:rPr>
                        <a:t>Output</a:t>
                      </a:r>
                    </a:p>
                  </a:txBody>
                  <a:tcPr marL="0" marR="0" marT="0" marB="0" anchor="ctr" anchorCtr="0"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List of potential infringements</a:t>
                      </a:r>
                    </a:p>
                  </a:txBody>
                  <a:tcPr marL="63500" marR="63500" marT="63500" marB="63500" anchor="t"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r h="1013460">
                <a:tc>
                  <a:txBody>
                    <a:bodyPr/>
                    <a:lstStyle/>
                    <a:p>
                      <a:pPr algn="ctr">
                        <a:defRPr sz="1800">
                          <a:solidFill>
                            <a:srgbClr val="000000"/>
                          </a:solidFill>
                        </a:defRPr>
                      </a:pPr>
                      <a:r>
                        <a:rPr sz="2000">
                          <a:solidFill>
                            <a:schemeClr val="accent1"/>
                          </a:solidFill>
                          <a:sym typeface="Avenir Book"/>
                        </a:rPr>
                        <a:t>Comments</a:t>
                      </a:r>
                    </a:p>
                  </a:txBody>
                  <a:tcPr marL="0" marR="0" marT="0" marB="0" anchor="ctr" anchorCtr="0"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TODO: Discuss whether this also shall search for Author and Copyright information as it could be a good place to do so. We have separated it into an extra capability, due this being a very specific task, which is very time consuming, error prone and requires typically involves much manual work</a:t>
                      </a:r>
                    </a:p>
                  </a:txBody>
                  <a:tcPr marL="63500" marR="63500" marT="63500" marB="63500" anchor="t"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bl>
          </a:graphicData>
        </a:graphic>
      </p:graphicFrame>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OC Tooling Workgroup - ToolChain Capabilities - COTS Management"/>
          <p:cNvSpPr txBox="1"/>
          <p:nvPr>
            <p:ph type="title"/>
          </p:nvPr>
        </p:nvSpPr>
        <p:spPr>
          <a:prstGeom prst="rect">
            <a:avLst/>
          </a:prstGeom>
        </p:spPr>
        <p:txBody>
          <a:bodyPr/>
          <a:lstStyle/>
          <a:p>
            <a:pPr/>
            <a:r>
              <a:t>OC Tooling Workgroup - ToolChain Capabilities - COTS Management</a:t>
            </a:r>
          </a:p>
        </p:txBody>
      </p:sp>
      <p:sp>
        <p:nvSpPr>
          <p:cNvPr id="194"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195" name="Tabelle"/>
          <p:cNvGraphicFramePr/>
          <p:nvPr/>
        </p:nvGraphicFramePr>
        <p:xfrm>
          <a:off x="715433" y="1193800"/>
          <a:ext cx="9821334" cy="5080000"/>
        </p:xfrm>
        <a:graphic xmlns:a="http://schemas.openxmlformats.org/drawingml/2006/main">
          <a:graphicData uri="http://schemas.openxmlformats.org/drawingml/2006/table">
            <a:tbl>
              <a:tblPr firstCol="0" firstRow="0" lastCol="0" lastRow="0" bandCol="0" bandRow="0" rtl="0">
                <a:tableStyleId>{33BA23B1-9221-436E-865A-0063620EA4FD}</a:tableStyleId>
              </a:tblPr>
              <a:tblGrid>
                <a:gridCol w="2452158"/>
                <a:gridCol w="8374525"/>
              </a:tblGrid>
              <a:tr h="527282">
                <a:tc>
                  <a:txBody>
                    <a:bodyPr/>
                    <a:lstStyle/>
                    <a:p>
                      <a:pPr algn="ctr">
                        <a:defRPr sz="1800">
                          <a:solidFill>
                            <a:srgbClr val="000000"/>
                          </a:solidFill>
                        </a:defRPr>
                      </a:pPr>
                      <a:r>
                        <a:rPr sz="2000">
                          <a:solidFill>
                            <a:schemeClr val="accent1"/>
                          </a:solidFill>
                          <a:sym typeface="Avenir Book"/>
                        </a:rPr>
                        <a:t>Mission</a:t>
                      </a:r>
                    </a:p>
                  </a:txBody>
                  <a:tcPr marL="0" marR="0" marT="0" marB="0" anchor="ctr" anchorCtr="0"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Manage Common Of The Shelf (COTS) and infrastructure components part of a solution</a:t>
                      </a:r>
                    </a:p>
                  </a:txBody>
                  <a:tcPr marL="63500" marR="63500" marT="63500" marB="63500" anchor="t"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r h="412750">
                <a:tc>
                  <a:txBody>
                    <a:bodyPr/>
                    <a:lstStyle/>
                    <a:p>
                      <a:pPr algn="ctr">
                        <a:defRPr sz="1800">
                          <a:solidFill>
                            <a:srgbClr val="000000"/>
                          </a:solidFill>
                        </a:defRPr>
                      </a:pPr>
                      <a:r>
                        <a:rPr sz="2000">
                          <a:solidFill>
                            <a:schemeClr val="accent1"/>
                          </a:solidFill>
                          <a:sym typeface="Avenir Book"/>
                        </a:rPr>
                        <a:t>Responsibility</a:t>
                      </a:r>
                    </a:p>
                  </a:txBody>
                  <a:tcPr marL="0" marR="0" marT="0" marB="0" anchor="ctr" anchorCtr="0"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Allow tracking of composition as well as third party vulnerability and compliance tracking</a:t>
                      </a:r>
                    </a:p>
                    <a:p>
                      <a:pPr marL="160421" indent="-160421" algn="l">
                        <a:spcBef>
                          <a:spcPts val="300"/>
                        </a:spcBef>
                        <a:buSzPct val="100000"/>
                        <a:buChar char="•"/>
                        <a:defRPr sz="1600">
                          <a:sym typeface="Avenir Book"/>
                        </a:defRPr>
                      </a:pPr>
                      <a:r>
                        <a:t>Collect and provide data for 3rd party or infrastructure components</a:t>
                      </a:r>
                    </a:p>
                  </a:txBody>
                  <a:tcPr marL="63500" marR="63500" marT="63500" marB="63500" anchor="t"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r h="412750">
                <a:tc>
                  <a:txBody>
                    <a:bodyPr/>
                    <a:lstStyle/>
                    <a:p>
                      <a:pPr algn="ctr">
                        <a:defRPr sz="1800">
                          <a:solidFill>
                            <a:srgbClr val="000000"/>
                          </a:solidFill>
                        </a:defRPr>
                      </a:pPr>
                      <a:r>
                        <a:rPr sz="2000">
                          <a:solidFill>
                            <a:schemeClr val="accent1"/>
                          </a:solidFill>
                          <a:sym typeface="Avenir Book"/>
                        </a:rPr>
                        <a:t>Tasks</a:t>
                      </a:r>
                    </a:p>
                  </a:txBody>
                  <a:tcPr marL="0" marR="0" marT="0" marB="0" anchor="ctr" anchorCtr="0"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Provide place to store 3rd party component and license information</a:t>
                      </a:r>
                    </a:p>
                    <a:p>
                      <a:pPr marL="160421" indent="-160421" algn="l">
                        <a:spcBef>
                          <a:spcPts val="300"/>
                        </a:spcBef>
                        <a:buSzPct val="100000"/>
                        <a:buChar char="•"/>
                        <a:defRPr sz="1600">
                          <a:sym typeface="Avenir Book"/>
                        </a:defRPr>
                      </a:pPr>
                      <a:r>
                        <a:t>Allow to assemble reports like SOUP-lists</a:t>
                      </a:r>
                    </a:p>
                    <a:p>
                      <a:pPr marL="160421" indent="-160421" algn="l">
                        <a:spcBef>
                          <a:spcPts val="300"/>
                        </a:spcBef>
                        <a:buSzPct val="100000"/>
                        <a:buChar char="•"/>
                        <a:defRPr sz="1600">
                          <a:sym typeface="Avenir Book"/>
                        </a:defRPr>
                      </a:pPr>
                      <a:r>
                        <a:t>(Review 3rd party assemblies for known vulnerbailities)</a:t>
                      </a:r>
                    </a:p>
                  </a:txBody>
                  <a:tcPr marL="63500" marR="63500" marT="63500" marB="63500" anchor="t"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r h="412750">
                <a:tc>
                  <a:txBody>
                    <a:bodyPr/>
                    <a:lstStyle/>
                    <a:p>
                      <a:pPr algn="ctr">
                        <a:defRPr sz="1800">
                          <a:solidFill>
                            <a:srgbClr val="000000"/>
                          </a:solidFill>
                        </a:defRPr>
                      </a:pPr>
                      <a:r>
                        <a:rPr sz="2000">
                          <a:solidFill>
                            <a:schemeClr val="accent1"/>
                          </a:solidFill>
                          <a:sym typeface="Avenir Book"/>
                        </a:rPr>
                        <a:t>Input</a:t>
                      </a:r>
                    </a:p>
                  </a:txBody>
                  <a:tcPr marL="0" marR="0" marT="0" marB="0" anchor="ctr" anchorCtr="0"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Component data</a:t>
                      </a:r>
                    </a:p>
                    <a:p>
                      <a:pPr marL="160421" indent="-160421" algn="l">
                        <a:spcBef>
                          <a:spcPts val="300"/>
                        </a:spcBef>
                        <a:buSzPct val="100000"/>
                        <a:buChar char="•"/>
                        <a:defRPr sz="1600">
                          <a:sym typeface="Avenir Book"/>
                        </a:defRPr>
                      </a:pPr>
                      <a:r>
                        <a:t>Binary scan information (BoM)</a:t>
                      </a:r>
                    </a:p>
                  </a:txBody>
                  <a:tcPr marL="63500" marR="63500" marT="63500" marB="63500" anchor="t"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r h="412750">
                <a:tc>
                  <a:txBody>
                    <a:bodyPr/>
                    <a:lstStyle/>
                    <a:p>
                      <a:pPr algn="ctr">
                        <a:defRPr sz="1800">
                          <a:solidFill>
                            <a:srgbClr val="000000"/>
                          </a:solidFill>
                        </a:defRPr>
                      </a:pPr>
                      <a:r>
                        <a:rPr sz="2000">
                          <a:solidFill>
                            <a:schemeClr val="accent1"/>
                          </a:solidFill>
                          <a:sym typeface="Avenir Book"/>
                        </a:rPr>
                        <a:t>Output</a:t>
                      </a:r>
                    </a:p>
                  </a:txBody>
                  <a:tcPr marL="0" marR="0" marT="0" marB="0" anchor="ctr" anchorCtr="0"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Component Data</a:t>
                      </a:r>
                    </a:p>
                  </a:txBody>
                  <a:tcPr marL="63500" marR="63500" marT="63500" marB="63500" anchor="t"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r h="1013460">
                <a:tc>
                  <a:txBody>
                    <a:bodyPr/>
                    <a:lstStyle/>
                    <a:p>
                      <a:pPr algn="ctr">
                        <a:defRPr sz="1800">
                          <a:solidFill>
                            <a:srgbClr val="000000"/>
                          </a:solidFill>
                        </a:defRPr>
                      </a:pPr>
                      <a:r>
                        <a:rPr sz="2000">
                          <a:solidFill>
                            <a:schemeClr val="accent1"/>
                          </a:solidFill>
                          <a:sym typeface="Avenir Book"/>
                        </a:rPr>
                        <a:t>Comments</a:t>
                      </a:r>
                    </a:p>
                  </a:txBody>
                  <a:tcPr marL="0" marR="0" marT="0" marB="0" anchor="ctr" anchorCtr="0"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TODO: Build consensus on whether to include the vulnerability information or not. It is not required for compliance purposes</a:t>
                      </a:r>
                    </a:p>
                  </a:txBody>
                  <a:tcPr marL="63500" marR="63500" marT="63500" marB="63500" anchor="t"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bl>
          </a:graphicData>
        </a:graphic>
      </p:graphicFrame>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OC Tooling Workgroup - ToolChain Capabilities - Legal Solver"/>
          <p:cNvSpPr txBox="1"/>
          <p:nvPr>
            <p:ph type="title"/>
          </p:nvPr>
        </p:nvSpPr>
        <p:spPr>
          <a:prstGeom prst="rect">
            <a:avLst/>
          </a:prstGeom>
        </p:spPr>
        <p:txBody>
          <a:bodyPr/>
          <a:lstStyle/>
          <a:p>
            <a:pPr/>
            <a:r>
              <a:t>OC Tooling Workgroup - ToolChain Capabilities - Legal Solver</a:t>
            </a:r>
          </a:p>
        </p:txBody>
      </p:sp>
      <p:sp>
        <p:nvSpPr>
          <p:cNvPr id="198"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199" name="Tabelle"/>
          <p:cNvGraphicFramePr/>
          <p:nvPr/>
        </p:nvGraphicFramePr>
        <p:xfrm>
          <a:off x="715433" y="1193800"/>
          <a:ext cx="9821334" cy="5080000"/>
        </p:xfrm>
        <a:graphic xmlns:a="http://schemas.openxmlformats.org/drawingml/2006/main">
          <a:graphicData uri="http://schemas.openxmlformats.org/drawingml/2006/table">
            <a:tbl>
              <a:tblPr firstCol="0" firstRow="0" lastCol="0" lastRow="0" bandCol="0" bandRow="0" rtl="0">
                <a:tableStyleId>{33BA23B1-9221-436E-865A-0063620EA4FD}</a:tableStyleId>
              </a:tblPr>
              <a:tblGrid>
                <a:gridCol w="2452158"/>
                <a:gridCol w="8374525"/>
              </a:tblGrid>
              <a:tr h="692150">
                <a:tc>
                  <a:txBody>
                    <a:bodyPr/>
                    <a:lstStyle/>
                    <a:p>
                      <a:pPr algn="ctr">
                        <a:defRPr sz="1800">
                          <a:solidFill>
                            <a:srgbClr val="000000"/>
                          </a:solidFill>
                        </a:defRPr>
                      </a:pPr>
                      <a:r>
                        <a:rPr sz="2000">
                          <a:solidFill>
                            <a:schemeClr val="accent1"/>
                          </a:solidFill>
                          <a:sym typeface="Avenir Book"/>
                        </a:rPr>
                        <a:t>Mission</a:t>
                      </a:r>
                    </a:p>
                  </a:txBody>
                  <a:tcPr marL="0" marR="0" marT="0" marB="0" anchor="ctr" anchorCtr="0"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Determine legal rights and obligations resulting from the usage of the listed components within the project context</a:t>
                      </a:r>
                    </a:p>
                  </a:txBody>
                  <a:tcPr marL="63500" marR="63500" marT="63500" marB="63500" anchor="t"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r h="412750">
                <a:tc>
                  <a:txBody>
                    <a:bodyPr/>
                    <a:lstStyle/>
                    <a:p>
                      <a:pPr algn="ctr">
                        <a:defRPr sz="1800">
                          <a:solidFill>
                            <a:srgbClr val="000000"/>
                          </a:solidFill>
                        </a:defRPr>
                      </a:pPr>
                      <a:r>
                        <a:rPr sz="2000">
                          <a:solidFill>
                            <a:schemeClr val="accent1"/>
                          </a:solidFill>
                          <a:sym typeface="Avenir Book"/>
                        </a:rPr>
                        <a:t>Responsibility</a:t>
                      </a:r>
                    </a:p>
                  </a:txBody>
                  <a:tcPr marL="0" marR="0" marT="0" marB="0" anchor="ctr" anchorCtr="0"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Provide compliance requirements</a:t>
                      </a:r>
                    </a:p>
                  </a:txBody>
                  <a:tcPr marL="63500" marR="63500" marT="63500" marB="63500" anchor="t"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r h="412750">
                <a:tc>
                  <a:txBody>
                    <a:bodyPr/>
                    <a:lstStyle/>
                    <a:p>
                      <a:pPr algn="ctr">
                        <a:defRPr sz="1800">
                          <a:solidFill>
                            <a:srgbClr val="000000"/>
                          </a:solidFill>
                        </a:defRPr>
                      </a:pPr>
                      <a:r>
                        <a:rPr sz="2000">
                          <a:solidFill>
                            <a:schemeClr val="accent1"/>
                          </a:solidFill>
                          <a:sym typeface="Avenir Book"/>
                        </a:rPr>
                        <a:t>Tasks</a:t>
                      </a:r>
                    </a:p>
                  </a:txBody>
                  <a:tcPr marL="0" marR="0" marT="0" marB="0" anchor="ctr" anchorCtr="0"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Assess license information from all components (recent BoMs, infrastructure and COTS)</a:t>
                      </a:r>
                    </a:p>
                    <a:p>
                      <a:pPr marL="160421" indent="-160421" algn="l">
                        <a:spcBef>
                          <a:spcPts val="300"/>
                        </a:spcBef>
                        <a:buSzPct val="100000"/>
                        <a:buChar char="•"/>
                        <a:defRPr sz="1600">
                          <a:sym typeface="Avenir Book"/>
                        </a:defRPr>
                      </a:pPr>
                      <a:r>
                        <a:t>Determine license obligations  </a:t>
                      </a:r>
                    </a:p>
                    <a:p>
                      <a:pPr marL="160421" indent="-160421" algn="l">
                        <a:spcBef>
                          <a:spcPts val="300"/>
                        </a:spcBef>
                        <a:buSzPct val="100000"/>
                        <a:buChar char="•"/>
                        <a:defRPr sz="1600">
                          <a:sym typeface="Avenir Book"/>
                        </a:defRPr>
                      </a:pPr>
                      <a:r>
                        <a:t>Identify effective licenses</a:t>
                      </a:r>
                    </a:p>
                  </a:txBody>
                  <a:tcPr marL="63500" marR="63500" marT="63500" marB="63500" anchor="t"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r h="412750">
                <a:tc>
                  <a:txBody>
                    <a:bodyPr/>
                    <a:lstStyle/>
                    <a:p>
                      <a:pPr algn="ctr">
                        <a:defRPr sz="1800">
                          <a:solidFill>
                            <a:srgbClr val="000000"/>
                          </a:solidFill>
                        </a:defRPr>
                      </a:pPr>
                      <a:r>
                        <a:rPr sz="2000">
                          <a:solidFill>
                            <a:schemeClr val="accent1"/>
                          </a:solidFill>
                          <a:sym typeface="Avenir Book"/>
                        </a:rPr>
                        <a:t>Input</a:t>
                      </a:r>
                    </a:p>
                  </a:txBody>
                  <a:tcPr marL="0" marR="0" marT="0" marB="0" anchor="ctr" anchorCtr="0"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Composition analysis of all project related components, their status and licenses</a:t>
                      </a:r>
                    </a:p>
                    <a:p>
                      <a:pPr marL="160421" indent="-160421" algn="l">
                        <a:spcBef>
                          <a:spcPts val="300"/>
                        </a:spcBef>
                        <a:buSzPct val="100000"/>
                        <a:buChar char="•"/>
                        <a:defRPr sz="1600">
                          <a:sym typeface="Avenir Book"/>
                        </a:defRPr>
                      </a:pPr>
                      <a:r>
                        <a:t>Legal circumstances and requirements</a:t>
                      </a:r>
                    </a:p>
                  </a:txBody>
                  <a:tcPr marL="63500" marR="63500" marT="63500" marB="63500" anchor="t"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r h="412750">
                <a:tc>
                  <a:txBody>
                    <a:bodyPr/>
                    <a:lstStyle/>
                    <a:p>
                      <a:pPr algn="ctr">
                        <a:defRPr sz="1800">
                          <a:solidFill>
                            <a:srgbClr val="000000"/>
                          </a:solidFill>
                        </a:defRPr>
                      </a:pPr>
                      <a:r>
                        <a:rPr sz="2000">
                          <a:solidFill>
                            <a:schemeClr val="accent1"/>
                          </a:solidFill>
                          <a:sym typeface="Avenir Book"/>
                        </a:rPr>
                        <a:t>Output</a:t>
                      </a:r>
                    </a:p>
                  </a:txBody>
                  <a:tcPr marL="0" marR="0" marT="0" marB="0" anchor="ctr" anchorCtr="0"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List of legal obligations by component and mitigation hints</a:t>
                      </a:r>
                    </a:p>
                  </a:txBody>
                  <a:tcPr marL="63500" marR="63500" marT="63500" marB="63500" anchor="t"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r h="1013460">
                <a:tc>
                  <a:txBody>
                    <a:bodyPr/>
                    <a:lstStyle/>
                    <a:p>
                      <a:pPr algn="ctr">
                        <a:defRPr sz="1800">
                          <a:solidFill>
                            <a:srgbClr val="000000"/>
                          </a:solidFill>
                        </a:defRPr>
                      </a:pPr>
                      <a:r>
                        <a:rPr sz="2000">
                          <a:solidFill>
                            <a:schemeClr val="accent1"/>
                          </a:solidFill>
                          <a:sym typeface="Avenir Book"/>
                        </a:rPr>
                        <a:t>Comments</a:t>
                      </a:r>
                    </a:p>
                  </a:txBody>
                  <a:tcPr marL="0" marR="0" marT="0" marB="0" anchor="ctr" anchorCtr="0"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Independent from component status the analysis results may change upon changes in the circumstances. Thus analysis results should be versioned to allow allocation to </a:t>
                      </a:r>
                    </a:p>
                  </a:txBody>
                  <a:tcPr marL="63500" marR="63500" marT="63500" marB="63500" anchor="t"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bl>
          </a:graphicData>
        </a:graphic>
      </p:graphicFrame>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OC Tooling Workgroup - ToolChain Capabilities - Legal Data store"/>
          <p:cNvSpPr txBox="1"/>
          <p:nvPr>
            <p:ph type="title"/>
          </p:nvPr>
        </p:nvSpPr>
        <p:spPr>
          <a:prstGeom prst="rect">
            <a:avLst/>
          </a:prstGeom>
        </p:spPr>
        <p:txBody>
          <a:bodyPr/>
          <a:lstStyle/>
          <a:p>
            <a:pPr/>
            <a:r>
              <a:t>OC Tooling Workgroup - ToolChain Capabilities - Legal Data store</a:t>
            </a:r>
          </a:p>
        </p:txBody>
      </p:sp>
      <p:sp>
        <p:nvSpPr>
          <p:cNvPr id="202"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203" name="Tabelle"/>
          <p:cNvGraphicFramePr/>
          <p:nvPr/>
        </p:nvGraphicFramePr>
        <p:xfrm>
          <a:off x="715433" y="1193800"/>
          <a:ext cx="9821334" cy="5080000"/>
        </p:xfrm>
        <a:graphic xmlns:a="http://schemas.openxmlformats.org/drawingml/2006/main">
          <a:graphicData uri="http://schemas.openxmlformats.org/drawingml/2006/table">
            <a:tbl>
              <a:tblPr firstCol="0" firstRow="0" lastCol="0" lastRow="0" bandCol="0" bandRow="0" rtl="0">
                <a:tableStyleId>{33BA23B1-9221-436E-865A-0063620EA4FD}</a:tableStyleId>
              </a:tblPr>
              <a:tblGrid>
                <a:gridCol w="2452158"/>
                <a:gridCol w="8374525"/>
              </a:tblGrid>
              <a:tr h="692150">
                <a:tc>
                  <a:txBody>
                    <a:bodyPr/>
                    <a:lstStyle/>
                    <a:p>
                      <a:pPr algn="ctr">
                        <a:defRPr sz="1800">
                          <a:solidFill>
                            <a:srgbClr val="000000"/>
                          </a:solidFill>
                        </a:defRPr>
                      </a:pPr>
                      <a:r>
                        <a:rPr sz="2000">
                          <a:solidFill>
                            <a:schemeClr val="accent1"/>
                          </a:solidFill>
                          <a:sym typeface="Avenir Book"/>
                        </a:rPr>
                        <a:t>Mission</a:t>
                      </a:r>
                    </a:p>
                  </a:txBody>
                  <a:tcPr marL="0" marR="0" marT="0" marB="0" anchor="ctr" anchorCtr="0"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Provide legal information</a:t>
                      </a:r>
                    </a:p>
                  </a:txBody>
                  <a:tcPr marL="63500" marR="63500" marT="63500" marB="63500" anchor="t"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r h="412750">
                <a:tc>
                  <a:txBody>
                    <a:bodyPr/>
                    <a:lstStyle/>
                    <a:p>
                      <a:pPr algn="ctr">
                        <a:defRPr sz="1800">
                          <a:solidFill>
                            <a:srgbClr val="000000"/>
                          </a:solidFill>
                        </a:defRPr>
                      </a:pPr>
                      <a:r>
                        <a:rPr sz="2000">
                          <a:solidFill>
                            <a:schemeClr val="accent1"/>
                          </a:solidFill>
                          <a:sym typeface="Avenir Book"/>
                        </a:rPr>
                        <a:t>Responsibility</a:t>
                      </a:r>
                    </a:p>
                  </a:txBody>
                  <a:tcPr marL="0" marR="0" marT="0" marB="0" anchor="ctr" anchorCtr="0"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Provide legal information</a:t>
                      </a:r>
                    </a:p>
                  </a:txBody>
                  <a:tcPr marL="63500" marR="63500" marT="63500" marB="63500" anchor="t"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r h="412750">
                <a:tc>
                  <a:txBody>
                    <a:bodyPr/>
                    <a:lstStyle/>
                    <a:p>
                      <a:pPr algn="ctr">
                        <a:defRPr sz="1800">
                          <a:solidFill>
                            <a:srgbClr val="000000"/>
                          </a:solidFill>
                        </a:defRPr>
                      </a:pPr>
                      <a:r>
                        <a:rPr sz="2000">
                          <a:solidFill>
                            <a:schemeClr val="accent1"/>
                          </a:solidFill>
                          <a:sym typeface="Avenir Book"/>
                        </a:rPr>
                        <a:t>Tasks</a:t>
                      </a:r>
                    </a:p>
                  </a:txBody>
                  <a:tcPr marL="0" marR="0" marT="0" marB="0" anchor="ctr" anchorCtr="0"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Capture all license information including derived requirements</a:t>
                      </a:r>
                    </a:p>
                    <a:p>
                      <a:pPr marL="160421" indent="-160421" algn="l">
                        <a:spcBef>
                          <a:spcPts val="300"/>
                        </a:spcBef>
                        <a:buSzPct val="100000"/>
                        <a:buChar char="•"/>
                        <a:defRPr sz="1600">
                          <a:sym typeface="Avenir Book"/>
                        </a:defRPr>
                      </a:pPr>
                      <a:r>
                        <a:t>Provide environment to allow license analysis</a:t>
                      </a:r>
                    </a:p>
                    <a:p>
                      <a:pPr marL="160421" indent="-160421" algn="l">
                        <a:spcBef>
                          <a:spcPts val="300"/>
                        </a:spcBef>
                        <a:buSzPct val="100000"/>
                        <a:buChar char="•"/>
                        <a:defRPr sz="1600">
                          <a:sym typeface="Avenir Book"/>
                        </a:defRPr>
                      </a:pPr>
                      <a:r>
                        <a:t>Track license data changes</a:t>
                      </a:r>
                    </a:p>
                    <a:p>
                      <a:pPr marL="160421" indent="-160421" algn="l">
                        <a:spcBef>
                          <a:spcPts val="300"/>
                        </a:spcBef>
                        <a:buSzPct val="100000"/>
                        <a:buChar char="•"/>
                        <a:defRPr sz="1600">
                          <a:sym typeface="Avenir Book"/>
                        </a:defRPr>
                      </a:pPr>
                      <a:r>
                        <a:t>Provide reference for original license texts</a:t>
                      </a:r>
                    </a:p>
                  </a:txBody>
                  <a:tcPr marL="63500" marR="63500" marT="63500" marB="63500" anchor="t"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r h="412750">
                <a:tc>
                  <a:txBody>
                    <a:bodyPr/>
                    <a:lstStyle/>
                    <a:p>
                      <a:pPr algn="ctr">
                        <a:defRPr sz="1800">
                          <a:solidFill>
                            <a:srgbClr val="000000"/>
                          </a:solidFill>
                        </a:defRPr>
                      </a:pPr>
                      <a:r>
                        <a:rPr sz="2000">
                          <a:solidFill>
                            <a:schemeClr val="accent1"/>
                          </a:solidFill>
                          <a:sym typeface="Avenir Book"/>
                        </a:rPr>
                        <a:t>Input</a:t>
                      </a:r>
                    </a:p>
                  </a:txBody>
                  <a:tcPr marL="0" marR="0" marT="0" marB="0" anchor="ctr" anchorCtr="0"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License data</a:t>
                      </a:r>
                    </a:p>
                  </a:txBody>
                  <a:tcPr marL="63500" marR="63500" marT="63500" marB="63500" anchor="t"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r h="478588">
                <a:tc>
                  <a:txBody>
                    <a:bodyPr/>
                    <a:lstStyle/>
                    <a:p>
                      <a:pPr algn="ctr">
                        <a:defRPr sz="1800">
                          <a:solidFill>
                            <a:srgbClr val="000000"/>
                          </a:solidFill>
                        </a:defRPr>
                      </a:pPr>
                      <a:r>
                        <a:rPr sz="2000">
                          <a:solidFill>
                            <a:schemeClr val="accent1"/>
                          </a:solidFill>
                          <a:sym typeface="Avenir Book"/>
                        </a:rPr>
                        <a:t>Output</a:t>
                      </a:r>
                    </a:p>
                  </a:txBody>
                  <a:tcPr marL="0" marR="0" marT="0" marB="0" anchor="ctr" anchorCtr="0"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License data</a:t>
                      </a:r>
                    </a:p>
                  </a:txBody>
                  <a:tcPr marL="63500" marR="63500" marT="63500" marB="63500" anchor="t"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r h="1013460">
                <a:tc>
                  <a:txBody>
                    <a:bodyPr/>
                    <a:lstStyle/>
                    <a:p>
                      <a:pPr algn="ctr">
                        <a:defRPr sz="1800">
                          <a:solidFill>
                            <a:srgbClr val="000000"/>
                          </a:solidFill>
                        </a:defRPr>
                      </a:pPr>
                      <a:r>
                        <a:rPr sz="2000">
                          <a:solidFill>
                            <a:schemeClr val="accent1"/>
                          </a:solidFill>
                          <a:sym typeface="Avenir Book"/>
                        </a:rPr>
                        <a:t>Comments</a:t>
                      </a:r>
                    </a:p>
                  </a:txBody>
                  <a:tcPr marL="0" marR="0" marT="0" marB="0" anchor="ctr" anchorCtr="0"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TODO: Might be combined with legal solver. But it might also serve a separate database, thus it has been decided to provide separately</a:t>
                      </a:r>
                    </a:p>
                  </a:txBody>
                  <a:tcPr marL="63500" marR="63500" marT="63500" marB="63500" anchor="t"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bl>
          </a:graphicData>
        </a:graphic>
      </p:graphicFrame>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5" name="OC Tooling Workgroup - ToolChain Capabilities - Compliance Artefact Generator"/>
          <p:cNvSpPr txBox="1"/>
          <p:nvPr>
            <p:ph type="title"/>
          </p:nvPr>
        </p:nvSpPr>
        <p:spPr>
          <a:prstGeom prst="rect">
            <a:avLst/>
          </a:prstGeom>
        </p:spPr>
        <p:txBody>
          <a:bodyPr/>
          <a:lstStyle/>
          <a:p>
            <a:pPr/>
            <a:r>
              <a:t>OC Tooling Workgroup - ToolChain Capabilities - Compliance Artefact Generator</a:t>
            </a:r>
          </a:p>
        </p:txBody>
      </p:sp>
      <p:sp>
        <p:nvSpPr>
          <p:cNvPr id="206"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207" name="Tabelle"/>
          <p:cNvGraphicFramePr/>
          <p:nvPr/>
        </p:nvGraphicFramePr>
        <p:xfrm>
          <a:off x="715433" y="1193800"/>
          <a:ext cx="9821334" cy="5080000"/>
        </p:xfrm>
        <a:graphic xmlns:a="http://schemas.openxmlformats.org/drawingml/2006/main">
          <a:graphicData uri="http://schemas.openxmlformats.org/drawingml/2006/table">
            <a:tbl>
              <a:tblPr firstCol="0" firstRow="0" lastCol="0" lastRow="0" bandCol="0" bandRow="0" rtl="0">
                <a:tableStyleId>{33BA23B1-9221-436E-865A-0063620EA4FD}</a:tableStyleId>
              </a:tblPr>
              <a:tblGrid>
                <a:gridCol w="2452158"/>
                <a:gridCol w="8374525"/>
              </a:tblGrid>
              <a:tr h="412750">
                <a:tc>
                  <a:txBody>
                    <a:bodyPr/>
                    <a:lstStyle/>
                    <a:p>
                      <a:pPr algn="ctr">
                        <a:defRPr sz="1800">
                          <a:solidFill>
                            <a:srgbClr val="000000"/>
                          </a:solidFill>
                        </a:defRPr>
                      </a:pPr>
                      <a:r>
                        <a:rPr sz="2000">
                          <a:solidFill>
                            <a:schemeClr val="accent1"/>
                          </a:solidFill>
                          <a:sym typeface="Avenir Book"/>
                        </a:rPr>
                        <a:t>Mission</a:t>
                      </a:r>
                    </a:p>
                  </a:txBody>
                  <a:tcPr marL="0" marR="0" marT="0" marB="0" anchor="ctr" anchorCtr="0"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Support provisioning of compliance documentation</a:t>
                      </a:r>
                    </a:p>
                  </a:txBody>
                  <a:tcPr marL="63500" marR="63500" marT="63500" marB="63500" anchor="t"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r h="412750">
                <a:tc>
                  <a:txBody>
                    <a:bodyPr/>
                    <a:lstStyle/>
                    <a:p>
                      <a:pPr algn="ctr">
                        <a:defRPr sz="1800">
                          <a:solidFill>
                            <a:srgbClr val="000000"/>
                          </a:solidFill>
                        </a:defRPr>
                      </a:pPr>
                      <a:r>
                        <a:rPr sz="2000">
                          <a:solidFill>
                            <a:schemeClr val="accent1"/>
                          </a:solidFill>
                          <a:sym typeface="Avenir Book"/>
                        </a:rPr>
                        <a:t>Responsibility</a:t>
                      </a:r>
                    </a:p>
                  </a:txBody>
                  <a:tcPr marL="0" marR="0" marT="0" marB="0" anchor="ctr" anchorCtr="0"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Ensure legally compliant documentation</a:t>
                      </a:r>
                    </a:p>
                  </a:txBody>
                  <a:tcPr marL="63500" marR="63500" marT="63500" marB="63500" anchor="t"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r h="412750">
                <a:tc>
                  <a:txBody>
                    <a:bodyPr/>
                    <a:lstStyle/>
                    <a:p>
                      <a:pPr algn="ctr">
                        <a:defRPr sz="1800">
                          <a:solidFill>
                            <a:srgbClr val="000000"/>
                          </a:solidFill>
                        </a:defRPr>
                      </a:pPr>
                      <a:r>
                        <a:rPr sz="2000">
                          <a:solidFill>
                            <a:schemeClr val="accent1"/>
                          </a:solidFill>
                          <a:sym typeface="Avenir Book"/>
                        </a:rPr>
                        <a:t>Tasks</a:t>
                      </a:r>
                    </a:p>
                  </a:txBody>
                  <a:tcPr marL="0" marR="0" marT="0" marB="0" anchor="ctr" anchorCtr="0"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Generate Documentation according to requirements</a:t>
                      </a:r>
                    </a:p>
                    <a:p>
                      <a:pPr marL="160421" indent="-160421" algn="l">
                        <a:spcBef>
                          <a:spcPts val="300"/>
                        </a:spcBef>
                        <a:buSzPct val="100000"/>
                        <a:buChar char="•"/>
                        <a:defRPr sz="1600">
                          <a:sym typeface="Avenir Book"/>
                        </a:defRPr>
                      </a:pPr>
                      <a:r>
                        <a:t>Support Compliance Managers in completing tasks </a:t>
                      </a:r>
                    </a:p>
                    <a:p>
                      <a:pPr marL="160421" indent="-160421" algn="l">
                        <a:spcBef>
                          <a:spcPts val="300"/>
                        </a:spcBef>
                        <a:buSzPct val="100000"/>
                        <a:buChar char="•"/>
                        <a:defRPr sz="1600">
                          <a:sym typeface="Avenir Book"/>
                        </a:defRPr>
                      </a:pPr>
                      <a:r>
                        <a:t>Provide documentation parts, e.g. written offer, license texts, copyrights, modification statement, etc.</a:t>
                      </a:r>
                    </a:p>
                    <a:p>
                      <a:pPr marL="160421" indent="-160421" algn="l">
                        <a:spcBef>
                          <a:spcPts val="300"/>
                        </a:spcBef>
                        <a:buSzPct val="100000"/>
                        <a:buChar char="•"/>
                        <a:defRPr sz="1600">
                          <a:sym typeface="Avenir Book"/>
                        </a:defRPr>
                      </a:pPr>
                      <a:r>
                        <a:t>Link documentation with documentation objects (version management)</a:t>
                      </a:r>
                    </a:p>
                  </a:txBody>
                  <a:tcPr marL="63500" marR="63500" marT="63500" marB="63500" anchor="t"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r h="412750">
                <a:tc>
                  <a:txBody>
                    <a:bodyPr/>
                    <a:lstStyle/>
                    <a:p>
                      <a:pPr algn="ctr">
                        <a:defRPr sz="1800">
                          <a:solidFill>
                            <a:srgbClr val="000000"/>
                          </a:solidFill>
                        </a:defRPr>
                      </a:pPr>
                      <a:r>
                        <a:rPr sz="2000">
                          <a:solidFill>
                            <a:schemeClr val="accent1"/>
                          </a:solidFill>
                          <a:sym typeface="Avenir Book"/>
                        </a:rPr>
                        <a:t>Input</a:t>
                      </a:r>
                    </a:p>
                  </a:txBody>
                  <a:tcPr marL="0" marR="0" marT="0" marB="0" anchor="ctr" anchorCtr="0"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Versioned components to document (BoMs)</a:t>
                      </a:r>
                    </a:p>
                    <a:p>
                      <a:pPr marL="160421" indent="-160421" algn="l">
                        <a:spcBef>
                          <a:spcPts val="300"/>
                        </a:spcBef>
                        <a:buSzPct val="100000"/>
                        <a:buChar char="•"/>
                        <a:defRPr sz="1600">
                          <a:sym typeface="Avenir Book"/>
                        </a:defRPr>
                      </a:pPr>
                      <a:r>
                        <a:t>Legal requirements under particular circumstances </a:t>
                      </a:r>
                    </a:p>
                  </a:txBody>
                  <a:tcPr marL="63500" marR="63500" marT="63500" marB="63500" anchor="t"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r h="1013460">
                <a:tc>
                  <a:txBody>
                    <a:bodyPr/>
                    <a:lstStyle/>
                    <a:p>
                      <a:pPr algn="ctr">
                        <a:defRPr sz="1800">
                          <a:solidFill>
                            <a:srgbClr val="000000"/>
                          </a:solidFill>
                        </a:defRPr>
                      </a:pPr>
                      <a:r>
                        <a:rPr sz="2000">
                          <a:solidFill>
                            <a:schemeClr val="accent1"/>
                          </a:solidFill>
                          <a:sym typeface="Avenir Book"/>
                        </a:rPr>
                        <a:t>Output</a:t>
                      </a:r>
                    </a:p>
                  </a:txBody>
                  <a:tcPr marL="0" marR="0" marT="0" marB="0" anchor="ctr" anchorCtr="0"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Stub with all documentation requirements </a:t>
                      </a:r>
                    </a:p>
                    <a:p>
                      <a:pPr marL="160421" indent="-160421" algn="l">
                        <a:spcBef>
                          <a:spcPts val="300"/>
                        </a:spcBef>
                        <a:buSzPct val="100000"/>
                        <a:buChar char="•"/>
                        <a:defRPr sz="1600">
                          <a:sym typeface="Avenir Book"/>
                        </a:defRPr>
                      </a:pPr>
                      <a:r>
                        <a:t>Pre-Assemble stub with all existing information (e.g. from repository) </a:t>
                      </a:r>
                    </a:p>
                    <a:p>
                      <a:pPr marL="160421" indent="-160421" algn="l">
                        <a:spcBef>
                          <a:spcPts val="300"/>
                        </a:spcBef>
                        <a:buSzPct val="100000"/>
                        <a:buChar char="•"/>
                        <a:defRPr sz="1600">
                          <a:sym typeface="Avenir Book"/>
                        </a:defRPr>
                      </a:pPr>
                      <a:r>
                        <a:t>Identified Todos for missing bits</a:t>
                      </a:r>
                    </a:p>
                  </a:txBody>
                  <a:tcPr marL="63500" marR="63500" marT="63500" marB="63500" anchor="t"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r h="1013460">
                <a:tc>
                  <a:txBody>
                    <a:bodyPr/>
                    <a:lstStyle/>
                    <a:p>
                      <a:pPr algn="ctr">
                        <a:defRPr sz="1800">
                          <a:solidFill>
                            <a:srgbClr val="000000"/>
                          </a:solidFill>
                        </a:defRPr>
                      </a:pPr>
                      <a:r>
                        <a:rPr sz="2000">
                          <a:solidFill>
                            <a:schemeClr val="accent1"/>
                          </a:solidFill>
                          <a:sym typeface="Avenir Book"/>
                        </a:rPr>
                        <a:t>Comments</a:t>
                      </a:r>
                    </a:p>
                  </a:txBody>
                  <a:tcPr marL="0" marR="0" marT="0" marB="0" anchor="ctr" anchorCtr="0"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TODO: We might consider to discuss a specific output format</a:t>
                      </a:r>
                    </a:p>
                  </a:txBody>
                  <a:tcPr marL="63500" marR="63500" marT="63500" marB="63500" anchor="t"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bl>
          </a:graphicData>
        </a:graphic>
      </p:graphicFrame>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9" name="OC Tooling Workgroup - ToolChain Capabilities - Approval Flow"/>
          <p:cNvSpPr txBox="1"/>
          <p:nvPr>
            <p:ph type="title"/>
          </p:nvPr>
        </p:nvSpPr>
        <p:spPr>
          <a:prstGeom prst="rect">
            <a:avLst/>
          </a:prstGeom>
        </p:spPr>
        <p:txBody>
          <a:bodyPr/>
          <a:lstStyle/>
          <a:p>
            <a:pPr/>
            <a:r>
              <a:t>OC Tooling Workgroup - ToolChain Capabilities - Approval Flow</a:t>
            </a:r>
          </a:p>
        </p:txBody>
      </p:sp>
      <p:sp>
        <p:nvSpPr>
          <p:cNvPr id="210"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211" name="Tabelle"/>
          <p:cNvGraphicFramePr/>
          <p:nvPr/>
        </p:nvGraphicFramePr>
        <p:xfrm>
          <a:off x="715433" y="1193800"/>
          <a:ext cx="9821334" cy="5080000"/>
        </p:xfrm>
        <a:graphic xmlns:a="http://schemas.openxmlformats.org/drawingml/2006/main">
          <a:graphicData uri="http://schemas.openxmlformats.org/drawingml/2006/table">
            <a:tbl>
              <a:tblPr firstCol="0" firstRow="0" lastCol="0" lastRow="0" bandCol="0" bandRow="0" rtl="0">
                <a:tableStyleId>{33BA23B1-9221-436E-865A-0063620EA4FD}</a:tableStyleId>
              </a:tblPr>
              <a:tblGrid>
                <a:gridCol w="2452158"/>
                <a:gridCol w="8374525"/>
              </a:tblGrid>
              <a:tr h="412750">
                <a:tc>
                  <a:txBody>
                    <a:bodyPr/>
                    <a:lstStyle/>
                    <a:p>
                      <a:pPr algn="ctr">
                        <a:defRPr sz="1800">
                          <a:solidFill>
                            <a:srgbClr val="000000"/>
                          </a:solidFill>
                        </a:defRPr>
                      </a:pPr>
                      <a:r>
                        <a:rPr sz="2000">
                          <a:solidFill>
                            <a:schemeClr val="accent1"/>
                          </a:solidFill>
                          <a:sym typeface="Avenir Book"/>
                        </a:rPr>
                        <a:t>Mission</a:t>
                      </a:r>
                    </a:p>
                  </a:txBody>
                  <a:tcPr marL="0" marR="0" marT="0" marB="0" anchor="ctr" anchorCtr="0"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Help decentralising compliance work through approval  </a:t>
                      </a:r>
                    </a:p>
                  </a:txBody>
                  <a:tcPr marL="63500" marR="63500" marT="63500" marB="63500" anchor="t"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r h="412750">
                <a:tc>
                  <a:txBody>
                    <a:bodyPr/>
                    <a:lstStyle/>
                    <a:p>
                      <a:pPr algn="ctr">
                        <a:defRPr sz="1800">
                          <a:solidFill>
                            <a:srgbClr val="000000"/>
                          </a:solidFill>
                        </a:defRPr>
                      </a:pPr>
                      <a:r>
                        <a:rPr sz="2000">
                          <a:solidFill>
                            <a:schemeClr val="accent1"/>
                          </a:solidFill>
                          <a:sym typeface="Avenir Book"/>
                        </a:rPr>
                        <a:t>Responsibility</a:t>
                      </a:r>
                    </a:p>
                  </a:txBody>
                  <a:tcPr marL="0" marR="0" marT="0" marB="0" anchor="ctr" anchorCtr="0"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Provide approval flow appropriate for audit</a:t>
                      </a:r>
                    </a:p>
                  </a:txBody>
                  <a:tcPr marL="63500" marR="63500" marT="63500" marB="63500" anchor="t"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r h="412750">
                <a:tc>
                  <a:txBody>
                    <a:bodyPr/>
                    <a:lstStyle/>
                    <a:p>
                      <a:pPr algn="ctr">
                        <a:defRPr sz="1800">
                          <a:solidFill>
                            <a:srgbClr val="000000"/>
                          </a:solidFill>
                        </a:defRPr>
                      </a:pPr>
                      <a:r>
                        <a:rPr sz="2000">
                          <a:solidFill>
                            <a:schemeClr val="accent1"/>
                          </a:solidFill>
                          <a:sym typeface="Avenir Book"/>
                        </a:rPr>
                        <a:t>Tasks</a:t>
                      </a:r>
                    </a:p>
                  </a:txBody>
                  <a:tcPr marL="0" marR="0" marT="0" marB="0" anchor="ctr" anchorCtr="0"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Track all legally relevant changes to products and components </a:t>
                      </a:r>
                    </a:p>
                    <a:p>
                      <a:pPr marL="160421" indent="-160421" algn="l">
                        <a:spcBef>
                          <a:spcPts val="300"/>
                        </a:spcBef>
                        <a:buSzPct val="100000"/>
                        <a:buChar char="•"/>
                        <a:defRPr sz="1600">
                          <a:sym typeface="Avenir Book"/>
                        </a:defRPr>
                      </a:pPr>
                      <a:r>
                        <a:t>Identify authors of change</a:t>
                      </a:r>
                    </a:p>
                    <a:p>
                      <a:pPr marL="160421" indent="-160421" algn="l">
                        <a:spcBef>
                          <a:spcPts val="300"/>
                        </a:spcBef>
                        <a:buSzPct val="100000"/>
                        <a:buChar char="•"/>
                        <a:defRPr sz="1600">
                          <a:sym typeface="Avenir Book"/>
                        </a:defRPr>
                      </a:pPr>
                      <a:r>
                        <a:t>Provide compliance status and overview</a:t>
                      </a:r>
                    </a:p>
                    <a:p>
                      <a:pPr marL="160421" indent="-160421" algn="l">
                        <a:spcBef>
                          <a:spcPts val="300"/>
                        </a:spcBef>
                        <a:buSzPct val="100000"/>
                        <a:buChar char="•"/>
                        <a:defRPr sz="1600">
                          <a:sym typeface="Avenir Book"/>
                        </a:defRPr>
                      </a:pPr>
                      <a:r>
                        <a:t>Allow to approve or reject an approval request, document decisions</a:t>
                      </a:r>
                    </a:p>
                  </a:txBody>
                  <a:tcPr marL="63500" marR="63500" marT="63500" marB="63500" anchor="t"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r h="412750">
                <a:tc>
                  <a:txBody>
                    <a:bodyPr/>
                    <a:lstStyle/>
                    <a:p>
                      <a:pPr algn="ctr">
                        <a:defRPr sz="1800">
                          <a:solidFill>
                            <a:srgbClr val="000000"/>
                          </a:solidFill>
                        </a:defRPr>
                      </a:pPr>
                      <a:r>
                        <a:rPr sz="2000">
                          <a:solidFill>
                            <a:schemeClr val="accent1"/>
                          </a:solidFill>
                          <a:sym typeface="Avenir Book"/>
                        </a:rPr>
                        <a:t>Input</a:t>
                      </a:r>
                    </a:p>
                  </a:txBody>
                  <a:tcPr marL="0" marR="0" marT="0" marB="0" anchor="ctr" anchorCtr="0"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Approval request for (List of components, legal situation, compliance documentation)</a:t>
                      </a:r>
                    </a:p>
                  </a:txBody>
                  <a:tcPr marL="63500" marR="63500" marT="63500" marB="63500" anchor="t"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r h="828383">
                <a:tc>
                  <a:txBody>
                    <a:bodyPr/>
                    <a:lstStyle/>
                    <a:p>
                      <a:pPr algn="ctr">
                        <a:defRPr sz="1800">
                          <a:solidFill>
                            <a:srgbClr val="000000"/>
                          </a:solidFill>
                        </a:defRPr>
                      </a:pPr>
                      <a:r>
                        <a:rPr sz="2000">
                          <a:solidFill>
                            <a:schemeClr val="accent1"/>
                          </a:solidFill>
                          <a:sym typeface="Avenir Book"/>
                        </a:rPr>
                        <a:t>Output</a:t>
                      </a:r>
                    </a:p>
                  </a:txBody>
                  <a:tcPr marL="0" marR="0" marT="0" marB="0" anchor="ctr" anchorCtr="0"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State of compliance analysis for approval request</a:t>
                      </a:r>
                    </a:p>
                    <a:p>
                      <a:pPr marL="160421" indent="-160421" algn="l">
                        <a:spcBef>
                          <a:spcPts val="300"/>
                        </a:spcBef>
                        <a:buSzPct val="100000"/>
                        <a:buChar char="•"/>
                        <a:defRPr sz="1600">
                          <a:sym typeface="Avenir Book"/>
                        </a:defRPr>
                      </a:pPr>
                      <a:r>
                        <a:t>Approval / Reject documentation</a:t>
                      </a:r>
                    </a:p>
                  </a:txBody>
                  <a:tcPr marL="63500" marR="63500" marT="63500" marB="63500" anchor="t"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r h="1013460">
                <a:tc>
                  <a:txBody>
                    <a:bodyPr/>
                    <a:lstStyle/>
                    <a:p>
                      <a:pPr algn="ctr">
                        <a:defRPr sz="1800">
                          <a:solidFill>
                            <a:srgbClr val="000000"/>
                          </a:solidFill>
                        </a:defRPr>
                      </a:pPr>
                      <a:r>
                        <a:rPr sz="2000">
                          <a:solidFill>
                            <a:schemeClr val="accent1"/>
                          </a:solidFill>
                          <a:sym typeface="Avenir Book"/>
                        </a:rPr>
                        <a:t>Comments</a:t>
                      </a:r>
                    </a:p>
                  </a:txBody>
                  <a:tcPr marL="0" marR="0" marT="0" marB="0" anchor="ctr" anchorCtr="0"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The approval by a dedicated, skilled resource (Compliance Manager) combined with the automation support for all prior steps reduces the need for Compliance Managers  </a:t>
                      </a:r>
                    </a:p>
                  </a:txBody>
                  <a:tcPr marL="63500" marR="63500" marT="63500" marB="63500" anchor="t"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bl>
          </a:graphicData>
        </a:graphic>
      </p:graphicFrame>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3" name="OC Tooling Workgroup - ToolChain Capabilities - User &amp; Role Management"/>
          <p:cNvSpPr txBox="1"/>
          <p:nvPr>
            <p:ph type="title"/>
          </p:nvPr>
        </p:nvSpPr>
        <p:spPr>
          <a:prstGeom prst="rect">
            <a:avLst/>
          </a:prstGeom>
        </p:spPr>
        <p:txBody>
          <a:bodyPr/>
          <a:lstStyle/>
          <a:p>
            <a:pPr/>
            <a:r>
              <a:t>OC Tooling Workgroup - ToolChain Capabilities - User &amp; Role Management</a:t>
            </a:r>
          </a:p>
        </p:txBody>
      </p:sp>
      <p:sp>
        <p:nvSpPr>
          <p:cNvPr id="214"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215" name="Tabelle"/>
          <p:cNvGraphicFramePr/>
          <p:nvPr/>
        </p:nvGraphicFramePr>
        <p:xfrm>
          <a:off x="715433" y="1193800"/>
          <a:ext cx="9821334" cy="5080000"/>
        </p:xfrm>
        <a:graphic xmlns:a="http://schemas.openxmlformats.org/drawingml/2006/main">
          <a:graphicData uri="http://schemas.openxmlformats.org/drawingml/2006/table">
            <a:tbl>
              <a:tblPr firstCol="0" firstRow="0" lastCol="0" lastRow="0" bandCol="0" bandRow="0" rtl="0">
                <a:tableStyleId>{33BA23B1-9221-436E-865A-0063620EA4FD}</a:tableStyleId>
              </a:tblPr>
              <a:tblGrid>
                <a:gridCol w="2452158"/>
                <a:gridCol w="8374525"/>
              </a:tblGrid>
              <a:tr h="412750">
                <a:tc>
                  <a:txBody>
                    <a:bodyPr/>
                    <a:lstStyle/>
                    <a:p>
                      <a:pPr algn="ctr">
                        <a:defRPr sz="1800">
                          <a:solidFill>
                            <a:srgbClr val="000000"/>
                          </a:solidFill>
                        </a:defRPr>
                      </a:pPr>
                      <a:r>
                        <a:rPr sz="2000">
                          <a:solidFill>
                            <a:schemeClr val="accent1"/>
                          </a:solidFill>
                          <a:sym typeface="Avenir Book"/>
                        </a:rPr>
                        <a:t>Mission</a:t>
                      </a:r>
                    </a:p>
                  </a:txBody>
                  <a:tcPr marL="0" marR="0" marT="0" marB="0" anchor="ctr" anchorCtr="0"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Provide role based authorisation</a:t>
                      </a:r>
                    </a:p>
                  </a:txBody>
                  <a:tcPr marL="63500" marR="63500" marT="63500" marB="63500" anchor="t"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r h="412750">
                <a:tc>
                  <a:txBody>
                    <a:bodyPr/>
                    <a:lstStyle/>
                    <a:p>
                      <a:pPr algn="ctr">
                        <a:defRPr sz="1800">
                          <a:solidFill>
                            <a:srgbClr val="000000"/>
                          </a:solidFill>
                        </a:defRPr>
                      </a:pPr>
                      <a:r>
                        <a:rPr sz="2000">
                          <a:solidFill>
                            <a:schemeClr val="accent1"/>
                          </a:solidFill>
                          <a:sym typeface="Avenir Book"/>
                        </a:rPr>
                        <a:t>Responsibility</a:t>
                      </a:r>
                    </a:p>
                  </a:txBody>
                  <a:tcPr marL="0" marR="0" marT="0" marB="0" anchor="ctr" anchorCtr="0"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Authenticate users </a:t>
                      </a:r>
                    </a:p>
                    <a:p>
                      <a:pPr marL="160421" indent="-160421" algn="l">
                        <a:spcBef>
                          <a:spcPts val="300"/>
                        </a:spcBef>
                        <a:buSzPct val="100000"/>
                        <a:buChar char="•"/>
                        <a:defRPr sz="1600">
                          <a:sym typeface="Avenir Book"/>
                        </a:defRPr>
                      </a:pPr>
                      <a:r>
                        <a:t>Assign roles</a:t>
                      </a:r>
                    </a:p>
                  </a:txBody>
                  <a:tcPr marL="63500" marR="63500" marT="63500" marB="63500" anchor="t"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r h="412750">
                <a:tc>
                  <a:txBody>
                    <a:bodyPr/>
                    <a:lstStyle/>
                    <a:p>
                      <a:pPr algn="ctr">
                        <a:defRPr sz="1800">
                          <a:solidFill>
                            <a:srgbClr val="000000"/>
                          </a:solidFill>
                        </a:defRPr>
                      </a:pPr>
                      <a:r>
                        <a:rPr sz="2000">
                          <a:solidFill>
                            <a:schemeClr val="accent1"/>
                          </a:solidFill>
                          <a:sym typeface="Avenir Book"/>
                        </a:rPr>
                        <a:t>Tasks</a:t>
                      </a:r>
                    </a:p>
                  </a:txBody>
                  <a:tcPr marL="0" marR="0" marT="0" marB="0" anchor="ctr" anchorCtr="0"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Identify users (Login, oAuth, MFA)</a:t>
                      </a:r>
                    </a:p>
                    <a:p>
                      <a:pPr marL="160421" indent="-160421" algn="l">
                        <a:spcBef>
                          <a:spcPts val="300"/>
                        </a:spcBef>
                        <a:buSzPct val="100000"/>
                        <a:buChar char="•"/>
                        <a:defRPr sz="1600">
                          <a:sym typeface="Avenir Book"/>
                        </a:defRPr>
                      </a:pPr>
                      <a:r>
                        <a:t>Manage roles</a:t>
                      </a:r>
                    </a:p>
                    <a:p>
                      <a:pPr marL="160421" indent="-160421" algn="l">
                        <a:spcBef>
                          <a:spcPts val="300"/>
                        </a:spcBef>
                        <a:buSzPct val="100000"/>
                        <a:buChar char="•"/>
                        <a:defRPr sz="1600">
                          <a:sym typeface="Avenir Book"/>
                        </a:defRPr>
                      </a:pPr>
                      <a:r>
                        <a:t>Manage API Keys</a:t>
                      </a:r>
                    </a:p>
                  </a:txBody>
                  <a:tcPr marL="63500" marR="63500" marT="63500" marB="63500" anchor="t"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r h="412750">
                <a:tc>
                  <a:txBody>
                    <a:bodyPr/>
                    <a:lstStyle/>
                    <a:p>
                      <a:pPr algn="ctr">
                        <a:defRPr sz="1800">
                          <a:solidFill>
                            <a:srgbClr val="000000"/>
                          </a:solidFill>
                        </a:defRPr>
                      </a:pPr>
                      <a:r>
                        <a:rPr sz="2000">
                          <a:solidFill>
                            <a:schemeClr val="accent1"/>
                          </a:solidFill>
                          <a:sym typeface="Avenir Book"/>
                        </a:rPr>
                        <a:t>Input</a:t>
                      </a:r>
                    </a:p>
                  </a:txBody>
                  <a:tcPr marL="0" marR="0" marT="0" marB="0" anchor="ctr" anchorCtr="0"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Users</a:t>
                      </a:r>
                    </a:p>
                    <a:p>
                      <a:pPr marL="160421" indent="-160421" algn="l">
                        <a:spcBef>
                          <a:spcPts val="300"/>
                        </a:spcBef>
                        <a:buSzPct val="100000"/>
                        <a:buChar char="•"/>
                        <a:defRPr sz="1600">
                          <a:sym typeface="Avenir Book"/>
                        </a:defRPr>
                      </a:pPr>
                      <a:r>
                        <a:t>Roles</a:t>
                      </a:r>
                    </a:p>
                    <a:p>
                      <a:pPr marL="160421" indent="-160421" algn="l">
                        <a:spcBef>
                          <a:spcPts val="300"/>
                        </a:spcBef>
                        <a:buSzPct val="100000"/>
                        <a:buChar char="•"/>
                        <a:defRPr sz="1600">
                          <a:sym typeface="Avenir Book"/>
                        </a:defRPr>
                      </a:pPr>
                      <a:r>
                        <a:t>Assignments (user 2 project, etc.)</a:t>
                      </a:r>
                    </a:p>
                  </a:txBody>
                  <a:tcPr marL="63500" marR="63500" marT="63500" marB="63500" anchor="t"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r h="412750">
                <a:tc>
                  <a:txBody>
                    <a:bodyPr/>
                    <a:lstStyle/>
                    <a:p>
                      <a:pPr algn="ctr">
                        <a:defRPr sz="1800">
                          <a:solidFill>
                            <a:srgbClr val="000000"/>
                          </a:solidFill>
                        </a:defRPr>
                      </a:pPr>
                      <a:r>
                        <a:rPr sz="2000">
                          <a:solidFill>
                            <a:schemeClr val="accent1"/>
                          </a:solidFill>
                          <a:sym typeface="Avenir Book"/>
                        </a:rPr>
                        <a:t>Output</a:t>
                      </a:r>
                    </a:p>
                  </a:txBody>
                  <a:tcPr marL="0" marR="0" marT="0" marB="0" anchor="ctr" anchorCtr="0"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Access tokens </a:t>
                      </a:r>
                    </a:p>
                  </a:txBody>
                  <a:tcPr marL="63500" marR="63500" marT="63500" marB="63500" anchor="t"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r h="412750">
                <a:tc>
                  <a:txBody>
                    <a:bodyPr/>
                    <a:lstStyle/>
                    <a:p>
                      <a:pPr algn="ctr">
                        <a:defRPr sz="1800">
                          <a:solidFill>
                            <a:srgbClr val="000000"/>
                          </a:solidFill>
                        </a:defRPr>
                      </a:pPr>
                      <a:r>
                        <a:rPr sz="2000">
                          <a:solidFill>
                            <a:schemeClr val="accent1"/>
                          </a:solidFill>
                          <a:sym typeface="Avenir Book"/>
                        </a:rPr>
                        <a:t>Comments</a:t>
                      </a:r>
                    </a:p>
                  </a:txBody>
                  <a:tcPr marL="0" marR="0" marT="0" marB="0" anchor="ctr" anchorCtr="0"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TODO: Discuss whether this shall be a capability. As information about non-compliance might be critical aspect I would suggest to include it. But form a pure functional point of view, this seems not to be required</a:t>
                      </a:r>
                    </a:p>
                  </a:txBody>
                  <a:tcPr marL="63500" marR="63500" marT="63500" marB="63500" anchor="t"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bl>
          </a:graphicData>
        </a:graphic>
      </p:graphicFrame>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7" name="OC Tooling Workgroup - ToolChain Capabilities - Compliance Artefacts"/>
          <p:cNvSpPr txBox="1"/>
          <p:nvPr>
            <p:ph type="title"/>
          </p:nvPr>
        </p:nvSpPr>
        <p:spPr>
          <a:prstGeom prst="rect">
            <a:avLst/>
          </a:prstGeom>
        </p:spPr>
        <p:txBody>
          <a:bodyPr/>
          <a:lstStyle/>
          <a:p>
            <a:pPr/>
            <a:r>
              <a:t>OC Tooling Workgroup - ToolChain Capabilities - Compliance Artefacts</a:t>
            </a:r>
          </a:p>
        </p:txBody>
      </p:sp>
      <p:sp>
        <p:nvSpPr>
          <p:cNvPr id="218"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219" name="Tabelle"/>
          <p:cNvGraphicFramePr/>
          <p:nvPr/>
        </p:nvGraphicFramePr>
        <p:xfrm>
          <a:off x="715433" y="1193800"/>
          <a:ext cx="9821334" cy="5080000"/>
        </p:xfrm>
        <a:graphic xmlns:a="http://schemas.openxmlformats.org/drawingml/2006/main">
          <a:graphicData uri="http://schemas.openxmlformats.org/drawingml/2006/table">
            <a:tbl>
              <a:tblPr firstCol="0" firstRow="0" lastCol="0" lastRow="0" bandCol="0" bandRow="0" rtl="0">
                <a:tableStyleId>{33BA23B1-9221-436E-865A-0063620EA4FD}</a:tableStyleId>
              </a:tblPr>
              <a:tblGrid>
                <a:gridCol w="2452158"/>
                <a:gridCol w="8374525"/>
              </a:tblGrid>
              <a:tr h="412750">
                <a:tc>
                  <a:txBody>
                    <a:bodyPr/>
                    <a:lstStyle/>
                    <a:p>
                      <a:pPr algn="ctr">
                        <a:defRPr sz="1800">
                          <a:solidFill>
                            <a:srgbClr val="000000"/>
                          </a:solidFill>
                        </a:defRPr>
                      </a:pPr>
                      <a:r>
                        <a:rPr sz="2000">
                          <a:solidFill>
                            <a:schemeClr val="accent1"/>
                          </a:solidFill>
                          <a:sym typeface="Avenir Book"/>
                        </a:rPr>
                        <a:t>Mission</a:t>
                      </a:r>
                    </a:p>
                  </a:txBody>
                  <a:tcPr marL="0" marR="0" marT="0" marB="0" anchor="ctr" anchorCtr="0"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Provide compliance </a:t>
                      </a:r>
                    </a:p>
                  </a:txBody>
                  <a:tcPr marL="63500" marR="63500" marT="63500" marB="63500" anchor="t"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r h="412750">
                <a:tc>
                  <a:txBody>
                    <a:bodyPr/>
                    <a:lstStyle/>
                    <a:p>
                      <a:pPr algn="ctr">
                        <a:defRPr sz="1800">
                          <a:solidFill>
                            <a:srgbClr val="000000"/>
                          </a:solidFill>
                        </a:defRPr>
                      </a:pPr>
                      <a:r>
                        <a:rPr sz="2000">
                          <a:solidFill>
                            <a:schemeClr val="accent1"/>
                          </a:solidFill>
                          <a:sym typeface="Avenir Book"/>
                        </a:rPr>
                        <a:t>Responsibility</a:t>
                      </a:r>
                    </a:p>
                  </a:txBody>
                  <a:tcPr marL="0" marR="0" marT="0" marB="0" anchor="ctr" anchorCtr="0"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Document OS usage</a:t>
                      </a:r>
                    </a:p>
                  </a:txBody>
                  <a:tcPr marL="63500" marR="63500" marT="63500" marB="63500" anchor="t"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r h="412750">
                <a:tc>
                  <a:txBody>
                    <a:bodyPr/>
                    <a:lstStyle/>
                    <a:p>
                      <a:pPr algn="ctr">
                        <a:defRPr sz="1800">
                          <a:solidFill>
                            <a:srgbClr val="000000"/>
                          </a:solidFill>
                        </a:defRPr>
                      </a:pPr>
                      <a:r>
                        <a:rPr sz="2000">
                          <a:solidFill>
                            <a:schemeClr val="accent1"/>
                          </a:solidFill>
                          <a:sym typeface="Avenir Book"/>
                        </a:rPr>
                        <a:t>Tasks</a:t>
                      </a:r>
                    </a:p>
                  </a:txBody>
                  <a:tcPr marL="0" marR="0" marT="0" marB="0" anchor="ctr" anchorCtr="0"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Document OS usage</a:t>
                      </a:r>
                    </a:p>
                  </a:txBody>
                  <a:tcPr marL="63500" marR="63500" marT="63500" marB="63500" anchor="t"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r h="412750">
                <a:tc>
                  <a:txBody>
                    <a:bodyPr/>
                    <a:lstStyle/>
                    <a:p>
                      <a:pPr algn="ctr">
                        <a:defRPr sz="1800">
                          <a:solidFill>
                            <a:srgbClr val="000000"/>
                          </a:solidFill>
                        </a:defRPr>
                      </a:pPr>
                      <a:r>
                        <a:rPr sz="2000">
                          <a:solidFill>
                            <a:schemeClr val="accent1"/>
                          </a:solidFill>
                          <a:sym typeface="Avenir Book"/>
                        </a:rPr>
                        <a:t>Input</a:t>
                      </a:r>
                    </a:p>
                  </a:txBody>
                  <a:tcPr marL="0" marR="0" marT="0" marB="0" anchor="ctr" anchorCtr="0"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Documentation</a:t>
                      </a:r>
                    </a:p>
                  </a:txBody>
                  <a:tcPr marL="63500" marR="63500" marT="63500" marB="63500" anchor="t"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r h="412750">
                <a:tc>
                  <a:txBody>
                    <a:bodyPr/>
                    <a:lstStyle/>
                    <a:p>
                      <a:pPr algn="ctr">
                        <a:defRPr sz="1800">
                          <a:solidFill>
                            <a:srgbClr val="000000"/>
                          </a:solidFill>
                        </a:defRPr>
                      </a:pPr>
                      <a:r>
                        <a:rPr sz="2000">
                          <a:solidFill>
                            <a:schemeClr val="accent1"/>
                          </a:solidFill>
                          <a:sym typeface="Avenir Book"/>
                        </a:rPr>
                        <a:t>Output</a:t>
                      </a:r>
                    </a:p>
                  </a:txBody>
                  <a:tcPr marL="0" marR="0" marT="0" marB="0" anchor="ctr" anchorCtr="0"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Compliance</a:t>
                      </a:r>
                    </a:p>
                  </a:txBody>
                  <a:tcPr marL="63500" marR="63500" marT="63500" marB="63500" anchor="t"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r h="1013460">
                <a:tc>
                  <a:txBody>
                    <a:bodyPr/>
                    <a:lstStyle/>
                    <a:p>
                      <a:pPr algn="ctr">
                        <a:defRPr sz="1800">
                          <a:solidFill>
                            <a:srgbClr val="000000"/>
                          </a:solidFill>
                        </a:defRPr>
                      </a:pPr>
                      <a:r>
                        <a:rPr sz="2000">
                          <a:solidFill>
                            <a:schemeClr val="accent1"/>
                          </a:solidFill>
                          <a:sym typeface="Avenir Book"/>
                        </a:rPr>
                        <a:t>Comments</a:t>
                      </a:r>
                    </a:p>
                  </a:txBody>
                  <a:tcPr marL="0" marR="0" marT="0" marB="0" anchor="ctr" anchorCtr="0"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TODO: Will it make sense having the artefacts in a capability map…?</a:t>
                      </a:r>
                    </a:p>
                  </a:txBody>
                  <a:tcPr marL="63500" marR="63500" marT="63500" marB="63500" anchor="t"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bl>
          </a:graphicData>
        </a:graphic>
      </p:graphicFrame>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1" name="OC Tooling Workgroup - ToolChain Capabilities - Audit log"/>
          <p:cNvSpPr txBox="1"/>
          <p:nvPr>
            <p:ph type="title"/>
          </p:nvPr>
        </p:nvSpPr>
        <p:spPr>
          <a:prstGeom prst="rect">
            <a:avLst/>
          </a:prstGeom>
        </p:spPr>
        <p:txBody>
          <a:bodyPr/>
          <a:lstStyle/>
          <a:p>
            <a:pPr/>
            <a:r>
              <a:t>OC Tooling Workgroup - ToolChain Capabilities - Audit log</a:t>
            </a:r>
          </a:p>
        </p:txBody>
      </p:sp>
      <p:sp>
        <p:nvSpPr>
          <p:cNvPr id="222"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223" name="Tabelle"/>
          <p:cNvGraphicFramePr/>
          <p:nvPr/>
        </p:nvGraphicFramePr>
        <p:xfrm>
          <a:off x="715433" y="1193800"/>
          <a:ext cx="9821334" cy="5080000"/>
        </p:xfrm>
        <a:graphic xmlns:a="http://schemas.openxmlformats.org/drawingml/2006/main">
          <a:graphicData uri="http://schemas.openxmlformats.org/drawingml/2006/table">
            <a:tbl>
              <a:tblPr firstCol="0" firstRow="0" lastCol="0" lastRow="0" bandCol="0" bandRow="0" rtl="0">
                <a:tableStyleId>{33BA23B1-9221-436E-865A-0063620EA4FD}</a:tableStyleId>
              </a:tblPr>
              <a:tblGrid>
                <a:gridCol w="2452158"/>
                <a:gridCol w="8374525"/>
              </a:tblGrid>
              <a:tr h="412750">
                <a:tc>
                  <a:txBody>
                    <a:bodyPr/>
                    <a:lstStyle/>
                    <a:p>
                      <a:pPr algn="ctr">
                        <a:defRPr sz="1800">
                          <a:solidFill>
                            <a:srgbClr val="000000"/>
                          </a:solidFill>
                        </a:defRPr>
                      </a:pPr>
                      <a:r>
                        <a:rPr sz="2000">
                          <a:solidFill>
                            <a:schemeClr val="accent1"/>
                          </a:solidFill>
                          <a:sym typeface="Avenir Book"/>
                        </a:rPr>
                        <a:t>Mission</a:t>
                      </a:r>
                    </a:p>
                  </a:txBody>
                  <a:tcPr marL="0" marR="0" marT="0" marB="0" anchor="ctr" anchorCtr="0"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Force users to treat sound and </a:t>
                      </a:r>
                    </a:p>
                  </a:txBody>
                  <a:tcPr marL="63500" marR="63500" marT="63500" marB="63500" anchor="t"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r h="412750">
                <a:tc>
                  <a:txBody>
                    <a:bodyPr/>
                    <a:lstStyle/>
                    <a:p>
                      <a:pPr algn="ctr">
                        <a:defRPr sz="1800">
                          <a:solidFill>
                            <a:srgbClr val="000000"/>
                          </a:solidFill>
                        </a:defRPr>
                      </a:pPr>
                      <a:r>
                        <a:rPr sz="2000">
                          <a:solidFill>
                            <a:schemeClr val="accent1"/>
                          </a:solidFill>
                          <a:sym typeface="Avenir Book"/>
                        </a:rPr>
                        <a:t>Responsibility</a:t>
                      </a:r>
                    </a:p>
                  </a:txBody>
                  <a:tcPr marL="0" marR="0" marT="0" marB="0" anchor="ctr" anchorCtr="0"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Ensure confirmability of configuration changes</a:t>
                      </a:r>
                    </a:p>
                  </a:txBody>
                  <a:tcPr marL="63500" marR="63500" marT="63500" marB="63500" anchor="t"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r h="412750">
                <a:tc>
                  <a:txBody>
                    <a:bodyPr/>
                    <a:lstStyle/>
                    <a:p>
                      <a:pPr algn="ctr">
                        <a:defRPr sz="1800">
                          <a:solidFill>
                            <a:srgbClr val="000000"/>
                          </a:solidFill>
                        </a:defRPr>
                      </a:pPr>
                      <a:r>
                        <a:rPr sz="2000">
                          <a:solidFill>
                            <a:schemeClr val="accent1"/>
                          </a:solidFill>
                          <a:sym typeface="Avenir Book"/>
                        </a:rPr>
                        <a:t>Tasks</a:t>
                      </a:r>
                    </a:p>
                  </a:txBody>
                  <a:tcPr marL="0" marR="0" marT="0" marB="0" anchor="ctr" anchorCtr="0"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Track user activity and changes in settings, especially legal settings</a:t>
                      </a:r>
                    </a:p>
                  </a:txBody>
                  <a:tcPr marL="63500" marR="63500" marT="63500" marB="63500" anchor="t"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r h="412750">
                <a:tc>
                  <a:txBody>
                    <a:bodyPr/>
                    <a:lstStyle/>
                    <a:p>
                      <a:pPr algn="ctr">
                        <a:defRPr sz="1800">
                          <a:solidFill>
                            <a:srgbClr val="000000"/>
                          </a:solidFill>
                        </a:defRPr>
                      </a:pPr>
                      <a:r>
                        <a:rPr sz="2000">
                          <a:solidFill>
                            <a:schemeClr val="accent1"/>
                          </a:solidFill>
                          <a:sym typeface="Avenir Book"/>
                        </a:rPr>
                        <a:t>Input</a:t>
                      </a:r>
                    </a:p>
                  </a:txBody>
                  <a:tcPr marL="0" marR="0" marT="0" marB="0" anchor="ctr" anchorCtr="0"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User actions / events </a:t>
                      </a:r>
                    </a:p>
                  </a:txBody>
                  <a:tcPr marL="63500" marR="63500" marT="63500" marB="63500" anchor="t"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r h="730250">
                <a:tc>
                  <a:txBody>
                    <a:bodyPr/>
                    <a:lstStyle/>
                    <a:p>
                      <a:pPr algn="ctr">
                        <a:defRPr sz="1800">
                          <a:solidFill>
                            <a:srgbClr val="000000"/>
                          </a:solidFill>
                        </a:defRPr>
                      </a:pPr>
                      <a:r>
                        <a:rPr sz="2000">
                          <a:solidFill>
                            <a:schemeClr val="accent1"/>
                          </a:solidFill>
                          <a:sym typeface="Avenir Book"/>
                        </a:rPr>
                        <a:t>Output</a:t>
                      </a:r>
                    </a:p>
                  </a:txBody>
                  <a:tcPr marL="0" marR="0" marT="0" marB="0" anchor="ctr" anchorCtr="0"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History of changes with actors</a:t>
                      </a:r>
                    </a:p>
                    <a:p>
                      <a:pPr marL="160421" indent="-160421" algn="l">
                        <a:spcBef>
                          <a:spcPts val="300"/>
                        </a:spcBef>
                        <a:buSzPct val="100000"/>
                        <a:buChar char="•"/>
                        <a:defRPr sz="1600">
                          <a:sym typeface="Avenir Book"/>
                        </a:defRPr>
                      </a:pPr>
                      <a:r>
                        <a:t>Transparency</a:t>
                      </a:r>
                    </a:p>
                  </a:txBody>
                  <a:tcPr marL="63500" marR="63500" marT="63500" marB="63500" anchor="t"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r h="1013460">
                <a:tc>
                  <a:txBody>
                    <a:bodyPr/>
                    <a:lstStyle/>
                    <a:p>
                      <a:pPr algn="ctr">
                        <a:defRPr sz="1800">
                          <a:solidFill>
                            <a:srgbClr val="000000"/>
                          </a:solidFill>
                        </a:defRPr>
                      </a:pPr>
                      <a:r>
                        <a:rPr sz="2000">
                          <a:solidFill>
                            <a:schemeClr val="accent1"/>
                          </a:solidFill>
                          <a:sym typeface="Avenir Book"/>
                        </a:rPr>
                        <a:t>Comments</a:t>
                      </a:r>
                    </a:p>
                  </a:txBody>
                  <a:tcPr marL="0" marR="0" marT="0" marB="0" anchor="ctr" anchorCtr="0"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p>
                  </a:txBody>
                  <a:tcPr marL="63500" marR="63500" marT="63500" marB="63500" anchor="t"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bl>
          </a:graphicData>
        </a:graphic>
      </p:graphicFrame>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5" name="OC Tooling Workgroup - ToolChain Capabilities - Reporting &amp; Analytics"/>
          <p:cNvSpPr txBox="1"/>
          <p:nvPr>
            <p:ph type="title"/>
          </p:nvPr>
        </p:nvSpPr>
        <p:spPr>
          <a:prstGeom prst="rect">
            <a:avLst/>
          </a:prstGeom>
        </p:spPr>
        <p:txBody>
          <a:bodyPr/>
          <a:lstStyle/>
          <a:p>
            <a:pPr/>
            <a:r>
              <a:t>OC Tooling Workgroup - ToolChain Capabilities - Reporting &amp; Analytics</a:t>
            </a:r>
          </a:p>
        </p:txBody>
      </p:sp>
      <p:sp>
        <p:nvSpPr>
          <p:cNvPr id="226"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227" name="Tabelle"/>
          <p:cNvGraphicFramePr/>
          <p:nvPr/>
        </p:nvGraphicFramePr>
        <p:xfrm>
          <a:off x="715433" y="1193800"/>
          <a:ext cx="9821334" cy="5080000"/>
        </p:xfrm>
        <a:graphic xmlns:a="http://schemas.openxmlformats.org/drawingml/2006/main">
          <a:graphicData uri="http://schemas.openxmlformats.org/drawingml/2006/table">
            <a:tbl>
              <a:tblPr firstCol="0" firstRow="0" lastCol="0" lastRow="0" bandCol="0" bandRow="0" rtl="0">
                <a:tableStyleId>{33BA23B1-9221-436E-865A-0063620EA4FD}</a:tableStyleId>
              </a:tblPr>
              <a:tblGrid>
                <a:gridCol w="2452158"/>
                <a:gridCol w="8374525"/>
              </a:tblGrid>
              <a:tr h="412750">
                <a:tc>
                  <a:txBody>
                    <a:bodyPr/>
                    <a:lstStyle/>
                    <a:p>
                      <a:pPr algn="ctr">
                        <a:defRPr sz="1800">
                          <a:solidFill>
                            <a:srgbClr val="000000"/>
                          </a:solidFill>
                        </a:defRPr>
                      </a:pPr>
                      <a:r>
                        <a:rPr sz="2000">
                          <a:solidFill>
                            <a:schemeClr val="accent1"/>
                          </a:solidFill>
                          <a:sym typeface="Avenir Book"/>
                        </a:rPr>
                        <a:t>Mission</a:t>
                      </a:r>
                    </a:p>
                  </a:txBody>
                  <a:tcPr marL="0" marR="0" marT="0" marB="0" anchor="ctr" anchorCtr="0"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Visualize work, efforts and success of compliance initiative</a:t>
                      </a:r>
                    </a:p>
                  </a:txBody>
                  <a:tcPr marL="63500" marR="63500" marT="63500" marB="63500" anchor="t"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r h="412750">
                <a:tc>
                  <a:txBody>
                    <a:bodyPr/>
                    <a:lstStyle/>
                    <a:p>
                      <a:pPr algn="ctr">
                        <a:defRPr sz="1800">
                          <a:solidFill>
                            <a:srgbClr val="000000"/>
                          </a:solidFill>
                        </a:defRPr>
                      </a:pPr>
                      <a:r>
                        <a:rPr sz="2000">
                          <a:solidFill>
                            <a:schemeClr val="accent1"/>
                          </a:solidFill>
                          <a:sym typeface="Avenir Book"/>
                        </a:rPr>
                        <a:t>Responsibility</a:t>
                      </a:r>
                    </a:p>
                  </a:txBody>
                  <a:tcPr marL="0" marR="0" marT="0" marB="0" anchor="ctr" anchorCtr="0"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Measure compliance related activity  </a:t>
                      </a:r>
                    </a:p>
                    <a:p>
                      <a:pPr marL="160421" indent="-160421" algn="l">
                        <a:spcBef>
                          <a:spcPts val="300"/>
                        </a:spcBef>
                        <a:buSzPct val="100000"/>
                        <a:buChar char="•"/>
                        <a:defRPr sz="1600">
                          <a:sym typeface="Avenir Book"/>
                        </a:defRPr>
                      </a:pPr>
                      <a:r>
                        <a:t>Provide insights into state of portfolio</a:t>
                      </a:r>
                    </a:p>
                  </a:txBody>
                  <a:tcPr marL="63500" marR="63500" marT="63500" marB="63500" anchor="t"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r h="412750">
                <a:tc>
                  <a:txBody>
                    <a:bodyPr/>
                    <a:lstStyle/>
                    <a:p>
                      <a:pPr algn="ctr">
                        <a:defRPr sz="1800">
                          <a:solidFill>
                            <a:srgbClr val="000000"/>
                          </a:solidFill>
                        </a:defRPr>
                      </a:pPr>
                      <a:r>
                        <a:rPr sz="2000">
                          <a:solidFill>
                            <a:schemeClr val="accent1"/>
                          </a:solidFill>
                          <a:sym typeface="Avenir Book"/>
                        </a:rPr>
                        <a:t>Tasks</a:t>
                      </a:r>
                    </a:p>
                  </a:txBody>
                  <a:tcPr marL="0" marR="0" marT="0" marB="0" anchor="ctr" anchorCtr="0"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Provide lists and and insights </a:t>
                      </a:r>
                    </a:p>
                  </a:txBody>
                  <a:tcPr marL="63500" marR="63500" marT="63500" marB="63500" anchor="t"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r h="412750">
                <a:tc>
                  <a:txBody>
                    <a:bodyPr/>
                    <a:lstStyle/>
                    <a:p>
                      <a:pPr algn="ctr">
                        <a:defRPr sz="1800">
                          <a:solidFill>
                            <a:srgbClr val="000000"/>
                          </a:solidFill>
                        </a:defRPr>
                      </a:pPr>
                      <a:r>
                        <a:rPr sz="2000">
                          <a:solidFill>
                            <a:schemeClr val="accent1"/>
                          </a:solidFill>
                          <a:sym typeface="Avenir Book"/>
                        </a:rPr>
                        <a:t>Input</a:t>
                      </a:r>
                    </a:p>
                  </a:txBody>
                  <a:tcPr marL="0" marR="0" marT="0" marB="0" anchor="ctr" anchorCtr="0"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Report specific</a:t>
                      </a:r>
                    </a:p>
                  </a:txBody>
                  <a:tcPr marL="63500" marR="63500" marT="63500" marB="63500" anchor="t"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r h="730250">
                <a:tc>
                  <a:txBody>
                    <a:bodyPr/>
                    <a:lstStyle/>
                    <a:p>
                      <a:pPr algn="ctr">
                        <a:defRPr sz="1800">
                          <a:solidFill>
                            <a:srgbClr val="000000"/>
                          </a:solidFill>
                        </a:defRPr>
                      </a:pPr>
                      <a:r>
                        <a:rPr sz="2000">
                          <a:solidFill>
                            <a:schemeClr val="accent1"/>
                          </a:solidFill>
                          <a:sym typeface="Avenir Book"/>
                        </a:rPr>
                        <a:t>Output</a:t>
                      </a:r>
                    </a:p>
                  </a:txBody>
                  <a:tcPr marL="0" marR="0" marT="0" marB="0" anchor="ctr" anchorCtr="0"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Reports</a:t>
                      </a:r>
                    </a:p>
                    <a:p>
                      <a:pPr marL="160421" indent="-160421" algn="l">
                        <a:spcBef>
                          <a:spcPts val="300"/>
                        </a:spcBef>
                        <a:buSzPct val="100000"/>
                        <a:buChar char="•"/>
                        <a:defRPr sz="1600">
                          <a:sym typeface="Avenir Book"/>
                        </a:defRPr>
                      </a:pPr>
                      <a:r>
                        <a:t>Transparency</a:t>
                      </a:r>
                    </a:p>
                  </a:txBody>
                  <a:tcPr marL="63500" marR="63500" marT="63500" marB="63500" anchor="t"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r h="1013460">
                <a:tc>
                  <a:txBody>
                    <a:bodyPr/>
                    <a:lstStyle/>
                    <a:p>
                      <a:pPr algn="ctr">
                        <a:defRPr sz="1800">
                          <a:solidFill>
                            <a:srgbClr val="000000"/>
                          </a:solidFill>
                        </a:defRPr>
                      </a:pPr>
                      <a:r>
                        <a:rPr sz="2000">
                          <a:solidFill>
                            <a:schemeClr val="accent1"/>
                          </a:solidFill>
                          <a:sym typeface="Avenir Book"/>
                        </a:rPr>
                        <a:t>Comments</a:t>
                      </a:r>
                    </a:p>
                  </a:txBody>
                  <a:tcPr marL="0" marR="0" marT="0" marB="0" anchor="ctr" anchorCtr="0"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TODO: Discuss, whether we want to define specific reports that shall be supported</a:t>
                      </a:r>
                    </a:p>
                  </a:txBody>
                  <a:tcPr marL="63500" marR="63500" marT="63500" marB="63500" anchor="t"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bl>
          </a:graphicData>
        </a:graphic>
      </p:graphicFrame>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OC Tooling Workgroup - ToolChain Capabilities - Component Crawler/Finder"/>
          <p:cNvSpPr txBox="1"/>
          <p:nvPr>
            <p:ph type="title"/>
          </p:nvPr>
        </p:nvSpPr>
        <p:spPr>
          <a:prstGeom prst="rect">
            <a:avLst/>
          </a:prstGeom>
        </p:spPr>
        <p:txBody>
          <a:bodyPr/>
          <a:lstStyle/>
          <a:p>
            <a:pPr/>
            <a:r>
              <a:t>OC Tooling Workgroup - ToolChain Capabilities - Component Crawler/Finder</a:t>
            </a:r>
          </a:p>
        </p:txBody>
      </p:sp>
      <p:sp>
        <p:nvSpPr>
          <p:cNvPr id="157" name="Foliennummer"/>
          <p:cNvSpPr txBox="1"/>
          <p:nvPr>
            <p:ph type="sldNum" sz="quarter" idx="2"/>
          </p:nvPr>
        </p:nvSpPr>
        <p:spPr>
          <a:xfrm>
            <a:off x="11314131" y="6404292"/>
            <a:ext cx="174753"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158" name="Tabelle"/>
          <p:cNvGraphicFramePr/>
          <p:nvPr/>
        </p:nvGraphicFramePr>
        <p:xfrm>
          <a:off x="715433" y="1193800"/>
          <a:ext cx="9821334" cy="5080000"/>
        </p:xfrm>
        <a:graphic xmlns:a="http://schemas.openxmlformats.org/drawingml/2006/main">
          <a:graphicData uri="http://schemas.openxmlformats.org/drawingml/2006/table">
            <a:tbl>
              <a:tblPr firstCol="0" firstRow="0" lastCol="0" lastRow="0" bandCol="0" bandRow="0" rtl="0">
                <a:tableStyleId>{33BA23B1-9221-436E-865A-0063620EA4FD}</a:tableStyleId>
              </a:tblPr>
              <a:tblGrid>
                <a:gridCol w="2452158"/>
                <a:gridCol w="8374525"/>
              </a:tblGrid>
              <a:tr h="692150">
                <a:tc>
                  <a:txBody>
                    <a:bodyPr/>
                    <a:lstStyle/>
                    <a:p>
                      <a:pPr algn="ctr">
                        <a:defRPr sz="1800">
                          <a:solidFill>
                            <a:srgbClr val="000000"/>
                          </a:solidFill>
                        </a:defRPr>
                      </a:pPr>
                      <a:r>
                        <a:rPr sz="2000">
                          <a:solidFill>
                            <a:schemeClr val="accent1"/>
                          </a:solidFill>
                          <a:sym typeface="Avenir Book"/>
                        </a:rPr>
                        <a:t>Mission</a:t>
                      </a:r>
                    </a:p>
                  </a:txBody>
                  <a:tcPr marL="0" marR="0" marT="0" marB="0" anchor="ctr" anchorCtr="0"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Research information on (new) components such as locate the repository, current and former versions, project homepage and viability information</a:t>
                      </a:r>
                    </a:p>
                  </a:txBody>
                  <a:tcPr marL="63500" marR="63500" marT="63500" marB="63500" anchor="t"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r h="730250">
                <a:tc>
                  <a:txBody>
                    <a:bodyPr/>
                    <a:lstStyle/>
                    <a:p>
                      <a:pPr algn="ctr">
                        <a:defRPr sz="1800">
                          <a:solidFill>
                            <a:srgbClr val="000000"/>
                          </a:solidFill>
                        </a:defRPr>
                      </a:pPr>
                      <a:r>
                        <a:rPr sz="2000">
                          <a:solidFill>
                            <a:schemeClr val="accent1"/>
                          </a:solidFill>
                          <a:sym typeface="Avenir Book"/>
                        </a:rPr>
                        <a:t>Responsibilities</a:t>
                      </a:r>
                    </a:p>
                  </a:txBody>
                  <a:tcPr marL="0" marR="0" marT="0" marB="0" anchor="ctr" anchorCtr="0"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Collect and provide accurate information about the component</a:t>
                      </a:r>
                    </a:p>
                    <a:p>
                      <a:pPr marL="160421" indent="-160421" algn="l">
                        <a:spcBef>
                          <a:spcPts val="300"/>
                        </a:spcBef>
                        <a:buSzPct val="100000"/>
                        <a:buChar char="•"/>
                        <a:defRPr sz="1600">
                          <a:sym typeface="Avenir Book"/>
                        </a:defRPr>
                      </a:pPr>
                      <a:r>
                        <a:t>Alert, if component can’t be matched/found </a:t>
                      </a:r>
                    </a:p>
                  </a:txBody>
                  <a:tcPr marL="63500" marR="63500" marT="63500" marB="63500" anchor="t"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r h="679750">
                <a:tc>
                  <a:txBody>
                    <a:bodyPr/>
                    <a:lstStyle/>
                    <a:p>
                      <a:pPr algn="ctr">
                        <a:defRPr sz="1800">
                          <a:solidFill>
                            <a:srgbClr val="000000"/>
                          </a:solidFill>
                        </a:defRPr>
                      </a:pPr>
                      <a:r>
                        <a:rPr sz="2000">
                          <a:solidFill>
                            <a:schemeClr val="accent1"/>
                          </a:solidFill>
                          <a:sym typeface="Avenir Book"/>
                        </a:rPr>
                        <a:t>Tasks</a:t>
                      </a:r>
                    </a:p>
                  </a:txBody>
                  <a:tcPr marL="0" marR="0" marT="0" marB="0" anchor="ctr" anchorCtr="0"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63500" indent="-63500" algn="l">
                        <a:spcBef>
                          <a:spcPts val="300"/>
                        </a:spcBef>
                        <a:defRPr sz="1600">
                          <a:sym typeface="Avenir Book"/>
                        </a:defRPr>
                      </a:pPr>
                    </a:p>
                  </a:txBody>
                  <a:tcPr marL="63500" marR="63500" marT="63500" marB="63500" anchor="t"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r h="527020">
                <a:tc>
                  <a:txBody>
                    <a:bodyPr/>
                    <a:lstStyle/>
                    <a:p>
                      <a:pPr algn="ctr">
                        <a:defRPr sz="1800">
                          <a:solidFill>
                            <a:srgbClr val="000000"/>
                          </a:solidFill>
                        </a:defRPr>
                      </a:pPr>
                      <a:r>
                        <a:rPr sz="2000">
                          <a:solidFill>
                            <a:schemeClr val="accent1"/>
                          </a:solidFill>
                          <a:sym typeface="Avenir Book"/>
                        </a:rPr>
                        <a:t>Input</a:t>
                      </a:r>
                    </a:p>
                  </a:txBody>
                  <a:tcPr marL="0" marR="0" marT="0" marB="0" anchor="ctr" anchorCtr="0"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Component descriptor or component name</a:t>
                      </a:r>
                    </a:p>
                  </a:txBody>
                  <a:tcPr marL="63500" marR="63500" marT="63500" marB="63500" anchor="t"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r h="692150">
                <a:tc>
                  <a:txBody>
                    <a:bodyPr/>
                    <a:lstStyle/>
                    <a:p>
                      <a:pPr algn="ctr">
                        <a:defRPr sz="1800">
                          <a:solidFill>
                            <a:srgbClr val="000000"/>
                          </a:solidFill>
                        </a:defRPr>
                      </a:pPr>
                      <a:r>
                        <a:rPr sz="2000">
                          <a:solidFill>
                            <a:schemeClr val="accent1"/>
                          </a:solidFill>
                          <a:sym typeface="Avenir Book"/>
                        </a:rPr>
                        <a:t>Output</a:t>
                      </a:r>
                    </a:p>
                  </a:txBody>
                  <a:tcPr marL="0" marR="0" marT="0" marB="0" anchor="ctr" anchorCtr="0"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Component Information, such as: source repository url, version history, branches, commit count, stars, last commit date, etc.</a:t>
                      </a:r>
                    </a:p>
                  </a:txBody>
                  <a:tcPr marL="63500" marR="63500" marT="63500" marB="63500" anchor="t"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r h="1013460">
                <a:tc>
                  <a:txBody>
                    <a:bodyPr/>
                    <a:lstStyle/>
                    <a:p>
                      <a:pPr algn="ctr">
                        <a:defRPr sz="1800">
                          <a:solidFill>
                            <a:srgbClr val="000000"/>
                          </a:solidFill>
                        </a:defRPr>
                      </a:pPr>
                      <a:r>
                        <a:rPr sz="2000">
                          <a:solidFill>
                            <a:schemeClr val="accent1"/>
                          </a:solidFill>
                          <a:sym typeface="Avenir Book"/>
                        </a:rPr>
                        <a:t>Comments</a:t>
                      </a:r>
                    </a:p>
                  </a:txBody>
                  <a:tcPr marL="0" marR="0" marT="0" marB="0" anchor="ctr" anchorCtr="0"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63500" indent="-63500" algn="l">
                        <a:spcBef>
                          <a:spcPts val="300"/>
                        </a:spcBef>
                        <a:defRPr sz="1600">
                          <a:sym typeface="Avenir Book"/>
                        </a:defRPr>
                      </a:pPr>
                    </a:p>
                  </a:txBody>
                  <a:tcPr marL="63500" marR="63500" marT="63500" marB="63500" anchor="t"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bl>
          </a:graphicData>
        </a:graphic>
      </p:graphicFrame>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9" name="Tool Orchestrator"/>
          <p:cNvSpPr/>
          <p:nvPr/>
        </p:nvSpPr>
        <p:spPr>
          <a:xfrm>
            <a:off x="802075" y="1101153"/>
            <a:ext cx="10412155" cy="5055566"/>
          </a:xfrm>
          <a:prstGeom prst="rect">
            <a:avLst/>
          </a:prstGeom>
          <a:solidFill>
            <a:srgbClr val="FFFFFF"/>
          </a:solidFill>
          <a:ln w="12700">
            <a:solidFill>
              <a:schemeClr val="accent1"/>
            </a:solidFill>
            <a:miter/>
          </a:ln>
          <a:extLst>
            <a:ext uri="{C572A759-6A51-4108-AA02-DFA0A04FC94B}">
              <ma14:wrappingTextBoxFlag xmlns:ma14="http://schemas.microsoft.com/office/mac/drawingml/2011/main" val="1"/>
            </a:ext>
          </a:extLst>
        </p:spPr>
        <p:txBody>
          <a:bodyPr lIns="45719" rIns="45719"/>
          <a:lstStyle>
            <a:lvl1pPr>
              <a:defRPr sz="1300"/>
            </a:lvl1pPr>
          </a:lstStyle>
          <a:p>
            <a:pPr/>
            <a:r>
              <a:t>Tool Orchestrator</a:t>
            </a:r>
          </a:p>
        </p:txBody>
      </p:sp>
      <p:sp>
        <p:nvSpPr>
          <p:cNvPr id="230" name="Reporting &amp; Analytics"/>
          <p:cNvSpPr/>
          <p:nvPr/>
        </p:nvSpPr>
        <p:spPr>
          <a:xfrm>
            <a:off x="1444974" y="1999189"/>
            <a:ext cx="9176733" cy="3891570"/>
          </a:xfrm>
          <a:prstGeom prst="rect">
            <a:avLst/>
          </a:prstGeom>
          <a:solidFill>
            <a:srgbClr val="FFFFFF"/>
          </a:solidFill>
          <a:ln w="12700">
            <a:solidFill>
              <a:schemeClr val="accent1"/>
            </a:solidFill>
            <a:miter/>
          </a:ln>
          <a:extLst>
            <a:ext uri="{C572A759-6A51-4108-AA02-DFA0A04FC94B}">
              <ma14:wrappingTextBoxFlag xmlns:ma14="http://schemas.microsoft.com/office/mac/drawingml/2011/main" val="1"/>
            </a:ext>
          </a:extLst>
        </p:spPr>
        <p:txBody>
          <a:bodyPr lIns="45719" rIns="45719"/>
          <a:lstStyle>
            <a:lvl1pPr algn="r">
              <a:defRPr sz="1300"/>
            </a:lvl1pPr>
          </a:lstStyle>
          <a:p>
            <a:pPr/>
            <a:r>
              <a:t>Reporting &amp; Analytics</a:t>
            </a:r>
          </a:p>
        </p:txBody>
      </p:sp>
      <p:sp>
        <p:nvSpPr>
          <p:cNvPr id="231" name="OC Tooling Workgroup - ToolChain Capabilities"/>
          <p:cNvSpPr txBox="1"/>
          <p:nvPr>
            <p:ph type="title"/>
          </p:nvPr>
        </p:nvSpPr>
        <p:spPr>
          <a:prstGeom prst="rect">
            <a:avLst/>
          </a:prstGeom>
        </p:spPr>
        <p:txBody>
          <a:bodyPr/>
          <a:lstStyle/>
          <a:p>
            <a:pPr/>
            <a:r>
              <a:t>OC Tooling Workgroup - ToolChain Capabilities</a:t>
            </a:r>
          </a:p>
        </p:txBody>
      </p:sp>
      <p:sp>
        <p:nvSpPr>
          <p:cNvPr id="232"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33" name="Dependency Analyzer (Build)"/>
          <p:cNvSpPr/>
          <p:nvPr/>
        </p:nvSpPr>
        <p:spPr>
          <a:xfrm>
            <a:off x="1071460" y="2680473"/>
            <a:ext cx="1529061" cy="829644"/>
          </a:xfrm>
          <a:prstGeom prst="rect">
            <a:avLst/>
          </a:prstGeom>
          <a:solidFill>
            <a:srgbClr val="FFFFFF"/>
          </a:solidFill>
          <a:ln w="12700">
            <a:solidFill>
              <a:schemeClr val="accent1"/>
            </a:solidFill>
            <a:miter/>
          </a:ln>
          <a:extLst>
            <a:ext uri="{C572A759-6A51-4108-AA02-DFA0A04FC94B}">
              <ma14:wrappingTextBoxFlag xmlns:ma14="http://schemas.microsoft.com/office/mac/drawingml/2011/main" val="1"/>
            </a:ext>
          </a:extLst>
        </p:spPr>
        <p:txBody>
          <a:bodyPr lIns="45719" rIns="45719" anchor="ctr"/>
          <a:lstStyle>
            <a:lvl1pPr>
              <a:defRPr sz="1300"/>
            </a:lvl1pPr>
          </a:lstStyle>
          <a:p>
            <a:pPr/>
            <a:r>
              <a:t>Dependency Analyzer (Build)</a:t>
            </a:r>
          </a:p>
        </p:txBody>
      </p:sp>
      <p:sp>
        <p:nvSpPr>
          <p:cNvPr id="234" name="Dependency Analyzer (Binary)"/>
          <p:cNvSpPr/>
          <p:nvPr/>
        </p:nvSpPr>
        <p:spPr>
          <a:xfrm>
            <a:off x="1071460" y="3800727"/>
            <a:ext cx="1529061" cy="829645"/>
          </a:xfrm>
          <a:prstGeom prst="rect">
            <a:avLst/>
          </a:prstGeom>
          <a:solidFill>
            <a:srgbClr val="FFFFFF"/>
          </a:solidFill>
          <a:ln w="12700">
            <a:solidFill>
              <a:schemeClr val="accent1"/>
            </a:solidFill>
            <a:miter/>
          </a:ln>
          <a:extLst>
            <a:ext uri="{C572A759-6A51-4108-AA02-DFA0A04FC94B}">
              <ma14:wrappingTextBoxFlag xmlns:ma14="http://schemas.microsoft.com/office/mac/drawingml/2011/main" val="1"/>
            </a:ext>
          </a:extLst>
        </p:spPr>
        <p:txBody>
          <a:bodyPr lIns="45719" rIns="45719" anchor="ctr"/>
          <a:lstStyle>
            <a:lvl1pPr>
              <a:defRPr sz="1300"/>
            </a:lvl1pPr>
          </a:lstStyle>
          <a:p>
            <a:pPr/>
            <a:r>
              <a:t>Dependency Analyzer (Binary)</a:t>
            </a:r>
          </a:p>
        </p:txBody>
      </p:sp>
      <p:sp>
        <p:nvSpPr>
          <p:cNvPr id="235" name="Component Repository"/>
          <p:cNvSpPr/>
          <p:nvPr/>
        </p:nvSpPr>
        <p:spPr>
          <a:xfrm>
            <a:off x="3187487" y="2680473"/>
            <a:ext cx="1529061" cy="829644"/>
          </a:xfrm>
          <a:prstGeom prst="rect">
            <a:avLst/>
          </a:prstGeom>
          <a:solidFill>
            <a:srgbClr val="FFFFFF"/>
          </a:solidFill>
          <a:ln w="12700">
            <a:solidFill>
              <a:schemeClr val="accent1"/>
            </a:solidFill>
            <a:miter/>
          </a:ln>
          <a:extLst>
            <a:ext uri="{C572A759-6A51-4108-AA02-DFA0A04FC94B}">
              <ma14:wrappingTextBoxFlag xmlns:ma14="http://schemas.microsoft.com/office/mac/drawingml/2011/main" val="1"/>
            </a:ext>
          </a:extLst>
        </p:spPr>
        <p:txBody>
          <a:bodyPr lIns="45719" rIns="45719" anchor="ctr"/>
          <a:lstStyle>
            <a:lvl1pPr>
              <a:defRPr sz="1300"/>
            </a:lvl1pPr>
          </a:lstStyle>
          <a:p>
            <a:pPr/>
            <a:r>
              <a:t>Component Repository</a:t>
            </a:r>
          </a:p>
        </p:txBody>
      </p:sp>
      <p:sp>
        <p:nvSpPr>
          <p:cNvPr id="236" name="Dependency Analyzer (Container)"/>
          <p:cNvSpPr/>
          <p:nvPr/>
        </p:nvSpPr>
        <p:spPr>
          <a:xfrm>
            <a:off x="1071460" y="4920982"/>
            <a:ext cx="1529061" cy="829644"/>
          </a:xfrm>
          <a:prstGeom prst="rect">
            <a:avLst/>
          </a:prstGeom>
          <a:solidFill>
            <a:srgbClr val="FFFFFF"/>
          </a:solidFill>
          <a:ln w="12700">
            <a:solidFill>
              <a:schemeClr val="accent1"/>
            </a:solidFill>
            <a:miter/>
          </a:ln>
          <a:extLst>
            <a:ext uri="{C572A759-6A51-4108-AA02-DFA0A04FC94B}">
              <ma14:wrappingTextBoxFlag xmlns:ma14="http://schemas.microsoft.com/office/mac/drawingml/2011/main" val="1"/>
            </a:ext>
          </a:extLst>
        </p:spPr>
        <p:txBody>
          <a:bodyPr lIns="45719" rIns="45719" anchor="ctr"/>
          <a:lstStyle>
            <a:lvl1pPr>
              <a:defRPr sz="1300"/>
            </a:lvl1pPr>
          </a:lstStyle>
          <a:p>
            <a:pPr/>
            <a:r>
              <a:t>Dependency Analyzer (Container)</a:t>
            </a:r>
          </a:p>
        </p:txBody>
      </p:sp>
      <p:sp>
        <p:nvSpPr>
          <p:cNvPr id="237" name="Project Data"/>
          <p:cNvSpPr/>
          <p:nvPr/>
        </p:nvSpPr>
        <p:spPr>
          <a:xfrm>
            <a:off x="3187487" y="3800727"/>
            <a:ext cx="1529061" cy="829645"/>
          </a:xfrm>
          <a:prstGeom prst="rect">
            <a:avLst/>
          </a:prstGeom>
          <a:solidFill>
            <a:srgbClr val="FFFFFF"/>
          </a:solidFill>
          <a:ln w="12700">
            <a:solidFill>
              <a:schemeClr val="accent1"/>
            </a:solidFill>
            <a:miter/>
          </a:ln>
          <a:extLst>
            <a:ext uri="{C572A759-6A51-4108-AA02-DFA0A04FC94B}">
              <ma14:wrappingTextBoxFlag xmlns:ma14="http://schemas.microsoft.com/office/mac/drawingml/2011/main" val="1"/>
            </a:ext>
          </a:extLst>
        </p:spPr>
        <p:txBody>
          <a:bodyPr lIns="45719" rIns="45719" anchor="ctr"/>
          <a:lstStyle>
            <a:lvl1pPr>
              <a:defRPr sz="1300"/>
            </a:lvl1pPr>
          </a:lstStyle>
          <a:p>
            <a:pPr/>
            <a:r>
              <a:t>Project Data</a:t>
            </a:r>
          </a:p>
        </p:txBody>
      </p:sp>
      <p:sp>
        <p:nvSpPr>
          <p:cNvPr id="238" name="Legal Solver (Determine Obligations)"/>
          <p:cNvSpPr/>
          <p:nvPr/>
        </p:nvSpPr>
        <p:spPr>
          <a:xfrm>
            <a:off x="5243622" y="3800727"/>
            <a:ext cx="1529061" cy="829645"/>
          </a:xfrm>
          <a:prstGeom prst="rect">
            <a:avLst/>
          </a:prstGeom>
          <a:solidFill>
            <a:srgbClr val="FFFFFF"/>
          </a:solidFill>
          <a:ln w="12700">
            <a:solidFill>
              <a:schemeClr val="accent1"/>
            </a:solidFill>
            <a:miter/>
          </a:ln>
          <a:extLst>
            <a:ext uri="{C572A759-6A51-4108-AA02-DFA0A04FC94B}">
              <ma14:wrappingTextBoxFlag xmlns:ma14="http://schemas.microsoft.com/office/mac/drawingml/2011/main" val="1"/>
            </a:ext>
          </a:extLst>
        </p:spPr>
        <p:txBody>
          <a:bodyPr lIns="45719" rIns="45719" anchor="ctr"/>
          <a:lstStyle>
            <a:lvl1pPr>
              <a:defRPr sz="1300"/>
            </a:lvl1pPr>
          </a:lstStyle>
          <a:p>
            <a:pPr/>
            <a:r>
              <a:t>Legal Solver (Determine Obligations)</a:t>
            </a:r>
          </a:p>
        </p:txBody>
      </p:sp>
      <p:sp>
        <p:nvSpPr>
          <p:cNvPr id="239" name="Situation Data…"/>
          <p:cNvSpPr/>
          <p:nvPr/>
        </p:nvSpPr>
        <p:spPr>
          <a:xfrm>
            <a:off x="3187487" y="4920982"/>
            <a:ext cx="1529061" cy="829644"/>
          </a:xfrm>
          <a:prstGeom prst="rect">
            <a:avLst/>
          </a:prstGeom>
          <a:solidFill>
            <a:srgbClr val="FFFFFF"/>
          </a:solidFill>
          <a:ln w="12700">
            <a:solidFill>
              <a:schemeClr val="accent1"/>
            </a:solidFill>
            <a:miter/>
          </a:ln>
          <a:extLst>
            <a:ext uri="{C572A759-6A51-4108-AA02-DFA0A04FC94B}">
              <ma14:wrappingTextBoxFlag xmlns:ma14="http://schemas.microsoft.com/office/mac/drawingml/2011/main" val="1"/>
            </a:ext>
          </a:extLst>
        </p:spPr>
        <p:txBody>
          <a:bodyPr lIns="45719" rIns="45719" anchor="ctr"/>
          <a:lstStyle/>
          <a:p>
            <a:pPr>
              <a:defRPr sz="1300"/>
            </a:pPr>
            <a:r>
              <a:t>Situation Data</a:t>
            </a:r>
          </a:p>
          <a:p>
            <a:pPr>
              <a:defRPr sz="1300"/>
            </a:pPr>
            <a:r>
              <a:t>Policies &amp; Rules</a:t>
            </a:r>
          </a:p>
        </p:txBody>
      </p:sp>
      <p:sp>
        <p:nvSpPr>
          <p:cNvPr id="240" name="Approval Flow (WFE)"/>
          <p:cNvSpPr/>
          <p:nvPr/>
        </p:nvSpPr>
        <p:spPr>
          <a:xfrm>
            <a:off x="7361236" y="3800727"/>
            <a:ext cx="1529061" cy="829645"/>
          </a:xfrm>
          <a:prstGeom prst="rect">
            <a:avLst/>
          </a:prstGeom>
          <a:solidFill>
            <a:srgbClr val="FFFFFF"/>
          </a:solidFill>
          <a:ln w="12700">
            <a:solidFill>
              <a:schemeClr val="accent1"/>
            </a:solidFill>
            <a:miter/>
          </a:ln>
          <a:extLst>
            <a:ext uri="{C572A759-6A51-4108-AA02-DFA0A04FC94B}">
              <ma14:wrappingTextBoxFlag xmlns:ma14="http://schemas.microsoft.com/office/mac/drawingml/2011/main" val="1"/>
            </a:ext>
          </a:extLst>
        </p:spPr>
        <p:txBody>
          <a:bodyPr lIns="45719" rIns="45719" anchor="ctr"/>
          <a:lstStyle>
            <a:lvl1pPr>
              <a:defRPr sz="1300"/>
            </a:lvl1pPr>
          </a:lstStyle>
          <a:p>
            <a:pPr/>
            <a:r>
              <a:t>Approval Flow (WFE)</a:t>
            </a:r>
          </a:p>
        </p:txBody>
      </p:sp>
      <p:sp>
        <p:nvSpPr>
          <p:cNvPr id="241" name="Audit Log"/>
          <p:cNvSpPr/>
          <p:nvPr/>
        </p:nvSpPr>
        <p:spPr>
          <a:xfrm>
            <a:off x="9415784" y="3800727"/>
            <a:ext cx="1529061" cy="829645"/>
          </a:xfrm>
          <a:prstGeom prst="rect">
            <a:avLst/>
          </a:prstGeom>
          <a:solidFill>
            <a:srgbClr val="FFFFFF"/>
          </a:solidFill>
          <a:ln w="12700">
            <a:solidFill>
              <a:schemeClr val="accent1"/>
            </a:solidFill>
            <a:miter/>
          </a:ln>
          <a:extLst>
            <a:ext uri="{C572A759-6A51-4108-AA02-DFA0A04FC94B}">
              <ma14:wrappingTextBoxFlag xmlns:ma14="http://schemas.microsoft.com/office/mac/drawingml/2011/main" val="1"/>
            </a:ext>
          </a:extLst>
        </p:spPr>
        <p:txBody>
          <a:bodyPr lIns="45719" rIns="45719" anchor="ctr"/>
          <a:lstStyle>
            <a:lvl1pPr>
              <a:defRPr sz="1300"/>
            </a:lvl1pPr>
          </a:lstStyle>
          <a:p>
            <a:pPr/>
            <a:r>
              <a:t>Audit Log</a:t>
            </a:r>
          </a:p>
        </p:txBody>
      </p:sp>
      <p:sp>
        <p:nvSpPr>
          <p:cNvPr id="242" name="Compliance Artefact Generator"/>
          <p:cNvSpPr/>
          <p:nvPr/>
        </p:nvSpPr>
        <p:spPr>
          <a:xfrm>
            <a:off x="7350132" y="2680473"/>
            <a:ext cx="1529061" cy="829644"/>
          </a:xfrm>
          <a:prstGeom prst="rect">
            <a:avLst/>
          </a:prstGeom>
          <a:solidFill>
            <a:srgbClr val="FFFFFF"/>
          </a:solidFill>
          <a:ln w="12700">
            <a:solidFill>
              <a:schemeClr val="accent1"/>
            </a:solidFill>
            <a:miter/>
          </a:ln>
          <a:extLst>
            <a:ext uri="{C572A759-6A51-4108-AA02-DFA0A04FC94B}">
              <ma14:wrappingTextBoxFlag xmlns:ma14="http://schemas.microsoft.com/office/mac/drawingml/2011/main" val="1"/>
            </a:ext>
          </a:extLst>
        </p:spPr>
        <p:txBody>
          <a:bodyPr lIns="45719" rIns="45719" anchor="ctr"/>
          <a:lstStyle>
            <a:lvl1pPr>
              <a:defRPr sz="1300"/>
            </a:lvl1pPr>
          </a:lstStyle>
          <a:p>
            <a:pPr/>
            <a:r>
              <a:t>Compliance Artefact Generator</a:t>
            </a:r>
          </a:p>
        </p:txBody>
      </p:sp>
      <p:sp>
        <p:nvSpPr>
          <p:cNvPr id="243" name="Snippet Scanner (Forensics)"/>
          <p:cNvSpPr/>
          <p:nvPr/>
        </p:nvSpPr>
        <p:spPr>
          <a:xfrm>
            <a:off x="5243622" y="1566150"/>
            <a:ext cx="1529061" cy="829645"/>
          </a:xfrm>
          <a:prstGeom prst="rect">
            <a:avLst/>
          </a:prstGeom>
          <a:solidFill>
            <a:srgbClr val="FFFFFF"/>
          </a:solidFill>
          <a:ln w="12700">
            <a:solidFill>
              <a:schemeClr val="accent1"/>
            </a:solidFill>
            <a:miter/>
          </a:ln>
          <a:extLst>
            <a:ext uri="{C572A759-6A51-4108-AA02-DFA0A04FC94B}">
              <ma14:wrappingTextBoxFlag xmlns:ma14="http://schemas.microsoft.com/office/mac/drawingml/2011/main" val="1"/>
            </a:ext>
          </a:extLst>
        </p:spPr>
        <p:txBody>
          <a:bodyPr lIns="45719" rIns="45719" anchor="ctr"/>
          <a:lstStyle/>
          <a:p>
            <a:pPr>
              <a:defRPr sz="1300"/>
            </a:pPr>
            <a:r>
              <a:t>Snippet Scanner</a:t>
            </a:r>
            <a:br/>
            <a:r>
              <a:t>(Forensics)</a:t>
            </a:r>
          </a:p>
        </p:txBody>
      </p:sp>
      <p:sp>
        <p:nvSpPr>
          <p:cNvPr id="244" name="Copyright &amp; Authors Scanner"/>
          <p:cNvSpPr/>
          <p:nvPr/>
        </p:nvSpPr>
        <p:spPr>
          <a:xfrm>
            <a:off x="3187487" y="1560218"/>
            <a:ext cx="1529061" cy="829645"/>
          </a:xfrm>
          <a:prstGeom prst="rect">
            <a:avLst/>
          </a:prstGeom>
          <a:solidFill>
            <a:srgbClr val="FFFFFF"/>
          </a:solidFill>
          <a:ln w="12700">
            <a:solidFill>
              <a:schemeClr val="accent1"/>
            </a:solidFill>
            <a:miter/>
          </a:ln>
          <a:extLst>
            <a:ext uri="{C572A759-6A51-4108-AA02-DFA0A04FC94B}">
              <ma14:wrappingTextBoxFlag xmlns:ma14="http://schemas.microsoft.com/office/mac/drawingml/2011/main" val="1"/>
            </a:ext>
          </a:extLst>
        </p:spPr>
        <p:txBody>
          <a:bodyPr lIns="45719" rIns="45719" anchor="ctr"/>
          <a:lstStyle>
            <a:lvl1pPr>
              <a:defRPr sz="1300"/>
            </a:lvl1pPr>
          </a:lstStyle>
          <a:p>
            <a:pPr/>
            <a:r>
              <a:t>Copyright &amp; Authors Scanner</a:t>
            </a:r>
          </a:p>
        </p:txBody>
      </p:sp>
      <p:sp>
        <p:nvSpPr>
          <p:cNvPr id="245" name="COTS Management"/>
          <p:cNvSpPr/>
          <p:nvPr/>
        </p:nvSpPr>
        <p:spPr>
          <a:xfrm>
            <a:off x="5268810" y="2680473"/>
            <a:ext cx="1529061" cy="829644"/>
          </a:xfrm>
          <a:prstGeom prst="rect">
            <a:avLst/>
          </a:prstGeom>
          <a:solidFill>
            <a:srgbClr val="FFFFFF"/>
          </a:solidFill>
          <a:ln w="12700">
            <a:solidFill>
              <a:schemeClr val="accent1"/>
            </a:solidFill>
            <a:miter/>
          </a:ln>
          <a:extLst>
            <a:ext uri="{C572A759-6A51-4108-AA02-DFA0A04FC94B}">
              <ma14:wrappingTextBoxFlag xmlns:ma14="http://schemas.microsoft.com/office/mac/drawingml/2011/main" val="1"/>
            </a:ext>
          </a:extLst>
        </p:spPr>
        <p:txBody>
          <a:bodyPr lIns="45719" rIns="45719" anchor="ctr"/>
          <a:lstStyle>
            <a:lvl1pPr>
              <a:defRPr sz="1300"/>
            </a:lvl1pPr>
          </a:lstStyle>
          <a:p>
            <a:pPr/>
            <a:r>
              <a:t>COTS Management</a:t>
            </a:r>
          </a:p>
        </p:txBody>
      </p:sp>
      <p:sp>
        <p:nvSpPr>
          <p:cNvPr id="246" name="Linie"/>
          <p:cNvSpPr/>
          <p:nvPr/>
        </p:nvSpPr>
        <p:spPr>
          <a:xfrm>
            <a:off x="2663564" y="4215549"/>
            <a:ext cx="460881" cy="1"/>
          </a:xfrm>
          <a:prstGeom prst="line">
            <a:avLst/>
          </a:prstGeom>
          <a:ln w="12700">
            <a:solidFill>
              <a:schemeClr val="accent1"/>
            </a:solidFill>
            <a:miter/>
            <a:tailEnd type="triangle"/>
          </a:ln>
        </p:spPr>
        <p:txBody>
          <a:bodyPr lIns="45719" rIns="45719"/>
          <a:lstStyle/>
          <a:p>
            <a:pPr/>
          </a:p>
        </p:txBody>
      </p:sp>
      <p:sp>
        <p:nvSpPr>
          <p:cNvPr id="247" name="Linie"/>
          <p:cNvSpPr/>
          <p:nvPr/>
        </p:nvSpPr>
        <p:spPr>
          <a:xfrm>
            <a:off x="2695763" y="3560779"/>
            <a:ext cx="398761" cy="186991"/>
          </a:xfrm>
          <a:prstGeom prst="line">
            <a:avLst/>
          </a:prstGeom>
          <a:ln w="12700">
            <a:solidFill>
              <a:schemeClr val="accent1"/>
            </a:solidFill>
            <a:miter/>
            <a:tailEnd type="triangle"/>
          </a:ln>
        </p:spPr>
        <p:txBody>
          <a:bodyPr lIns="45719" rIns="45719"/>
          <a:lstStyle/>
          <a:p>
            <a:pPr/>
          </a:p>
        </p:txBody>
      </p:sp>
      <p:sp>
        <p:nvSpPr>
          <p:cNvPr id="248" name="Linie"/>
          <p:cNvSpPr/>
          <p:nvPr/>
        </p:nvSpPr>
        <p:spPr>
          <a:xfrm flipV="1">
            <a:off x="2661318" y="4676051"/>
            <a:ext cx="468150" cy="213804"/>
          </a:xfrm>
          <a:prstGeom prst="line">
            <a:avLst/>
          </a:prstGeom>
          <a:ln w="12700">
            <a:solidFill>
              <a:schemeClr val="accent1"/>
            </a:solidFill>
            <a:miter/>
            <a:tailEnd type="triangle"/>
          </a:ln>
        </p:spPr>
        <p:txBody>
          <a:bodyPr lIns="45719" rIns="45719"/>
          <a:lstStyle/>
          <a:p>
            <a:pPr/>
          </a:p>
        </p:txBody>
      </p:sp>
      <p:sp>
        <p:nvSpPr>
          <p:cNvPr id="249" name="Linie"/>
          <p:cNvSpPr/>
          <p:nvPr/>
        </p:nvSpPr>
        <p:spPr>
          <a:xfrm>
            <a:off x="3950653" y="3546133"/>
            <a:ext cx="1" cy="218578"/>
          </a:xfrm>
          <a:prstGeom prst="line">
            <a:avLst/>
          </a:prstGeom>
          <a:ln w="12700">
            <a:solidFill>
              <a:schemeClr val="accent1"/>
            </a:solidFill>
            <a:miter/>
            <a:tailEnd type="triangle"/>
          </a:ln>
        </p:spPr>
        <p:txBody>
          <a:bodyPr lIns="45719" rIns="45719"/>
          <a:lstStyle/>
          <a:p>
            <a:pPr/>
          </a:p>
        </p:txBody>
      </p:sp>
      <p:sp>
        <p:nvSpPr>
          <p:cNvPr id="250" name="Linie"/>
          <p:cNvSpPr/>
          <p:nvPr/>
        </p:nvSpPr>
        <p:spPr>
          <a:xfrm>
            <a:off x="3952017" y="2425879"/>
            <a:ext cx="1" cy="218578"/>
          </a:xfrm>
          <a:prstGeom prst="line">
            <a:avLst/>
          </a:prstGeom>
          <a:ln w="12700">
            <a:solidFill>
              <a:schemeClr val="accent1"/>
            </a:solidFill>
            <a:miter/>
            <a:tailEnd type="triangle"/>
          </a:ln>
        </p:spPr>
        <p:txBody>
          <a:bodyPr lIns="45719" rIns="45719"/>
          <a:lstStyle/>
          <a:p>
            <a:pPr/>
          </a:p>
        </p:txBody>
      </p:sp>
      <p:sp>
        <p:nvSpPr>
          <p:cNvPr id="251" name="Linie"/>
          <p:cNvSpPr/>
          <p:nvPr/>
        </p:nvSpPr>
        <p:spPr>
          <a:xfrm flipH="1">
            <a:off x="4754922" y="2467807"/>
            <a:ext cx="394679" cy="159178"/>
          </a:xfrm>
          <a:prstGeom prst="line">
            <a:avLst/>
          </a:prstGeom>
          <a:ln w="12700">
            <a:solidFill>
              <a:schemeClr val="accent1"/>
            </a:solidFill>
            <a:miter/>
            <a:tailEnd type="triangle"/>
          </a:ln>
        </p:spPr>
        <p:txBody>
          <a:bodyPr lIns="45719" rIns="45719"/>
          <a:lstStyle/>
          <a:p>
            <a:pPr/>
          </a:p>
        </p:txBody>
      </p:sp>
      <p:sp>
        <p:nvSpPr>
          <p:cNvPr id="252" name="Linie"/>
          <p:cNvSpPr/>
          <p:nvPr/>
        </p:nvSpPr>
        <p:spPr>
          <a:xfrm flipV="1">
            <a:off x="4789148" y="4686844"/>
            <a:ext cx="389511" cy="191812"/>
          </a:xfrm>
          <a:prstGeom prst="line">
            <a:avLst/>
          </a:prstGeom>
          <a:ln w="12700">
            <a:solidFill>
              <a:schemeClr val="accent1"/>
            </a:solidFill>
            <a:miter/>
            <a:tailEnd type="triangle"/>
          </a:ln>
        </p:spPr>
        <p:txBody>
          <a:bodyPr lIns="45719" rIns="45719"/>
          <a:lstStyle/>
          <a:p>
            <a:pPr/>
          </a:p>
        </p:txBody>
      </p:sp>
      <p:sp>
        <p:nvSpPr>
          <p:cNvPr id="253" name="Linie"/>
          <p:cNvSpPr/>
          <p:nvPr/>
        </p:nvSpPr>
        <p:spPr>
          <a:xfrm flipV="1">
            <a:off x="4768468" y="4214698"/>
            <a:ext cx="395390" cy="1704"/>
          </a:xfrm>
          <a:prstGeom prst="line">
            <a:avLst/>
          </a:prstGeom>
          <a:ln w="12700">
            <a:solidFill>
              <a:schemeClr val="accent1"/>
            </a:solidFill>
            <a:miter/>
            <a:tailEnd type="triangle"/>
          </a:ln>
        </p:spPr>
        <p:txBody>
          <a:bodyPr lIns="45719" rIns="45719"/>
          <a:lstStyle/>
          <a:p>
            <a:pPr/>
          </a:p>
        </p:txBody>
      </p:sp>
      <p:sp>
        <p:nvSpPr>
          <p:cNvPr id="254" name="Linie"/>
          <p:cNvSpPr/>
          <p:nvPr/>
        </p:nvSpPr>
        <p:spPr>
          <a:xfrm flipV="1">
            <a:off x="6033340" y="4676051"/>
            <a:ext cx="1" cy="218578"/>
          </a:xfrm>
          <a:prstGeom prst="line">
            <a:avLst/>
          </a:prstGeom>
          <a:ln w="12700">
            <a:solidFill>
              <a:schemeClr val="accent1"/>
            </a:solidFill>
            <a:miter/>
            <a:tailEnd type="triangle"/>
          </a:ln>
        </p:spPr>
        <p:txBody>
          <a:bodyPr lIns="45719" rIns="45719"/>
          <a:lstStyle/>
          <a:p>
            <a:pPr/>
          </a:p>
        </p:txBody>
      </p:sp>
      <p:sp>
        <p:nvSpPr>
          <p:cNvPr id="255" name="Linie"/>
          <p:cNvSpPr/>
          <p:nvPr/>
        </p:nvSpPr>
        <p:spPr>
          <a:xfrm>
            <a:off x="8957024" y="4215549"/>
            <a:ext cx="392033" cy="1"/>
          </a:xfrm>
          <a:prstGeom prst="line">
            <a:avLst/>
          </a:prstGeom>
          <a:ln w="12700">
            <a:solidFill>
              <a:schemeClr val="accent1"/>
            </a:solidFill>
            <a:miter/>
            <a:tailEnd type="triangle"/>
          </a:ln>
        </p:spPr>
        <p:txBody>
          <a:bodyPr lIns="45719" rIns="45719"/>
          <a:lstStyle/>
          <a:p>
            <a:pPr/>
          </a:p>
        </p:txBody>
      </p:sp>
      <p:sp>
        <p:nvSpPr>
          <p:cNvPr id="256" name="Legal Datastore (Fact base)"/>
          <p:cNvSpPr/>
          <p:nvPr/>
        </p:nvSpPr>
        <p:spPr>
          <a:xfrm>
            <a:off x="5243622" y="4920982"/>
            <a:ext cx="1529061" cy="829644"/>
          </a:xfrm>
          <a:prstGeom prst="rect">
            <a:avLst/>
          </a:prstGeom>
          <a:solidFill>
            <a:srgbClr val="FFFFFF"/>
          </a:solidFill>
          <a:ln w="12700">
            <a:solidFill>
              <a:schemeClr val="accent1"/>
            </a:solidFill>
            <a:miter/>
          </a:ln>
          <a:extLst>
            <a:ext uri="{C572A759-6A51-4108-AA02-DFA0A04FC94B}">
              <ma14:wrappingTextBoxFlag xmlns:ma14="http://schemas.microsoft.com/office/mac/drawingml/2011/main" val="1"/>
            </a:ext>
          </a:extLst>
        </p:spPr>
        <p:txBody>
          <a:bodyPr lIns="45719" rIns="45719" anchor="ctr"/>
          <a:lstStyle>
            <a:lvl1pPr>
              <a:defRPr sz="1300"/>
            </a:lvl1pPr>
          </a:lstStyle>
          <a:p>
            <a:pPr/>
            <a:r>
              <a:t>Legal Datastore (Fact base)</a:t>
            </a:r>
          </a:p>
        </p:txBody>
      </p:sp>
      <p:sp>
        <p:nvSpPr>
          <p:cNvPr id="257" name="User &amp; Role Management"/>
          <p:cNvSpPr/>
          <p:nvPr/>
        </p:nvSpPr>
        <p:spPr>
          <a:xfrm>
            <a:off x="7361236" y="4920982"/>
            <a:ext cx="1529061" cy="829644"/>
          </a:xfrm>
          <a:prstGeom prst="rect">
            <a:avLst/>
          </a:prstGeom>
          <a:solidFill>
            <a:srgbClr val="FFFFFF"/>
          </a:solidFill>
          <a:ln w="12700">
            <a:solidFill>
              <a:schemeClr val="accent1"/>
            </a:solidFill>
            <a:miter/>
          </a:ln>
          <a:extLst>
            <a:ext uri="{C572A759-6A51-4108-AA02-DFA0A04FC94B}">
              <ma14:wrappingTextBoxFlag xmlns:ma14="http://schemas.microsoft.com/office/mac/drawingml/2011/main" val="1"/>
            </a:ext>
          </a:extLst>
        </p:spPr>
        <p:txBody>
          <a:bodyPr lIns="45719" rIns="45719" anchor="ctr"/>
          <a:lstStyle>
            <a:lvl1pPr>
              <a:defRPr sz="1300"/>
            </a:lvl1pPr>
          </a:lstStyle>
          <a:p>
            <a:pPr/>
            <a:r>
              <a:t>User &amp; Role Management</a:t>
            </a:r>
          </a:p>
        </p:txBody>
      </p:sp>
      <p:sp>
        <p:nvSpPr>
          <p:cNvPr id="258" name="Linie"/>
          <p:cNvSpPr/>
          <p:nvPr/>
        </p:nvSpPr>
        <p:spPr>
          <a:xfrm flipV="1">
            <a:off x="6891257" y="4215221"/>
            <a:ext cx="395389" cy="1704"/>
          </a:xfrm>
          <a:prstGeom prst="line">
            <a:avLst/>
          </a:prstGeom>
          <a:ln w="12700">
            <a:solidFill>
              <a:schemeClr val="accent1"/>
            </a:solidFill>
            <a:miter/>
            <a:tailEnd type="triangle"/>
          </a:ln>
        </p:spPr>
        <p:txBody>
          <a:bodyPr lIns="45719" rIns="45719"/>
          <a:lstStyle/>
          <a:p>
            <a:pPr/>
          </a:p>
        </p:txBody>
      </p:sp>
      <p:sp>
        <p:nvSpPr>
          <p:cNvPr id="259" name="Linie"/>
          <p:cNvSpPr/>
          <p:nvPr/>
        </p:nvSpPr>
        <p:spPr>
          <a:xfrm flipV="1">
            <a:off x="6872939" y="3585186"/>
            <a:ext cx="389442" cy="163774"/>
          </a:xfrm>
          <a:prstGeom prst="line">
            <a:avLst/>
          </a:prstGeom>
          <a:ln w="12700">
            <a:solidFill>
              <a:schemeClr val="accent1"/>
            </a:solidFill>
            <a:miter/>
            <a:tailEnd type="triangle"/>
          </a:ln>
        </p:spPr>
        <p:txBody>
          <a:bodyPr lIns="45719" rIns="45719"/>
          <a:lstStyle/>
          <a:p>
            <a:pPr/>
          </a:p>
        </p:txBody>
      </p:sp>
      <p:sp>
        <p:nvSpPr>
          <p:cNvPr id="260" name="Linie"/>
          <p:cNvSpPr/>
          <p:nvPr/>
        </p:nvSpPr>
        <p:spPr>
          <a:xfrm flipV="1">
            <a:off x="6902824" y="3094966"/>
            <a:ext cx="395390" cy="1704"/>
          </a:xfrm>
          <a:prstGeom prst="line">
            <a:avLst/>
          </a:prstGeom>
          <a:ln w="12700">
            <a:solidFill>
              <a:schemeClr val="accent1"/>
            </a:solidFill>
            <a:miter/>
            <a:tailEnd type="triangle"/>
          </a:ln>
        </p:spPr>
        <p:txBody>
          <a:bodyPr lIns="45719" rIns="45719"/>
          <a:lstStyle/>
          <a:p>
            <a:pPr/>
          </a:p>
        </p:txBody>
      </p:sp>
      <p:sp>
        <p:nvSpPr>
          <p:cNvPr id="261" name="Linie"/>
          <p:cNvSpPr/>
          <p:nvPr/>
        </p:nvSpPr>
        <p:spPr>
          <a:xfrm flipH="1">
            <a:off x="4784126" y="3551786"/>
            <a:ext cx="393729" cy="212925"/>
          </a:xfrm>
          <a:prstGeom prst="line">
            <a:avLst/>
          </a:prstGeom>
          <a:ln w="12700">
            <a:solidFill>
              <a:schemeClr val="accent1"/>
            </a:solidFill>
            <a:miter/>
            <a:tailEnd type="triangle"/>
          </a:ln>
        </p:spPr>
        <p:txBody>
          <a:bodyPr lIns="45719" rIns="45719"/>
          <a:lstStyle/>
          <a:p>
            <a:pPr/>
          </a:p>
        </p:txBody>
      </p:sp>
      <p:sp>
        <p:nvSpPr>
          <p:cNvPr id="262" name="Linie"/>
          <p:cNvSpPr/>
          <p:nvPr/>
        </p:nvSpPr>
        <p:spPr>
          <a:xfrm flipV="1">
            <a:off x="8114662" y="4676051"/>
            <a:ext cx="1" cy="218578"/>
          </a:xfrm>
          <a:prstGeom prst="line">
            <a:avLst/>
          </a:prstGeom>
          <a:ln w="12700">
            <a:solidFill>
              <a:schemeClr val="accent1"/>
            </a:solidFill>
            <a:miter/>
            <a:headEnd type="triangle"/>
            <a:tailEnd type="triangle"/>
          </a:ln>
        </p:spPr>
        <p:txBody>
          <a:bodyPr lIns="45719" rIns="45719"/>
          <a:lstStyle/>
          <a:p>
            <a:pPr/>
          </a:p>
        </p:txBody>
      </p:sp>
      <p:sp>
        <p:nvSpPr>
          <p:cNvPr id="263" name="Linie"/>
          <p:cNvSpPr/>
          <p:nvPr/>
        </p:nvSpPr>
        <p:spPr>
          <a:xfrm>
            <a:off x="8136246" y="3546133"/>
            <a:ext cx="1" cy="218578"/>
          </a:xfrm>
          <a:prstGeom prst="line">
            <a:avLst/>
          </a:prstGeom>
          <a:ln w="12700">
            <a:solidFill>
              <a:schemeClr val="accent1"/>
            </a:solidFill>
            <a:miter/>
            <a:tailEnd type="triangle"/>
          </a:ln>
        </p:spPr>
        <p:txBody>
          <a:bodyPr lIns="45719" rIns="45719"/>
          <a:lstStyle/>
          <a:p>
            <a:pPr/>
          </a:p>
        </p:txBody>
      </p:sp>
      <p:sp>
        <p:nvSpPr>
          <p:cNvPr id="264" name="Component Crawler"/>
          <p:cNvSpPr/>
          <p:nvPr/>
        </p:nvSpPr>
        <p:spPr>
          <a:xfrm>
            <a:off x="1071460" y="1560218"/>
            <a:ext cx="1529061" cy="829645"/>
          </a:xfrm>
          <a:prstGeom prst="rect">
            <a:avLst/>
          </a:prstGeom>
          <a:solidFill>
            <a:srgbClr val="FFFFFF"/>
          </a:solidFill>
          <a:ln w="12700">
            <a:solidFill>
              <a:schemeClr val="accent1"/>
            </a:solidFill>
            <a:miter/>
          </a:ln>
          <a:extLst>
            <a:ext uri="{C572A759-6A51-4108-AA02-DFA0A04FC94B}">
              <ma14:wrappingTextBoxFlag xmlns:ma14="http://schemas.microsoft.com/office/mac/drawingml/2011/main" val="1"/>
            </a:ext>
          </a:extLst>
        </p:spPr>
        <p:txBody>
          <a:bodyPr lIns="45719" rIns="45719" anchor="ctr"/>
          <a:lstStyle>
            <a:lvl1pPr>
              <a:defRPr sz="1300"/>
            </a:lvl1pPr>
          </a:lstStyle>
          <a:p>
            <a:pPr/>
            <a:r>
              <a:t>Component Crawler</a:t>
            </a:r>
          </a:p>
        </p:txBody>
      </p:sp>
      <p:sp>
        <p:nvSpPr>
          <p:cNvPr id="265" name="Linie"/>
          <p:cNvSpPr/>
          <p:nvPr/>
        </p:nvSpPr>
        <p:spPr>
          <a:xfrm>
            <a:off x="2695971" y="2431628"/>
            <a:ext cx="398762" cy="186991"/>
          </a:xfrm>
          <a:prstGeom prst="line">
            <a:avLst/>
          </a:prstGeom>
          <a:ln w="12700">
            <a:solidFill>
              <a:schemeClr val="accent1"/>
            </a:solidFill>
            <a:miter/>
            <a:tailEnd type="triangle"/>
          </a:ln>
        </p:spPr>
        <p:txBody>
          <a:bodyPr lIns="45719" rIns="45719"/>
          <a:lstStyle/>
          <a:p>
            <a:pPr/>
          </a:p>
        </p:txBody>
      </p:sp>
      <p:sp>
        <p:nvSpPr>
          <p:cNvPr id="266" name="Linie"/>
          <p:cNvSpPr/>
          <p:nvPr/>
        </p:nvSpPr>
        <p:spPr>
          <a:xfrm>
            <a:off x="2663564" y="1867301"/>
            <a:ext cx="460881" cy="1"/>
          </a:xfrm>
          <a:prstGeom prst="line">
            <a:avLst/>
          </a:prstGeom>
          <a:ln w="12700">
            <a:solidFill>
              <a:schemeClr val="accent1"/>
            </a:solidFill>
            <a:miter/>
            <a:tailEnd type="triangle"/>
          </a:ln>
        </p:spPr>
        <p:txBody>
          <a:bodyPr lIns="45719" rIns="45719"/>
          <a:lstStyle/>
          <a:p>
            <a:pPr/>
          </a:p>
        </p:txBody>
      </p:sp>
      <p:sp>
        <p:nvSpPr>
          <p:cNvPr id="267" name="Compliance Artefacts"/>
          <p:cNvSpPr/>
          <p:nvPr/>
        </p:nvSpPr>
        <p:spPr>
          <a:xfrm>
            <a:off x="9415784" y="2680473"/>
            <a:ext cx="1529061" cy="829644"/>
          </a:xfrm>
          <a:prstGeom prst="rect">
            <a:avLst/>
          </a:prstGeom>
          <a:solidFill>
            <a:srgbClr val="FFFFFF"/>
          </a:solidFill>
          <a:ln w="12700">
            <a:solidFill>
              <a:schemeClr val="accent1"/>
            </a:solidFill>
            <a:custDash>
              <a:ds d="200000" sp="200000"/>
            </a:custDash>
            <a:miter lim="400000"/>
          </a:ln>
          <a:extLst>
            <a:ext uri="{C572A759-6A51-4108-AA02-DFA0A04FC94B}">
              <ma14:wrappingTextBoxFlag xmlns:ma14="http://schemas.microsoft.com/office/mac/drawingml/2011/main" val="1"/>
            </a:ext>
          </a:extLst>
        </p:spPr>
        <p:txBody>
          <a:bodyPr lIns="45719" rIns="45719" anchor="ctr"/>
          <a:lstStyle>
            <a:lvl1pPr>
              <a:defRPr sz="1300"/>
            </a:lvl1pPr>
          </a:lstStyle>
          <a:p>
            <a:pPr/>
            <a:r>
              <a:t>Compliance Artefacts</a:t>
            </a:r>
          </a:p>
        </p:txBody>
      </p:sp>
      <p:sp>
        <p:nvSpPr>
          <p:cNvPr id="268" name="Linie"/>
          <p:cNvSpPr/>
          <p:nvPr/>
        </p:nvSpPr>
        <p:spPr>
          <a:xfrm>
            <a:off x="8957024" y="3095295"/>
            <a:ext cx="392033" cy="1"/>
          </a:xfrm>
          <a:prstGeom prst="line">
            <a:avLst/>
          </a:prstGeom>
          <a:ln w="12700">
            <a:solidFill>
              <a:schemeClr val="accent1"/>
            </a:solidFill>
            <a:miter/>
            <a:tailEnd type="triangle"/>
          </a:ln>
        </p:spPr>
        <p:txBody>
          <a:bodyPr lIns="45719" rIns="45719"/>
          <a:lstStyle/>
          <a:p>
            <a:pPr/>
          </a:p>
        </p:txBody>
      </p:sp>
      <p:pic>
        <p:nvPicPr>
          <p:cNvPr id="269" name="TS_Logo01.png" descr="TS_Logo01.png"/>
          <p:cNvPicPr>
            <a:picLocks noChangeAspect="1"/>
          </p:cNvPicPr>
          <p:nvPr/>
        </p:nvPicPr>
        <p:blipFill>
          <a:blip r:embed="rId2">
            <a:extLst/>
          </a:blip>
          <a:stretch>
            <a:fillRect/>
          </a:stretch>
        </p:blipFill>
        <p:spPr>
          <a:xfrm>
            <a:off x="2190122" y="2714934"/>
            <a:ext cx="392033" cy="376728"/>
          </a:xfrm>
          <a:prstGeom prst="rect">
            <a:avLst/>
          </a:prstGeom>
          <a:ln w="12700">
            <a:miter lim="400000"/>
          </a:ln>
        </p:spPr>
      </p:pic>
      <p:pic>
        <p:nvPicPr>
          <p:cNvPr id="270" name="TS_Logo01.png" descr="TS_Logo01.png"/>
          <p:cNvPicPr>
            <a:picLocks noChangeAspect="1"/>
          </p:cNvPicPr>
          <p:nvPr/>
        </p:nvPicPr>
        <p:blipFill>
          <a:blip r:embed="rId2">
            <a:extLst/>
          </a:blip>
          <a:stretch>
            <a:fillRect/>
          </a:stretch>
        </p:blipFill>
        <p:spPr>
          <a:xfrm>
            <a:off x="2214838" y="1574668"/>
            <a:ext cx="392033" cy="376728"/>
          </a:xfrm>
          <a:prstGeom prst="rect">
            <a:avLst/>
          </a:prstGeom>
          <a:ln w="12700">
            <a:miter lim="400000"/>
          </a:ln>
        </p:spPr>
      </p:pic>
      <p:pic>
        <p:nvPicPr>
          <p:cNvPr id="271" name="TS_Logo01.png" descr="TS_Logo01.png"/>
          <p:cNvPicPr>
            <a:picLocks noChangeAspect="1"/>
          </p:cNvPicPr>
          <p:nvPr/>
        </p:nvPicPr>
        <p:blipFill>
          <a:blip r:embed="rId2">
            <a:extLst/>
          </a:blip>
          <a:stretch>
            <a:fillRect/>
          </a:stretch>
        </p:blipFill>
        <p:spPr>
          <a:xfrm>
            <a:off x="4330865" y="1587368"/>
            <a:ext cx="392033" cy="376728"/>
          </a:xfrm>
          <a:prstGeom prst="rect">
            <a:avLst/>
          </a:prstGeom>
          <a:ln w="12700">
            <a:miter lim="400000"/>
          </a:ln>
        </p:spPr>
      </p:pic>
      <p:pic>
        <p:nvPicPr>
          <p:cNvPr id="272" name="TS_Logo01.png" descr="TS_Logo01.png"/>
          <p:cNvPicPr>
            <a:picLocks noChangeAspect="1"/>
          </p:cNvPicPr>
          <p:nvPr/>
        </p:nvPicPr>
        <p:blipFill>
          <a:blip r:embed="rId2">
            <a:extLst/>
          </a:blip>
          <a:stretch>
            <a:fillRect/>
          </a:stretch>
        </p:blipFill>
        <p:spPr>
          <a:xfrm>
            <a:off x="4330865" y="2690873"/>
            <a:ext cx="392033" cy="376728"/>
          </a:xfrm>
          <a:prstGeom prst="rect">
            <a:avLst/>
          </a:prstGeom>
          <a:ln w="12700">
            <a:miter lim="400000"/>
          </a:ln>
        </p:spPr>
      </p:pic>
      <p:pic>
        <p:nvPicPr>
          <p:cNvPr id="273" name="TS_Logo01.png" descr="TS_Logo01.png"/>
          <p:cNvPicPr>
            <a:picLocks noChangeAspect="1"/>
          </p:cNvPicPr>
          <p:nvPr/>
        </p:nvPicPr>
        <p:blipFill>
          <a:blip r:embed="rId2">
            <a:extLst/>
          </a:blip>
          <a:stretch>
            <a:fillRect/>
          </a:stretch>
        </p:blipFill>
        <p:spPr>
          <a:xfrm>
            <a:off x="4330865" y="3802752"/>
            <a:ext cx="392033" cy="376729"/>
          </a:xfrm>
          <a:prstGeom prst="rect">
            <a:avLst/>
          </a:prstGeom>
          <a:ln w="12700">
            <a:miter lim="400000"/>
          </a:ln>
        </p:spPr>
      </p:pic>
      <p:pic>
        <p:nvPicPr>
          <p:cNvPr id="274" name="TS_Logo01.png" descr="TS_Logo01.png"/>
          <p:cNvPicPr>
            <a:picLocks noChangeAspect="1"/>
          </p:cNvPicPr>
          <p:nvPr/>
        </p:nvPicPr>
        <p:blipFill>
          <a:blip r:embed="rId2">
            <a:extLst/>
          </a:blip>
          <a:stretch>
            <a:fillRect/>
          </a:stretch>
        </p:blipFill>
        <p:spPr>
          <a:xfrm>
            <a:off x="4330865" y="4914632"/>
            <a:ext cx="392033" cy="376728"/>
          </a:xfrm>
          <a:prstGeom prst="rect">
            <a:avLst/>
          </a:prstGeom>
          <a:ln w="12700">
            <a:miter lim="400000"/>
          </a:ln>
        </p:spPr>
      </p:pic>
      <p:pic>
        <p:nvPicPr>
          <p:cNvPr id="275" name="TS_Logo01.png" descr="TS_Logo01.png"/>
          <p:cNvPicPr>
            <a:picLocks noChangeAspect="1"/>
          </p:cNvPicPr>
          <p:nvPr/>
        </p:nvPicPr>
        <p:blipFill>
          <a:blip r:embed="rId2">
            <a:extLst/>
          </a:blip>
          <a:stretch>
            <a:fillRect/>
          </a:stretch>
        </p:blipFill>
        <p:spPr>
          <a:xfrm>
            <a:off x="6403421" y="2690873"/>
            <a:ext cx="392033" cy="376728"/>
          </a:xfrm>
          <a:prstGeom prst="rect">
            <a:avLst/>
          </a:prstGeom>
          <a:ln w="12700">
            <a:miter lim="400000"/>
          </a:ln>
        </p:spPr>
      </p:pic>
      <p:pic>
        <p:nvPicPr>
          <p:cNvPr id="276" name="TS_Logo01.png" descr="TS_Logo01.png"/>
          <p:cNvPicPr>
            <a:picLocks noChangeAspect="1"/>
          </p:cNvPicPr>
          <p:nvPr/>
        </p:nvPicPr>
        <p:blipFill>
          <a:blip r:embed="rId2">
            <a:extLst/>
          </a:blip>
          <a:stretch>
            <a:fillRect/>
          </a:stretch>
        </p:blipFill>
        <p:spPr>
          <a:xfrm>
            <a:off x="6388587" y="3802752"/>
            <a:ext cx="392033" cy="376729"/>
          </a:xfrm>
          <a:prstGeom prst="rect">
            <a:avLst/>
          </a:prstGeom>
          <a:ln w="12700">
            <a:miter lim="400000"/>
          </a:ln>
        </p:spPr>
      </p:pic>
      <p:pic>
        <p:nvPicPr>
          <p:cNvPr id="277" name="TS_Logo01.png" descr="TS_Logo01.png"/>
          <p:cNvPicPr>
            <a:picLocks noChangeAspect="1"/>
          </p:cNvPicPr>
          <p:nvPr/>
        </p:nvPicPr>
        <p:blipFill>
          <a:blip r:embed="rId2">
            <a:extLst/>
          </a:blip>
          <a:stretch>
            <a:fillRect/>
          </a:stretch>
        </p:blipFill>
        <p:spPr>
          <a:xfrm>
            <a:off x="6388587" y="4914632"/>
            <a:ext cx="392033" cy="376728"/>
          </a:xfrm>
          <a:prstGeom prst="rect">
            <a:avLst/>
          </a:prstGeom>
          <a:ln w="12700">
            <a:miter lim="400000"/>
          </a:ln>
        </p:spPr>
      </p:pic>
      <p:pic>
        <p:nvPicPr>
          <p:cNvPr id="278" name="TS_Logo01.png" descr="TS_Logo01.png"/>
          <p:cNvPicPr>
            <a:picLocks noChangeAspect="1"/>
          </p:cNvPicPr>
          <p:nvPr/>
        </p:nvPicPr>
        <p:blipFill>
          <a:blip r:embed="rId2">
            <a:extLst/>
          </a:blip>
          <a:stretch>
            <a:fillRect/>
          </a:stretch>
        </p:blipFill>
        <p:spPr>
          <a:xfrm>
            <a:off x="8475977" y="2690873"/>
            <a:ext cx="392033" cy="376728"/>
          </a:xfrm>
          <a:prstGeom prst="rect">
            <a:avLst/>
          </a:prstGeom>
          <a:ln w="12700">
            <a:miter lim="400000"/>
          </a:ln>
        </p:spPr>
      </p:pic>
      <p:pic>
        <p:nvPicPr>
          <p:cNvPr id="279" name="TS_Logo01.png" descr="TS_Logo01.png"/>
          <p:cNvPicPr>
            <a:picLocks noChangeAspect="1"/>
          </p:cNvPicPr>
          <p:nvPr/>
        </p:nvPicPr>
        <p:blipFill>
          <a:blip r:embed="rId2">
            <a:extLst/>
          </a:blip>
          <a:stretch>
            <a:fillRect/>
          </a:stretch>
        </p:blipFill>
        <p:spPr>
          <a:xfrm>
            <a:off x="8504614" y="3802752"/>
            <a:ext cx="392033" cy="376729"/>
          </a:xfrm>
          <a:prstGeom prst="rect">
            <a:avLst/>
          </a:prstGeom>
          <a:ln w="12700">
            <a:miter lim="400000"/>
          </a:ln>
        </p:spPr>
      </p:pic>
      <p:pic>
        <p:nvPicPr>
          <p:cNvPr id="280" name="TS_Logo01.png" descr="TS_Logo01.png"/>
          <p:cNvPicPr>
            <a:picLocks noChangeAspect="1"/>
          </p:cNvPicPr>
          <p:nvPr/>
        </p:nvPicPr>
        <p:blipFill>
          <a:blip r:embed="rId2">
            <a:extLst/>
          </a:blip>
          <a:stretch>
            <a:fillRect/>
          </a:stretch>
        </p:blipFill>
        <p:spPr>
          <a:xfrm>
            <a:off x="8475977" y="4914632"/>
            <a:ext cx="392033" cy="376728"/>
          </a:xfrm>
          <a:prstGeom prst="rect">
            <a:avLst/>
          </a:prstGeom>
          <a:ln w="12700">
            <a:miter lim="400000"/>
          </a:ln>
        </p:spPr>
      </p:pic>
      <p:pic>
        <p:nvPicPr>
          <p:cNvPr id="281" name="TS_Logo01.png" descr="TS_Logo01.png"/>
          <p:cNvPicPr>
            <a:picLocks noChangeAspect="1"/>
          </p:cNvPicPr>
          <p:nvPr/>
        </p:nvPicPr>
        <p:blipFill>
          <a:blip r:embed="rId2">
            <a:extLst/>
          </a:blip>
          <a:stretch>
            <a:fillRect/>
          </a:stretch>
        </p:blipFill>
        <p:spPr>
          <a:xfrm>
            <a:off x="10562336" y="3794710"/>
            <a:ext cx="392034" cy="376728"/>
          </a:xfrm>
          <a:prstGeom prst="rect">
            <a:avLst/>
          </a:prstGeom>
          <a:ln w="12700">
            <a:miter lim="400000"/>
          </a:ln>
        </p:spPr>
      </p:pic>
      <p:pic>
        <p:nvPicPr>
          <p:cNvPr id="282" name="TS_Logo01.png" descr="TS_Logo01.png"/>
          <p:cNvPicPr>
            <a:picLocks noChangeAspect="1"/>
          </p:cNvPicPr>
          <p:nvPr/>
        </p:nvPicPr>
        <p:blipFill>
          <a:blip r:embed="rId2">
            <a:extLst/>
          </a:blip>
          <a:stretch>
            <a:fillRect/>
          </a:stretch>
        </p:blipFill>
        <p:spPr>
          <a:xfrm>
            <a:off x="10165077" y="2236395"/>
            <a:ext cx="392034" cy="376729"/>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OC Tooling Workgroup - ToolChain Capabilities - Composition Analyzer (Source)"/>
          <p:cNvSpPr txBox="1"/>
          <p:nvPr>
            <p:ph type="title"/>
          </p:nvPr>
        </p:nvSpPr>
        <p:spPr>
          <a:prstGeom prst="rect">
            <a:avLst/>
          </a:prstGeom>
        </p:spPr>
        <p:txBody>
          <a:bodyPr/>
          <a:lstStyle/>
          <a:p>
            <a:pPr/>
            <a:r>
              <a:t>OC Tooling Workgroup - ToolChain Capabilities - Composition Analyzer (Source)</a:t>
            </a:r>
          </a:p>
        </p:txBody>
      </p:sp>
      <p:sp>
        <p:nvSpPr>
          <p:cNvPr id="161" name="Foliennummer"/>
          <p:cNvSpPr txBox="1"/>
          <p:nvPr>
            <p:ph type="sldNum" sz="quarter" idx="2"/>
          </p:nvPr>
        </p:nvSpPr>
        <p:spPr>
          <a:xfrm>
            <a:off x="11314131" y="6404292"/>
            <a:ext cx="174753"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162" name="Tabelle"/>
          <p:cNvGraphicFramePr/>
          <p:nvPr/>
        </p:nvGraphicFramePr>
        <p:xfrm>
          <a:off x="715433" y="1193800"/>
          <a:ext cx="9821334" cy="5080000"/>
        </p:xfrm>
        <a:graphic xmlns:a="http://schemas.openxmlformats.org/drawingml/2006/main">
          <a:graphicData uri="http://schemas.openxmlformats.org/drawingml/2006/table">
            <a:tbl>
              <a:tblPr firstCol="0" firstRow="0" lastCol="0" lastRow="0" bandCol="0" bandRow="0" rtl="0">
                <a:tableStyleId>{33BA23B1-9221-436E-865A-0063620EA4FD}</a:tableStyleId>
              </a:tblPr>
              <a:tblGrid>
                <a:gridCol w="2452158"/>
                <a:gridCol w="8374525"/>
              </a:tblGrid>
              <a:tr h="692150">
                <a:tc>
                  <a:txBody>
                    <a:bodyPr/>
                    <a:lstStyle/>
                    <a:p>
                      <a:pPr algn="ctr">
                        <a:defRPr sz="1800">
                          <a:solidFill>
                            <a:srgbClr val="000000"/>
                          </a:solidFill>
                        </a:defRPr>
                      </a:pPr>
                      <a:r>
                        <a:rPr sz="2000">
                          <a:solidFill>
                            <a:schemeClr val="accent1"/>
                          </a:solidFill>
                          <a:sym typeface="Avenir Book"/>
                        </a:rPr>
                        <a:t>Mission</a:t>
                      </a:r>
                    </a:p>
                  </a:txBody>
                  <a:tcPr marL="0" marR="0" marT="0" marB="0" anchor="ctr" anchorCtr="0"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Provide composition analysis of software to be build from these sources</a:t>
                      </a:r>
                    </a:p>
                  </a:txBody>
                  <a:tcPr marL="63500" marR="63500" marT="63500" marB="63500" anchor="t"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r h="730250">
                <a:tc>
                  <a:txBody>
                    <a:bodyPr/>
                    <a:lstStyle/>
                    <a:p>
                      <a:pPr algn="ctr">
                        <a:defRPr sz="1800">
                          <a:solidFill>
                            <a:srgbClr val="000000"/>
                          </a:solidFill>
                        </a:defRPr>
                      </a:pPr>
                      <a:r>
                        <a:rPr sz="2000">
                          <a:solidFill>
                            <a:schemeClr val="accent1"/>
                          </a:solidFill>
                          <a:sym typeface="Avenir Book"/>
                        </a:rPr>
                        <a:t>Responsibilities</a:t>
                      </a:r>
                    </a:p>
                  </a:txBody>
                  <a:tcPr marL="0" marR="0" marT="0" marB="0" anchor="ctr" anchorCtr="0"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Determine all packages and dependencies used to build the software</a:t>
                      </a:r>
                    </a:p>
                    <a:p>
                      <a:pPr marL="160421" indent="-160421" algn="l">
                        <a:spcBef>
                          <a:spcPts val="300"/>
                        </a:spcBef>
                        <a:buSzPct val="100000"/>
                        <a:buChar char="•"/>
                        <a:defRPr sz="1600">
                          <a:sym typeface="Avenir Book"/>
                        </a:defRPr>
                      </a:pPr>
                      <a:r>
                        <a:t>Allow to stop a CI/CD chain, if violations occur</a:t>
                      </a:r>
                    </a:p>
                  </a:txBody>
                  <a:tcPr marL="63500" marR="63500" marT="63500" marB="63500" anchor="t"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r h="679750">
                <a:tc>
                  <a:txBody>
                    <a:bodyPr/>
                    <a:lstStyle/>
                    <a:p>
                      <a:pPr algn="ctr">
                        <a:defRPr sz="1800">
                          <a:solidFill>
                            <a:srgbClr val="000000"/>
                          </a:solidFill>
                        </a:defRPr>
                      </a:pPr>
                      <a:r>
                        <a:rPr sz="2000">
                          <a:solidFill>
                            <a:schemeClr val="accent1"/>
                          </a:solidFill>
                          <a:sym typeface="Avenir Book"/>
                        </a:rPr>
                        <a:t>Tasks</a:t>
                      </a:r>
                    </a:p>
                  </a:txBody>
                  <a:tcPr marL="0" marR="0" marT="0" marB="0" anchor="ctr" anchorCtr="0"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Integrate with build process (CI/CD)</a:t>
                      </a:r>
                    </a:p>
                    <a:p>
                      <a:pPr marL="160421" indent="-160421" algn="l">
                        <a:spcBef>
                          <a:spcPts val="300"/>
                        </a:spcBef>
                        <a:buSzPct val="100000"/>
                        <a:buChar char="•"/>
                        <a:defRPr sz="1600">
                          <a:sym typeface="Avenir Book"/>
                        </a:defRPr>
                      </a:pPr>
                      <a:r>
                        <a:t>Determine composition (complete bill of materials)</a:t>
                      </a:r>
                    </a:p>
                    <a:p>
                      <a:pPr marL="160421" indent="-160421" algn="l">
                        <a:spcBef>
                          <a:spcPts val="300"/>
                        </a:spcBef>
                        <a:buSzPct val="100000"/>
                        <a:buChar char="•"/>
                        <a:defRPr sz="1600">
                          <a:sym typeface="Avenir Book"/>
                        </a:defRPr>
                      </a:pPr>
                      <a:r>
                        <a:t>Provide output for further analysis, e.g. as SPDX</a:t>
                      </a:r>
                    </a:p>
                    <a:p>
                      <a:pPr marL="160421" indent="-160421" algn="l">
                        <a:spcBef>
                          <a:spcPts val="300"/>
                        </a:spcBef>
                        <a:buSzPct val="100000"/>
                        <a:buChar char="•"/>
                        <a:defRPr sz="1600">
                          <a:sym typeface="Avenir Book"/>
                        </a:defRPr>
                      </a:pPr>
                      <a:r>
                        <a:t>Provide link between scanned source and BoM information, e.g. Commit ID</a:t>
                      </a:r>
                    </a:p>
                  </a:txBody>
                  <a:tcPr marL="63500" marR="63500" marT="63500" marB="63500" anchor="t"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r h="527020">
                <a:tc>
                  <a:txBody>
                    <a:bodyPr/>
                    <a:lstStyle/>
                    <a:p>
                      <a:pPr algn="ctr">
                        <a:defRPr sz="1800">
                          <a:solidFill>
                            <a:srgbClr val="000000"/>
                          </a:solidFill>
                        </a:defRPr>
                      </a:pPr>
                      <a:r>
                        <a:rPr sz="2000">
                          <a:solidFill>
                            <a:schemeClr val="accent1"/>
                          </a:solidFill>
                          <a:sym typeface="Avenir Book"/>
                        </a:rPr>
                        <a:t>Input</a:t>
                      </a:r>
                    </a:p>
                  </a:txBody>
                  <a:tcPr marL="0" marR="0" marT="0" marB="0" anchor="ctr" anchorCtr="0"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Build description, e.g. POM or requirements.txt</a:t>
                      </a:r>
                    </a:p>
                  </a:txBody>
                  <a:tcPr marL="63500" marR="63500" marT="63500" marB="63500" anchor="t"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r h="412750">
                <a:tc>
                  <a:txBody>
                    <a:bodyPr/>
                    <a:lstStyle/>
                    <a:p>
                      <a:pPr algn="ctr">
                        <a:defRPr sz="1800">
                          <a:solidFill>
                            <a:srgbClr val="000000"/>
                          </a:solidFill>
                        </a:defRPr>
                      </a:pPr>
                      <a:r>
                        <a:rPr sz="2000">
                          <a:solidFill>
                            <a:schemeClr val="accent1"/>
                          </a:solidFill>
                          <a:sym typeface="Avenir Book"/>
                        </a:rPr>
                        <a:t>Output</a:t>
                      </a:r>
                    </a:p>
                  </a:txBody>
                  <a:tcPr marL="0" marR="0" marT="0" marB="0" anchor="ctr" anchorCtr="0"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Bill of materials for particular build</a:t>
                      </a:r>
                    </a:p>
                  </a:txBody>
                  <a:tcPr marL="63500" marR="63500" marT="63500" marB="63500" anchor="t"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r h="1013460">
                <a:tc>
                  <a:txBody>
                    <a:bodyPr/>
                    <a:lstStyle/>
                    <a:p>
                      <a:pPr algn="ctr">
                        <a:defRPr sz="1800">
                          <a:solidFill>
                            <a:srgbClr val="000000"/>
                          </a:solidFill>
                        </a:defRPr>
                      </a:pPr>
                      <a:r>
                        <a:rPr sz="2000">
                          <a:solidFill>
                            <a:schemeClr val="accent1"/>
                          </a:solidFill>
                          <a:sym typeface="Avenir Book"/>
                        </a:rPr>
                        <a:t>Comments</a:t>
                      </a:r>
                    </a:p>
                  </a:txBody>
                  <a:tcPr marL="0" marR="0" marT="0" marB="0" anchor="ctr" anchorCtr="0"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63500" indent="-63500" algn="l">
                        <a:spcBef>
                          <a:spcPts val="300"/>
                        </a:spcBef>
                        <a:defRPr sz="1800">
                          <a:solidFill>
                            <a:srgbClr val="000000"/>
                          </a:solidFill>
                        </a:defRPr>
                      </a:pPr>
                      <a:r>
                        <a:rPr sz="1600">
                          <a:solidFill>
                            <a:schemeClr val="accent1"/>
                          </a:solidFill>
                          <a:sym typeface="Avenir Book"/>
                        </a:rPr>
                        <a:t>Analysis and dependency resolution is highly language specific. Thus a language specific implementation might be required</a:t>
                      </a:r>
                    </a:p>
                  </a:txBody>
                  <a:tcPr marL="63500" marR="63500" marT="63500" marB="63500" anchor="t"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bl>
          </a:graphicData>
        </a:graphic>
      </p:graphicFrame>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OC Tooling Workgroup - ToolChain Capabilities - Composition Analyzer (Binary)"/>
          <p:cNvSpPr txBox="1"/>
          <p:nvPr>
            <p:ph type="title"/>
          </p:nvPr>
        </p:nvSpPr>
        <p:spPr>
          <a:prstGeom prst="rect">
            <a:avLst/>
          </a:prstGeom>
        </p:spPr>
        <p:txBody>
          <a:bodyPr/>
          <a:lstStyle/>
          <a:p>
            <a:pPr/>
            <a:r>
              <a:t>OC Tooling Workgroup - ToolChain Capabilities - Composition Analyzer (Binary)</a:t>
            </a:r>
          </a:p>
        </p:txBody>
      </p:sp>
      <p:sp>
        <p:nvSpPr>
          <p:cNvPr id="165" name="Foliennummer"/>
          <p:cNvSpPr txBox="1"/>
          <p:nvPr>
            <p:ph type="sldNum" sz="quarter" idx="2"/>
          </p:nvPr>
        </p:nvSpPr>
        <p:spPr>
          <a:xfrm>
            <a:off x="11314131" y="6404292"/>
            <a:ext cx="174753"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166" name="Tabelle"/>
          <p:cNvGraphicFramePr/>
          <p:nvPr/>
        </p:nvGraphicFramePr>
        <p:xfrm>
          <a:off x="715433" y="1193800"/>
          <a:ext cx="9821334" cy="5080000"/>
        </p:xfrm>
        <a:graphic xmlns:a="http://schemas.openxmlformats.org/drawingml/2006/main">
          <a:graphicData uri="http://schemas.openxmlformats.org/drawingml/2006/table">
            <a:tbl>
              <a:tblPr firstCol="0" firstRow="0" lastCol="0" lastRow="0" bandCol="0" bandRow="0" rtl="0">
                <a:tableStyleId>{33BA23B1-9221-436E-865A-0063620EA4FD}</a:tableStyleId>
              </a:tblPr>
              <a:tblGrid>
                <a:gridCol w="2452158"/>
                <a:gridCol w="8374525"/>
              </a:tblGrid>
              <a:tr h="692150">
                <a:tc>
                  <a:txBody>
                    <a:bodyPr/>
                    <a:lstStyle/>
                    <a:p>
                      <a:pPr algn="ctr">
                        <a:defRPr sz="1800">
                          <a:solidFill>
                            <a:srgbClr val="000000"/>
                          </a:solidFill>
                        </a:defRPr>
                      </a:pPr>
                      <a:r>
                        <a:rPr sz="2000">
                          <a:solidFill>
                            <a:schemeClr val="accent1"/>
                          </a:solidFill>
                          <a:sym typeface="Avenir Book"/>
                        </a:rPr>
                        <a:t>Mission</a:t>
                      </a:r>
                    </a:p>
                  </a:txBody>
                  <a:tcPr marL="0" marR="0" marT="0" marB="0" anchor="ctr" anchorCtr="0"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Provide composition analysis of a software binary</a:t>
                      </a:r>
                    </a:p>
                  </a:txBody>
                  <a:tcPr marL="63500" marR="63500" marT="63500" marB="63500" anchor="t"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r h="580465">
                <a:tc>
                  <a:txBody>
                    <a:bodyPr/>
                    <a:lstStyle/>
                    <a:p>
                      <a:pPr algn="ctr">
                        <a:defRPr sz="1800">
                          <a:solidFill>
                            <a:srgbClr val="000000"/>
                          </a:solidFill>
                        </a:defRPr>
                      </a:pPr>
                      <a:r>
                        <a:rPr sz="2000">
                          <a:solidFill>
                            <a:schemeClr val="accent1"/>
                          </a:solidFill>
                          <a:sym typeface="Avenir Book"/>
                        </a:rPr>
                        <a:t>Responsibilities</a:t>
                      </a:r>
                    </a:p>
                  </a:txBody>
                  <a:tcPr marL="0" marR="0" marT="0" marB="0" anchor="ctr" anchorCtr="0"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Determine all packages and dependencies used within this binary </a:t>
                      </a:r>
                    </a:p>
                    <a:p>
                      <a:pPr marL="160421" indent="-160421" algn="l">
                        <a:spcBef>
                          <a:spcPts val="300"/>
                        </a:spcBef>
                        <a:buSzPct val="100000"/>
                        <a:buChar char="•"/>
                        <a:defRPr sz="1600">
                          <a:sym typeface="Avenir Book"/>
                        </a:defRPr>
                      </a:pPr>
                      <a:r>
                        <a:t>Allow to stop a CI/CD chain, if violations occur</a:t>
                      </a:r>
                    </a:p>
                  </a:txBody>
                  <a:tcPr marL="63500" marR="63500" marT="63500" marB="63500" anchor="t"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r h="679750">
                <a:tc>
                  <a:txBody>
                    <a:bodyPr/>
                    <a:lstStyle/>
                    <a:p>
                      <a:pPr algn="ctr">
                        <a:defRPr sz="1800">
                          <a:solidFill>
                            <a:srgbClr val="000000"/>
                          </a:solidFill>
                        </a:defRPr>
                      </a:pPr>
                      <a:r>
                        <a:rPr sz="2000">
                          <a:solidFill>
                            <a:schemeClr val="accent1"/>
                          </a:solidFill>
                          <a:sym typeface="Avenir Book"/>
                        </a:rPr>
                        <a:t>Tasks</a:t>
                      </a:r>
                    </a:p>
                  </a:txBody>
                  <a:tcPr marL="0" marR="0" marT="0" marB="0" anchor="ctr" anchorCtr="0"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Download binary (if required)</a:t>
                      </a:r>
                    </a:p>
                    <a:p>
                      <a:pPr marL="160421" indent="-160421" algn="l">
                        <a:spcBef>
                          <a:spcPts val="300"/>
                        </a:spcBef>
                        <a:buSzPct val="100000"/>
                        <a:buChar char="•"/>
                        <a:defRPr sz="1600">
                          <a:sym typeface="Avenir Book"/>
                        </a:defRPr>
                      </a:pPr>
                      <a:r>
                        <a:t>Unpack binary</a:t>
                      </a:r>
                    </a:p>
                    <a:p>
                      <a:pPr marL="160421" indent="-160421" algn="l">
                        <a:spcBef>
                          <a:spcPts val="300"/>
                        </a:spcBef>
                        <a:buSzPct val="100000"/>
                        <a:buChar char="•"/>
                        <a:defRPr sz="1600">
                          <a:sym typeface="Avenir Book"/>
                        </a:defRPr>
                      </a:pPr>
                      <a:r>
                        <a:t>Assess content and determine used packages/components</a:t>
                      </a:r>
                    </a:p>
                    <a:p>
                      <a:pPr marL="160421" indent="-160421" algn="l">
                        <a:spcBef>
                          <a:spcPts val="300"/>
                        </a:spcBef>
                        <a:buSzPct val="100000"/>
                        <a:buChar char="•"/>
                        <a:defRPr sz="1600">
                          <a:sym typeface="Avenir Book"/>
                        </a:defRPr>
                      </a:pPr>
                      <a:r>
                        <a:t>Collect information and assemble Bill of Materials</a:t>
                      </a:r>
                    </a:p>
                    <a:p>
                      <a:pPr marL="160421" indent="-160421" algn="l">
                        <a:spcBef>
                          <a:spcPts val="300"/>
                        </a:spcBef>
                        <a:buSzPct val="100000"/>
                        <a:buChar char="•"/>
                        <a:defRPr sz="1600">
                          <a:sym typeface="Avenir Book"/>
                        </a:defRPr>
                      </a:pPr>
                      <a:r>
                        <a:t>Provide Bill of Materials (e.g. as SPDX)</a:t>
                      </a:r>
                    </a:p>
                    <a:p>
                      <a:pPr marL="160421" indent="-160421" algn="l">
                        <a:spcBef>
                          <a:spcPts val="300"/>
                        </a:spcBef>
                        <a:buSzPct val="100000"/>
                        <a:buChar char="•"/>
                        <a:defRPr sz="1600">
                          <a:sym typeface="Avenir Book"/>
                        </a:defRPr>
                      </a:pPr>
                      <a:r>
                        <a:t>Provide link between BoM and scanned artefact, e.g. binary repo ID</a:t>
                      </a:r>
                    </a:p>
                  </a:txBody>
                  <a:tcPr marL="63500" marR="63500" marT="63500" marB="63500" anchor="t"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r h="412750">
                <a:tc>
                  <a:txBody>
                    <a:bodyPr/>
                    <a:lstStyle/>
                    <a:p>
                      <a:pPr algn="ctr">
                        <a:defRPr sz="1800">
                          <a:solidFill>
                            <a:srgbClr val="000000"/>
                          </a:solidFill>
                        </a:defRPr>
                      </a:pPr>
                      <a:r>
                        <a:rPr sz="2000">
                          <a:solidFill>
                            <a:schemeClr val="accent1"/>
                          </a:solidFill>
                          <a:sym typeface="Avenir Book"/>
                        </a:rPr>
                        <a:t>Input</a:t>
                      </a:r>
                    </a:p>
                  </a:txBody>
                  <a:tcPr marL="0" marR="0" marT="0" marB="0" anchor="ctr" anchorCtr="0"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Binary or link to binary location</a:t>
                      </a:r>
                    </a:p>
                  </a:txBody>
                  <a:tcPr marL="63500" marR="63500" marT="63500" marB="63500" anchor="t"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r h="412750">
                <a:tc>
                  <a:txBody>
                    <a:bodyPr/>
                    <a:lstStyle/>
                    <a:p>
                      <a:pPr algn="ctr">
                        <a:defRPr sz="1800">
                          <a:solidFill>
                            <a:srgbClr val="000000"/>
                          </a:solidFill>
                        </a:defRPr>
                      </a:pPr>
                      <a:r>
                        <a:rPr sz="2000">
                          <a:solidFill>
                            <a:schemeClr val="accent1"/>
                          </a:solidFill>
                          <a:sym typeface="Avenir Book"/>
                        </a:rPr>
                        <a:t>Output</a:t>
                      </a:r>
                    </a:p>
                  </a:txBody>
                  <a:tcPr marL="0" marR="0" marT="0" marB="0" anchor="ctr" anchorCtr="0"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Bill of materials for particular binary</a:t>
                      </a:r>
                    </a:p>
                  </a:txBody>
                  <a:tcPr marL="63500" marR="63500" marT="63500" marB="63500" anchor="t"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r h="692150">
                <a:tc>
                  <a:txBody>
                    <a:bodyPr/>
                    <a:lstStyle/>
                    <a:p>
                      <a:pPr algn="ctr">
                        <a:defRPr sz="1800">
                          <a:solidFill>
                            <a:srgbClr val="000000"/>
                          </a:solidFill>
                        </a:defRPr>
                      </a:pPr>
                      <a:r>
                        <a:rPr sz="2000">
                          <a:solidFill>
                            <a:schemeClr val="accent1"/>
                          </a:solidFill>
                          <a:sym typeface="Avenir Book"/>
                        </a:rPr>
                        <a:t>Comments</a:t>
                      </a:r>
                    </a:p>
                  </a:txBody>
                  <a:tcPr marL="0" marR="0" marT="0" marB="0" anchor="ctr" anchorCtr="0"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TODO: decide on whether we should require a hash or key generated to identify the binary scanned</a:t>
                      </a:r>
                    </a:p>
                  </a:txBody>
                  <a:tcPr marL="63500" marR="63500" marT="63500" marB="63500" anchor="t"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bl>
          </a:graphicData>
        </a:graphic>
      </p:graphicFrame>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OC Tooling Workgroup - ToolChain Capabilities - Composition Analyzer (Container)"/>
          <p:cNvSpPr txBox="1"/>
          <p:nvPr>
            <p:ph type="title"/>
          </p:nvPr>
        </p:nvSpPr>
        <p:spPr>
          <a:prstGeom prst="rect">
            <a:avLst/>
          </a:prstGeom>
        </p:spPr>
        <p:txBody>
          <a:bodyPr/>
          <a:lstStyle>
            <a:lvl1pPr defTabSz="886968">
              <a:defRPr sz="1940"/>
            </a:lvl1pPr>
          </a:lstStyle>
          <a:p>
            <a:pPr/>
            <a:r>
              <a:t>OC Tooling Workgroup - ToolChain Capabilities - Composition Analyzer (Container)</a:t>
            </a:r>
          </a:p>
        </p:txBody>
      </p:sp>
      <p:sp>
        <p:nvSpPr>
          <p:cNvPr id="169" name="Foliennummer"/>
          <p:cNvSpPr txBox="1"/>
          <p:nvPr>
            <p:ph type="sldNum" sz="quarter" idx="2"/>
          </p:nvPr>
        </p:nvSpPr>
        <p:spPr>
          <a:xfrm>
            <a:off x="11314131" y="6404292"/>
            <a:ext cx="174753"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170" name="Tabelle"/>
          <p:cNvGraphicFramePr/>
          <p:nvPr/>
        </p:nvGraphicFramePr>
        <p:xfrm>
          <a:off x="715433" y="1193800"/>
          <a:ext cx="9821334" cy="5080000"/>
        </p:xfrm>
        <a:graphic xmlns:a="http://schemas.openxmlformats.org/drawingml/2006/main">
          <a:graphicData uri="http://schemas.openxmlformats.org/drawingml/2006/table">
            <a:tbl>
              <a:tblPr firstCol="0" firstRow="0" lastCol="0" lastRow="0" bandCol="0" bandRow="0" rtl="0">
                <a:tableStyleId>{33BA23B1-9221-436E-865A-0063620EA4FD}</a:tableStyleId>
              </a:tblPr>
              <a:tblGrid>
                <a:gridCol w="2452158"/>
                <a:gridCol w="8374525"/>
              </a:tblGrid>
              <a:tr h="499198">
                <a:tc>
                  <a:txBody>
                    <a:bodyPr/>
                    <a:lstStyle/>
                    <a:p>
                      <a:pPr algn="ctr">
                        <a:defRPr sz="1800">
                          <a:solidFill>
                            <a:srgbClr val="000000"/>
                          </a:solidFill>
                        </a:defRPr>
                      </a:pPr>
                      <a:r>
                        <a:rPr sz="2000">
                          <a:solidFill>
                            <a:schemeClr val="accent1"/>
                          </a:solidFill>
                          <a:sym typeface="Avenir Book"/>
                        </a:rPr>
                        <a:t>Mission</a:t>
                      </a:r>
                    </a:p>
                  </a:txBody>
                  <a:tcPr marL="0" marR="0" marT="0" marB="0" anchor="ctr" anchorCtr="0"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Provide composition analysis of a container</a:t>
                      </a:r>
                    </a:p>
                  </a:txBody>
                  <a:tcPr marL="63500" marR="63500" marT="63500" marB="63500" anchor="t"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r h="730250">
                <a:tc>
                  <a:txBody>
                    <a:bodyPr/>
                    <a:lstStyle/>
                    <a:p>
                      <a:pPr algn="ctr">
                        <a:defRPr sz="1800">
                          <a:solidFill>
                            <a:srgbClr val="000000"/>
                          </a:solidFill>
                        </a:defRPr>
                      </a:pPr>
                      <a:r>
                        <a:rPr sz="2000">
                          <a:solidFill>
                            <a:schemeClr val="accent1"/>
                          </a:solidFill>
                          <a:sym typeface="Avenir Book"/>
                        </a:rPr>
                        <a:t>Responsibilities</a:t>
                      </a:r>
                    </a:p>
                  </a:txBody>
                  <a:tcPr marL="0" marR="0" marT="0" marB="0" anchor="ctr" anchorCtr="0"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Determine all packages and dependencies used within this container</a:t>
                      </a:r>
                    </a:p>
                    <a:p>
                      <a:pPr marL="160421" indent="-160421" algn="l">
                        <a:spcBef>
                          <a:spcPts val="300"/>
                        </a:spcBef>
                        <a:buSzPct val="100000"/>
                        <a:buChar char="•"/>
                        <a:defRPr sz="1600">
                          <a:sym typeface="Avenir Book"/>
                        </a:defRPr>
                      </a:pPr>
                      <a:r>
                        <a:t>Allow to stop a CI/CD chain, if violations occur</a:t>
                      </a:r>
                    </a:p>
                  </a:txBody>
                  <a:tcPr marL="63500" marR="63500" marT="63500" marB="63500" anchor="t"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r h="679750">
                <a:tc>
                  <a:txBody>
                    <a:bodyPr/>
                    <a:lstStyle/>
                    <a:p>
                      <a:pPr algn="ctr">
                        <a:defRPr sz="1800">
                          <a:solidFill>
                            <a:srgbClr val="000000"/>
                          </a:solidFill>
                        </a:defRPr>
                      </a:pPr>
                      <a:r>
                        <a:rPr sz="2000">
                          <a:solidFill>
                            <a:schemeClr val="accent1"/>
                          </a:solidFill>
                          <a:sym typeface="Avenir Book"/>
                        </a:rPr>
                        <a:t>Tasks</a:t>
                      </a:r>
                    </a:p>
                  </a:txBody>
                  <a:tcPr marL="0" marR="0" marT="0" marB="0" anchor="ctr" anchorCtr="0"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Download container (if necessary)</a:t>
                      </a:r>
                    </a:p>
                    <a:p>
                      <a:pPr marL="160421" indent="-160421" algn="l">
                        <a:spcBef>
                          <a:spcPts val="300"/>
                        </a:spcBef>
                        <a:buSzPct val="100000"/>
                        <a:buChar char="•"/>
                        <a:defRPr sz="1600">
                          <a:sym typeface="Avenir Book"/>
                        </a:defRPr>
                      </a:pPr>
                      <a:r>
                        <a:t>Assess container content/structure and determine used packages/components</a:t>
                      </a:r>
                    </a:p>
                    <a:p>
                      <a:pPr marL="160421" indent="-160421" algn="l">
                        <a:spcBef>
                          <a:spcPts val="300"/>
                        </a:spcBef>
                        <a:buSzPct val="100000"/>
                        <a:buChar char="•"/>
                        <a:defRPr sz="1600">
                          <a:sym typeface="Avenir Book"/>
                        </a:defRPr>
                      </a:pPr>
                      <a:r>
                        <a:t>Collect information and assemble Bill of Materials</a:t>
                      </a:r>
                    </a:p>
                    <a:p>
                      <a:pPr marL="160421" indent="-160421" algn="l">
                        <a:spcBef>
                          <a:spcPts val="300"/>
                        </a:spcBef>
                        <a:buSzPct val="100000"/>
                        <a:buChar char="•"/>
                        <a:defRPr sz="1600">
                          <a:sym typeface="Avenir Book"/>
                        </a:defRPr>
                      </a:pPr>
                      <a:r>
                        <a:t>Provide Bill of Materials (e.g. as SPDX)</a:t>
                      </a:r>
                    </a:p>
                    <a:p>
                      <a:pPr marL="160421" indent="-160421" algn="l">
                        <a:spcBef>
                          <a:spcPts val="300"/>
                        </a:spcBef>
                        <a:buSzPct val="100000"/>
                        <a:buChar char="•"/>
                        <a:defRPr sz="1600">
                          <a:sym typeface="Avenir Book"/>
                        </a:defRPr>
                      </a:pPr>
                      <a:r>
                        <a:t>Provide link between BoM and scanned container, e.g. Repo + image ID + tag</a:t>
                      </a:r>
                    </a:p>
                  </a:txBody>
                  <a:tcPr marL="63500" marR="63500" marT="63500" marB="63500" anchor="t"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r h="527020">
                <a:tc>
                  <a:txBody>
                    <a:bodyPr/>
                    <a:lstStyle/>
                    <a:p>
                      <a:pPr algn="ctr">
                        <a:defRPr sz="1800">
                          <a:solidFill>
                            <a:srgbClr val="000000"/>
                          </a:solidFill>
                        </a:defRPr>
                      </a:pPr>
                      <a:r>
                        <a:rPr sz="2000">
                          <a:solidFill>
                            <a:schemeClr val="accent1"/>
                          </a:solidFill>
                          <a:sym typeface="Avenir Book"/>
                        </a:rPr>
                        <a:t>Input</a:t>
                      </a:r>
                    </a:p>
                  </a:txBody>
                  <a:tcPr marL="0" marR="0" marT="0" marB="0" anchor="ctr" anchorCtr="0"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Container or link to container location</a:t>
                      </a:r>
                    </a:p>
                  </a:txBody>
                  <a:tcPr marL="63500" marR="63500" marT="63500" marB="63500" anchor="t"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r h="692150">
                <a:tc>
                  <a:txBody>
                    <a:bodyPr/>
                    <a:lstStyle/>
                    <a:p>
                      <a:pPr algn="ctr">
                        <a:defRPr sz="1800">
                          <a:solidFill>
                            <a:srgbClr val="000000"/>
                          </a:solidFill>
                        </a:defRPr>
                      </a:pPr>
                      <a:r>
                        <a:rPr sz="2000">
                          <a:solidFill>
                            <a:schemeClr val="accent1"/>
                          </a:solidFill>
                          <a:sym typeface="Avenir Book"/>
                        </a:rPr>
                        <a:t>Output</a:t>
                      </a:r>
                    </a:p>
                  </a:txBody>
                  <a:tcPr marL="0" marR="0" marT="0" marB="0" anchor="ctr" anchorCtr="0"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Bill of materials for particular container</a:t>
                      </a:r>
                    </a:p>
                  </a:txBody>
                  <a:tcPr marL="63500" marR="63500" marT="63500" marB="63500" anchor="t"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r h="1013460">
                <a:tc>
                  <a:txBody>
                    <a:bodyPr/>
                    <a:lstStyle/>
                    <a:p>
                      <a:pPr algn="ctr">
                        <a:defRPr sz="1800">
                          <a:solidFill>
                            <a:srgbClr val="000000"/>
                          </a:solidFill>
                        </a:defRPr>
                      </a:pPr>
                      <a:r>
                        <a:rPr sz="2000">
                          <a:solidFill>
                            <a:schemeClr val="accent1"/>
                          </a:solidFill>
                          <a:sym typeface="Avenir Book"/>
                        </a:rPr>
                        <a:t>Comments</a:t>
                      </a:r>
                    </a:p>
                  </a:txBody>
                  <a:tcPr marL="0" marR="0" marT="0" marB="0" anchor="ctr" anchorCtr="0"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63500" indent="-63500" algn="l">
                        <a:spcBef>
                          <a:spcPts val="300"/>
                        </a:spcBef>
                        <a:defRPr sz="1600">
                          <a:sym typeface="Avenir Book"/>
                        </a:defRPr>
                      </a:pPr>
                    </a:p>
                  </a:txBody>
                  <a:tcPr marL="63500" marR="63500" marT="63500" marB="63500" anchor="t"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bl>
          </a:graphicData>
        </a:graphic>
      </p:graphicFrame>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OC Tooling Workgroup - ToolChain Capabilities - Copyright &amp; Authors Scanner"/>
          <p:cNvSpPr txBox="1"/>
          <p:nvPr>
            <p:ph type="title"/>
          </p:nvPr>
        </p:nvSpPr>
        <p:spPr>
          <a:prstGeom prst="rect">
            <a:avLst/>
          </a:prstGeom>
        </p:spPr>
        <p:txBody>
          <a:bodyPr/>
          <a:lstStyle/>
          <a:p>
            <a:pPr/>
            <a:r>
              <a:t>OC Tooling Workgroup - ToolChain Capabilities - Copyright &amp; Authors Scanner</a:t>
            </a:r>
          </a:p>
        </p:txBody>
      </p:sp>
      <p:sp>
        <p:nvSpPr>
          <p:cNvPr id="173" name="Foliennummer"/>
          <p:cNvSpPr txBox="1"/>
          <p:nvPr>
            <p:ph type="sldNum" sz="quarter" idx="2"/>
          </p:nvPr>
        </p:nvSpPr>
        <p:spPr>
          <a:xfrm>
            <a:off x="11314131" y="6404292"/>
            <a:ext cx="174753"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174" name="Tabelle"/>
          <p:cNvGraphicFramePr/>
          <p:nvPr/>
        </p:nvGraphicFramePr>
        <p:xfrm>
          <a:off x="715433" y="1193800"/>
          <a:ext cx="9821334" cy="5080000"/>
        </p:xfrm>
        <a:graphic xmlns:a="http://schemas.openxmlformats.org/drawingml/2006/main">
          <a:graphicData uri="http://schemas.openxmlformats.org/drawingml/2006/table">
            <a:tbl>
              <a:tblPr firstCol="0" firstRow="0" lastCol="0" lastRow="0" bandCol="0" bandRow="0" rtl="0">
                <a:tableStyleId>{33BA23B1-9221-436E-865A-0063620EA4FD}</a:tableStyleId>
              </a:tblPr>
              <a:tblGrid>
                <a:gridCol w="2452158"/>
                <a:gridCol w="8374525"/>
              </a:tblGrid>
              <a:tr h="692150">
                <a:tc>
                  <a:txBody>
                    <a:bodyPr/>
                    <a:lstStyle/>
                    <a:p>
                      <a:pPr algn="ctr">
                        <a:defRPr sz="1800">
                          <a:solidFill>
                            <a:srgbClr val="000000"/>
                          </a:solidFill>
                        </a:defRPr>
                      </a:pPr>
                      <a:r>
                        <a:rPr sz="2000">
                          <a:solidFill>
                            <a:schemeClr val="accent1"/>
                          </a:solidFill>
                          <a:sym typeface="Avenir Book"/>
                        </a:rPr>
                        <a:t>Mission</a:t>
                      </a:r>
                    </a:p>
                  </a:txBody>
                  <a:tcPr marL="0" marR="0" marT="0" marB="0" anchor="ctr" anchorCtr="0"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Precise Scanning of sources to determine exact situation for compliance proper declarations </a:t>
                      </a:r>
                    </a:p>
                  </a:txBody>
                  <a:tcPr marL="63500" marR="63500" marT="63500" marB="63500" anchor="t"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r h="412750">
                <a:tc>
                  <a:txBody>
                    <a:bodyPr/>
                    <a:lstStyle/>
                    <a:p>
                      <a:pPr algn="ctr">
                        <a:defRPr sz="1800">
                          <a:solidFill>
                            <a:srgbClr val="000000"/>
                          </a:solidFill>
                        </a:defRPr>
                      </a:pPr>
                      <a:r>
                        <a:rPr sz="2000">
                          <a:solidFill>
                            <a:schemeClr val="accent1"/>
                          </a:solidFill>
                          <a:sym typeface="Avenir Book"/>
                        </a:rPr>
                        <a:t>Responsibility</a:t>
                      </a:r>
                    </a:p>
                  </a:txBody>
                  <a:tcPr marL="0" marR="0" marT="0" marB="0" anchor="ctr" anchorCtr="0"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Ensure correctness of compliance information</a:t>
                      </a:r>
                    </a:p>
                  </a:txBody>
                  <a:tcPr marL="63500" marR="63500" marT="63500" marB="63500" anchor="t"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r h="412750">
                <a:tc>
                  <a:txBody>
                    <a:bodyPr/>
                    <a:lstStyle/>
                    <a:p>
                      <a:pPr algn="ctr">
                        <a:defRPr sz="1800">
                          <a:solidFill>
                            <a:srgbClr val="000000"/>
                          </a:solidFill>
                        </a:defRPr>
                      </a:pPr>
                      <a:r>
                        <a:rPr sz="2000">
                          <a:solidFill>
                            <a:schemeClr val="accent1"/>
                          </a:solidFill>
                          <a:sym typeface="Avenir Book"/>
                        </a:rPr>
                        <a:t>Tasks</a:t>
                      </a:r>
                    </a:p>
                  </a:txBody>
                  <a:tcPr marL="0" marR="0" marT="0" marB="0" anchor="ctr" anchorCtr="0"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Identify copyright statements</a:t>
                      </a:r>
                    </a:p>
                    <a:p>
                      <a:pPr marL="160421" indent="-160421" algn="l">
                        <a:spcBef>
                          <a:spcPts val="300"/>
                        </a:spcBef>
                        <a:buSzPct val="100000"/>
                        <a:buChar char="•"/>
                        <a:defRPr sz="1600">
                          <a:sym typeface="Avenir Book"/>
                        </a:defRPr>
                      </a:pPr>
                      <a:r>
                        <a:t>Identify authors</a:t>
                      </a:r>
                    </a:p>
                    <a:p>
                      <a:pPr marL="160421" indent="-160421" algn="l">
                        <a:spcBef>
                          <a:spcPts val="300"/>
                        </a:spcBef>
                        <a:buSzPct val="100000"/>
                        <a:buChar char="•"/>
                        <a:defRPr sz="1600">
                          <a:sym typeface="Avenir Book"/>
                        </a:defRPr>
                      </a:pPr>
                      <a:r>
                        <a:t>Identify effective licenses</a:t>
                      </a:r>
                    </a:p>
                  </a:txBody>
                  <a:tcPr marL="63500" marR="63500" marT="63500" marB="63500" anchor="t"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r h="412750">
                <a:tc>
                  <a:txBody>
                    <a:bodyPr/>
                    <a:lstStyle/>
                    <a:p>
                      <a:pPr algn="ctr">
                        <a:defRPr sz="1800">
                          <a:solidFill>
                            <a:srgbClr val="000000"/>
                          </a:solidFill>
                        </a:defRPr>
                      </a:pPr>
                      <a:r>
                        <a:rPr sz="2000">
                          <a:solidFill>
                            <a:schemeClr val="accent1"/>
                          </a:solidFill>
                          <a:sym typeface="Avenir Book"/>
                        </a:rPr>
                        <a:t>Input</a:t>
                      </a:r>
                    </a:p>
                  </a:txBody>
                  <a:tcPr marL="0" marR="0" marT="0" marB="0" anchor="ctr" anchorCtr="0"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Repository or file to scan</a:t>
                      </a:r>
                    </a:p>
                  </a:txBody>
                  <a:tcPr marL="63500" marR="63500" marT="63500" marB="63500" anchor="t"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r h="1013460">
                <a:tc>
                  <a:txBody>
                    <a:bodyPr/>
                    <a:lstStyle/>
                    <a:p>
                      <a:pPr algn="ctr">
                        <a:defRPr sz="1800">
                          <a:solidFill>
                            <a:srgbClr val="000000"/>
                          </a:solidFill>
                        </a:defRPr>
                      </a:pPr>
                      <a:r>
                        <a:rPr sz="2000">
                          <a:solidFill>
                            <a:schemeClr val="accent1"/>
                          </a:solidFill>
                          <a:sym typeface="Avenir Book"/>
                        </a:rPr>
                        <a:t>Output</a:t>
                      </a:r>
                    </a:p>
                  </a:txBody>
                  <a:tcPr marL="0" marR="0" marT="0" marB="0" anchor="ctr" anchorCtr="0"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List of effective license declarations with links into code</a:t>
                      </a:r>
                    </a:p>
                    <a:p>
                      <a:pPr marL="160421" indent="-160421" algn="l">
                        <a:spcBef>
                          <a:spcPts val="300"/>
                        </a:spcBef>
                        <a:buSzPct val="100000"/>
                        <a:buChar char="•"/>
                        <a:defRPr sz="1600">
                          <a:sym typeface="Avenir Book"/>
                        </a:defRPr>
                      </a:pPr>
                      <a:r>
                        <a:t>List of copyright statements with links into code</a:t>
                      </a:r>
                    </a:p>
                    <a:p>
                      <a:pPr marL="160421" indent="-160421" algn="l">
                        <a:spcBef>
                          <a:spcPts val="300"/>
                        </a:spcBef>
                        <a:buSzPct val="100000"/>
                        <a:buChar char="•"/>
                        <a:defRPr sz="1600">
                          <a:sym typeface="Avenir Book"/>
                        </a:defRPr>
                      </a:pPr>
                      <a:r>
                        <a:t>List of author information with links into code</a:t>
                      </a:r>
                    </a:p>
                  </a:txBody>
                  <a:tcPr marL="63500" marR="63500" marT="63500" marB="63500" anchor="t"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r h="1013460">
                <a:tc>
                  <a:txBody>
                    <a:bodyPr/>
                    <a:lstStyle/>
                    <a:p>
                      <a:pPr algn="ctr">
                        <a:defRPr sz="1800">
                          <a:solidFill>
                            <a:srgbClr val="000000"/>
                          </a:solidFill>
                        </a:defRPr>
                      </a:pPr>
                      <a:r>
                        <a:rPr sz="2000">
                          <a:solidFill>
                            <a:schemeClr val="accent1"/>
                          </a:solidFill>
                          <a:sym typeface="Avenir Book"/>
                        </a:rPr>
                        <a:t>Comments</a:t>
                      </a:r>
                    </a:p>
                  </a:txBody>
                  <a:tcPr marL="0" marR="0" marT="0" marB="0" anchor="ctr" anchorCtr="0"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TODO: Build consensus on the need and granularity of author information, which might be different from copyright holder!</a:t>
                      </a:r>
                    </a:p>
                  </a:txBody>
                  <a:tcPr marL="63500" marR="63500" marT="63500" marB="63500" anchor="t"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bl>
          </a:graphicData>
        </a:graphic>
      </p:graphicFrame>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OC Tooling Workgroup - ToolChain Capabilities - Components Repository"/>
          <p:cNvSpPr txBox="1"/>
          <p:nvPr>
            <p:ph type="title"/>
          </p:nvPr>
        </p:nvSpPr>
        <p:spPr>
          <a:prstGeom prst="rect">
            <a:avLst/>
          </a:prstGeom>
        </p:spPr>
        <p:txBody>
          <a:bodyPr/>
          <a:lstStyle/>
          <a:p>
            <a:pPr/>
            <a:r>
              <a:t>OC Tooling Workgroup - ToolChain Capabilities - Components Repository</a:t>
            </a:r>
          </a:p>
        </p:txBody>
      </p:sp>
      <p:sp>
        <p:nvSpPr>
          <p:cNvPr id="177" name="Foliennummer"/>
          <p:cNvSpPr txBox="1"/>
          <p:nvPr>
            <p:ph type="sldNum" sz="quarter" idx="2"/>
          </p:nvPr>
        </p:nvSpPr>
        <p:spPr>
          <a:xfrm>
            <a:off x="11314131" y="6404292"/>
            <a:ext cx="174753"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178" name="Tabelle"/>
          <p:cNvGraphicFramePr/>
          <p:nvPr/>
        </p:nvGraphicFramePr>
        <p:xfrm>
          <a:off x="715433" y="1193800"/>
          <a:ext cx="9821334" cy="5080000"/>
        </p:xfrm>
        <a:graphic xmlns:a="http://schemas.openxmlformats.org/drawingml/2006/main">
          <a:graphicData uri="http://schemas.openxmlformats.org/drawingml/2006/table">
            <a:tbl>
              <a:tblPr firstCol="0" firstRow="0" lastCol="0" lastRow="0" bandCol="0" bandRow="0" rtl="0">
                <a:tableStyleId>{33BA23B1-9221-436E-865A-0063620EA4FD}</a:tableStyleId>
              </a:tblPr>
              <a:tblGrid>
                <a:gridCol w="2452158"/>
                <a:gridCol w="8374525"/>
              </a:tblGrid>
              <a:tr h="492362">
                <a:tc>
                  <a:txBody>
                    <a:bodyPr/>
                    <a:lstStyle/>
                    <a:p>
                      <a:pPr algn="ctr">
                        <a:defRPr sz="1800">
                          <a:solidFill>
                            <a:srgbClr val="000000"/>
                          </a:solidFill>
                        </a:defRPr>
                      </a:pPr>
                      <a:r>
                        <a:rPr sz="2000">
                          <a:solidFill>
                            <a:schemeClr val="accent1"/>
                          </a:solidFill>
                          <a:sym typeface="Avenir Book"/>
                        </a:rPr>
                        <a:t>Mission</a:t>
                      </a:r>
                    </a:p>
                  </a:txBody>
                  <a:tcPr marL="0" marR="0" marT="0" marB="0" anchor="ctr" anchorCtr="0"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Collect component information and clearing data on components</a:t>
                      </a:r>
                    </a:p>
                  </a:txBody>
                  <a:tcPr marL="63500" marR="63500" marT="63500" marB="63500" anchor="t"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r h="412750">
                <a:tc>
                  <a:txBody>
                    <a:bodyPr/>
                    <a:lstStyle/>
                    <a:p>
                      <a:pPr algn="ctr">
                        <a:defRPr sz="1800">
                          <a:solidFill>
                            <a:srgbClr val="000000"/>
                          </a:solidFill>
                        </a:defRPr>
                      </a:pPr>
                      <a:r>
                        <a:rPr sz="2000">
                          <a:solidFill>
                            <a:schemeClr val="accent1"/>
                          </a:solidFill>
                          <a:sym typeface="Avenir Book"/>
                        </a:rPr>
                        <a:t>Responsibility</a:t>
                      </a:r>
                    </a:p>
                  </a:txBody>
                  <a:tcPr marL="0" marR="0" marT="0" marB="0" anchor="ctr" anchorCtr="0"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Single point of truth for component information</a:t>
                      </a:r>
                    </a:p>
                  </a:txBody>
                  <a:tcPr marL="63500" marR="63500" marT="63500" marB="63500" anchor="t"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r h="412750">
                <a:tc>
                  <a:txBody>
                    <a:bodyPr/>
                    <a:lstStyle/>
                    <a:p>
                      <a:pPr algn="ctr">
                        <a:defRPr sz="1800">
                          <a:solidFill>
                            <a:srgbClr val="000000"/>
                          </a:solidFill>
                        </a:defRPr>
                      </a:pPr>
                      <a:r>
                        <a:rPr sz="2000">
                          <a:solidFill>
                            <a:schemeClr val="accent1"/>
                          </a:solidFill>
                          <a:sym typeface="Avenir Book"/>
                        </a:rPr>
                        <a:t>Tasks</a:t>
                      </a:r>
                    </a:p>
                  </a:txBody>
                  <a:tcPr marL="0" marR="0" marT="0" marB="0" anchor="ctr" anchorCtr="0"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Store components data</a:t>
                      </a:r>
                    </a:p>
                    <a:p>
                      <a:pPr marL="160421" indent="-160421" algn="l">
                        <a:spcBef>
                          <a:spcPts val="300"/>
                        </a:spcBef>
                        <a:buSzPct val="100000"/>
                        <a:buChar char="•"/>
                        <a:defRPr sz="1600">
                          <a:sym typeface="Avenir Book"/>
                        </a:defRPr>
                      </a:pPr>
                      <a:r>
                        <a:t>Support composition analysis (verification of dependency analysis)</a:t>
                      </a:r>
                    </a:p>
                    <a:p>
                      <a:pPr marL="160421" indent="-160421" algn="l">
                        <a:spcBef>
                          <a:spcPts val="300"/>
                        </a:spcBef>
                        <a:buSzPct val="100000"/>
                        <a:buChar char="•"/>
                        <a:defRPr sz="1600">
                          <a:sym typeface="Avenir Book"/>
                        </a:defRPr>
                      </a:pPr>
                      <a:r>
                        <a:t>Provide search capabilities to identify existing components</a:t>
                      </a:r>
                    </a:p>
                    <a:p>
                      <a:pPr marL="160421" indent="-160421" algn="l">
                        <a:spcBef>
                          <a:spcPts val="300"/>
                        </a:spcBef>
                        <a:buSzPct val="100000"/>
                        <a:buChar char="•"/>
                        <a:defRPr sz="1600">
                          <a:sym typeface="Avenir Book"/>
                        </a:defRPr>
                      </a:pPr>
                      <a:r>
                        <a:t>Support authentication to ensure responsible data handling/editing </a:t>
                      </a:r>
                    </a:p>
                  </a:txBody>
                  <a:tcPr marL="63500" marR="63500" marT="63500" marB="63500" anchor="t"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r h="412750">
                <a:tc>
                  <a:txBody>
                    <a:bodyPr/>
                    <a:lstStyle/>
                    <a:p>
                      <a:pPr algn="ctr">
                        <a:defRPr sz="1800">
                          <a:solidFill>
                            <a:srgbClr val="000000"/>
                          </a:solidFill>
                        </a:defRPr>
                      </a:pPr>
                      <a:r>
                        <a:rPr sz="2000">
                          <a:solidFill>
                            <a:schemeClr val="accent1"/>
                          </a:solidFill>
                          <a:sym typeface="Avenir Book"/>
                        </a:rPr>
                        <a:t>Input</a:t>
                      </a:r>
                    </a:p>
                  </a:txBody>
                  <a:tcPr marL="0" marR="0" marT="0" marB="0" anchor="ctr" anchorCtr="0"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Component data</a:t>
                      </a:r>
                    </a:p>
                  </a:txBody>
                  <a:tcPr marL="63500" marR="63500" marT="63500" marB="63500" anchor="t"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r h="1013460">
                <a:tc>
                  <a:txBody>
                    <a:bodyPr/>
                    <a:lstStyle/>
                    <a:p>
                      <a:pPr algn="ctr">
                        <a:defRPr sz="1800">
                          <a:solidFill>
                            <a:srgbClr val="000000"/>
                          </a:solidFill>
                        </a:defRPr>
                      </a:pPr>
                      <a:r>
                        <a:rPr sz="2000">
                          <a:solidFill>
                            <a:schemeClr val="accent1"/>
                          </a:solidFill>
                          <a:sym typeface="Avenir Book"/>
                        </a:rPr>
                        <a:t>Output</a:t>
                      </a:r>
                    </a:p>
                  </a:txBody>
                  <a:tcPr marL="0" marR="0" marT="0" marB="0" anchor="ctr" anchorCtr="0"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Component data and meta data</a:t>
                      </a:r>
                    </a:p>
                    <a:p>
                      <a:pPr marL="160421" indent="-160421" algn="l">
                        <a:spcBef>
                          <a:spcPts val="300"/>
                        </a:spcBef>
                        <a:buSzPct val="100000"/>
                        <a:buChar char="•"/>
                        <a:defRPr sz="1600">
                          <a:sym typeface="Avenir Book"/>
                        </a:defRPr>
                      </a:pPr>
                      <a:r>
                        <a:t>Dependency structures (consists of)</a:t>
                      </a:r>
                    </a:p>
                    <a:p>
                      <a:pPr marL="160421" indent="-160421" algn="l">
                        <a:spcBef>
                          <a:spcPts val="300"/>
                        </a:spcBef>
                        <a:buSzPct val="100000"/>
                        <a:buChar char="•"/>
                        <a:defRPr sz="1600">
                          <a:sym typeface="Avenir Book"/>
                        </a:defRPr>
                      </a:pPr>
                      <a:r>
                        <a:t>Optional: relate known vulnerability information </a:t>
                      </a:r>
                    </a:p>
                  </a:txBody>
                  <a:tcPr marL="63500" marR="63500" marT="63500" marB="63500" anchor="t"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r h="1013460">
                <a:tc>
                  <a:txBody>
                    <a:bodyPr/>
                    <a:lstStyle/>
                    <a:p>
                      <a:pPr algn="ctr">
                        <a:defRPr sz="1800">
                          <a:solidFill>
                            <a:srgbClr val="000000"/>
                          </a:solidFill>
                        </a:defRPr>
                      </a:pPr>
                      <a:r>
                        <a:rPr sz="2000">
                          <a:solidFill>
                            <a:schemeClr val="accent1"/>
                          </a:solidFill>
                          <a:sym typeface="Avenir Book"/>
                        </a:rPr>
                        <a:t>Comments</a:t>
                      </a:r>
                    </a:p>
                  </a:txBody>
                  <a:tcPr marL="0" marR="0" marT="0" marB="0" anchor="ctr" anchorCtr="0"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TODO: Clarify role or repo in relation to the archive function. SW360 comes as archive, which actually could also be served by git or any binary repository. Thus adding an archive function here, will just duplicate the code</a:t>
                      </a:r>
                    </a:p>
                  </a:txBody>
                  <a:tcPr marL="63500" marR="63500" marT="63500" marB="63500" anchor="t"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bl>
          </a:graphicData>
        </a:graphic>
      </p:graphicFrame>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OC Tooling Workgroup - ToolChain Capabilities - Project1 data"/>
          <p:cNvSpPr txBox="1"/>
          <p:nvPr>
            <p:ph type="title"/>
          </p:nvPr>
        </p:nvSpPr>
        <p:spPr>
          <a:prstGeom prst="rect">
            <a:avLst/>
          </a:prstGeom>
        </p:spPr>
        <p:txBody>
          <a:bodyPr/>
          <a:lstStyle/>
          <a:p>
            <a:pPr/>
            <a:r>
              <a:t>OC Tooling Workgroup - ToolChain Capabilities - Project</a:t>
            </a:r>
            <a:r>
              <a:rPr baseline="31999"/>
              <a:t>1</a:t>
            </a:r>
            <a:r>
              <a:t> data</a:t>
            </a:r>
          </a:p>
        </p:txBody>
      </p:sp>
      <p:sp>
        <p:nvSpPr>
          <p:cNvPr id="181" name="Foliennummer"/>
          <p:cNvSpPr txBox="1"/>
          <p:nvPr>
            <p:ph type="sldNum" sz="quarter" idx="2"/>
          </p:nvPr>
        </p:nvSpPr>
        <p:spPr>
          <a:xfrm>
            <a:off x="11314131" y="6404292"/>
            <a:ext cx="174753"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182" name="Tabelle"/>
          <p:cNvGraphicFramePr/>
          <p:nvPr/>
        </p:nvGraphicFramePr>
        <p:xfrm>
          <a:off x="715433" y="1193800"/>
          <a:ext cx="9821334" cy="5080000"/>
        </p:xfrm>
        <a:graphic xmlns:a="http://schemas.openxmlformats.org/drawingml/2006/main">
          <a:graphicData uri="http://schemas.openxmlformats.org/drawingml/2006/table">
            <a:tbl>
              <a:tblPr firstCol="0" firstRow="0" lastCol="0" lastRow="0" bandCol="0" bandRow="0" rtl="0">
                <a:tableStyleId>{33BA23B1-9221-436E-865A-0063620EA4FD}</a:tableStyleId>
              </a:tblPr>
              <a:tblGrid>
                <a:gridCol w="2452158"/>
                <a:gridCol w="8374525"/>
              </a:tblGrid>
              <a:tr h="692150">
                <a:tc>
                  <a:txBody>
                    <a:bodyPr/>
                    <a:lstStyle/>
                    <a:p>
                      <a:pPr algn="ctr">
                        <a:defRPr sz="1800">
                          <a:solidFill>
                            <a:srgbClr val="000000"/>
                          </a:solidFill>
                        </a:defRPr>
                      </a:pPr>
                      <a:r>
                        <a:rPr sz="2000">
                          <a:solidFill>
                            <a:schemeClr val="accent1"/>
                          </a:solidFill>
                          <a:sym typeface="Avenir Book"/>
                        </a:rPr>
                        <a:t>Mission</a:t>
                      </a:r>
                    </a:p>
                  </a:txBody>
                  <a:tcPr marL="0" marR="0" marT="0" marB="0" anchor="ctr" anchorCtr="0"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Provide bracket for all compliance relevant information that is not directly related to source </a:t>
                      </a:r>
                    </a:p>
                  </a:txBody>
                  <a:tcPr marL="63500" marR="63500" marT="63500" marB="63500" anchor="t"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r h="412750">
                <a:tc>
                  <a:txBody>
                    <a:bodyPr/>
                    <a:lstStyle/>
                    <a:p>
                      <a:pPr algn="ctr">
                        <a:defRPr sz="1800">
                          <a:solidFill>
                            <a:srgbClr val="000000"/>
                          </a:solidFill>
                        </a:defRPr>
                      </a:pPr>
                      <a:r>
                        <a:rPr sz="2000">
                          <a:solidFill>
                            <a:schemeClr val="accent1"/>
                          </a:solidFill>
                          <a:sym typeface="Avenir Book"/>
                        </a:rPr>
                        <a:t>Responsibility</a:t>
                      </a:r>
                    </a:p>
                  </a:txBody>
                  <a:tcPr marL="0" marR="0" marT="0" marB="0" anchor="ctr" anchorCtr="0"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Ensure completeness of project documentation</a:t>
                      </a:r>
                    </a:p>
                  </a:txBody>
                  <a:tcPr marL="63500" marR="63500" marT="63500" marB="63500" anchor="t"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r h="412750">
                <a:tc>
                  <a:txBody>
                    <a:bodyPr/>
                    <a:lstStyle/>
                    <a:p>
                      <a:pPr algn="ctr">
                        <a:defRPr sz="1800">
                          <a:solidFill>
                            <a:srgbClr val="000000"/>
                          </a:solidFill>
                        </a:defRPr>
                      </a:pPr>
                      <a:r>
                        <a:rPr sz="2000">
                          <a:solidFill>
                            <a:schemeClr val="accent1"/>
                          </a:solidFill>
                          <a:sym typeface="Avenir Book"/>
                        </a:rPr>
                        <a:t>Tasks</a:t>
                      </a:r>
                    </a:p>
                  </a:txBody>
                  <a:tcPr marL="0" marR="0" marT="0" marB="0" anchor="ctr" anchorCtr="0"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Collect all project specific information, incl. component change &amp; linkage status</a:t>
                      </a:r>
                    </a:p>
                    <a:p>
                      <a:pPr marL="160421" indent="-160421" algn="l">
                        <a:spcBef>
                          <a:spcPts val="300"/>
                        </a:spcBef>
                        <a:buSzPct val="100000"/>
                        <a:buChar char="•"/>
                        <a:defRPr sz="1600">
                          <a:sym typeface="Avenir Book"/>
                        </a:defRPr>
                      </a:pPr>
                      <a:r>
                        <a:t>Follow the release cycle of a particular project, e.g. approvals</a:t>
                      </a:r>
                    </a:p>
                    <a:p>
                      <a:pPr marL="160421" indent="-160421" algn="l">
                        <a:spcBef>
                          <a:spcPts val="300"/>
                        </a:spcBef>
                        <a:buSzPct val="100000"/>
                        <a:buChar char="•"/>
                        <a:defRPr sz="1600">
                          <a:sym typeface="Avenir Book"/>
                        </a:defRPr>
                      </a:pPr>
                      <a:r>
                        <a:t>Organize access rights and assign roles</a:t>
                      </a:r>
                    </a:p>
                    <a:p>
                      <a:pPr marL="160421" indent="-160421" algn="l">
                        <a:spcBef>
                          <a:spcPts val="300"/>
                        </a:spcBef>
                        <a:buSzPct val="100000"/>
                        <a:buChar char="•"/>
                        <a:defRPr sz="1600">
                          <a:sym typeface="Avenir Book"/>
                        </a:defRPr>
                      </a:pPr>
                      <a:r>
                        <a:t>Build canvas for reporting and analysis</a:t>
                      </a:r>
                    </a:p>
                  </a:txBody>
                  <a:tcPr marL="63500" marR="63500" marT="63500" marB="63500" anchor="t"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r h="412750">
                <a:tc>
                  <a:txBody>
                    <a:bodyPr/>
                    <a:lstStyle/>
                    <a:p>
                      <a:pPr algn="ctr">
                        <a:defRPr sz="1800">
                          <a:solidFill>
                            <a:srgbClr val="000000"/>
                          </a:solidFill>
                        </a:defRPr>
                      </a:pPr>
                      <a:r>
                        <a:rPr sz="2000">
                          <a:solidFill>
                            <a:schemeClr val="accent1"/>
                          </a:solidFill>
                          <a:sym typeface="Avenir Book"/>
                        </a:rPr>
                        <a:t>Input</a:t>
                      </a:r>
                    </a:p>
                  </a:txBody>
                  <a:tcPr marL="0" marR="0" marT="0" marB="0" anchor="ctr" anchorCtr="0"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Bill of Materials</a:t>
                      </a:r>
                    </a:p>
                    <a:p>
                      <a:pPr marL="160421" indent="-160421" algn="l">
                        <a:spcBef>
                          <a:spcPts val="300"/>
                        </a:spcBef>
                        <a:buSzPct val="100000"/>
                        <a:buChar char="•"/>
                        <a:defRPr sz="1600">
                          <a:sym typeface="Avenir Book"/>
                        </a:defRPr>
                      </a:pPr>
                      <a:r>
                        <a:t>External components, e.g. runtime environments, middleware or resources</a:t>
                      </a:r>
                    </a:p>
                    <a:p>
                      <a:pPr marL="160421" indent="-160421" algn="l">
                        <a:spcBef>
                          <a:spcPts val="300"/>
                        </a:spcBef>
                        <a:buSzPct val="100000"/>
                        <a:buChar char="•"/>
                        <a:defRPr sz="1600">
                          <a:sym typeface="Avenir Book"/>
                        </a:defRPr>
                      </a:pPr>
                      <a:r>
                        <a:t>Participants / Stakeholders</a:t>
                      </a:r>
                    </a:p>
                  </a:txBody>
                  <a:tcPr marL="63500" marR="63500" marT="63500" marB="63500" anchor="t"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r h="1013460">
                <a:tc>
                  <a:txBody>
                    <a:bodyPr/>
                    <a:lstStyle/>
                    <a:p>
                      <a:pPr algn="ctr">
                        <a:defRPr sz="1800">
                          <a:solidFill>
                            <a:srgbClr val="000000"/>
                          </a:solidFill>
                        </a:defRPr>
                      </a:pPr>
                      <a:r>
                        <a:rPr sz="2000">
                          <a:solidFill>
                            <a:schemeClr val="accent1"/>
                          </a:solidFill>
                          <a:sym typeface="Avenir Book"/>
                        </a:rPr>
                        <a:t>Output</a:t>
                      </a:r>
                    </a:p>
                  </a:txBody>
                  <a:tcPr marL="0" marR="0" marT="0" marB="0" anchor="ctr" anchorCtr="0"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Status Overview</a:t>
                      </a:r>
                    </a:p>
                    <a:p>
                      <a:pPr marL="160421" indent="-160421" algn="l">
                        <a:spcBef>
                          <a:spcPts val="300"/>
                        </a:spcBef>
                        <a:buSzPct val="100000"/>
                        <a:buChar char="•"/>
                        <a:defRPr sz="1600">
                          <a:sym typeface="Avenir Book"/>
                        </a:defRPr>
                      </a:pPr>
                      <a:r>
                        <a:t>History of events</a:t>
                      </a:r>
                    </a:p>
                    <a:p>
                      <a:pPr marL="160421" indent="-160421" algn="l">
                        <a:spcBef>
                          <a:spcPts val="300"/>
                        </a:spcBef>
                        <a:buSzPct val="100000"/>
                        <a:buChar char="•"/>
                        <a:defRPr sz="1600">
                          <a:sym typeface="Avenir Book"/>
                        </a:defRPr>
                      </a:pPr>
                      <a:r>
                        <a:t>Reporting</a:t>
                      </a:r>
                    </a:p>
                  </a:txBody>
                  <a:tcPr marL="63500" marR="63500" marT="63500" marB="63500" anchor="t"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r h="412750">
                <a:tc>
                  <a:txBody>
                    <a:bodyPr/>
                    <a:lstStyle/>
                    <a:p>
                      <a:pPr algn="ctr">
                        <a:defRPr sz="1800">
                          <a:solidFill>
                            <a:srgbClr val="000000"/>
                          </a:solidFill>
                        </a:defRPr>
                      </a:pPr>
                      <a:r>
                        <a:rPr sz="2000">
                          <a:solidFill>
                            <a:schemeClr val="accent1"/>
                          </a:solidFill>
                          <a:sym typeface="Avenir Book"/>
                        </a:rPr>
                        <a:t>Comments</a:t>
                      </a:r>
                    </a:p>
                  </a:txBody>
                  <a:tcPr marL="0" marR="0" marT="0" marB="0" anchor="ctr" anchorCtr="0"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p>
                  </a:txBody>
                  <a:tcPr marL="63500" marR="63500" marT="63500" marB="63500" anchor="t"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bl>
          </a:graphicData>
        </a:graphic>
      </p:graphicFrame>
      <p:sp>
        <p:nvSpPr>
          <p:cNvPr id="183" name="1) Project is understood as either a project, product or solution. This might be an infrastructure component, a complete release of a SaaS or any embedded component"/>
          <p:cNvSpPr txBox="1"/>
          <p:nvPr/>
        </p:nvSpPr>
        <p:spPr>
          <a:xfrm>
            <a:off x="679922" y="6172770"/>
            <a:ext cx="10519753" cy="281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100">
                <a:solidFill>
                  <a:srgbClr val="535353"/>
                </a:solidFill>
                <a:latin typeface="Avenir Book Oblique"/>
                <a:ea typeface="Avenir Book Oblique"/>
                <a:cs typeface="Avenir Book Oblique"/>
                <a:sym typeface="Avenir Book Oblique"/>
              </a:defRPr>
            </a:lvl1pPr>
          </a:lstStyle>
          <a:p>
            <a:pPr/>
            <a:r>
              <a:t>1) Project is understood as either a project, product or solution. This might be an infrastructure component, a complete release of a SaaS or any embedded component</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OC Tooling Workgroup - ToolChain Capabilities - Situation Data, Policies &amp; Rules"/>
          <p:cNvSpPr txBox="1"/>
          <p:nvPr>
            <p:ph type="title"/>
          </p:nvPr>
        </p:nvSpPr>
        <p:spPr>
          <a:prstGeom prst="rect">
            <a:avLst/>
          </a:prstGeom>
        </p:spPr>
        <p:txBody>
          <a:bodyPr/>
          <a:lstStyle/>
          <a:p>
            <a:pPr/>
            <a:r>
              <a:t>OC Tooling Workgroup - ToolChain Capabilities - Situation Data, Policies &amp; Rules</a:t>
            </a:r>
          </a:p>
        </p:txBody>
      </p:sp>
      <p:sp>
        <p:nvSpPr>
          <p:cNvPr id="186" name="Foliennummer"/>
          <p:cNvSpPr txBox="1"/>
          <p:nvPr>
            <p:ph type="sldNum" sz="quarter" idx="2"/>
          </p:nvPr>
        </p:nvSpPr>
        <p:spPr>
          <a:xfrm>
            <a:off x="11314131" y="6404292"/>
            <a:ext cx="174753"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187" name="Tabelle"/>
          <p:cNvGraphicFramePr/>
          <p:nvPr/>
        </p:nvGraphicFramePr>
        <p:xfrm>
          <a:off x="715433" y="1193800"/>
          <a:ext cx="9821334" cy="5080000"/>
        </p:xfrm>
        <a:graphic xmlns:a="http://schemas.openxmlformats.org/drawingml/2006/main">
          <a:graphicData uri="http://schemas.openxmlformats.org/drawingml/2006/table">
            <a:tbl>
              <a:tblPr firstCol="0" firstRow="0" lastCol="0" lastRow="0" bandCol="0" bandRow="0" rtl="0">
                <a:tableStyleId>{33BA23B1-9221-436E-865A-0063620EA4FD}</a:tableStyleId>
              </a:tblPr>
              <a:tblGrid>
                <a:gridCol w="2452158"/>
                <a:gridCol w="8374525"/>
              </a:tblGrid>
              <a:tr h="412750">
                <a:tc>
                  <a:txBody>
                    <a:bodyPr/>
                    <a:lstStyle/>
                    <a:p>
                      <a:pPr algn="ctr">
                        <a:defRPr sz="1800">
                          <a:solidFill>
                            <a:srgbClr val="000000"/>
                          </a:solidFill>
                        </a:defRPr>
                      </a:pPr>
                      <a:r>
                        <a:rPr sz="2000">
                          <a:solidFill>
                            <a:schemeClr val="accent1"/>
                          </a:solidFill>
                          <a:sym typeface="Avenir Book"/>
                        </a:rPr>
                        <a:t>Mission</a:t>
                      </a:r>
                    </a:p>
                  </a:txBody>
                  <a:tcPr marL="0" marR="0" marT="0" marB="0" anchor="ctr" anchorCtr="0"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Document context and evolution of the context of a project</a:t>
                      </a:r>
                    </a:p>
                  </a:txBody>
                  <a:tcPr marL="63500" marR="63500" marT="63500" marB="63500" anchor="t"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r h="412750">
                <a:tc>
                  <a:txBody>
                    <a:bodyPr/>
                    <a:lstStyle/>
                    <a:p>
                      <a:pPr algn="ctr">
                        <a:defRPr sz="1800">
                          <a:solidFill>
                            <a:srgbClr val="000000"/>
                          </a:solidFill>
                        </a:defRPr>
                      </a:pPr>
                      <a:r>
                        <a:rPr sz="2000">
                          <a:solidFill>
                            <a:schemeClr val="accent1"/>
                          </a:solidFill>
                          <a:sym typeface="Avenir Book"/>
                        </a:rPr>
                        <a:t>Responsibility</a:t>
                      </a:r>
                    </a:p>
                  </a:txBody>
                  <a:tcPr marL="0" marR="0" marT="0" marB="0" anchor="ctr" anchorCtr="0"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Track all relevant changes in the project environment</a:t>
                      </a:r>
                    </a:p>
                  </a:txBody>
                  <a:tcPr marL="63500" marR="63500" marT="63500" marB="63500" anchor="t"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r h="412750">
                <a:tc>
                  <a:txBody>
                    <a:bodyPr/>
                    <a:lstStyle/>
                    <a:p>
                      <a:pPr algn="ctr">
                        <a:defRPr sz="1800">
                          <a:solidFill>
                            <a:srgbClr val="000000"/>
                          </a:solidFill>
                        </a:defRPr>
                      </a:pPr>
                      <a:r>
                        <a:rPr sz="2000">
                          <a:solidFill>
                            <a:schemeClr val="accent1"/>
                          </a:solidFill>
                          <a:sym typeface="Avenir Book"/>
                        </a:rPr>
                        <a:t>Tasks</a:t>
                      </a:r>
                    </a:p>
                  </a:txBody>
                  <a:tcPr marL="0" marR="0" marT="0" marB="0" anchor="ctr" anchorCtr="0"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Document legal circumstances, e.g. commercial aspects, trade secrets or IP protection requirments, etc.</a:t>
                      </a:r>
                    </a:p>
                    <a:p>
                      <a:pPr marL="160421" indent="-160421" algn="l">
                        <a:spcBef>
                          <a:spcPts val="300"/>
                        </a:spcBef>
                        <a:buSzPct val="100000"/>
                        <a:buChar char="•"/>
                        <a:defRPr sz="1600">
                          <a:sym typeface="Avenir Book"/>
                        </a:defRPr>
                      </a:pPr>
                      <a:r>
                        <a:t>Document changes in project specific black lists or whitelists</a:t>
                      </a:r>
                    </a:p>
                    <a:p>
                      <a:pPr marL="160421" indent="-160421" algn="l">
                        <a:spcBef>
                          <a:spcPts val="300"/>
                        </a:spcBef>
                        <a:buSzPct val="100000"/>
                        <a:buChar char="•"/>
                        <a:defRPr sz="1600">
                          <a:sym typeface="Avenir Book"/>
                        </a:defRPr>
                      </a:pPr>
                      <a:r>
                        <a:t>Track changes</a:t>
                      </a:r>
                    </a:p>
                  </a:txBody>
                  <a:tcPr marL="63500" marR="63500" marT="63500" marB="63500" anchor="t"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r h="412750">
                <a:tc>
                  <a:txBody>
                    <a:bodyPr/>
                    <a:lstStyle/>
                    <a:p>
                      <a:pPr algn="ctr">
                        <a:defRPr sz="1800">
                          <a:solidFill>
                            <a:srgbClr val="000000"/>
                          </a:solidFill>
                        </a:defRPr>
                      </a:pPr>
                      <a:r>
                        <a:rPr sz="2000">
                          <a:solidFill>
                            <a:schemeClr val="accent1"/>
                          </a:solidFill>
                          <a:sym typeface="Avenir Book"/>
                        </a:rPr>
                        <a:t>Input</a:t>
                      </a:r>
                    </a:p>
                  </a:txBody>
                  <a:tcPr marL="0" marR="0" marT="0" marB="0" anchor="ctr" anchorCtr="0"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Legal requirements</a:t>
                      </a:r>
                    </a:p>
                    <a:p>
                      <a:pPr marL="160421" indent="-160421" algn="l">
                        <a:spcBef>
                          <a:spcPts val="300"/>
                        </a:spcBef>
                        <a:buSzPct val="100000"/>
                        <a:buChar char="•"/>
                        <a:defRPr sz="1600">
                          <a:sym typeface="Avenir Book"/>
                        </a:defRPr>
                      </a:pPr>
                      <a:r>
                        <a:t>B/w-lists</a:t>
                      </a:r>
                    </a:p>
                    <a:p>
                      <a:pPr marL="160421" indent="-160421" algn="l">
                        <a:spcBef>
                          <a:spcPts val="300"/>
                        </a:spcBef>
                        <a:buSzPct val="100000"/>
                        <a:buChar char="•"/>
                        <a:defRPr sz="1600">
                          <a:sym typeface="Avenir Book"/>
                        </a:defRPr>
                      </a:pPr>
                      <a:r>
                        <a:t>Project specific roles or policies</a:t>
                      </a:r>
                    </a:p>
                  </a:txBody>
                  <a:tcPr marL="63500" marR="63500" marT="63500" marB="63500" anchor="t"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r h="412750">
                <a:tc>
                  <a:txBody>
                    <a:bodyPr/>
                    <a:lstStyle/>
                    <a:p>
                      <a:pPr algn="ctr">
                        <a:defRPr sz="1800">
                          <a:solidFill>
                            <a:srgbClr val="000000"/>
                          </a:solidFill>
                        </a:defRPr>
                      </a:pPr>
                      <a:r>
                        <a:rPr sz="2000">
                          <a:solidFill>
                            <a:schemeClr val="accent1"/>
                          </a:solidFill>
                          <a:sym typeface="Avenir Book"/>
                        </a:rPr>
                        <a:t>Output</a:t>
                      </a:r>
                    </a:p>
                  </a:txBody>
                  <a:tcPr marL="0" marR="0" marT="0" marB="0" anchor="ctr" anchorCtr="0"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History of changes </a:t>
                      </a:r>
                    </a:p>
                  </a:txBody>
                  <a:tcPr marL="63500" marR="63500" marT="63500" marB="63500" anchor="t"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r h="1013460">
                <a:tc>
                  <a:txBody>
                    <a:bodyPr/>
                    <a:lstStyle/>
                    <a:p>
                      <a:pPr algn="ctr">
                        <a:defRPr sz="1800">
                          <a:solidFill>
                            <a:srgbClr val="000000"/>
                          </a:solidFill>
                        </a:defRPr>
                      </a:pPr>
                      <a:r>
                        <a:rPr sz="2000">
                          <a:solidFill>
                            <a:schemeClr val="accent1"/>
                          </a:solidFill>
                          <a:sym typeface="Avenir Book"/>
                        </a:rPr>
                        <a:t>Comments</a:t>
                      </a:r>
                    </a:p>
                  </a:txBody>
                  <a:tcPr marL="0" marR="0" marT="0" marB="0" anchor="ctr" anchorCtr="0"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p>
                  </a:txBody>
                  <a:tcPr marL="63500" marR="63500" marT="63500" marB="63500" anchor="t"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bl>
          </a:graphicData>
        </a:graphic>
      </p:graphicFrame>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Design">
  <a:themeElements>
    <a:clrScheme name="Office-Design">
      <a:dk1>
        <a:srgbClr val="002D41"/>
      </a:dk1>
      <a:lt1>
        <a:srgbClr val="FFFFFF"/>
      </a:lt1>
      <a:dk2>
        <a:srgbClr val="A7A7A7"/>
      </a:dk2>
      <a:lt2>
        <a:srgbClr val="535353"/>
      </a:lt2>
      <a:accent1>
        <a:srgbClr val="002D41"/>
      </a:accent1>
      <a:accent2>
        <a:srgbClr val="224B60"/>
      </a:accent2>
      <a:accent3>
        <a:srgbClr val="416A7E"/>
      </a:accent3>
      <a:accent4>
        <a:srgbClr val="388594"/>
      </a:accent4>
      <a:accent5>
        <a:srgbClr val="98C0CF"/>
      </a:accent5>
      <a:accent6>
        <a:srgbClr val="ACBCC2"/>
      </a:accent6>
      <a:hlink>
        <a:srgbClr val="0000FF"/>
      </a:hlink>
      <a:folHlink>
        <a:srgbClr val="FF00FF"/>
      </a:folHlink>
    </a:clrScheme>
    <a:fontScheme name="Office-Design">
      <a:majorFont>
        <a:latin typeface="Avenir Book"/>
        <a:ea typeface="Avenir Book"/>
        <a:cs typeface="Avenir Book"/>
      </a:majorFont>
      <a:minorFont>
        <a:latin typeface="Avenir Book"/>
        <a:ea typeface="Avenir Book"/>
        <a:cs typeface="Avenir Book"/>
      </a:minorFont>
    </a:fontScheme>
    <a:fmtScheme name="Office-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1"/>
            </a:solidFill>
            <a:effectLst/>
            <a:uFillTx/>
            <a:latin typeface="+mn-lt"/>
            <a:ea typeface="+mn-ea"/>
            <a:cs typeface="+mn-cs"/>
            <a:sym typeface="Avenir Boo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1"/>
            </a:solidFill>
            <a:effectLst/>
            <a:uFillTx/>
            <a:latin typeface="+mn-lt"/>
            <a:ea typeface="+mn-ea"/>
            <a:cs typeface="+mn-cs"/>
            <a:sym typeface="Avenir Boo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Design">
  <a:themeElements>
    <a:clrScheme name="Office-Design">
      <a:dk1>
        <a:srgbClr val="000000"/>
      </a:dk1>
      <a:lt1>
        <a:srgbClr val="FFFFFF"/>
      </a:lt1>
      <a:dk2>
        <a:srgbClr val="A7A7A7"/>
      </a:dk2>
      <a:lt2>
        <a:srgbClr val="535353"/>
      </a:lt2>
      <a:accent1>
        <a:srgbClr val="002D41"/>
      </a:accent1>
      <a:accent2>
        <a:srgbClr val="224B60"/>
      </a:accent2>
      <a:accent3>
        <a:srgbClr val="416A7E"/>
      </a:accent3>
      <a:accent4>
        <a:srgbClr val="388594"/>
      </a:accent4>
      <a:accent5>
        <a:srgbClr val="98C0CF"/>
      </a:accent5>
      <a:accent6>
        <a:srgbClr val="ACBCC2"/>
      </a:accent6>
      <a:hlink>
        <a:srgbClr val="0000FF"/>
      </a:hlink>
      <a:folHlink>
        <a:srgbClr val="FF00FF"/>
      </a:folHlink>
    </a:clrScheme>
    <a:fontScheme name="Office-Design">
      <a:majorFont>
        <a:latin typeface="Avenir Book"/>
        <a:ea typeface="Avenir Book"/>
        <a:cs typeface="Avenir Book"/>
      </a:majorFont>
      <a:minorFont>
        <a:latin typeface="Avenir Book"/>
        <a:ea typeface="Avenir Book"/>
        <a:cs typeface="Avenir Book"/>
      </a:minorFont>
    </a:fontScheme>
    <a:fmtScheme name="Office-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1"/>
            </a:solidFill>
            <a:effectLst/>
            <a:uFillTx/>
            <a:latin typeface="+mn-lt"/>
            <a:ea typeface="+mn-ea"/>
            <a:cs typeface="+mn-cs"/>
            <a:sym typeface="Avenir Boo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1"/>
            </a:solidFill>
            <a:effectLst/>
            <a:uFillTx/>
            <a:latin typeface="+mn-lt"/>
            <a:ea typeface="+mn-ea"/>
            <a:cs typeface="+mn-cs"/>
            <a:sym typeface="Avenir Boo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