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78" r:id="rId3"/>
    <p:sldId id="257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46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24" d="100"/>
          <a:sy n="124" d="100"/>
        </p:scale>
        <p:origin x="10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t>OC Tooling Reference Workgroup - Draft 1</a:t>
            </a:r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53854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 smtClean="0"/>
              <a:t>v1.</a:t>
            </a:r>
            <a:r>
              <a:rPr lang="en-GB" dirty="0"/>
              <a:t>4</a:t>
            </a:r>
            <a:r>
              <a:rPr dirty="0" smtClean="0"/>
              <a:t> </a:t>
            </a:r>
            <a:r>
              <a:rPr dirty="0"/>
              <a:t>by Dr. Peter Ellsiepen (ESA) &amp; Jan </a:t>
            </a:r>
            <a:r>
              <a:rPr dirty="0" err="1"/>
              <a:t>Thielscher</a:t>
            </a:r>
            <a:r>
              <a:rPr dirty="0"/>
              <a:t> (</a:t>
            </a:r>
            <a:r>
              <a:rPr dirty="0" err="1"/>
              <a:t>TrustSource</a:t>
            </a:r>
            <a:r>
              <a:rPr dirty="0"/>
              <a:t>), </a:t>
            </a:r>
            <a:r>
              <a:rPr lang="en-GB" dirty="0" smtClean="0"/>
              <a:t>21</a:t>
            </a:r>
            <a:r>
              <a:rPr dirty="0" smtClean="0"/>
              <a:t>.</a:t>
            </a:r>
            <a:r>
              <a:rPr lang="en-GB" dirty="0" smtClean="0"/>
              <a:t>01</a:t>
            </a:r>
            <a:r>
              <a:rPr dirty="0" smtClean="0"/>
              <a:t>.20</a:t>
            </a:r>
            <a:r>
              <a:rPr lang="en-GB" dirty="0" smtClean="0"/>
              <a:t>20</a:t>
            </a:r>
            <a:endParaRPr dirty="0"/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4574"/>
              </p:ext>
            </p:extLst>
          </p:nvPr>
        </p:nvGraphicFramePr>
        <p:xfrm>
          <a:off x="665655" y="1161100"/>
          <a:ext cx="11011340" cy="253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smtClean="0">
                          <a:latin typeface="+mn-lt"/>
                        </a:rPr>
                        <a:t>1.4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smtClean="0">
                          <a:latin typeface="+mn-lt"/>
                        </a:rPr>
                        <a:t>21.1.20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smtClean="0">
                          <a:latin typeface="+mn-lt"/>
                        </a:rPr>
                        <a:t>Peter (with inputs from Jan, Michael,</a:t>
                      </a:r>
                      <a:r>
                        <a:rPr lang="de-DE" sz="1200" b="0" i="0" baseline="0" dirty="0" smtClean="0">
                          <a:latin typeface="+mn-lt"/>
                        </a:rPr>
                        <a:t> Michael, Stefan)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smtClean="0">
                          <a:latin typeface="+mn-lt"/>
                        </a:rPr>
                        <a:t>Draft alignment with Component Model, 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Moved all descriptive text into separate MD file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Updated descriptions to be more consistent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Renamed Package to Component consistently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Removed COTS Management function (can be part of Component Metadata Repository)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e-DE" sz="1200" b="0" i="0" dirty="0" smtClean="0">
                          <a:latin typeface="+mn-lt"/>
                        </a:rPr>
                        <a:t>Removed</a:t>
                      </a:r>
                      <a:r>
                        <a:rPr lang="de-DE" sz="1200" b="0" i="0" baseline="0" dirty="0" smtClean="0">
                          <a:latin typeface="+mn-lt"/>
                        </a:rPr>
                        <a:t> any commercial logos and tool names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"/>
          <p:cNvSpPr/>
          <p:nvPr/>
        </p:nvSpPr>
        <p:spPr>
          <a:xfrm>
            <a:off x="868680" y="856527"/>
            <a:ext cx="8324962" cy="556212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/>
              <a:t>Tool Orchestrator</a:t>
            </a:r>
          </a:p>
        </p:txBody>
      </p:sp>
      <p:sp>
        <p:nvSpPr>
          <p:cNvPr id="69" name="Linie"/>
          <p:cNvSpPr/>
          <p:nvPr/>
        </p:nvSpPr>
        <p:spPr>
          <a:xfrm>
            <a:off x="7157934" y="3874185"/>
            <a:ext cx="3960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70" name="Rechteck"/>
          <p:cNvSpPr/>
          <p:nvPr/>
        </p:nvSpPr>
        <p:spPr>
          <a:xfrm>
            <a:off x="1071457" y="5654828"/>
            <a:ext cx="7906393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Reporting and Analytics</a:t>
            </a:r>
          </a:p>
        </p:txBody>
      </p: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OC Reference Tooling </a:t>
            </a:r>
            <a:r>
              <a:rPr dirty="0" smtClean="0"/>
              <a:t>Capabilities </a:t>
            </a:r>
            <a:r>
              <a:rPr dirty="0"/>
              <a:t>- Overview (</a:t>
            </a:r>
            <a:r>
              <a:rPr dirty="0" smtClean="0"/>
              <a:t>v1.</a:t>
            </a:r>
            <a:r>
              <a:rPr lang="en-GB" dirty="0"/>
              <a:t>4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74" name="Rechteck"/>
          <p:cNvSpPr/>
          <p:nvPr/>
        </p:nvSpPr>
        <p:spPr>
          <a:xfrm>
            <a:off x="1071459" y="2566783"/>
            <a:ext cx="1260000" cy="16417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Dependency </a:t>
            </a:r>
            <a:r>
              <a:rPr lang="en-GB" sz="1300" dirty="0" err="1" smtClean="0"/>
              <a:t>Analyzer</a:t>
            </a:r>
            <a:endParaRPr lang="en-GB" sz="1300" dirty="0" smtClean="0"/>
          </a:p>
          <a:p>
            <a:pPr algn="ctr">
              <a:defRPr sz="1300"/>
            </a:pPr>
            <a:endParaRPr lang="en-GB" sz="1300" dirty="0"/>
          </a:p>
          <a:p>
            <a:pPr algn="ctr">
              <a:defRPr sz="1300"/>
            </a:pPr>
            <a:r>
              <a:rPr lang="en-GB" sz="1300" dirty="0" smtClean="0"/>
              <a:t>(Source</a:t>
            </a:r>
            <a:r>
              <a:rPr lang="en-GB" sz="1300" dirty="0"/>
              <a:t>, Binary, Container</a:t>
            </a:r>
            <a:r>
              <a:rPr lang="en-GB" sz="1300" dirty="0" smtClean="0"/>
              <a:t>,</a:t>
            </a:r>
          </a:p>
          <a:p>
            <a:pPr algn="ctr">
              <a:defRPr sz="1300"/>
            </a:pPr>
            <a:r>
              <a:rPr lang="en-GB" sz="1300" dirty="0" smtClean="0"/>
              <a:t>…)</a:t>
            </a:r>
            <a:endParaRPr lang="en-GB" sz="1300" dirty="0"/>
          </a:p>
        </p:txBody>
      </p:sp>
      <p:sp>
        <p:nvSpPr>
          <p:cNvPr id="83" name="Rechteck"/>
          <p:cNvSpPr/>
          <p:nvPr/>
        </p:nvSpPr>
        <p:spPr>
          <a:xfrm>
            <a:off x="2958887" y="3509997"/>
            <a:ext cx="4052263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Business Context Repository</a:t>
            </a:r>
            <a:endParaRPr lang="en-GB" sz="1300" dirty="0" smtClean="0"/>
          </a:p>
          <a:p>
            <a:pPr algn="ctr">
              <a:defRPr sz="1300"/>
            </a:pPr>
            <a:r>
              <a:rPr lang="en-GB" sz="1300" dirty="0" smtClean="0"/>
              <a:t>(Situation</a:t>
            </a:r>
            <a:r>
              <a:rPr lang="en-GB" sz="1300" dirty="0"/>
              <a:t>, Inputs, Status)</a:t>
            </a:r>
          </a:p>
        </p:txBody>
      </p:sp>
      <p:sp>
        <p:nvSpPr>
          <p:cNvPr id="86" name="Rechteck"/>
          <p:cNvSpPr/>
          <p:nvPr/>
        </p:nvSpPr>
        <p:spPr>
          <a:xfrm>
            <a:off x="2958886" y="4468893"/>
            <a:ext cx="2616617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Policies &amp; Rules Repository</a:t>
            </a:r>
          </a:p>
        </p:txBody>
      </p:sp>
      <p:sp>
        <p:nvSpPr>
          <p:cNvPr id="89" name="Rechteck"/>
          <p:cNvSpPr/>
          <p:nvPr/>
        </p:nvSpPr>
        <p:spPr>
          <a:xfrm>
            <a:off x="7717850" y="352493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Approval Flow (WFE)</a:t>
            </a:r>
          </a:p>
        </p:txBody>
      </p:sp>
      <p:sp>
        <p:nvSpPr>
          <p:cNvPr id="92" name="Rechteck"/>
          <p:cNvSpPr/>
          <p:nvPr/>
        </p:nvSpPr>
        <p:spPr>
          <a:xfrm>
            <a:off x="7717850" y="259455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Compliance Artefact Generator</a:t>
            </a:r>
          </a:p>
        </p:txBody>
      </p:sp>
      <p:sp>
        <p:nvSpPr>
          <p:cNvPr id="95" name="Rechteck"/>
          <p:cNvSpPr/>
          <p:nvPr/>
        </p:nvSpPr>
        <p:spPr>
          <a:xfrm>
            <a:off x="4355018" y="1605573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Forensic Code </a:t>
            </a:r>
            <a:r>
              <a:rPr lang="en-GB" sz="1300" dirty="0" err="1" smtClean="0"/>
              <a:t>Analyzer</a:t>
            </a:r>
            <a:endParaRPr sz="1300" dirty="0"/>
          </a:p>
        </p:txBody>
      </p:sp>
      <p:sp>
        <p:nvSpPr>
          <p:cNvPr id="98" name="Rechteck"/>
          <p:cNvSpPr/>
          <p:nvPr/>
        </p:nvSpPr>
        <p:spPr>
          <a:xfrm>
            <a:off x="2958887" y="160092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License &amp; Copyright Scanner</a:t>
            </a:r>
          </a:p>
        </p:txBody>
      </p:sp>
      <p:sp>
        <p:nvSpPr>
          <p:cNvPr id="102" name="Linie"/>
          <p:cNvSpPr/>
          <p:nvPr/>
        </p:nvSpPr>
        <p:spPr>
          <a:xfrm flipV="1">
            <a:off x="2431423" y="2972085"/>
            <a:ext cx="398763" cy="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4" name="Linie"/>
          <p:cNvSpPr/>
          <p:nvPr/>
        </p:nvSpPr>
        <p:spPr>
          <a:xfrm>
            <a:off x="3588886" y="3311108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5" name="Linie"/>
          <p:cNvSpPr/>
          <p:nvPr/>
        </p:nvSpPr>
        <p:spPr>
          <a:xfrm>
            <a:off x="3588886" y="2344920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6" name="Linie"/>
          <p:cNvSpPr/>
          <p:nvPr/>
        </p:nvSpPr>
        <p:spPr>
          <a:xfrm flipV="1">
            <a:off x="4258660" y="4233514"/>
            <a:ext cx="3809" cy="180000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07" name="Rechteck"/>
          <p:cNvSpPr/>
          <p:nvPr/>
        </p:nvSpPr>
        <p:spPr>
          <a:xfrm>
            <a:off x="7725330" y="4447935"/>
            <a:ext cx="1260000" cy="69038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License Repository</a:t>
            </a:r>
            <a:endParaRPr lang="en-GB" sz="1100" dirty="0"/>
          </a:p>
        </p:txBody>
      </p:sp>
      <p:sp>
        <p:nvSpPr>
          <p:cNvPr id="110" name="Linie"/>
          <p:cNvSpPr/>
          <p:nvPr/>
        </p:nvSpPr>
        <p:spPr>
          <a:xfrm flipV="1">
            <a:off x="7157934" y="3371984"/>
            <a:ext cx="396000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11" name="Linie"/>
          <p:cNvSpPr/>
          <p:nvPr/>
        </p:nvSpPr>
        <p:spPr>
          <a:xfrm flipV="1">
            <a:off x="7157934" y="2962961"/>
            <a:ext cx="396000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12" name="Rechteck"/>
          <p:cNvSpPr/>
          <p:nvPr/>
        </p:nvSpPr>
        <p:spPr>
          <a:xfrm>
            <a:off x="1071458" y="1599154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Component </a:t>
            </a:r>
            <a:r>
              <a:rPr lang="en-GB" sz="1300" dirty="0" err="1" smtClean="0"/>
              <a:t>Analyzer</a:t>
            </a:r>
            <a:endParaRPr sz="1300" dirty="0"/>
          </a:p>
        </p:txBody>
      </p:sp>
      <p:sp>
        <p:nvSpPr>
          <p:cNvPr id="115" name="Linie"/>
          <p:cNvSpPr/>
          <p:nvPr/>
        </p:nvSpPr>
        <p:spPr>
          <a:xfrm>
            <a:off x="2463407" y="2277935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16" name="Rechteck"/>
          <p:cNvSpPr/>
          <p:nvPr/>
        </p:nvSpPr>
        <p:spPr>
          <a:xfrm>
            <a:off x="10168026" y="2594555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Compliance Artefacts</a:t>
            </a:r>
          </a:p>
        </p:txBody>
      </p:sp>
      <p:sp>
        <p:nvSpPr>
          <p:cNvPr id="119" name="Linie"/>
          <p:cNvSpPr/>
          <p:nvPr/>
        </p:nvSpPr>
        <p:spPr>
          <a:xfrm>
            <a:off x="9388555" y="2943806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20" name="Rechteck"/>
          <p:cNvSpPr/>
          <p:nvPr/>
        </p:nvSpPr>
        <p:spPr>
          <a:xfrm>
            <a:off x="5746899" y="4459128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/>
              <a:t>Legal </a:t>
            </a:r>
            <a:r>
              <a:rPr lang="en-GB" sz="1300" dirty="0" smtClean="0"/>
              <a:t>Obligations Resolver</a:t>
            </a:r>
            <a:endParaRPr lang="en-GB" sz="1100" dirty="0"/>
          </a:p>
        </p:txBody>
      </p:sp>
      <p:sp>
        <p:nvSpPr>
          <p:cNvPr id="127" name="Rechteck"/>
          <p:cNvSpPr/>
          <p:nvPr/>
        </p:nvSpPr>
        <p:spPr>
          <a:xfrm>
            <a:off x="1071457" y="6005977"/>
            <a:ext cx="7906393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User &amp; Role Management</a:t>
            </a:r>
          </a:p>
        </p:txBody>
      </p:sp>
      <p:sp>
        <p:nvSpPr>
          <p:cNvPr id="130" name="Rechteck"/>
          <p:cNvSpPr/>
          <p:nvPr/>
        </p:nvSpPr>
        <p:spPr>
          <a:xfrm>
            <a:off x="7717850" y="1601700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/>
              <a:t>Component Source Archiver</a:t>
            </a:r>
          </a:p>
        </p:txBody>
      </p:sp>
      <p:grpSp>
        <p:nvGrpSpPr>
          <p:cNvPr id="135" name="Flowchart: Magnetic Disk 47"/>
          <p:cNvGrpSpPr/>
          <p:nvPr/>
        </p:nvGrpSpPr>
        <p:grpSpPr>
          <a:xfrm>
            <a:off x="6554064" y="3874185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582652" y="4874546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139" name="Rechteck"/>
          <p:cNvSpPr/>
          <p:nvPr/>
        </p:nvSpPr>
        <p:spPr>
          <a:xfrm>
            <a:off x="1071457" y="5303679"/>
            <a:ext cx="7906393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/>
              <a:t>Audit Log</a:t>
            </a:r>
          </a:p>
        </p:txBody>
      </p:sp>
      <p:sp>
        <p:nvSpPr>
          <p:cNvPr id="143" name="Linie"/>
          <p:cNvSpPr/>
          <p:nvPr/>
        </p:nvSpPr>
        <p:spPr>
          <a:xfrm flipH="1">
            <a:off x="7157934" y="4818144"/>
            <a:ext cx="3960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44" name="Rechteck"/>
          <p:cNvSpPr/>
          <p:nvPr/>
        </p:nvSpPr>
        <p:spPr>
          <a:xfrm>
            <a:off x="2958887" y="2570414"/>
            <a:ext cx="4052263" cy="70832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 anchorCtr="0">
            <a:noAutofit/>
          </a:bodyPr>
          <a:lstStyle/>
          <a:p>
            <a:pPr algn="ctr">
              <a:defRPr sz="1300"/>
            </a:pPr>
            <a:r>
              <a:rPr lang="en-GB" sz="1300" dirty="0"/>
              <a:t>Component </a:t>
            </a:r>
            <a:r>
              <a:rPr lang="en-GB" sz="1300" dirty="0" smtClean="0"/>
              <a:t>Metadata Repository</a:t>
            </a:r>
          </a:p>
          <a:p>
            <a:pPr algn="ctr">
              <a:defRPr sz="1300"/>
            </a:pPr>
            <a:r>
              <a:rPr lang="en-GB" sz="1300" dirty="0" smtClean="0"/>
              <a:t>(Metadata, Containment, Dependencies)</a:t>
            </a:r>
            <a:endParaRPr lang="en-GB" sz="1300" dirty="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6527151" y="2980270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375422" y="4234660"/>
            <a:ext cx="1477" cy="180000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3" name="Linie"/>
          <p:cNvSpPr/>
          <p:nvPr/>
        </p:nvSpPr>
        <p:spPr>
          <a:xfrm>
            <a:off x="8361530" y="3392717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5" name="Linie"/>
          <p:cNvSpPr/>
          <p:nvPr/>
        </p:nvSpPr>
        <p:spPr>
          <a:xfrm>
            <a:off x="6375421" y="3311108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10279500" y="5950596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59" name="Data Flow"/>
          <p:cNvSpPr txBox="1"/>
          <p:nvPr/>
        </p:nvSpPr>
        <p:spPr>
          <a:xfrm>
            <a:off x="11072472" y="5812098"/>
            <a:ext cx="78322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1200" dirty="0"/>
              <a:t>Data Flow</a:t>
            </a:r>
          </a:p>
        </p:txBody>
      </p:sp>
      <p:sp>
        <p:nvSpPr>
          <p:cNvPr id="163" name="Data Sink"/>
          <p:cNvSpPr txBox="1"/>
          <p:nvPr/>
        </p:nvSpPr>
        <p:spPr>
          <a:xfrm>
            <a:off x="11072472" y="5377829"/>
            <a:ext cx="82650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1200" dirty="0"/>
              <a:t>Data </a:t>
            </a:r>
            <a:r>
              <a:rPr lang="en-GB" sz="1200" dirty="0" smtClean="0"/>
              <a:t>Store</a:t>
            </a:r>
            <a:endParaRPr sz="1200" dirty="0"/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054956" y="4834701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64346" y="4563889"/>
            <a:ext cx="696664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300" b="0" i="0" u="sng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Legend:</a:t>
            </a:r>
            <a:endParaRPr kumimoji="0" lang="en-GB" sz="1300" b="0" i="0" u="sng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124" name="Rechteck"/>
          <p:cNvSpPr/>
          <p:nvPr/>
        </p:nvSpPr>
        <p:spPr>
          <a:xfrm>
            <a:off x="10279500" y="4895826"/>
            <a:ext cx="551241" cy="31338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endParaRPr lang="en-GB" sz="1300" dirty="0"/>
          </a:p>
        </p:txBody>
      </p:sp>
      <p:sp>
        <p:nvSpPr>
          <p:cNvPr id="125" name="Data Flow"/>
          <p:cNvSpPr txBox="1"/>
          <p:nvPr/>
        </p:nvSpPr>
        <p:spPr>
          <a:xfrm>
            <a:off x="11094112" y="4914018"/>
            <a:ext cx="7639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en-GB" sz="1200" dirty="0" smtClean="0"/>
              <a:t>Capability</a:t>
            </a:r>
            <a:endParaRPr sz="1200" dirty="0"/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371937" y="5384343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300"/>
            </a:p>
          </p:txBody>
        </p:sp>
      </p:grpSp>
      <p:sp>
        <p:nvSpPr>
          <p:cNvPr id="147" name="Rechteck"/>
          <p:cNvSpPr/>
          <p:nvPr/>
        </p:nvSpPr>
        <p:spPr>
          <a:xfrm>
            <a:off x="10164345" y="1594245"/>
            <a:ext cx="1260000" cy="70832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GB" sz="1300" dirty="0"/>
              <a:t>Source Code &amp; Artefact Repositories</a:t>
            </a:r>
          </a:p>
        </p:txBody>
      </p:sp>
      <p:sp>
        <p:nvSpPr>
          <p:cNvPr id="170" name="Linie"/>
          <p:cNvSpPr/>
          <p:nvPr/>
        </p:nvSpPr>
        <p:spPr>
          <a:xfrm>
            <a:off x="4985017" y="2335035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2" name="Linie"/>
          <p:cNvSpPr/>
          <p:nvPr/>
        </p:nvSpPr>
        <p:spPr>
          <a:xfrm>
            <a:off x="9388951" y="1961144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3" name="Linie"/>
          <p:cNvSpPr/>
          <p:nvPr/>
        </p:nvSpPr>
        <p:spPr>
          <a:xfrm flipH="1">
            <a:off x="7157934" y="2277446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non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4" name="Rechteck"/>
          <p:cNvSpPr/>
          <p:nvPr/>
        </p:nvSpPr>
        <p:spPr>
          <a:xfrm>
            <a:off x="5748050" y="1598239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GB" sz="1300" dirty="0" smtClean="0"/>
              <a:t>Security Capabilities</a:t>
            </a:r>
            <a:endParaRPr sz="1300" dirty="0"/>
          </a:p>
        </p:txBody>
      </p:sp>
      <p:sp>
        <p:nvSpPr>
          <p:cNvPr id="175" name="Linie"/>
          <p:cNvSpPr/>
          <p:nvPr/>
        </p:nvSpPr>
        <p:spPr>
          <a:xfrm>
            <a:off x="6377301" y="2343025"/>
            <a:ext cx="1" cy="180000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79" name="Rechteck"/>
          <p:cNvSpPr/>
          <p:nvPr/>
        </p:nvSpPr>
        <p:spPr>
          <a:xfrm>
            <a:off x="1073133" y="1172963"/>
            <a:ext cx="7904717" cy="29577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GB" sz="1300" dirty="0" smtClean="0"/>
              <a:t>Other Provided </a:t>
            </a:r>
            <a:r>
              <a:rPr lang="en-GB" sz="1300" dirty="0"/>
              <a:t>Capabilities (e.g. </a:t>
            </a:r>
            <a:r>
              <a:rPr lang="en-GB" sz="1300" dirty="0" smtClean="0"/>
              <a:t>CI/CD Infrastructure, Build Tool, Public Services, </a:t>
            </a:r>
            <a:r>
              <a:rPr lang="en-GB" sz="1300" dirty="0"/>
              <a:t>etc.)</a:t>
            </a:r>
          </a:p>
        </p:txBody>
      </p:sp>
      <p:sp>
        <p:nvSpPr>
          <p:cNvPr id="180" name="Rechteck"/>
          <p:cNvSpPr/>
          <p:nvPr/>
        </p:nvSpPr>
        <p:spPr>
          <a:xfrm>
            <a:off x="1071457" y="4462701"/>
            <a:ext cx="1260000" cy="6985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en-GB" sz="1300" dirty="0" smtClean="0"/>
              <a:t>Compliance Checker</a:t>
            </a:r>
            <a:endParaRPr sz="1300" dirty="0"/>
          </a:p>
        </p:txBody>
      </p:sp>
      <p:sp>
        <p:nvSpPr>
          <p:cNvPr id="181" name="Linie"/>
          <p:cNvSpPr/>
          <p:nvPr/>
        </p:nvSpPr>
        <p:spPr>
          <a:xfrm flipV="1">
            <a:off x="2428901" y="4302880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  <p:sp>
        <p:nvSpPr>
          <p:cNvPr id="182" name="Linie"/>
          <p:cNvSpPr/>
          <p:nvPr/>
        </p:nvSpPr>
        <p:spPr>
          <a:xfrm flipV="1">
            <a:off x="2428901" y="3320670"/>
            <a:ext cx="398763" cy="109284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13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242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Avenir Book Oblique</vt:lpstr>
      <vt:lpstr>Office-Design</vt:lpstr>
      <vt:lpstr>Capability Map</vt:lpstr>
      <vt:lpstr>Changelog</vt:lpstr>
      <vt:lpstr>OC Reference Tooling Capabilities - Overview (v1.4)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Peter Ellsiepen</cp:lastModifiedBy>
  <cp:revision>68</cp:revision>
  <cp:lastPrinted>2019-12-06T17:03:19Z</cp:lastPrinted>
  <dcterms:modified xsi:type="dcterms:W3CDTF">2020-01-23T14:42:05Z</dcterms:modified>
</cp:coreProperties>
</file>