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sldIdLst>
    <p:sldId id="256" r:id="rId2"/>
    <p:sldId id="464" r:id="rId3"/>
    <p:sldId id="310" r:id="rId4"/>
    <p:sldId id="387" r:id="rId5"/>
    <p:sldId id="388" r:id="rId6"/>
    <p:sldId id="471" r:id="rId7"/>
    <p:sldId id="472" r:id="rId8"/>
    <p:sldId id="418" r:id="rId9"/>
    <p:sldId id="431" r:id="rId10"/>
    <p:sldId id="457" r:id="rId11"/>
    <p:sldId id="458" r:id="rId12"/>
    <p:sldId id="426" r:id="rId13"/>
    <p:sldId id="427" r:id="rId14"/>
    <p:sldId id="467" r:id="rId15"/>
    <p:sldId id="428" r:id="rId16"/>
    <p:sldId id="429" r:id="rId17"/>
    <p:sldId id="430" r:id="rId18"/>
    <p:sldId id="406" r:id="rId19"/>
    <p:sldId id="465" r:id="rId20"/>
    <p:sldId id="466" r:id="rId21"/>
    <p:sldId id="436" r:id="rId22"/>
    <p:sldId id="437" r:id="rId23"/>
    <p:sldId id="440" r:id="rId24"/>
    <p:sldId id="441" r:id="rId25"/>
    <p:sldId id="459" r:id="rId26"/>
    <p:sldId id="442" r:id="rId27"/>
    <p:sldId id="445" r:id="rId28"/>
    <p:sldId id="446" r:id="rId29"/>
    <p:sldId id="447" r:id="rId30"/>
    <p:sldId id="448" r:id="rId31"/>
    <p:sldId id="449" r:id="rId32"/>
    <p:sldId id="450" r:id="rId33"/>
    <p:sldId id="443" r:id="rId34"/>
    <p:sldId id="460" r:id="rId35"/>
    <p:sldId id="461" r:id="rId36"/>
    <p:sldId id="462" r:id="rId37"/>
    <p:sldId id="451" r:id="rId38"/>
    <p:sldId id="444" r:id="rId39"/>
    <p:sldId id="452" r:id="rId40"/>
    <p:sldId id="453" r:id="rId41"/>
    <p:sldId id="454" r:id="rId42"/>
    <p:sldId id="470" r:id="rId43"/>
    <p:sldId id="469" r:id="rId44"/>
    <p:sldId id="468" r:id="rId45"/>
    <p:sldId id="463" r:id="rId46"/>
    <p:sldId id="456" r:id="rId47"/>
    <p:sldId id="32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5291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2B395-7279-4F58-B0D5-3BA0A6759645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43A55-290A-43FB-BED0-29AB8622D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3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3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7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51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51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86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0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2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6CF1-5327-4BDD-AB3C-4968AEA49818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1E90-454D-45FA-B73B-D051D5C9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61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49" y="1151800"/>
            <a:ext cx="11601451" cy="1068387"/>
          </a:xfrm>
        </p:spPr>
        <p:txBody>
          <a:bodyPr anchor="t"/>
          <a:lstStyle/>
          <a:p>
            <a:r>
              <a:rPr lang="fr-FR" dirty="0" err="1">
                <a:solidFill>
                  <a:schemeClr val="accent6"/>
                </a:solidFill>
              </a:rPr>
              <a:t>Elm</a:t>
            </a:r>
            <a:r>
              <a:rPr lang="fr-FR" dirty="0">
                <a:solidFill>
                  <a:schemeClr val="accent6"/>
                </a:solidFill>
              </a:rPr>
              <a:t>-test…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4475" y="2696171"/>
            <a:ext cx="9144000" cy="1533525"/>
          </a:xfrm>
        </p:spPr>
        <p:txBody>
          <a:bodyPr>
            <a:normAutofit/>
          </a:bodyPr>
          <a:lstStyle/>
          <a:p>
            <a:r>
              <a:rPr lang="fr-FR" sz="4400" i="1" dirty="0">
                <a:solidFill>
                  <a:schemeClr val="accent2"/>
                </a:solidFill>
              </a:rPr>
              <a:t>Par la pratique</a:t>
            </a:r>
            <a:endParaRPr lang="fr-FR" sz="4400" i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447800" y="5349875"/>
            <a:ext cx="9144000" cy="47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n_umiastowski</a:t>
            </a:r>
            <a:endParaRPr lang="fr-FR" sz="2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447800" y="4369066"/>
            <a:ext cx="914400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accent2"/>
                </a:solidFill>
              </a:rPr>
              <a:t>Meetup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Elm</a:t>
            </a:r>
            <a:r>
              <a:rPr lang="fr-FR" dirty="0">
                <a:solidFill>
                  <a:schemeClr val="accent2"/>
                </a:solidFill>
              </a:rPr>
              <a:t> Paris – 19 avril 2017</a:t>
            </a:r>
          </a:p>
        </p:txBody>
      </p:sp>
    </p:spTree>
    <p:extLst>
      <p:ext uri="{BB962C8B-B14F-4D97-AF65-F5344CB8AC3E}">
        <p14:creationId xmlns:p14="http://schemas.microsoft.com/office/powerpoint/2010/main" val="214551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057275"/>
            <a:ext cx="7639050" cy="4743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6475" y="4829175"/>
            <a:ext cx="1781176" cy="8953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76475" y="2390774"/>
            <a:ext cx="8362950" cy="18002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failed</a:t>
            </a:r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24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passed</a:t>
            </a:r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724025"/>
            <a:ext cx="7715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8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557212"/>
            <a:ext cx="10658475" cy="57435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90725" y="2200275"/>
            <a:ext cx="2238376" cy="323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09700" y="4533900"/>
            <a:ext cx="8686800" cy="323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409700" y="5093493"/>
            <a:ext cx="2238376" cy="323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03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423862"/>
            <a:ext cx="10410825" cy="6010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4999" y="2440781"/>
            <a:ext cx="2390775" cy="323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09700" y="4769643"/>
            <a:ext cx="8686800" cy="323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00600" y="5331618"/>
            <a:ext cx="2152650" cy="323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1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5325"/>
            <a:ext cx="10515600" cy="57912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267575" y="5457825"/>
            <a:ext cx="3343275" cy="52322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TEST RUN FAILED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29375" y="2210783"/>
            <a:ext cx="3343275" cy="523220"/>
          </a:xfrm>
          <a:prstGeom prst="rect">
            <a:avLst/>
          </a:prstGeom>
          <a:solidFill>
            <a:schemeClr val="tx1"/>
          </a:solidFill>
          <a:ln w="317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6"/>
                </a:solidFill>
              </a:rPr>
              <a:t>TEST RUN PASSED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Tester avec un maximum de données !</a:t>
            </a:r>
          </a:p>
        </p:txBody>
      </p:sp>
    </p:spTree>
    <p:extLst>
      <p:ext uri="{BB962C8B-B14F-4D97-AF65-F5344CB8AC3E}">
        <p14:creationId xmlns:p14="http://schemas.microsoft.com/office/powerpoint/2010/main" val="11501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64" y="0"/>
            <a:ext cx="822647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09875" y="1428750"/>
            <a:ext cx="1781176" cy="21907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95949" y="3781425"/>
            <a:ext cx="1924051" cy="21907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432823" y="3781425"/>
            <a:ext cx="3552825" cy="2031325"/>
          </a:xfrm>
          <a:prstGeom prst="rect">
            <a:avLst/>
          </a:prstGeom>
          <a:solidFill>
            <a:schemeClr val="tx1"/>
          </a:solidFill>
          <a:ln w="317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Bien choisir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/>
                </a:solidFill>
              </a:rPr>
              <a:t>Nom du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/>
                </a:solidFill>
              </a:rPr>
              <a:t>Nom de la fonction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Ecrire les tests dans l’ordre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Tester avec un max. de cas !</a:t>
            </a: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6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862137"/>
            <a:ext cx="10801350" cy="2714625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Micro-tests ET macro-tests</a:t>
            </a:r>
          </a:p>
        </p:txBody>
      </p:sp>
    </p:spTree>
    <p:extLst>
      <p:ext uri="{BB962C8B-B14F-4D97-AF65-F5344CB8AC3E}">
        <p14:creationId xmlns:p14="http://schemas.microsoft.com/office/powerpoint/2010/main" val="257324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287"/>
            <a:ext cx="11831808" cy="2576513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Micro-tests ET macro-tests</a:t>
            </a:r>
          </a:p>
        </p:txBody>
      </p:sp>
    </p:spTree>
    <p:extLst>
      <p:ext uri="{BB962C8B-B14F-4D97-AF65-F5344CB8AC3E}">
        <p14:creationId xmlns:p14="http://schemas.microsoft.com/office/powerpoint/2010/main" val="374386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 peut faire du Test-first mentalement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638175"/>
            <a:ext cx="97726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44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Ce que j’ai appris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875" y="1196461"/>
            <a:ext cx="1127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2"/>
                </a:solidFill>
              </a:rPr>
              <a:t>Bien choisir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rgbClr val="00B050"/>
                </a:solidFill>
              </a:rPr>
              <a:t>	Nom du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rgbClr val="00B050"/>
                </a:solidFill>
              </a:rPr>
              <a:t>	Nom de la fonction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rgbClr val="00B050"/>
                </a:solidFill>
              </a:rPr>
              <a:t>	Ecrire les tests dans l’ordre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chemeClr val="accent2"/>
                </a:solidFill>
              </a:rPr>
              <a:t>Tester avec un maximum de données. Savoir où s’arrêter est une question de compromis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rgbClr val="00B050"/>
                </a:solidFill>
              </a:rPr>
              <a:t>Ecrire les Macro-tests en même temps que les micro-tests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chemeClr val="accent2"/>
                </a:solidFill>
              </a:rPr>
              <a:t>Une fois qu’on a pris l’habitude du test-first, il se fait naturellement dans la  tête</a:t>
            </a:r>
          </a:p>
          <a:p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6452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178778" y="92572"/>
            <a:ext cx="10934700" cy="689952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Test unitaires en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Elm</a:t>
            </a:r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88327" y="1247775"/>
            <a:ext cx="10870223" cy="50673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rgbClr val="00B050"/>
                </a:solidFill>
              </a:rPr>
              <a:t>https://github.com/elm-community/elm-test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 algn="ctr">
              <a:buNone/>
            </a:pPr>
            <a:r>
              <a:rPr lang="fr-FR" sz="3600" b="1" dirty="0">
                <a:solidFill>
                  <a:srgbClr val="FFC000"/>
                </a:solidFill>
              </a:rPr>
              <a:t>LA librairie de tests unitaires de </a:t>
            </a:r>
            <a:r>
              <a:rPr lang="fr-FR" sz="3600" b="1" dirty="0" err="1">
                <a:solidFill>
                  <a:srgbClr val="FFC000"/>
                </a:solidFill>
              </a:rPr>
              <a:t>Elm</a:t>
            </a:r>
            <a:endParaRPr lang="fr-FR" sz="3600" dirty="0"/>
          </a:p>
          <a:p>
            <a:pPr marL="0" indent="0">
              <a:buNone/>
            </a:pPr>
            <a:endParaRPr lang="fr-FR" sz="3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sz="3600" dirty="0">
                <a:solidFill>
                  <a:schemeClr val="accent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8329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Ce que j’ai appris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325" y="1367911"/>
            <a:ext cx="1127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chemeClr val="accent2"/>
                </a:solidFill>
              </a:rPr>
              <a:t>	Si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rgbClr val="00B050"/>
                </a:solidFill>
              </a:rPr>
              <a:t>test1 OK, test2 OK, test3 OK, test4 OK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rgbClr val="00B050"/>
                </a:solidFill>
              </a:rPr>
              <a:t>Test5 KO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chemeClr val="accent2"/>
                </a:solidFill>
              </a:rPr>
              <a:t>Alors : </a:t>
            </a:r>
            <a:r>
              <a:rPr lang="fr-FR" sz="2800" i="1" dirty="0">
                <a:solidFill>
                  <a:srgbClr val="00B050"/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i="1" dirty="0">
                <a:solidFill>
                  <a:srgbClr val="00B050"/>
                </a:solidFill>
              </a:rPr>
              <a:t>revenir à l’état du test4</a:t>
            </a:r>
          </a:p>
          <a:p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42119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une récursion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3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" y="147637"/>
            <a:ext cx="6357938" cy="38147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4056671"/>
            <a:ext cx="8943974" cy="27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1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71463"/>
            <a:ext cx="6772275" cy="29337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1" y="3714750"/>
            <a:ext cx="6772275" cy="29337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87" y="502444"/>
            <a:ext cx="2867025" cy="9334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461" y="1789509"/>
            <a:ext cx="2124075" cy="619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81986" y="423862"/>
            <a:ext cx="3033713" cy="22717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>
            <a:off x="2886075" y="1104900"/>
            <a:ext cx="5395911" cy="45482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14" idx="2"/>
          </p:cNvCxnSpPr>
          <p:nvPr/>
        </p:nvCxnSpPr>
        <p:spPr>
          <a:xfrm flipH="1">
            <a:off x="8353425" y="2695575"/>
            <a:ext cx="1445418" cy="193357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14325"/>
            <a:ext cx="8839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33450"/>
            <a:ext cx="9048750" cy="550545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Tail call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optimization</a:t>
            </a:r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5526" y="933450"/>
            <a:ext cx="8458199" cy="28003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8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1675" y="1644136"/>
            <a:ext cx="803983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00B050"/>
                </a:solidFill>
              </a:rPr>
              <a:t>https://github.com/BrianHicks/elm-benchmark</a:t>
            </a:r>
          </a:p>
          <a:p>
            <a:endParaRPr lang="fr-FR" sz="3200" dirty="0"/>
          </a:p>
          <a:p>
            <a:pPr algn="ctr"/>
            <a:r>
              <a:rPr lang="fr-FR" sz="3200" i="1" dirty="0" err="1"/>
              <a:t>Measure</a:t>
            </a:r>
            <a:r>
              <a:rPr lang="fr-FR" sz="3200" i="1" dirty="0"/>
              <a:t> the speed of pure </a:t>
            </a:r>
            <a:r>
              <a:rPr lang="fr-FR" sz="3200" i="1" dirty="0" err="1"/>
              <a:t>functions</a:t>
            </a:r>
            <a:r>
              <a:rPr lang="fr-FR" sz="3200" i="1" dirty="0"/>
              <a:t>, </a:t>
            </a:r>
          </a:p>
          <a:p>
            <a:pPr algn="ctr"/>
            <a:r>
              <a:rPr lang="fr-FR" sz="3200" i="1" dirty="0" err="1"/>
              <a:t>with</a:t>
            </a:r>
            <a:r>
              <a:rPr lang="fr-FR" sz="3200" i="1" dirty="0"/>
              <a:t> as </a:t>
            </a:r>
            <a:r>
              <a:rPr lang="fr-FR" sz="3200" i="1" dirty="0" err="1"/>
              <a:t>little</a:t>
            </a:r>
            <a:r>
              <a:rPr lang="fr-FR" sz="3200" i="1" dirty="0"/>
              <a:t> Native code as possible.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Elm</a:t>
            </a:r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-benchmark</a:t>
            </a:r>
          </a:p>
        </p:txBody>
      </p:sp>
    </p:spTree>
    <p:extLst>
      <p:ext uri="{BB962C8B-B14F-4D97-AF65-F5344CB8AC3E}">
        <p14:creationId xmlns:p14="http://schemas.microsoft.com/office/powerpoint/2010/main" val="188011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45" y="0"/>
            <a:ext cx="885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8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02" y="0"/>
            <a:ext cx="8207246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8150" y="1428750"/>
            <a:ext cx="1118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2"/>
                </a:solidFill>
              </a:rPr>
              <a:t>TCO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559" y="4467225"/>
            <a:ext cx="2117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2"/>
                </a:solidFill>
              </a:rPr>
              <a:t>« </a:t>
            </a:r>
            <a:r>
              <a:rPr lang="fr-FR" sz="4000" dirty="0" err="1">
                <a:solidFill>
                  <a:schemeClr val="accent2"/>
                </a:solidFill>
              </a:rPr>
              <a:t>Naive</a:t>
            </a:r>
            <a:r>
              <a:rPr lang="fr-FR" sz="4000" dirty="0">
                <a:solidFill>
                  <a:schemeClr val="accent2"/>
                </a:solidFill>
              </a:rPr>
              <a:t> »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00025" y="3095625"/>
            <a:ext cx="11687175" cy="5715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1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356" y="0"/>
            <a:ext cx="5281288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 rot="20617728">
            <a:off x="376407" y="1992660"/>
            <a:ext cx="2718867" cy="1200329"/>
          </a:xfrm>
          <a:prstGeom prst="rect">
            <a:avLst/>
          </a:prstGeom>
          <a:noFill/>
          <a:ln w="47625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F0000"/>
                </a:solidFill>
              </a:rPr>
              <a:t>BENCHMARK RUNNING ON CHROME</a:t>
            </a:r>
          </a:p>
        </p:txBody>
      </p:sp>
    </p:spTree>
    <p:extLst>
      <p:ext uri="{BB962C8B-B14F-4D97-AF65-F5344CB8AC3E}">
        <p14:creationId xmlns:p14="http://schemas.microsoft.com/office/powerpoint/2010/main" val="18142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178778" y="92572"/>
            <a:ext cx="10934700" cy="689952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Apprendre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Elm</a:t>
            </a:r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88327" y="1247775"/>
            <a:ext cx="10870223" cy="50673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accent2"/>
                </a:solidFill>
              </a:rPr>
              <a:t>Challenge : </a:t>
            </a:r>
            <a:r>
              <a:rPr lang="fr-FR" sz="3600" b="1" dirty="0"/>
              <a:t>apprendre à manipuler les listes, en évitant au maximum les librairies ou fonctions </a:t>
            </a:r>
            <a:r>
              <a:rPr lang="fr-FR" sz="3600" b="1" dirty="0" err="1"/>
              <a:t>pré-existantes</a:t>
            </a:r>
            <a:r>
              <a:rPr lang="fr-FR" sz="3600" b="1" dirty="0"/>
              <a:t>.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 algn="ctr">
              <a:buNone/>
            </a:pPr>
            <a:r>
              <a:rPr lang="fr-FR" sz="3600" b="1" dirty="0">
                <a:solidFill>
                  <a:srgbClr val="FFC000"/>
                </a:solidFill>
              </a:rPr>
              <a:t> </a:t>
            </a:r>
            <a:r>
              <a:rPr lang="fr-FR" sz="3600" b="1" dirty="0">
                <a:solidFill>
                  <a:srgbClr val="00B050"/>
                </a:solidFill>
              </a:rPr>
              <a:t>Stratégie : </a:t>
            </a:r>
            <a:r>
              <a:rPr lang="fr-FR" sz="3600" b="1" dirty="0"/>
              <a:t>Test-first avec </a:t>
            </a:r>
            <a:r>
              <a:rPr lang="fr-FR" sz="3600" b="1" dirty="0" err="1"/>
              <a:t>Elm</a:t>
            </a:r>
            <a:r>
              <a:rPr lang="fr-FR" sz="3600" b="1" dirty="0"/>
              <a:t>-test</a:t>
            </a:r>
            <a:endParaRPr lang="fr-FR" sz="3600" dirty="0"/>
          </a:p>
          <a:p>
            <a:pPr marL="0" indent="0">
              <a:buNone/>
            </a:pPr>
            <a:endParaRPr lang="fr-FR" sz="3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sz="3600" dirty="0">
                <a:solidFill>
                  <a:schemeClr val="accent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20761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85" y="0"/>
            <a:ext cx="916423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14500" y="714375"/>
            <a:ext cx="837247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14499" y="2638425"/>
            <a:ext cx="837247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09725" y="4595812"/>
            <a:ext cx="837247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14499" y="6553200"/>
            <a:ext cx="837247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133850" y="95741"/>
            <a:ext cx="77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</a:rPr>
              <a:t>TCO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210425" y="-8320"/>
            <a:ext cx="100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accent2"/>
                </a:solidFill>
              </a:rPr>
              <a:t>Naive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1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044"/>
            <a:ext cx="12192000" cy="38439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962525" y="491381"/>
            <a:ext cx="1950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>
                <a:solidFill>
                  <a:schemeClr val="accent2"/>
                </a:solidFill>
              </a:rPr>
              <a:t>Naive</a:t>
            </a:r>
            <a:endParaRPr lang="fr-FR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36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4" y="0"/>
            <a:ext cx="9763932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304925" y="2215406"/>
            <a:ext cx="1457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chemeClr val="accent2"/>
                </a:solidFill>
              </a:rPr>
              <a:t>TCO</a:t>
            </a:r>
          </a:p>
        </p:txBody>
      </p:sp>
    </p:spTree>
    <p:extLst>
      <p:ext uri="{BB962C8B-B14F-4D97-AF65-F5344CB8AC3E}">
        <p14:creationId xmlns:p14="http://schemas.microsoft.com/office/powerpoint/2010/main" val="28786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Tail call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optimization</a:t>
            </a:r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1470" y="2368034"/>
            <a:ext cx="81367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/>
              <a:t>Toujours privilégier le </a:t>
            </a:r>
            <a:r>
              <a:rPr lang="fr-FR" sz="4400" dirty="0">
                <a:solidFill>
                  <a:srgbClr val="00B050"/>
                </a:solidFill>
              </a:rPr>
              <a:t>TCO</a:t>
            </a:r>
            <a:r>
              <a:rPr lang="fr-FR" sz="3600" dirty="0"/>
              <a:t> pour éviter les </a:t>
            </a:r>
          </a:p>
          <a:p>
            <a:pPr algn="ctr"/>
            <a:r>
              <a:rPr lang="fr-FR" sz="4400" dirty="0">
                <a:solidFill>
                  <a:srgbClr val="FF0000"/>
                </a:solidFill>
              </a:rPr>
              <a:t>stack </a:t>
            </a:r>
            <a:r>
              <a:rPr lang="fr-FR" sz="4400" dirty="0" err="1">
                <a:solidFill>
                  <a:srgbClr val="FF0000"/>
                </a:solidFill>
              </a:rPr>
              <a:t>overflow</a:t>
            </a:r>
            <a:endParaRPr lang="fr-F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avec le TEA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368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Elm</a:t>
            </a:r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-test et le TEA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709612"/>
            <a:ext cx="95059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5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Recos</a:t>
            </a:r>
            <a:r>
              <a:rPr lang="fr-FR" dirty="0"/>
              <a:t> « officielles » </a:t>
            </a:r>
            <a:r>
              <a:rPr lang="fr-FR" dirty="0" err="1"/>
              <a:t>Elm</a:t>
            </a:r>
            <a:r>
              <a:rPr lang="fr-FR" dirty="0"/>
              <a:t>-test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74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Alors, MISI ou Test-first 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30" y="852088"/>
            <a:ext cx="8697539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6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2507272" cy="183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Tennis Kata</a:t>
            </a:r>
          </a:p>
          <a:p>
            <a:r>
              <a:rPr lang="fr-FR" sz="3600" dirty="0">
                <a:latin typeface="+mn-lt"/>
                <a:ea typeface="+mn-ea"/>
                <a:cs typeface="+mn-cs"/>
              </a:rPr>
              <a:t>avec</a:t>
            </a:r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360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wintvelt</a:t>
            </a:r>
            <a:endParaRPr lang="fr-FR" sz="36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13" y="0"/>
            <a:ext cx="760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7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Tennis Kata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70" y="0"/>
            <a:ext cx="6791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178778" y="92572"/>
            <a:ext cx="10934700" cy="689952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Exercice improvisé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88327" y="1247775"/>
            <a:ext cx="10870223" cy="54319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rgbClr val="00B050"/>
                </a:solidFill>
              </a:rPr>
              <a:t>Chemin le plus court !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99039" y="2913908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496962" y="2913908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3469181" y="1969356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5165107" y="1975867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6159819" y="2913908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0" name="Ellipse 9"/>
          <p:cNvSpPr/>
          <p:nvPr/>
        </p:nvSpPr>
        <p:spPr>
          <a:xfrm>
            <a:off x="7074393" y="1988888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1" name="Ellipse 10"/>
          <p:cNvSpPr/>
          <p:nvPr/>
        </p:nvSpPr>
        <p:spPr>
          <a:xfrm>
            <a:off x="8724599" y="1982378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12" name="Ellipse 11"/>
          <p:cNvSpPr/>
          <p:nvPr/>
        </p:nvSpPr>
        <p:spPr>
          <a:xfrm>
            <a:off x="9822676" y="2913908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13" name="Ellipse 12"/>
          <p:cNvSpPr/>
          <p:nvPr/>
        </p:nvSpPr>
        <p:spPr>
          <a:xfrm>
            <a:off x="11217618" y="2913908"/>
            <a:ext cx="553916" cy="553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cxnSp>
        <p:nvCxnSpPr>
          <p:cNvPr id="15" name="Connecteur droit avec flèche 14"/>
          <p:cNvCxnSpPr>
            <a:cxnSpLocks/>
            <a:stCxn id="5" idx="6"/>
            <a:endCxn id="6" idx="2"/>
          </p:cNvCxnSpPr>
          <p:nvPr/>
        </p:nvCxnSpPr>
        <p:spPr>
          <a:xfrm>
            <a:off x="1652955" y="3190866"/>
            <a:ext cx="8440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0424163" y="3190866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(8,9)</a:t>
            </a:r>
          </a:p>
        </p:txBody>
      </p:sp>
      <p:cxnSp>
        <p:nvCxnSpPr>
          <p:cNvPr id="31" name="Connecteur droit avec flèche 30"/>
          <p:cNvCxnSpPr>
            <a:cxnSpLocks/>
            <a:stCxn id="6" idx="6"/>
            <a:endCxn id="9" idx="2"/>
          </p:cNvCxnSpPr>
          <p:nvPr/>
        </p:nvCxnSpPr>
        <p:spPr>
          <a:xfrm>
            <a:off x="3050878" y="3190866"/>
            <a:ext cx="3108941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cxnSpLocks/>
            <a:stCxn id="6" idx="7"/>
            <a:endCxn id="7" idx="3"/>
          </p:cNvCxnSpPr>
          <p:nvPr/>
        </p:nvCxnSpPr>
        <p:spPr>
          <a:xfrm flipV="1">
            <a:off x="2969759" y="2442153"/>
            <a:ext cx="580541" cy="552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  <a:stCxn id="7" idx="6"/>
            <a:endCxn id="8" idx="2"/>
          </p:cNvCxnSpPr>
          <p:nvPr/>
        </p:nvCxnSpPr>
        <p:spPr>
          <a:xfrm>
            <a:off x="4023097" y="2246314"/>
            <a:ext cx="1142010" cy="6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cxnSpLocks/>
            <a:stCxn id="8" idx="6"/>
            <a:endCxn id="9" idx="1"/>
          </p:cNvCxnSpPr>
          <p:nvPr/>
        </p:nvCxnSpPr>
        <p:spPr>
          <a:xfrm>
            <a:off x="5719023" y="2252825"/>
            <a:ext cx="521915" cy="742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cxnSpLocks/>
            <a:stCxn id="9" idx="7"/>
            <a:endCxn id="10" idx="2"/>
          </p:cNvCxnSpPr>
          <p:nvPr/>
        </p:nvCxnSpPr>
        <p:spPr>
          <a:xfrm flipV="1">
            <a:off x="6632616" y="2265846"/>
            <a:ext cx="441777" cy="72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cxnSpLocks/>
            <a:stCxn id="10" idx="6"/>
            <a:endCxn id="11" idx="2"/>
          </p:cNvCxnSpPr>
          <p:nvPr/>
        </p:nvCxnSpPr>
        <p:spPr>
          <a:xfrm flipV="1">
            <a:off x="7628309" y="2259336"/>
            <a:ext cx="1096290" cy="65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cxnSpLocks/>
            <a:stCxn id="11" idx="6"/>
            <a:endCxn id="12" idx="1"/>
          </p:cNvCxnSpPr>
          <p:nvPr/>
        </p:nvCxnSpPr>
        <p:spPr>
          <a:xfrm>
            <a:off x="9278515" y="2259336"/>
            <a:ext cx="625280" cy="735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cxnSpLocks/>
            <a:stCxn id="12" idx="6"/>
            <a:endCxn id="13" idx="2"/>
          </p:cNvCxnSpPr>
          <p:nvPr/>
        </p:nvCxnSpPr>
        <p:spPr>
          <a:xfrm>
            <a:off x="10376592" y="3190866"/>
            <a:ext cx="8410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cxnSpLocks/>
            <a:stCxn id="9" idx="6"/>
            <a:endCxn id="12" idx="2"/>
          </p:cNvCxnSpPr>
          <p:nvPr/>
        </p:nvCxnSpPr>
        <p:spPr>
          <a:xfrm>
            <a:off x="6713735" y="3190866"/>
            <a:ext cx="3108941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9564320" y="2189523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(7,8)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782643" y="1890252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(6,7)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6765477" y="2604437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(5,6)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4232406" y="1843253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(3,4)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5919310" y="2235189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(4,5)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629889" y="2404466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(2,3)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1763362" y="3201791"/>
            <a:ext cx="74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(1,2)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4232406" y="3202040"/>
            <a:ext cx="7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(2,5</a:t>
            </a:r>
            <a:r>
              <a:rPr lang="fr-FR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7955119" y="3212092"/>
            <a:ext cx="7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(5,8</a:t>
            </a:r>
            <a:r>
              <a:rPr lang="fr-FR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89357" y="5452692"/>
            <a:ext cx="1194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[(1,2), (2,3), (3,4), (4,5), (5,6), (2,5), (5,8),(6,7), (7,8), (8,9)] =&gt; [(1,2), (2,5), (5,8),(8,9)]</a:t>
            </a:r>
          </a:p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656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26403" y="702172"/>
            <a:ext cx="3469297" cy="312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Tennis Kata</a:t>
            </a:r>
          </a:p>
          <a:p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5</a:t>
            </a:r>
            <a:r>
              <a:rPr lang="fr-FR" sz="3600" baseline="30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ème</a:t>
            </a:r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set, peut durer indéfiniment</a:t>
            </a:r>
          </a:p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(cf. Wimbledon)</a:t>
            </a:r>
          </a:p>
          <a:p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23" y="0"/>
            <a:ext cx="524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31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07352" y="1645146"/>
            <a:ext cx="9393848" cy="2222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Tennis Kata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 système de types de </a:t>
            </a:r>
            <a:r>
              <a:rPr lang="fr-FR" sz="240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Elm</a:t>
            </a:r>
            <a:r>
              <a:rPr lang="fr-FR" sz="2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est limité</a:t>
            </a:r>
            <a:r>
              <a:rPr lang="fr-F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4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(volontairement)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  <a:ea typeface="+mn-ea"/>
                <a:cs typeface="+mn-cs"/>
              </a:rPr>
              <a:t>Pas de patterns répandus pour le MISI. Est-il possible dans tous les cas ?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Cela nécessite du temps et de l’expérience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  <a:ea typeface="+mn-ea"/>
                <a:cs typeface="+mn-cs"/>
              </a:rPr>
              <a:t>Il faut s’efforcer de jongler entre MISI et Test-first</a:t>
            </a:r>
          </a:p>
        </p:txBody>
      </p:sp>
    </p:spTree>
    <p:extLst>
      <p:ext uri="{BB962C8B-B14F-4D97-AF65-F5344CB8AC3E}">
        <p14:creationId xmlns:p14="http://schemas.microsoft.com/office/powerpoint/2010/main" val="76716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5312"/>
            <a:ext cx="11887200" cy="5991225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178778" y="44947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Tester le MISI c’est beau !</a:t>
            </a:r>
          </a:p>
        </p:txBody>
      </p:sp>
    </p:spTree>
    <p:extLst>
      <p:ext uri="{BB962C8B-B14F-4D97-AF65-F5344CB8AC3E}">
        <p14:creationId xmlns:p14="http://schemas.microsoft.com/office/powerpoint/2010/main" val="1087476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Elm</a:t>
            </a:r>
            <a:r>
              <a:rPr lang="fr-FR" dirty="0"/>
              <a:t>-test c’est aussi les </a:t>
            </a:r>
            <a:r>
              <a:rPr lang="fr-FR" dirty="0" err="1"/>
              <a:t>fuzz</a:t>
            </a:r>
            <a:r>
              <a:rPr lang="fr-FR" dirty="0"/>
              <a:t> tests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Aussi appelé </a:t>
            </a:r>
            <a:r>
              <a:rPr lang="fr-FR" dirty="0" err="1"/>
              <a:t>Property-based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626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Fuzz</a:t>
            </a:r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-test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260"/>
            <a:ext cx="12192000" cy="5469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226" y="694261"/>
            <a:ext cx="2076449" cy="2582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314450" y="4008961"/>
            <a:ext cx="4038600" cy="22966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614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2696" y="1358384"/>
            <a:ext cx="9653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err="1">
                <a:solidFill>
                  <a:schemeClr val="accent6"/>
                </a:solidFill>
              </a:rPr>
              <a:t>Elm</a:t>
            </a:r>
            <a:r>
              <a:rPr lang="fr-FR" sz="3600" dirty="0">
                <a:solidFill>
                  <a:schemeClr val="accent6"/>
                </a:solidFill>
              </a:rPr>
              <a:t> m’a fait essayer et aimer le test-first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MISI + Test-first : la clé du succès </a:t>
            </a:r>
            <a:r>
              <a:rPr lang="fr-FR" sz="3600" dirty="0">
                <a:solidFill>
                  <a:schemeClr val="accent2"/>
                </a:solidFill>
              </a:rPr>
              <a:t>$$$$$$$$$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accent6"/>
                </a:solidFill>
              </a:rPr>
              <a:t>Pour apprendre, </a:t>
            </a:r>
            <a:r>
              <a:rPr lang="fr-FR" sz="3600" dirty="0" err="1">
                <a:solidFill>
                  <a:schemeClr val="accent6"/>
                </a:solidFill>
              </a:rPr>
              <a:t>Elm</a:t>
            </a:r>
            <a:r>
              <a:rPr lang="fr-FR" sz="3600" dirty="0">
                <a:solidFill>
                  <a:schemeClr val="accent6"/>
                </a:solidFill>
              </a:rPr>
              <a:t>-test est un outil très efficace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Développer toute la logique avant de se préoccuper de l’affichage ?</a:t>
            </a:r>
          </a:p>
        </p:txBody>
      </p:sp>
    </p:spTree>
    <p:extLst>
      <p:ext uri="{BB962C8B-B14F-4D97-AF65-F5344CB8AC3E}">
        <p14:creationId xmlns:p14="http://schemas.microsoft.com/office/powerpoint/2010/main" val="4239747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8778" y="92572"/>
            <a:ext cx="109347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Pour aller plus loin…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2696" y="1358384"/>
            <a:ext cx="9653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accent6"/>
                </a:solidFill>
              </a:rPr>
              <a:t>Ecrire des </a:t>
            </a:r>
            <a:r>
              <a:rPr lang="fr-FR" sz="3600" dirty="0" err="1">
                <a:solidFill>
                  <a:schemeClr val="accent6"/>
                </a:solidFill>
              </a:rPr>
              <a:t>fuzz</a:t>
            </a:r>
            <a:r>
              <a:rPr lang="fr-FR" sz="3600" dirty="0">
                <a:solidFill>
                  <a:schemeClr val="accent6"/>
                </a:solidFill>
              </a:rPr>
              <a:t>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accent6"/>
                </a:solidFill>
              </a:rPr>
              <a:t>Tester vos vues </a:t>
            </a:r>
            <a:r>
              <a:rPr lang="fr-FR" sz="3600" dirty="0"/>
              <a:t>avec </a:t>
            </a:r>
            <a:r>
              <a:rPr lang="fr-FR" sz="3600" dirty="0" err="1">
                <a:solidFill>
                  <a:schemeClr val="accent2"/>
                </a:solidFill>
              </a:rPr>
              <a:t>elm</a:t>
            </a:r>
            <a:r>
              <a:rPr lang="fr-FR" sz="3600" dirty="0">
                <a:solidFill>
                  <a:schemeClr val="accent2"/>
                </a:solidFill>
              </a:rPr>
              <a:t>-html-test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Tests </a:t>
            </a:r>
            <a:r>
              <a:rPr lang="fr-FR" sz="3600" dirty="0">
                <a:solidFill>
                  <a:schemeClr val="accent6"/>
                </a:solidFill>
              </a:rPr>
              <a:t>End-to-End </a:t>
            </a:r>
            <a:r>
              <a:rPr lang="fr-FR" sz="3600" dirty="0"/>
              <a:t> pas encore intégré dans </a:t>
            </a:r>
            <a:r>
              <a:rPr lang="fr-FR" sz="3600" dirty="0" err="1"/>
              <a:t>Elm</a:t>
            </a:r>
            <a:r>
              <a:rPr lang="fr-FR" sz="3600" dirty="0"/>
              <a:t>-test : utiliser votre </a:t>
            </a:r>
            <a:r>
              <a:rPr lang="fr-FR" sz="3600" dirty="0" err="1"/>
              <a:t>webdriver</a:t>
            </a:r>
            <a:r>
              <a:rPr lang="fr-FR" sz="3600" dirty="0"/>
              <a:t> favori, comme Capybara ou </a:t>
            </a:r>
            <a:r>
              <a:rPr lang="fr-FR" sz="3600" dirty="0" err="1"/>
              <a:t>elm-webdriver</a:t>
            </a:r>
            <a:r>
              <a:rPr lang="fr-F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255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88327" y="1352551"/>
            <a:ext cx="10515600" cy="5067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sz="26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fr-FR" sz="5400" dirty="0">
                <a:solidFill>
                  <a:schemeClr val="accent2"/>
                </a:solidFill>
              </a:rPr>
              <a:t>Questions ?</a:t>
            </a:r>
          </a:p>
          <a:p>
            <a:pPr marL="0" indent="0">
              <a:buNone/>
            </a:pPr>
            <a:endParaRPr lang="fr-FR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accent2"/>
                </a:solidFill>
              </a:rPr>
              <a:t>		</a:t>
            </a:r>
            <a:endParaRPr lang="fr-FR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178778" y="92572"/>
            <a:ext cx="10934700" cy="689952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Apprendre </a:t>
            </a:r>
            <a:r>
              <a:rPr lang="fr-FR" sz="36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Elm</a:t>
            </a:r>
            <a:endParaRPr lang="fr-FR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04824" y="2357030"/>
            <a:ext cx="9667875" cy="102864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400" dirty="0"/>
              <a:t>[(1,2),</a:t>
            </a:r>
            <a:r>
              <a:rPr lang="fr-FR" sz="2400" dirty="0">
                <a:solidFill>
                  <a:srgbClr val="FF0000"/>
                </a:solidFill>
              </a:rPr>
              <a:t>(2,3),(3,4)</a:t>
            </a:r>
            <a:r>
              <a:rPr lang="fr-FR" sz="2400" dirty="0"/>
              <a:t>,</a:t>
            </a:r>
            <a:r>
              <a:rPr lang="fr-FR" sz="2400" dirty="0">
                <a:solidFill>
                  <a:schemeClr val="accent6"/>
                </a:solidFill>
              </a:rPr>
              <a:t>(2,4)</a:t>
            </a:r>
            <a:r>
              <a:rPr lang="fr-FR" sz="2400" dirty="0"/>
              <a:t>,(4,5),</a:t>
            </a:r>
            <a:r>
              <a:rPr lang="fr-FR" sz="2400" dirty="0">
                <a:solidFill>
                  <a:srgbClr val="FF0000"/>
                </a:solidFill>
              </a:rPr>
              <a:t>(5,6),(7,8),(8,9)</a:t>
            </a:r>
            <a:r>
              <a:rPr lang="fr-FR" sz="2400" dirty="0"/>
              <a:t>,</a:t>
            </a:r>
            <a:r>
              <a:rPr lang="fr-FR" sz="2400" dirty="0">
                <a:solidFill>
                  <a:schemeClr val="accent6"/>
                </a:solidFill>
              </a:rPr>
              <a:t>(5,9)</a:t>
            </a:r>
            <a:r>
              <a:rPr lang="fr-FR" sz="2400" dirty="0"/>
              <a:t>,(9,10) …]</a:t>
            </a:r>
            <a:r>
              <a:rPr lang="fr-FR" sz="2400" dirty="0">
                <a:solidFill>
                  <a:schemeClr val="accent2"/>
                </a:solidFill>
              </a:rPr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04824" y="4629585"/>
            <a:ext cx="537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-&gt; </a:t>
            </a:r>
            <a:r>
              <a:rPr lang="fr-FR" sz="2400" dirty="0">
                <a:solidFill>
                  <a:schemeClr val="accent2"/>
                </a:solidFill>
              </a:rPr>
              <a:t>[ (1,2), </a:t>
            </a:r>
            <a:r>
              <a:rPr lang="fr-FR" sz="2400" dirty="0">
                <a:solidFill>
                  <a:schemeClr val="accent6"/>
                </a:solidFill>
              </a:rPr>
              <a:t>(2,4)</a:t>
            </a:r>
            <a:r>
              <a:rPr lang="fr-FR" sz="2400" dirty="0">
                <a:solidFill>
                  <a:schemeClr val="accent2"/>
                </a:solidFill>
              </a:rPr>
              <a:t>,(4,5),</a:t>
            </a:r>
            <a:r>
              <a:rPr lang="fr-FR" sz="2400" dirty="0">
                <a:solidFill>
                  <a:schemeClr val="accent6"/>
                </a:solidFill>
              </a:rPr>
              <a:t>(5,9)</a:t>
            </a:r>
            <a:r>
              <a:rPr lang="fr-FR" sz="2400" dirty="0">
                <a:solidFill>
                  <a:schemeClr val="accent2"/>
                </a:solidFill>
              </a:rPr>
              <a:t>,(9,10)] </a:t>
            </a:r>
          </a:p>
          <a:p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8328" y="1477038"/>
            <a:ext cx="1126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B050"/>
                </a:solidFill>
              </a:rPr>
              <a:t>De</a:t>
            </a:r>
            <a:r>
              <a:rPr lang="fr-FR" sz="2800" dirty="0"/>
              <a:t> List (Int, Int)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4824" y="3530578"/>
            <a:ext cx="2933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B050"/>
                </a:solidFill>
              </a:rPr>
              <a:t>vers </a:t>
            </a:r>
            <a:r>
              <a:rPr lang="fr-FR" sz="2800" dirty="0">
                <a:solidFill>
                  <a:schemeClr val="accent2"/>
                </a:solidFill>
              </a:rPr>
              <a:t>List (Int, Int)</a:t>
            </a:r>
          </a:p>
          <a:p>
            <a:pPr algn="ctr"/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97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2197" y="152939"/>
            <a:ext cx="11261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00B050"/>
                </a:solidFill>
              </a:rPr>
              <a:t>Removeshortcut</a:t>
            </a:r>
            <a:endParaRPr lang="fr-FR" sz="1200" dirty="0"/>
          </a:p>
          <a:p>
            <a:r>
              <a:rPr lang="fr-FR" sz="1200" dirty="0"/>
              <a:t>[(1,2),(2,3),</a:t>
            </a:r>
            <a:r>
              <a:rPr lang="fr-FR" sz="1200" strike="sngStrike" dirty="0"/>
              <a:t>(2,4)</a:t>
            </a:r>
            <a:r>
              <a:rPr lang="fr-FR" sz="1200" dirty="0"/>
              <a:t>,(3,4),(4,5),(5,6),</a:t>
            </a:r>
            <a:r>
              <a:rPr lang="fr-FR" sz="1200" strike="sngStrike" dirty="0"/>
              <a:t>(5,7)</a:t>
            </a:r>
            <a:r>
              <a:rPr lang="fr-FR" sz="1200" dirty="0"/>
              <a:t>,(6,7),(7,8),(8,9)]      	</a:t>
            </a:r>
            <a:r>
              <a:rPr lang="fr-FR" sz="1200" dirty="0" err="1"/>
              <a:t>pathlist</a:t>
            </a:r>
            <a:r>
              <a:rPr lang="fr-FR" sz="1200" dirty="0"/>
              <a:t>			</a:t>
            </a:r>
            <a:r>
              <a:rPr lang="fr-FR" sz="1200" b="1" dirty="0">
                <a:solidFill>
                  <a:srgbClr val="FFC000"/>
                </a:solidFill>
              </a:rPr>
              <a:t>1</a:t>
            </a:r>
          </a:p>
          <a:p>
            <a:r>
              <a:rPr lang="fr-FR" sz="1200" dirty="0">
                <a:solidFill>
                  <a:srgbClr val="00B050"/>
                </a:solidFill>
              </a:rPr>
              <a:t>							          	</a:t>
            </a:r>
            <a:r>
              <a:rPr lang="fr-FR" sz="1200" dirty="0" err="1">
                <a:solidFill>
                  <a:srgbClr val="00B050"/>
                </a:solidFill>
              </a:rPr>
              <a:t>removeshortcut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>
                <a:solidFill>
                  <a:srgbClr val="00B050"/>
                </a:solidFill>
              </a:rPr>
              <a:t>[(1,2),(2,3)          ,(3,4),(4,5),(5,6)          ,(6,7),(7,8),(8,9)]     	</a:t>
            </a:r>
            <a:r>
              <a:rPr lang="fr-FR" sz="1200" dirty="0" err="1"/>
              <a:t>removeshortcut</a:t>
            </a:r>
            <a:r>
              <a:rPr lang="fr-FR" sz="1200" dirty="0"/>
              <a:t>		2</a:t>
            </a:r>
          </a:p>
          <a:p>
            <a:endParaRPr lang="fr-FR" sz="1200" dirty="0"/>
          </a:p>
          <a:p>
            <a:r>
              <a:rPr lang="fr-FR" sz="1200" dirty="0"/>
              <a:t>[(1,2),(2,3)          ,(3,4),(4,5),(5,6)         ,(6,7),(7,8),(8,9)]      	</a:t>
            </a:r>
            <a:r>
              <a:rPr lang="fr-FR" sz="1200" dirty="0" err="1"/>
              <a:t>removeshortcut</a:t>
            </a:r>
            <a:r>
              <a:rPr lang="fr-FR" sz="1200" dirty="0"/>
              <a:t>		2	</a:t>
            </a:r>
          </a:p>
          <a:p>
            <a:r>
              <a:rPr lang="fr-FR" sz="1200" dirty="0"/>
              <a:t>[(1,2),(2,3),</a:t>
            </a:r>
            <a:r>
              <a:rPr lang="fr-FR" sz="1200" dirty="0">
                <a:solidFill>
                  <a:srgbClr val="FF0000"/>
                </a:solidFill>
              </a:rPr>
              <a:t>(2,4)</a:t>
            </a:r>
            <a:r>
              <a:rPr lang="fr-FR" sz="1200" dirty="0"/>
              <a:t>,(3,4),(4,5),(5,6),</a:t>
            </a:r>
            <a:r>
              <a:rPr lang="fr-FR" sz="1200" dirty="0">
                <a:solidFill>
                  <a:srgbClr val="FF0000"/>
                </a:solidFill>
              </a:rPr>
              <a:t>(5,7)</a:t>
            </a:r>
            <a:r>
              <a:rPr lang="fr-FR" sz="1200" dirty="0"/>
              <a:t>,(6,7),(7,8),(8,9)]</a:t>
            </a:r>
            <a:r>
              <a:rPr lang="fr-FR" sz="1200" dirty="0">
                <a:solidFill>
                  <a:srgbClr val="00B050"/>
                </a:solidFill>
              </a:rPr>
              <a:t>       	</a:t>
            </a:r>
            <a:r>
              <a:rPr lang="fr-FR" sz="1200" dirty="0" err="1"/>
              <a:t>pathlist</a:t>
            </a:r>
            <a:r>
              <a:rPr lang="fr-FR" sz="1200" dirty="0"/>
              <a:t>			1</a:t>
            </a:r>
          </a:p>
          <a:p>
            <a:r>
              <a:rPr lang="fr-FR" sz="1200" dirty="0"/>
              <a:t>							          	</a:t>
            </a:r>
            <a:r>
              <a:rPr lang="fr-FR" sz="1200" dirty="0" err="1">
                <a:solidFill>
                  <a:srgbClr val="00B050"/>
                </a:solidFill>
              </a:rPr>
              <a:t>extractshortcut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>
                <a:solidFill>
                  <a:srgbClr val="00B050"/>
                </a:solidFill>
              </a:rPr>
              <a:t>[(2,4),(5,7)]   						          	</a:t>
            </a:r>
            <a:r>
              <a:rPr lang="fr-FR" sz="1200" dirty="0" err="1"/>
              <a:t>extractshortcut</a:t>
            </a:r>
            <a:r>
              <a:rPr lang="fr-FR" sz="1200" dirty="0"/>
              <a:t>		3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[(2,4),(5,7)]							</a:t>
            </a:r>
            <a:r>
              <a:rPr lang="fr-FR" sz="1200" dirty="0" err="1"/>
              <a:t>extractshortcut</a:t>
            </a:r>
            <a:r>
              <a:rPr lang="fr-FR" sz="1200" dirty="0"/>
              <a:t>		3</a:t>
            </a:r>
          </a:p>
          <a:p>
            <a:r>
              <a:rPr lang="fr-FR" sz="1200" dirty="0"/>
              <a:t>[(1,2),</a:t>
            </a:r>
            <a:r>
              <a:rPr lang="fr-FR" sz="1200" dirty="0">
                <a:solidFill>
                  <a:srgbClr val="FF0000"/>
                </a:solidFill>
              </a:rPr>
              <a:t>(2,3),(3,4)</a:t>
            </a:r>
            <a:r>
              <a:rPr lang="fr-FR" sz="1200" dirty="0"/>
              <a:t>,(4,5),</a:t>
            </a:r>
            <a:r>
              <a:rPr lang="fr-FR" sz="1200" dirty="0">
                <a:solidFill>
                  <a:srgbClr val="FF0000"/>
                </a:solidFill>
              </a:rPr>
              <a:t>(5,6),(6,7)</a:t>
            </a:r>
            <a:r>
              <a:rPr lang="fr-FR" sz="1200" dirty="0"/>
              <a:t>,(7,8)]			</a:t>
            </a:r>
            <a:r>
              <a:rPr lang="fr-FR" sz="1200" dirty="0" err="1"/>
              <a:t>pathlist</a:t>
            </a:r>
            <a:r>
              <a:rPr lang="fr-FR" sz="1200" dirty="0"/>
              <a:t>			1</a:t>
            </a:r>
          </a:p>
          <a:p>
            <a:r>
              <a:rPr lang="fr-FR" sz="1200" dirty="0"/>
              <a:t>								</a:t>
            </a:r>
            <a:r>
              <a:rPr lang="fr-FR" sz="1200" dirty="0" err="1">
                <a:solidFill>
                  <a:srgbClr val="00B050"/>
                </a:solidFill>
              </a:rPr>
              <a:t>valuestoreplace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>
                <a:solidFill>
                  <a:srgbClr val="00B050"/>
                </a:solidFill>
              </a:rPr>
              <a:t>[(2,3),(3,4),(5,6),(6,7)]                                                                 	</a:t>
            </a:r>
            <a:r>
              <a:rPr lang="fr-FR" sz="1200" dirty="0" err="1"/>
              <a:t>valuestoreplace</a:t>
            </a:r>
            <a:r>
              <a:rPr lang="fr-FR" sz="1200" dirty="0"/>
              <a:t>		4</a:t>
            </a:r>
          </a:p>
          <a:p>
            <a:endParaRPr lang="fr-FR" sz="1200" dirty="0"/>
          </a:p>
          <a:p>
            <a:r>
              <a:rPr lang="fr-FR" sz="1200" dirty="0"/>
              <a:t>[         (2,3),(3,4)          ,(5,6),(6,7)         ] 			</a:t>
            </a:r>
            <a:r>
              <a:rPr lang="fr-FR" sz="1200" dirty="0" err="1"/>
              <a:t>valuestoreplace</a:t>
            </a:r>
            <a:r>
              <a:rPr lang="fr-FR" sz="1200" dirty="0"/>
              <a:t>		4</a:t>
            </a:r>
          </a:p>
          <a:p>
            <a:r>
              <a:rPr lang="fr-FR" sz="1200" dirty="0"/>
              <a:t>[(1,2),</a:t>
            </a:r>
            <a:r>
              <a:rPr lang="fr-FR" sz="1200" dirty="0">
                <a:solidFill>
                  <a:srgbClr val="FF0000"/>
                </a:solidFill>
              </a:rPr>
              <a:t>(2,3),(3,4)</a:t>
            </a:r>
            <a:r>
              <a:rPr lang="fr-FR" sz="1200" dirty="0"/>
              <a:t>,(4,5),</a:t>
            </a:r>
            <a:r>
              <a:rPr lang="fr-FR" sz="1200" dirty="0">
                <a:solidFill>
                  <a:srgbClr val="FF0000"/>
                </a:solidFill>
              </a:rPr>
              <a:t>(5,6),(6,7)</a:t>
            </a:r>
            <a:r>
              <a:rPr lang="fr-FR" sz="1200" dirty="0"/>
              <a:t>,(7,8)]			</a:t>
            </a:r>
            <a:r>
              <a:rPr lang="fr-FR" sz="1200" dirty="0" err="1"/>
              <a:t>pathlist</a:t>
            </a:r>
            <a:r>
              <a:rPr lang="fr-FR" sz="1200" dirty="0"/>
              <a:t>			1</a:t>
            </a:r>
          </a:p>
          <a:p>
            <a:r>
              <a:rPr lang="fr-FR" sz="1200" dirty="0"/>
              <a:t>								</a:t>
            </a:r>
            <a:r>
              <a:rPr lang="fr-FR" sz="1200" dirty="0" err="1">
                <a:solidFill>
                  <a:srgbClr val="00B050"/>
                </a:solidFill>
              </a:rPr>
              <a:t>removelongvalues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>
                <a:solidFill>
                  <a:srgbClr val="00B050"/>
                </a:solidFill>
              </a:rPr>
              <a:t>[(1,2)                  ,(4,5)                   ,(7,8)] 			</a:t>
            </a:r>
            <a:r>
              <a:rPr lang="fr-FR" sz="1200" dirty="0" err="1"/>
              <a:t>removelongvalues</a:t>
            </a:r>
            <a:r>
              <a:rPr lang="fr-FR" sz="1200" dirty="0"/>
              <a:t>		5</a:t>
            </a:r>
          </a:p>
          <a:p>
            <a:endParaRPr lang="fr-FR" sz="1200" dirty="0"/>
          </a:p>
          <a:p>
            <a:r>
              <a:rPr lang="fr-FR" sz="1200" dirty="0"/>
              <a:t>[(1,2)                  ,(4,5)                   ,(7,8)]			</a:t>
            </a:r>
            <a:r>
              <a:rPr lang="fr-FR" sz="1200" dirty="0" err="1"/>
              <a:t>removelongvalues</a:t>
            </a:r>
            <a:r>
              <a:rPr lang="fr-FR" sz="1200" dirty="0"/>
              <a:t>		5</a:t>
            </a:r>
          </a:p>
          <a:p>
            <a:r>
              <a:rPr lang="fr-FR" sz="1200" dirty="0">
                <a:solidFill>
                  <a:srgbClr val="00B050"/>
                </a:solidFill>
              </a:rPr>
              <a:t>[	(2,4)                   ,(5,7)               ]   			</a:t>
            </a:r>
            <a:r>
              <a:rPr lang="fr-FR" sz="1200" dirty="0" err="1"/>
              <a:t>extractshortcut</a:t>
            </a:r>
            <a:r>
              <a:rPr lang="fr-FR" sz="1200" dirty="0"/>
              <a:t>		3</a:t>
            </a:r>
          </a:p>
          <a:p>
            <a:r>
              <a:rPr lang="fr-FR" sz="1200" dirty="0"/>
              <a:t>								</a:t>
            </a:r>
            <a:r>
              <a:rPr lang="fr-FR" sz="1200" dirty="0" err="1">
                <a:solidFill>
                  <a:srgbClr val="00B050"/>
                </a:solidFill>
              </a:rPr>
              <a:t>insertshortcuts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/>
              <a:t>[(1,2)   ,(2,4)     ,(4,5)    ,(5,7)      ,(7,8)]			</a:t>
            </a:r>
            <a:r>
              <a:rPr lang="fr-FR" sz="1200" dirty="0" err="1"/>
              <a:t>insertshortcuts</a:t>
            </a:r>
            <a:r>
              <a:rPr lang="fr-FR" sz="1200" dirty="0"/>
              <a:t>		</a:t>
            </a:r>
            <a:r>
              <a:rPr lang="fr-FR" sz="1200" b="1" dirty="0">
                <a:solidFill>
                  <a:srgbClr val="FFC000"/>
                </a:solidFill>
              </a:rPr>
              <a:t>6</a:t>
            </a:r>
          </a:p>
          <a:p>
            <a:endParaRPr lang="fr-F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0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2197" y="152939"/>
            <a:ext cx="11261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[(1,2),(2,3),</a:t>
            </a:r>
            <a:r>
              <a:rPr lang="fr-FR" sz="1200" strike="sngStrike" dirty="0"/>
              <a:t>(2,4)</a:t>
            </a:r>
            <a:r>
              <a:rPr lang="fr-FR" sz="1200" dirty="0"/>
              <a:t>,(3,4),(4,5),(5,6),</a:t>
            </a:r>
            <a:r>
              <a:rPr lang="fr-FR" sz="1200" strike="sngStrike" dirty="0"/>
              <a:t>(5,7)</a:t>
            </a:r>
            <a:r>
              <a:rPr lang="fr-FR" sz="1200" dirty="0"/>
              <a:t>,(6,7),(7,8),(8,9)]      	</a:t>
            </a:r>
            <a:r>
              <a:rPr lang="fr-FR" sz="1200" dirty="0" err="1"/>
              <a:t>pathlist</a:t>
            </a:r>
            <a:r>
              <a:rPr lang="fr-FR" sz="1200" dirty="0"/>
              <a:t>			</a:t>
            </a:r>
            <a:r>
              <a:rPr lang="fr-FR" sz="1200" b="1" dirty="0">
                <a:solidFill>
                  <a:srgbClr val="FFC000"/>
                </a:solidFill>
              </a:rPr>
              <a:t>1</a:t>
            </a:r>
          </a:p>
          <a:p>
            <a:r>
              <a:rPr lang="fr-FR" sz="1200" dirty="0">
                <a:solidFill>
                  <a:srgbClr val="00B050"/>
                </a:solidFill>
              </a:rPr>
              <a:t>							          	</a:t>
            </a:r>
            <a:r>
              <a:rPr lang="fr-FR" sz="1200" dirty="0" err="1">
                <a:solidFill>
                  <a:srgbClr val="00B050"/>
                </a:solidFill>
              </a:rPr>
              <a:t>removeshortcut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>
                <a:solidFill>
                  <a:srgbClr val="00B050"/>
                </a:solidFill>
              </a:rPr>
              <a:t>[(5,7),(2,4)] 							</a:t>
            </a:r>
            <a:r>
              <a:rPr lang="fr-FR" sz="1200" dirty="0" err="1"/>
              <a:t>removeshortcut</a:t>
            </a:r>
            <a:r>
              <a:rPr lang="fr-FR" sz="1200" dirty="0"/>
              <a:t>		2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[(2,4),(5,7)]							</a:t>
            </a:r>
            <a:r>
              <a:rPr lang="fr-FR" sz="1200" dirty="0" err="1"/>
              <a:t>removeshortcut</a:t>
            </a:r>
            <a:r>
              <a:rPr lang="fr-FR" sz="1200" dirty="0"/>
              <a:t> 		2</a:t>
            </a:r>
          </a:p>
          <a:p>
            <a:r>
              <a:rPr lang="fr-FR" sz="1200" dirty="0"/>
              <a:t>[(1,2),</a:t>
            </a:r>
            <a:r>
              <a:rPr lang="fr-FR" sz="1200" dirty="0">
                <a:solidFill>
                  <a:srgbClr val="FF0000"/>
                </a:solidFill>
              </a:rPr>
              <a:t>(2,3),(3,4)</a:t>
            </a:r>
            <a:r>
              <a:rPr lang="fr-FR" sz="1200" dirty="0"/>
              <a:t>,(4,5),</a:t>
            </a:r>
            <a:r>
              <a:rPr lang="fr-FR" sz="1200" dirty="0">
                <a:solidFill>
                  <a:srgbClr val="FF0000"/>
                </a:solidFill>
              </a:rPr>
              <a:t>(5,6),(6,7)</a:t>
            </a:r>
            <a:r>
              <a:rPr lang="fr-FR" sz="1200" dirty="0"/>
              <a:t>,(7,8)]			</a:t>
            </a:r>
            <a:r>
              <a:rPr lang="fr-FR" sz="1200" dirty="0" err="1"/>
              <a:t>pathlist</a:t>
            </a:r>
            <a:r>
              <a:rPr lang="fr-FR" sz="1200" dirty="0"/>
              <a:t>			1</a:t>
            </a:r>
          </a:p>
          <a:p>
            <a:r>
              <a:rPr lang="fr-FR" sz="1200" dirty="0"/>
              <a:t>								</a:t>
            </a:r>
            <a:r>
              <a:rPr lang="fr-FR" sz="1200" dirty="0" err="1">
                <a:solidFill>
                  <a:srgbClr val="00B050"/>
                </a:solidFill>
              </a:rPr>
              <a:t>valuestoreplace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>
                <a:solidFill>
                  <a:srgbClr val="00B050"/>
                </a:solidFill>
              </a:rPr>
              <a:t>[(1,2)                   ,(4,5)                   ,(7,8)] 			</a:t>
            </a:r>
            <a:r>
              <a:rPr lang="fr-FR" sz="1200" dirty="0" err="1"/>
              <a:t>valuestoreplace</a:t>
            </a:r>
            <a:r>
              <a:rPr lang="fr-FR" sz="1200" dirty="0"/>
              <a:t>		3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[(1,2)                  ,(4,5)                   ,(7,8)]			 </a:t>
            </a:r>
            <a:r>
              <a:rPr lang="fr-FR" sz="1200" dirty="0" err="1"/>
              <a:t>valuestoreplace</a:t>
            </a:r>
            <a:r>
              <a:rPr lang="fr-FR" sz="1200" dirty="0"/>
              <a:t>		3</a:t>
            </a:r>
          </a:p>
          <a:p>
            <a:r>
              <a:rPr lang="fr-FR" sz="1200" dirty="0">
                <a:solidFill>
                  <a:srgbClr val="00B050"/>
                </a:solidFill>
              </a:rPr>
              <a:t>[	(2,4)                   ,(5,7)               ]   			</a:t>
            </a:r>
            <a:r>
              <a:rPr lang="fr-FR" sz="1200" dirty="0" err="1"/>
              <a:t>removeshortcut</a:t>
            </a:r>
            <a:r>
              <a:rPr lang="fr-FR" sz="1200" dirty="0"/>
              <a:t>		2</a:t>
            </a:r>
          </a:p>
          <a:p>
            <a:r>
              <a:rPr lang="fr-FR" sz="1200" dirty="0"/>
              <a:t>								</a:t>
            </a:r>
            <a:r>
              <a:rPr lang="fr-FR" sz="1200" dirty="0" err="1">
                <a:solidFill>
                  <a:srgbClr val="00B050"/>
                </a:solidFill>
              </a:rPr>
              <a:t>insertshortcuts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/>
              <a:t>[(1,2)   ,(2,4)     ,(4,5)    ,(5,7)      ,(7,8)]			</a:t>
            </a:r>
            <a:r>
              <a:rPr lang="fr-FR" sz="1200" dirty="0" err="1"/>
              <a:t>insertshortcuts</a:t>
            </a:r>
            <a:r>
              <a:rPr lang="fr-FR" sz="1200" dirty="0"/>
              <a:t>		</a:t>
            </a:r>
            <a:r>
              <a:rPr lang="fr-FR" sz="1200" b="1" dirty="0">
                <a:solidFill>
                  <a:srgbClr val="FFC000"/>
                </a:solidFill>
              </a:rPr>
              <a:t>4</a:t>
            </a:r>
          </a:p>
          <a:p>
            <a:endParaRPr lang="fr-F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1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14"/>
            <a:ext cx="12192000" cy="67931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500" y="1419225"/>
            <a:ext cx="4286250" cy="419100"/>
          </a:xfrm>
          <a:prstGeom prst="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51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056"/>
            <a:ext cx="12192000" cy="5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534</Words>
  <Application>Microsoft Office PowerPoint</Application>
  <PresentationFormat>Grand écran</PresentationFormat>
  <Paragraphs>172</Paragraphs>
  <Slides>47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Elm-test…</vt:lpstr>
      <vt:lpstr>Test unitaires en Elm</vt:lpstr>
      <vt:lpstr>Apprendre Elm</vt:lpstr>
      <vt:lpstr>Exercice improvisé</vt:lpstr>
      <vt:lpstr>Apprendre Elm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Tester une récursion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Tester avec le TEA</vt:lpstr>
      <vt:lpstr>Présentation PowerPoint</vt:lpstr>
      <vt:lpstr>Recos « officielles » Elm-test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Elm-test c’est aussi les fuzz tests !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Umiastowski Nicolas</dc:creator>
  <cp:lastModifiedBy>Umiastowski Nicolas</cp:lastModifiedBy>
  <cp:revision>461</cp:revision>
  <dcterms:created xsi:type="dcterms:W3CDTF">2016-10-07T20:12:54Z</dcterms:created>
  <dcterms:modified xsi:type="dcterms:W3CDTF">2017-04-26T20:36:49Z</dcterms:modified>
</cp:coreProperties>
</file>