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9" r:id="rId1"/>
  </p:sldMasterIdLst>
  <p:handoutMasterIdLst>
    <p:handoutMasterId r:id="rId14"/>
  </p:handoutMasterIdLst>
  <p:sldIdLst>
    <p:sldId id="268" r:id="rId2"/>
    <p:sldId id="311" r:id="rId3"/>
    <p:sldId id="310" r:id="rId4"/>
    <p:sldId id="314" r:id="rId5"/>
    <p:sldId id="313" r:id="rId6"/>
    <p:sldId id="318" r:id="rId7"/>
    <p:sldId id="319" r:id="rId8"/>
    <p:sldId id="320" r:id="rId9"/>
    <p:sldId id="316" r:id="rId10"/>
    <p:sldId id="321" r:id="rId11"/>
    <p:sldId id="322" r:id="rId12"/>
    <p:sldId id="26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931D"/>
    <a:srgbClr val="E3B72E"/>
    <a:srgbClr val="FFCA08"/>
    <a:srgbClr val="FF6700"/>
    <a:srgbClr val="D69C29"/>
    <a:srgbClr val="F6CD35"/>
    <a:srgbClr val="EE6000"/>
    <a:srgbClr val="FFFFFF"/>
    <a:srgbClr val="C18D25"/>
    <a:srgbClr val="DB7B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12" autoAdjust="0"/>
    <p:restoredTop sz="94660"/>
  </p:normalViewPr>
  <p:slideViewPr>
    <p:cSldViewPr snapToGrid="0">
      <p:cViewPr>
        <p:scale>
          <a:sx n="100" d="100"/>
          <a:sy n="100" d="100"/>
        </p:scale>
        <p:origin x="942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6" d="100"/>
          <a:sy n="56" d="100"/>
        </p:scale>
        <p:origin x="285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AE500E-A8C2-4F4B-895E-FB40DD73818F}" type="datetimeFigureOut">
              <a:rPr lang="es-CO" smtClean="0"/>
              <a:t>14/12/2020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C530BD-9932-4A53-9002-B6062914C44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625338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711BF-8AC1-4926-9E62-3D953A1A2E37}" type="datetimeFigureOut">
              <a:rPr lang="es-CO" smtClean="0"/>
              <a:t>14/12/2020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9831E-921F-4CA1-A141-9CA1D575D70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71989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711BF-8AC1-4926-9E62-3D953A1A2E37}" type="datetimeFigureOut">
              <a:rPr lang="es-CO" smtClean="0"/>
              <a:pPr/>
              <a:t>14/12/2020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9831E-921F-4CA1-A141-9CA1D575D701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35467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29094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99008" y="4778061"/>
            <a:ext cx="8994909" cy="914400"/>
          </a:xfrm>
        </p:spPr>
        <p:txBody>
          <a:bodyPr anchor="ctr">
            <a:normAutofit/>
          </a:bodyPr>
          <a:lstStyle>
            <a:lvl1pPr algn="ctr">
              <a:defRPr sz="45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CO" dirty="0"/>
              <a:t>Título de la Exposición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278317" y="5808388"/>
            <a:ext cx="10515600" cy="573737"/>
          </a:xfrm>
        </p:spPr>
        <p:txBody>
          <a:bodyPr anchor="ctr">
            <a:normAutofit/>
          </a:bodyPr>
          <a:lstStyle>
            <a:lvl1pPr marL="0" indent="0" algn="r">
              <a:buNone/>
              <a:defRPr sz="32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dirty="0"/>
              <a:t>Editar nombre del expositor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2799007" y="4098710"/>
            <a:ext cx="8994911" cy="521579"/>
          </a:xfrm>
        </p:spPr>
        <p:txBody>
          <a:bodyPr/>
          <a:lstStyle>
            <a:lvl1pPr marL="0" indent="0" algn="ctr">
              <a:buNone/>
              <a:defRPr sz="2400" b="1" baseline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algn="l">
              <a:defRPr/>
            </a:pPr>
            <a:r>
              <a:rPr lang="es-CO" sz="2400" b="1" dirty="0">
                <a:solidFill>
                  <a:srgbClr val="F0B52A"/>
                </a:solidFill>
                <a:latin typeface="Arial" charset="0"/>
                <a:cs typeface="Arial" charset="0"/>
              </a:rPr>
              <a:t>Unidad/Zona/grupo o equipo funcional</a:t>
            </a:r>
            <a:endParaRPr lang="es-ES" sz="2400" b="1" dirty="0">
              <a:solidFill>
                <a:srgbClr val="F0B52A"/>
              </a:solidFill>
              <a:latin typeface="Arial" charset="0"/>
              <a:cs typeface="Arial" charset="0"/>
            </a:endParaRPr>
          </a:p>
        </p:txBody>
      </p:sp>
      <p:sp>
        <p:nvSpPr>
          <p:cNvPr id="9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4464677" y="6382124"/>
            <a:ext cx="7329241" cy="369646"/>
          </a:xfrm>
        </p:spPr>
        <p:txBody>
          <a:bodyPr>
            <a:normAutofit/>
          </a:bodyPr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 sz="1800" b="1" i="1" baseline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algn="r">
              <a:spcBef>
                <a:spcPct val="20000"/>
              </a:spcBef>
              <a:buFont typeface="Arial" charset="0"/>
              <a:buNone/>
            </a:pPr>
            <a:r>
              <a:rPr lang="es-CO" sz="1800" b="1" i="1" dirty="0">
                <a:solidFill>
                  <a:srgbClr val="F2B80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Lugar y fecha de la exposición</a:t>
            </a:r>
            <a:endParaRPr lang="es-ES" sz="1800" b="1" i="1" dirty="0">
              <a:solidFill>
                <a:srgbClr val="F2B80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8640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1349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977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711BF-8AC1-4926-9E62-3D953A1A2E37}" type="datetimeFigureOut">
              <a:rPr lang="es-CO" smtClean="0"/>
              <a:pPr/>
              <a:t>14/12/2020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9831E-921F-4CA1-A141-9CA1D575D701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386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711BF-8AC1-4926-9E62-3D953A1A2E37}" type="datetimeFigureOut">
              <a:rPr lang="es-CO" smtClean="0"/>
              <a:pPr/>
              <a:t>14/12/2020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9831E-921F-4CA1-A141-9CA1D575D701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41537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711BF-8AC1-4926-9E62-3D953A1A2E37}" type="datetimeFigureOut">
              <a:rPr lang="es-CO" smtClean="0"/>
              <a:pPr/>
              <a:t>14/12/2020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9831E-921F-4CA1-A141-9CA1D575D701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02546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711BF-8AC1-4926-9E62-3D953A1A2E37}" type="datetimeFigureOut">
              <a:rPr lang="es-CO" smtClean="0"/>
              <a:pPr/>
              <a:t>14/12/2020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9831E-921F-4CA1-A141-9CA1D575D701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75346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711BF-8AC1-4926-9E62-3D953A1A2E37}" type="datetimeFigureOut">
              <a:rPr lang="es-CO" smtClean="0"/>
              <a:pPr/>
              <a:t>14/12/2020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9831E-921F-4CA1-A141-9CA1D575D701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49732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711BF-8AC1-4926-9E62-3D953A1A2E37}" type="datetimeFigureOut">
              <a:rPr lang="es-CO" smtClean="0"/>
              <a:pPr/>
              <a:t>14/12/2020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9831E-921F-4CA1-A141-9CA1D575D701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87033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12/14/2020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980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  <p:sldLayoutId id="214748372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es.learnlayout.com/inline-block.html" TargetMode="External"/><Relationship Id="rId7" Type="http://schemas.openxmlformats.org/officeDocument/2006/relationships/hyperlink" Target="https://www.totalvalidator.com/" TargetMode="External"/><Relationship Id="rId2" Type="http://schemas.openxmlformats.org/officeDocument/2006/relationships/hyperlink" Target="https://www.campusmvp.es/recursos/post/Que-diferencias-hay-entre-display-block-inline-e-inline-block-en-CSS.aspx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validator.w3.org/" TargetMode="External"/><Relationship Id="rId5" Type="http://schemas.openxmlformats.org/officeDocument/2006/relationships/hyperlink" Target="http://jigsaw.w3.org/css-validator/" TargetMode="External"/><Relationship Id="rId4" Type="http://schemas.openxmlformats.org/officeDocument/2006/relationships/hyperlink" Target="https://uniwebsidad.com/libros/css-avanzado/capitulo-4/propiedad-display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nicolasvalbuena97@gmail.com" TargetMode="Externa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Imagen que contiene alimentos&#10;&#10;Descripción generada automáticamente">
            <a:extLst>
              <a:ext uri="{FF2B5EF4-FFF2-40B4-BE49-F238E27FC236}">
                <a16:creationId xmlns:a16="http://schemas.microsoft.com/office/drawing/2014/main" id="{03C4B1F2-8DBA-4BE9-94D4-A9FE0709D1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4" name="Gráfico 13">
            <a:extLst>
              <a:ext uri="{FF2B5EF4-FFF2-40B4-BE49-F238E27FC236}">
                <a16:creationId xmlns:a16="http://schemas.microsoft.com/office/drawing/2014/main" id="{FFAD8F39-354E-4D53-A724-A32658008B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7934" y="0"/>
            <a:ext cx="11710737" cy="6564699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69675" y="1713424"/>
            <a:ext cx="9445925" cy="3431152"/>
          </a:xfrm>
        </p:spPr>
        <p:txBody>
          <a:bodyPr>
            <a:noAutofit/>
          </a:bodyPr>
          <a:lstStyle/>
          <a:p>
            <a:r>
              <a:rPr lang="es-419" sz="4400" dirty="0"/>
              <a:t>Mantenimiento: Sustentar Plan de Mejoramiento del Sitio Web - Examen Final (POA)</a:t>
            </a:r>
            <a:endParaRPr lang="es-CO" sz="4400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2535144" y="5521186"/>
            <a:ext cx="4589680" cy="1112488"/>
          </a:xfrm>
        </p:spPr>
        <p:txBody>
          <a:bodyPr>
            <a:normAutofit/>
          </a:bodyPr>
          <a:lstStyle/>
          <a:p>
            <a:r>
              <a:rPr lang="es-CO" sz="1800" dirty="0"/>
              <a:t>Curso Diseño </a:t>
            </a:r>
            <a:r>
              <a:rPr lang="es-CO" sz="1800" dirty="0" err="1"/>
              <a:t>Wed</a:t>
            </a:r>
            <a:r>
              <a:rPr lang="es-CO" sz="1800" dirty="0"/>
              <a:t> 301122_24.</a:t>
            </a:r>
          </a:p>
          <a:p>
            <a:endParaRPr lang="es-CO" sz="1800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idx="14"/>
          </p:nvPr>
        </p:nvSpPr>
        <p:spPr>
          <a:xfrm>
            <a:off x="5107867" y="905421"/>
            <a:ext cx="1382417" cy="521579"/>
          </a:xfrm>
        </p:spPr>
        <p:txBody>
          <a:bodyPr>
            <a:normAutofit fontScale="92500"/>
          </a:bodyPr>
          <a:lstStyle/>
          <a:p>
            <a:pPr algn="l"/>
            <a:r>
              <a:rPr lang="es-CO" sz="2800" dirty="0">
                <a:solidFill>
                  <a:schemeClr val="bg1"/>
                </a:solidFill>
                <a:latin typeface="Arial" charset="0"/>
                <a:cs typeface="Arial" charset="0"/>
              </a:rPr>
              <a:t>FASE 5</a:t>
            </a:r>
            <a:endParaRPr lang="es-ES" sz="2800" dirty="0">
              <a:solidFill>
                <a:schemeClr val="bg1"/>
              </a:solidFill>
              <a:latin typeface="Arial" charset="0"/>
              <a:cs typeface="Arial" charset="0"/>
            </a:endParaRPr>
          </a:p>
        </p:txBody>
      </p:sp>
      <p:sp>
        <p:nvSpPr>
          <p:cNvPr id="5" name="Marcador de texto 4"/>
          <p:cNvSpPr>
            <a:spLocks noGrp="1"/>
          </p:cNvSpPr>
          <p:nvPr>
            <p:ph type="body" idx="15"/>
          </p:nvPr>
        </p:nvSpPr>
        <p:spPr>
          <a:xfrm>
            <a:off x="6490284" y="5816659"/>
            <a:ext cx="5078781" cy="369646"/>
          </a:xfrm>
        </p:spPr>
        <p:txBody>
          <a:bodyPr>
            <a:normAutofit/>
          </a:bodyPr>
          <a:lstStyle/>
          <a:p>
            <a:r>
              <a:rPr lang="es-CO" sz="1600" dirty="0">
                <a:solidFill>
                  <a:schemeClr val="accent5"/>
                </a:solidFill>
              </a:rPr>
              <a:t>Diciembre 2020</a:t>
            </a:r>
            <a:endParaRPr lang="es-ES" sz="1600" dirty="0">
              <a:solidFill>
                <a:schemeClr val="accent5"/>
              </a:solidFill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DBDF1C0E-0A34-41A2-978D-04F67520EC4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5819" y="0"/>
            <a:ext cx="2986714" cy="2677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638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-3.7037E-6 L 0.00286 0.45764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" y="22894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000"/>
                            </p:stCondLst>
                            <p:childTnLst>
                              <p:par>
                                <p:cTn id="2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0"/>
                            </p:stCondLst>
                            <p:childTnLst>
                              <p:par>
                                <p:cTn id="3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 build="p"/>
      <p:bldP spid="5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CC331F3B-C235-437C-8A30-510EDDD264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6396157"/>
              </p:ext>
            </p:extLst>
          </p:nvPr>
        </p:nvGraphicFramePr>
        <p:xfrm>
          <a:off x="673734" y="1309304"/>
          <a:ext cx="10844531" cy="513472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844531">
                  <a:extLst>
                    <a:ext uri="{9D8B030D-6E8A-4147-A177-3AD203B41FA5}">
                      <a16:colId xmlns:a16="http://schemas.microsoft.com/office/drawing/2014/main" val="548745395"/>
                    </a:ext>
                  </a:extLst>
                </a:gridCol>
              </a:tblGrid>
              <a:tr h="667203">
                <a:tc>
                  <a:txBody>
                    <a:bodyPr/>
                    <a:lstStyle/>
                    <a:p>
                      <a:pPr marL="457200"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2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El proceso emprendido en el desarrollo del presente curso me ha permitido ingresar al maravillosos mundo del diseño </a:t>
                      </a:r>
                      <a:r>
                        <a:rPr lang="es-CO" sz="22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wed</a:t>
                      </a:r>
                      <a:r>
                        <a:rPr lang="es-CO" sz="2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el cual fue muy impórtate en el mundo laboral ya que lo que he aprendido lo he aplicado en mis actividades </a:t>
                      </a:r>
                      <a:endParaRPr lang="es-419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13042036"/>
                  </a:ext>
                </a:extLst>
              </a:tr>
              <a:tr h="892924">
                <a:tc>
                  <a:txBody>
                    <a:bodyPr/>
                    <a:lstStyle/>
                    <a:p>
                      <a:pPr marL="457200"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419" sz="2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Los pasos desarrollados en el presente curso me permitió ir creando paso a paso el presente proyecto que la vez iba aprendiendo la metodología para el diseño </a:t>
                      </a:r>
                      <a:r>
                        <a:rPr lang="es-419" sz="22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wed</a:t>
                      </a:r>
                      <a:r>
                        <a:rPr lang="es-419" sz="2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24800090"/>
                  </a:ext>
                </a:extLst>
              </a:tr>
              <a:tr h="441482">
                <a:tc>
                  <a:txBody>
                    <a:bodyPr/>
                    <a:lstStyle/>
                    <a:p>
                      <a:pPr marL="457200"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419" sz="2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Los procesos de autoevaluación se convirtieron en herramientas poderosas y como futuro ingeniero y diseñador </a:t>
                      </a:r>
                      <a:r>
                        <a:rPr lang="es-419" sz="22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wed</a:t>
                      </a:r>
                      <a:r>
                        <a:rPr lang="es-419" sz="2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serán de uso fundamental la autoevaluación con el fin de depurar y mejorar la pagina creada </a:t>
                      </a: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2042170"/>
                  </a:ext>
                </a:extLst>
              </a:tr>
              <a:tr h="441482">
                <a:tc>
                  <a:txBody>
                    <a:bodyPr/>
                    <a:lstStyle/>
                    <a:p>
                      <a:pPr marL="457200"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419" sz="2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La maquetación es unas de las piedras angulares para todo desarrollo </a:t>
                      </a:r>
                      <a:r>
                        <a:rPr lang="es-419" sz="22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wed</a:t>
                      </a:r>
                      <a:r>
                        <a:rPr lang="es-419" sz="2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y se debe crear a conciencia para tener un buen producto de calidad para nuestros clientes </a:t>
                      </a: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25704432"/>
                  </a:ext>
                </a:extLst>
              </a:tr>
              <a:tr h="667203">
                <a:tc>
                  <a:txBody>
                    <a:bodyPr/>
                    <a:lstStyle/>
                    <a:p>
                      <a:pPr marL="457200"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419" sz="2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por ultimo podemos concluir que se debe estar realizando constantemente una evaluación a nuestro productos con el fin de  identificar las falencias presentadas en la información de la página, como son los errores de ortografía, falta de contexto de la información entre otros</a:t>
                      </a: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08774562"/>
                  </a:ext>
                </a:extLst>
              </a:tr>
            </a:tbl>
          </a:graphicData>
        </a:graphic>
      </p:graphicFrame>
      <p:sp>
        <p:nvSpPr>
          <p:cNvPr id="8" name="CuadroTexto 7">
            <a:extLst>
              <a:ext uri="{FF2B5EF4-FFF2-40B4-BE49-F238E27FC236}">
                <a16:creationId xmlns:a16="http://schemas.microsoft.com/office/drawing/2014/main" id="{25035665-53FE-41CC-8FC3-B6B453A0A33D}"/>
              </a:ext>
            </a:extLst>
          </p:cNvPr>
          <p:cNvSpPr txBox="1"/>
          <p:nvPr/>
        </p:nvSpPr>
        <p:spPr>
          <a:xfrm>
            <a:off x="670943" y="205716"/>
            <a:ext cx="24112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3200" b="1" dirty="0">
                <a:solidFill>
                  <a:schemeClr val="bg1"/>
                </a:solidFill>
              </a:rPr>
              <a:t>Conclusiones</a:t>
            </a:r>
          </a:p>
        </p:txBody>
      </p:sp>
    </p:spTree>
    <p:extLst>
      <p:ext uri="{BB962C8B-B14F-4D97-AF65-F5344CB8AC3E}">
        <p14:creationId xmlns:p14="http://schemas.microsoft.com/office/powerpoint/2010/main" val="28579981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553CD163-5A76-4F1A-8F95-74DD59A58E6D}"/>
              </a:ext>
            </a:extLst>
          </p:cNvPr>
          <p:cNvSpPr txBox="1"/>
          <p:nvPr/>
        </p:nvSpPr>
        <p:spPr>
          <a:xfrm>
            <a:off x="670943" y="205716"/>
            <a:ext cx="23791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3200" b="1" dirty="0">
                <a:solidFill>
                  <a:schemeClr val="bg1"/>
                </a:solidFill>
              </a:rPr>
              <a:t>Bibliografías 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62C0AB30-B5D2-4583-A099-E07482DDCEB5}"/>
              </a:ext>
            </a:extLst>
          </p:cNvPr>
          <p:cNvSpPr txBox="1"/>
          <p:nvPr/>
        </p:nvSpPr>
        <p:spPr>
          <a:xfrm>
            <a:off x="1000124" y="1390541"/>
            <a:ext cx="10382251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200000"/>
              </a:lnSpc>
            </a:pPr>
            <a:r>
              <a:rPr lang="es-419" sz="1800" dirty="0">
                <a:effectLst/>
                <a:latin typeface="Times New Roman" panose="02020603050405020304" pitchFamily="18" charset="0"/>
              </a:rPr>
              <a:t>Alarcón, J. M. (2015, 6 octubre). </a:t>
            </a:r>
            <a:r>
              <a:rPr lang="es-419" sz="1800" i="1" dirty="0">
                <a:effectLst/>
                <a:latin typeface="Times New Roman" panose="02020603050405020304" pitchFamily="18" charset="0"/>
              </a:rPr>
              <a:t>¿Qué diferencias hay entre </a:t>
            </a:r>
            <a:r>
              <a:rPr lang="es-419" sz="1800" i="1" dirty="0" err="1">
                <a:effectLst/>
                <a:latin typeface="Times New Roman" panose="02020603050405020304" pitchFamily="18" charset="0"/>
              </a:rPr>
              <a:t>display:block</a:t>
            </a:r>
            <a:r>
              <a:rPr lang="es-419" sz="1800" i="1" dirty="0">
                <a:effectLst/>
                <a:latin typeface="Times New Roman" panose="02020603050405020304" pitchFamily="18" charset="0"/>
              </a:rPr>
              <a:t>, </a:t>
            </a:r>
            <a:r>
              <a:rPr lang="es-419" sz="1800" i="1" dirty="0" err="1">
                <a:effectLst/>
                <a:latin typeface="Times New Roman" panose="02020603050405020304" pitchFamily="18" charset="0"/>
              </a:rPr>
              <a:t>inline</a:t>
            </a:r>
            <a:r>
              <a:rPr lang="es-419" sz="1800" i="1" dirty="0">
                <a:effectLst/>
                <a:latin typeface="Times New Roman" panose="02020603050405020304" pitchFamily="18" charset="0"/>
              </a:rPr>
              <a:t> e </a:t>
            </a:r>
            <a:r>
              <a:rPr lang="es-419" sz="1800" i="1" dirty="0" err="1">
                <a:effectLst/>
                <a:latin typeface="Times New Roman" panose="02020603050405020304" pitchFamily="18" charset="0"/>
              </a:rPr>
              <a:t>inline</a:t>
            </a:r>
            <a:r>
              <a:rPr lang="es-419" sz="1800" i="1" dirty="0">
                <a:effectLst/>
                <a:latin typeface="Times New Roman" panose="02020603050405020304" pitchFamily="18" charset="0"/>
              </a:rPr>
              <a:t>-block en CSS?</a:t>
            </a:r>
            <a:r>
              <a:rPr lang="es-419" sz="1800" dirty="0">
                <a:effectLst/>
                <a:latin typeface="Times New Roman" panose="02020603050405020304" pitchFamily="18" charset="0"/>
              </a:rPr>
              <a:t> campusMVP.es. </a:t>
            </a:r>
            <a:r>
              <a:rPr lang="es-419" sz="1800" dirty="0">
                <a:effectLst/>
                <a:latin typeface="Times New Roman" panose="02020603050405020304" pitchFamily="18" charset="0"/>
                <a:hlinkClick r:id="rId2"/>
              </a:rPr>
              <a:t>https://www.campusmvp.es/recursos/post/Que-diferencias-hay-entre-display-block-inline-e-inline-block-en-CSS.aspx</a:t>
            </a:r>
            <a:endParaRPr lang="es-419" sz="1800" dirty="0">
              <a:effectLst/>
              <a:latin typeface="Times New Roman" panose="02020603050405020304" pitchFamily="18" charset="0"/>
            </a:endParaRPr>
          </a:p>
          <a:p>
            <a:pPr marL="457200" indent="-457200">
              <a:lnSpc>
                <a:spcPct val="200000"/>
              </a:lnSpc>
            </a:pPr>
            <a:r>
              <a:rPr lang="es-419" sz="1800" i="1" dirty="0">
                <a:effectLst/>
                <a:latin typeface="Times New Roman" panose="02020603050405020304" pitchFamily="18" charset="0"/>
              </a:rPr>
              <a:t>CSS - </a:t>
            </a:r>
            <a:r>
              <a:rPr lang="es-419" sz="1800" i="1" dirty="0" err="1">
                <a:effectLst/>
                <a:latin typeface="Times New Roman" panose="02020603050405020304" pitchFamily="18" charset="0"/>
              </a:rPr>
              <a:t>inline</a:t>
            </a:r>
            <a:r>
              <a:rPr lang="es-419" sz="1800" i="1" dirty="0">
                <a:effectLst/>
                <a:latin typeface="Times New Roman" panose="02020603050405020304" pitchFamily="18" charset="0"/>
              </a:rPr>
              <a:t>-block</a:t>
            </a:r>
            <a:r>
              <a:rPr lang="es-419" sz="1800" dirty="0">
                <a:effectLst/>
                <a:latin typeface="Times New Roman" panose="02020603050405020304" pitchFamily="18" charset="0"/>
              </a:rPr>
              <a:t>. (s. f.). </a:t>
            </a:r>
            <a:r>
              <a:rPr lang="es-419" sz="1800" dirty="0" err="1">
                <a:effectLst/>
                <a:latin typeface="Times New Roman" panose="02020603050405020304" pitchFamily="18" charset="0"/>
              </a:rPr>
              <a:t>css</a:t>
            </a:r>
            <a:r>
              <a:rPr lang="es-419" sz="1800" dirty="0">
                <a:effectLst/>
                <a:latin typeface="Times New Roman" panose="02020603050405020304" pitchFamily="18" charset="0"/>
              </a:rPr>
              <a:t>-line-block. </a:t>
            </a:r>
            <a:r>
              <a:rPr lang="es-419" sz="1800" dirty="0">
                <a:effectLst/>
                <a:latin typeface="Times New Roman" panose="02020603050405020304" pitchFamily="18" charset="0"/>
                <a:hlinkClick r:id="rId3"/>
              </a:rPr>
              <a:t>http://es.learnlayout.com/inline-block.html</a:t>
            </a:r>
            <a:endParaRPr lang="es-419" sz="1800" dirty="0">
              <a:effectLst/>
              <a:latin typeface="Times New Roman" panose="02020603050405020304" pitchFamily="18" charset="0"/>
            </a:endParaRPr>
          </a:p>
          <a:p>
            <a:pPr marL="457200" indent="-457200">
              <a:lnSpc>
                <a:spcPct val="200000"/>
              </a:lnSpc>
            </a:pPr>
            <a:r>
              <a:rPr lang="es-419" sz="1800" i="1" dirty="0">
                <a:effectLst/>
                <a:latin typeface="Times New Roman" panose="02020603050405020304" pitchFamily="18" charset="0"/>
              </a:rPr>
              <a:t>https://uniwebsidad.com/libros/css-avanzado/capitulo-4/propiedad-display</a:t>
            </a:r>
            <a:r>
              <a:rPr lang="es-419" sz="1800" dirty="0">
                <a:effectLst/>
                <a:latin typeface="Times New Roman" panose="02020603050405020304" pitchFamily="18" charset="0"/>
              </a:rPr>
              <a:t>. (s. f.). </a:t>
            </a:r>
            <a:r>
              <a:rPr lang="es-419" sz="1800" dirty="0" err="1">
                <a:effectLst/>
                <a:latin typeface="Times New Roman" panose="02020603050405020304" pitchFamily="18" charset="0"/>
              </a:rPr>
              <a:t>uniwebsidad</a:t>
            </a:r>
            <a:r>
              <a:rPr lang="es-419" sz="1800" dirty="0">
                <a:effectLst/>
                <a:latin typeface="Times New Roman" panose="02020603050405020304" pitchFamily="18" charset="0"/>
              </a:rPr>
              <a:t>. Recuperado 5 de noviembre de 2020, de </a:t>
            </a:r>
            <a:r>
              <a:rPr lang="es-419" sz="1800" dirty="0">
                <a:effectLst/>
                <a:latin typeface="Times New Roman" panose="02020603050405020304" pitchFamily="18" charset="0"/>
                <a:hlinkClick r:id="rId4"/>
              </a:rPr>
              <a:t>https://uniwebsidad.com/libros/css-avanzado/capitulo-4/propiedad-display</a:t>
            </a:r>
            <a:endParaRPr lang="es-419" sz="1800" dirty="0">
              <a:effectLst/>
              <a:latin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s-CO" b="1" dirty="0">
              <a:solidFill>
                <a:srgbClr val="000000"/>
              </a:solidFill>
              <a:latin typeface="Verdana" panose="020B060403050404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CO" sz="1800" b="1" dirty="0" err="1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W3C</a:t>
            </a:r>
            <a:r>
              <a:rPr lang="es-CO" sz="1800" b="1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CSS </a:t>
            </a:r>
            <a:r>
              <a:rPr lang="es-CO" sz="1800" b="1" dirty="0" err="1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Validator</a:t>
            </a:r>
            <a:r>
              <a:rPr lang="es-CO" sz="1800" b="1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: </a:t>
            </a:r>
            <a:r>
              <a:rPr lang="es-CO" sz="1800" u="sng" dirty="0">
                <a:solidFill>
                  <a:srgbClr val="0563C1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5"/>
              </a:rPr>
              <a:t>http://jigsaw.w3.org/css-validator/</a:t>
            </a:r>
            <a:endParaRPr lang="es-419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CO" sz="1800" b="1" dirty="0" err="1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W3C</a:t>
            </a:r>
            <a:r>
              <a:rPr lang="es-CO" sz="1800" b="1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s-CO" sz="1800" b="1" dirty="0" err="1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Marckup</a:t>
            </a:r>
            <a:r>
              <a:rPr lang="es-CO" sz="1800" b="1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s-CO" sz="1800" b="1" dirty="0" err="1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Validator</a:t>
            </a:r>
            <a:r>
              <a:rPr lang="es-CO" sz="1800" b="1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: </a:t>
            </a:r>
            <a:r>
              <a:rPr lang="es-CO" sz="1800" u="sng" dirty="0">
                <a:solidFill>
                  <a:srgbClr val="0563C1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6"/>
              </a:rPr>
              <a:t>http://validator.w3.org/</a:t>
            </a:r>
            <a:endParaRPr lang="es-419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CO" sz="1800" b="1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Total </a:t>
            </a:r>
            <a:r>
              <a:rPr lang="es-CO" sz="1800" b="1" dirty="0" err="1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Validator</a:t>
            </a:r>
            <a:r>
              <a:rPr lang="es-CO" sz="1800" b="1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:</a:t>
            </a:r>
            <a:r>
              <a:rPr lang="es-CO" sz="18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s-CO" sz="1800" u="sng" dirty="0">
                <a:solidFill>
                  <a:srgbClr val="0563C1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7"/>
              </a:rPr>
              <a:t>https://www.totalvalidator.com/</a:t>
            </a:r>
            <a:endParaRPr lang="es-419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50008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1971054" y="3920490"/>
            <a:ext cx="8249891" cy="914400"/>
          </a:xfrm>
        </p:spPr>
        <p:txBody>
          <a:bodyPr>
            <a:noAutofit/>
          </a:bodyPr>
          <a:lstStyle/>
          <a:p>
            <a:r>
              <a:rPr lang="es-CO" sz="4000" b="0" dirty="0">
                <a:solidFill>
                  <a:srgbClr val="006680"/>
                </a:solidFill>
              </a:rPr>
              <a:t>¡GRACIAS POR SU ATENCIÓN!</a:t>
            </a:r>
          </a:p>
        </p:txBody>
      </p:sp>
    </p:spTree>
    <p:extLst>
      <p:ext uri="{BB962C8B-B14F-4D97-AF65-F5344CB8AC3E}">
        <p14:creationId xmlns:p14="http://schemas.microsoft.com/office/powerpoint/2010/main" val="786902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43">
            <a:extLst>
              <a:ext uri="{FF2B5EF4-FFF2-40B4-BE49-F238E27FC236}">
                <a16:creationId xmlns:a16="http://schemas.microsoft.com/office/drawing/2014/main" id="{8869193F-EAA9-4887-8B9B-56F29823C5EF}"/>
              </a:ext>
            </a:extLst>
          </p:cNvPr>
          <p:cNvSpPr>
            <a:spLocks/>
          </p:cNvSpPr>
          <p:nvPr/>
        </p:nvSpPr>
        <p:spPr bwMode="auto">
          <a:xfrm>
            <a:off x="3593207" y="4158701"/>
            <a:ext cx="5318973" cy="14981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8100" tIns="38100" rIns="38100" bIns="38100"/>
          <a:lstStyle>
            <a:defPPr>
              <a:defRPr lang="es-CO"/>
            </a:defPPr>
            <a:lvl1pPr algn="ctr" defTabSz="457200" rtl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1pPr>
            <a:lvl2pPr indent="342900" algn="ctr" defTabSz="457200" rtl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2pPr>
            <a:lvl3pPr indent="685800" algn="ctr" defTabSz="457200" rtl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3pPr>
            <a:lvl4pPr indent="1028700" algn="ctr" defTabSz="457200" rtl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4pPr>
            <a:lvl5pPr indent="1371600" algn="ctr" defTabSz="457200" rtl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5pPr>
            <a:lvl6pPr marL="2286000" algn="l" defTabSz="9144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6pPr>
            <a:lvl7pPr marL="2743200" algn="l" defTabSz="9144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7pPr>
            <a:lvl8pPr marL="3200400" algn="l" defTabSz="9144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8pPr>
            <a:lvl9pPr marL="3657600" algn="l" defTabSz="9144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9pPr>
          </a:lstStyle>
          <a:p>
            <a:pPr algn="just">
              <a:spcBef>
                <a:spcPts val="2000"/>
              </a:spcBef>
            </a:pPr>
            <a:r>
              <a:rPr lang="es-CO" altLang="es-CO" sz="1600" dirty="0">
                <a:solidFill>
                  <a:srgbClr val="FFFFFF"/>
                </a:solidFill>
                <a:latin typeface="Arial" panose="020B0604020202020204" pitchFamily="34" charset="0"/>
                <a:ea typeface="Nunito Sans Regular" charset="0"/>
                <a:cs typeface="Arial" panose="020B0604020202020204" pitchFamily="34" charset="0"/>
                <a:sym typeface="Nunito Sans Regular" charset="0"/>
              </a:rPr>
              <a:t>A través de esta presentación se </a:t>
            </a:r>
            <a:r>
              <a:rPr lang="es-ES" altLang="es-CO" sz="1600" dirty="0">
                <a:solidFill>
                  <a:srgbClr val="FFFFFF"/>
                </a:solidFill>
                <a:latin typeface="Arial" panose="020B0604020202020204" pitchFamily="34" charset="0"/>
                <a:ea typeface="Nunito Sans Regular" charset="0"/>
                <a:cs typeface="Arial" panose="020B0604020202020204" pitchFamily="34" charset="0"/>
                <a:sym typeface="Nunito Sans Regular" charset="0"/>
              </a:rPr>
              <a:t>mostraran los hechos económicos según la normativa vigente de Información financiera en los diferentes tipos de transacciones comerciales mediante el registro en el desarrollo del objeto social de una empresa.</a:t>
            </a:r>
            <a:endParaRPr lang="es-CO" altLang="es-CO" sz="1600" dirty="0">
              <a:solidFill>
                <a:srgbClr val="FFFFFF"/>
              </a:solidFill>
              <a:latin typeface="Arial" panose="020B0604020202020204" pitchFamily="34" charset="0"/>
              <a:ea typeface="Nunito Sans Regular" charset="0"/>
              <a:cs typeface="Arial" panose="020B0604020202020204" pitchFamily="34" charset="0"/>
              <a:sym typeface="Nunito Sans Regular" charset="0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933557B1-A92B-4653-8D16-F49FD4B9A370}"/>
              </a:ext>
            </a:extLst>
          </p:cNvPr>
          <p:cNvSpPr txBox="1"/>
          <p:nvPr/>
        </p:nvSpPr>
        <p:spPr>
          <a:xfrm>
            <a:off x="670943" y="205716"/>
            <a:ext cx="28782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3200" b="1" dirty="0">
                <a:solidFill>
                  <a:schemeClr val="bg1"/>
                </a:solidFill>
              </a:rPr>
              <a:t>PRESENTACIÓN 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70397044-60A5-4C73-AA17-499ABDCC56E3}"/>
              </a:ext>
            </a:extLst>
          </p:cNvPr>
          <p:cNvSpPr txBox="1"/>
          <p:nvPr/>
        </p:nvSpPr>
        <p:spPr>
          <a:xfrm>
            <a:off x="1538587" y="1956762"/>
            <a:ext cx="10043813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4400" b="1" dirty="0"/>
              <a:t>Nombre: Nicolas Valbuena Arguello</a:t>
            </a:r>
          </a:p>
          <a:p>
            <a:r>
              <a:rPr lang="es-419" sz="4400" b="1" dirty="0" err="1"/>
              <a:t>CEAD</a:t>
            </a:r>
            <a:r>
              <a:rPr lang="es-419" sz="4400" b="1" dirty="0"/>
              <a:t>: José Acevedo Y Gómez</a:t>
            </a:r>
          </a:p>
          <a:p>
            <a:r>
              <a:rPr lang="es-419" sz="4400" b="1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EMAIL: nicolasvalbuena97@gmail.com</a:t>
            </a:r>
            <a:endParaRPr lang="es-419" sz="4400" b="1" dirty="0"/>
          </a:p>
          <a:p>
            <a:r>
              <a:rPr lang="es-ES" sz="4400" b="1" dirty="0"/>
              <a:t>Skype: </a:t>
            </a:r>
            <a:r>
              <a:rPr lang="es-419" sz="4400" b="1" dirty="0" err="1"/>
              <a:t>live:nicolasvalbuena97</a:t>
            </a:r>
            <a:endParaRPr lang="es-419" sz="4400" b="1" dirty="0"/>
          </a:p>
          <a:p>
            <a:r>
              <a:rPr lang="es-ES" sz="4400" b="1" dirty="0"/>
              <a:t>Programa: </a:t>
            </a:r>
            <a:r>
              <a:rPr lang="es-CO" sz="4400" b="1" dirty="0"/>
              <a:t>Diseños de Sitios Web</a:t>
            </a:r>
            <a:endParaRPr lang="es-419" sz="4400" b="1" dirty="0"/>
          </a:p>
        </p:txBody>
      </p:sp>
    </p:spTree>
    <p:extLst>
      <p:ext uri="{BB962C8B-B14F-4D97-AF65-F5344CB8AC3E}">
        <p14:creationId xmlns:p14="http://schemas.microsoft.com/office/powerpoint/2010/main" val="1927726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6BC07BAA-40DF-4A27-87CD-374E1166AD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0815" y="1748638"/>
            <a:ext cx="3264604" cy="3360722"/>
          </a:xfrm>
        </p:spPr>
        <p:txBody>
          <a:bodyPr>
            <a:noAutofit/>
          </a:bodyPr>
          <a:lstStyle/>
          <a:p>
            <a:r>
              <a:rPr lang="es-ES" sz="3200" b="1" dirty="0">
                <a:solidFill>
                  <a:schemeClr val="accent5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  <a:cs typeface="Arial" charset="0"/>
              </a:rPr>
              <a:t>mejoramiento </a:t>
            </a:r>
            <a:endParaRPr lang="es-CO" sz="3200" dirty="0">
              <a:solidFill>
                <a:schemeClr val="bg1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B85AE8F-FE16-410F-AAD8-1CCDAC77C725}"/>
              </a:ext>
            </a:extLst>
          </p:cNvPr>
          <p:cNvSpPr txBox="1"/>
          <p:nvPr/>
        </p:nvSpPr>
        <p:spPr>
          <a:xfrm>
            <a:off x="4883606" y="3050115"/>
            <a:ext cx="670757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dirty="0">
                <a:ea typeface="Adobe Gothic Std B" panose="020B0800000000000000"/>
              </a:rPr>
              <a:t>EN las presente ayudas se mostraran plan de mejoramiento</a:t>
            </a:r>
          </a:p>
        </p:txBody>
      </p:sp>
    </p:spTree>
    <p:extLst>
      <p:ext uri="{BB962C8B-B14F-4D97-AF65-F5344CB8AC3E}">
        <p14:creationId xmlns:p14="http://schemas.microsoft.com/office/powerpoint/2010/main" val="2877920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43">
            <a:extLst>
              <a:ext uri="{FF2B5EF4-FFF2-40B4-BE49-F238E27FC236}">
                <a16:creationId xmlns:a16="http://schemas.microsoft.com/office/drawing/2014/main" id="{8869193F-EAA9-4887-8B9B-56F29823C5EF}"/>
              </a:ext>
            </a:extLst>
          </p:cNvPr>
          <p:cNvSpPr>
            <a:spLocks/>
          </p:cNvSpPr>
          <p:nvPr/>
        </p:nvSpPr>
        <p:spPr bwMode="auto">
          <a:xfrm>
            <a:off x="3593207" y="4158701"/>
            <a:ext cx="5318973" cy="14981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8100" tIns="38100" rIns="38100" bIns="38100"/>
          <a:lstStyle>
            <a:defPPr>
              <a:defRPr lang="es-CO"/>
            </a:defPPr>
            <a:lvl1pPr algn="ctr" defTabSz="457200" rtl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1pPr>
            <a:lvl2pPr indent="342900" algn="ctr" defTabSz="457200" rtl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2pPr>
            <a:lvl3pPr indent="685800" algn="ctr" defTabSz="457200" rtl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3pPr>
            <a:lvl4pPr indent="1028700" algn="ctr" defTabSz="457200" rtl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4pPr>
            <a:lvl5pPr indent="1371600" algn="ctr" defTabSz="457200" rtl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5pPr>
            <a:lvl6pPr marL="2286000" algn="l" defTabSz="9144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6pPr>
            <a:lvl7pPr marL="2743200" algn="l" defTabSz="9144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7pPr>
            <a:lvl8pPr marL="3200400" algn="l" defTabSz="9144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8pPr>
            <a:lvl9pPr marL="3657600" algn="l" defTabSz="9144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9pPr>
          </a:lstStyle>
          <a:p>
            <a:pPr algn="just">
              <a:spcBef>
                <a:spcPts val="2000"/>
              </a:spcBef>
            </a:pPr>
            <a:r>
              <a:rPr lang="es-CO" altLang="es-CO" sz="1600" dirty="0">
                <a:solidFill>
                  <a:srgbClr val="FFFFFF"/>
                </a:solidFill>
                <a:latin typeface="Arial" panose="020B0604020202020204" pitchFamily="34" charset="0"/>
                <a:ea typeface="Nunito Sans Regular" charset="0"/>
                <a:cs typeface="Arial" panose="020B0604020202020204" pitchFamily="34" charset="0"/>
                <a:sym typeface="Nunito Sans Regular" charset="0"/>
              </a:rPr>
              <a:t>A través de esta presentación se </a:t>
            </a:r>
            <a:r>
              <a:rPr lang="es-ES" altLang="es-CO" sz="1600" dirty="0">
                <a:solidFill>
                  <a:srgbClr val="FFFFFF"/>
                </a:solidFill>
                <a:latin typeface="Arial" panose="020B0604020202020204" pitchFamily="34" charset="0"/>
                <a:ea typeface="Nunito Sans Regular" charset="0"/>
                <a:cs typeface="Arial" panose="020B0604020202020204" pitchFamily="34" charset="0"/>
                <a:sym typeface="Nunito Sans Regular" charset="0"/>
              </a:rPr>
              <a:t>mostraran los hechos económicos según la normativa vigente de Información financiera en los diferentes tipos de transacciones comerciales mediante el registro en el desarrollo del objeto social de una empresa.</a:t>
            </a:r>
            <a:endParaRPr lang="es-CO" altLang="es-CO" sz="1600" dirty="0">
              <a:solidFill>
                <a:srgbClr val="FFFFFF"/>
              </a:solidFill>
              <a:latin typeface="Arial" panose="020B0604020202020204" pitchFamily="34" charset="0"/>
              <a:ea typeface="Nunito Sans Regular" charset="0"/>
              <a:cs typeface="Arial" panose="020B0604020202020204" pitchFamily="34" charset="0"/>
              <a:sym typeface="Nunito Sans Regular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687B6971-67E7-499D-9BCC-F36B75D399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575" y="1790646"/>
            <a:ext cx="8022689" cy="4248204"/>
          </a:xfrm>
          <a:prstGeom prst="rect">
            <a:avLst/>
          </a:prstGeom>
        </p:spPr>
      </p:pic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22B9708B-F903-4DCD-A010-5EE2385206CF}"/>
              </a:ext>
            </a:extLst>
          </p:cNvPr>
          <p:cNvSpPr/>
          <p:nvPr/>
        </p:nvSpPr>
        <p:spPr>
          <a:xfrm>
            <a:off x="4165065" y="2266951"/>
            <a:ext cx="1200150" cy="247650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6" name="Bocadillo: rectángulo con esquinas redondeadas 5">
            <a:extLst>
              <a:ext uri="{FF2B5EF4-FFF2-40B4-BE49-F238E27FC236}">
                <a16:creationId xmlns:a16="http://schemas.microsoft.com/office/drawing/2014/main" id="{AF6A84C4-C3B2-42B3-9E03-9B285BC2B1B8}"/>
              </a:ext>
            </a:extLst>
          </p:cNvPr>
          <p:cNvSpPr/>
          <p:nvPr/>
        </p:nvSpPr>
        <p:spPr>
          <a:xfrm>
            <a:off x="7948772" y="2848051"/>
            <a:ext cx="3667124" cy="1857373"/>
          </a:xfrm>
          <a:prstGeom prst="wedgeRoundRectCallout">
            <a:avLst>
              <a:gd name="adj1" fmla="val -120709"/>
              <a:gd name="adj2" fmla="val -7568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2800" b="1" dirty="0"/>
              <a:t> falta un buscador interno que permita buscar palabras claves 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E75980EC-CDC0-45CE-B8A1-5B7D37F94F48}"/>
              </a:ext>
            </a:extLst>
          </p:cNvPr>
          <p:cNvSpPr txBox="1"/>
          <p:nvPr/>
        </p:nvSpPr>
        <p:spPr>
          <a:xfrm>
            <a:off x="670943" y="205716"/>
            <a:ext cx="20932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3200" b="1" dirty="0">
                <a:solidFill>
                  <a:schemeClr val="bg1"/>
                </a:solidFill>
              </a:rPr>
              <a:t>Evaluación </a:t>
            </a:r>
          </a:p>
        </p:txBody>
      </p:sp>
    </p:spTree>
    <p:extLst>
      <p:ext uri="{BB962C8B-B14F-4D97-AF65-F5344CB8AC3E}">
        <p14:creationId xmlns:p14="http://schemas.microsoft.com/office/powerpoint/2010/main" val="3126994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43">
            <a:extLst>
              <a:ext uri="{FF2B5EF4-FFF2-40B4-BE49-F238E27FC236}">
                <a16:creationId xmlns:a16="http://schemas.microsoft.com/office/drawing/2014/main" id="{8869193F-EAA9-4887-8B9B-56F29823C5EF}"/>
              </a:ext>
            </a:extLst>
          </p:cNvPr>
          <p:cNvSpPr>
            <a:spLocks/>
          </p:cNvSpPr>
          <p:nvPr/>
        </p:nvSpPr>
        <p:spPr bwMode="auto">
          <a:xfrm>
            <a:off x="3593207" y="4158701"/>
            <a:ext cx="5318973" cy="14981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8100" tIns="38100" rIns="38100" bIns="38100"/>
          <a:lstStyle>
            <a:defPPr>
              <a:defRPr lang="es-CO"/>
            </a:defPPr>
            <a:lvl1pPr algn="ctr" defTabSz="457200" rtl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1pPr>
            <a:lvl2pPr indent="342900" algn="ctr" defTabSz="457200" rtl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2pPr>
            <a:lvl3pPr indent="685800" algn="ctr" defTabSz="457200" rtl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3pPr>
            <a:lvl4pPr indent="1028700" algn="ctr" defTabSz="457200" rtl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4pPr>
            <a:lvl5pPr indent="1371600" algn="ctr" defTabSz="457200" rtl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5pPr>
            <a:lvl6pPr marL="2286000" algn="l" defTabSz="9144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6pPr>
            <a:lvl7pPr marL="2743200" algn="l" defTabSz="9144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7pPr>
            <a:lvl8pPr marL="3200400" algn="l" defTabSz="9144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8pPr>
            <a:lvl9pPr marL="3657600" algn="l" defTabSz="9144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9pPr>
          </a:lstStyle>
          <a:p>
            <a:pPr algn="just">
              <a:spcBef>
                <a:spcPts val="2000"/>
              </a:spcBef>
            </a:pPr>
            <a:r>
              <a:rPr lang="es-CO" altLang="es-CO" sz="1600" dirty="0">
                <a:solidFill>
                  <a:srgbClr val="FFFFFF"/>
                </a:solidFill>
                <a:latin typeface="Arial" panose="020B0604020202020204" pitchFamily="34" charset="0"/>
                <a:ea typeface="Nunito Sans Regular" charset="0"/>
                <a:cs typeface="Arial" panose="020B0604020202020204" pitchFamily="34" charset="0"/>
                <a:sym typeface="Nunito Sans Regular" charset="0"/>
              </a:rPr>
              <a:t>A través de esta presentación se </a:t>
            </a:r>
            <a:r>
              <a:rPr lang="es-ES" altLang="es-CO" sz="1600" dirty="0">
                <a:solidFill>
                  <a:srgbClr val="FFFFFF"/>
                </a:solidFill>
                <a:latin typeface="Arial" panose="020B0604020202020204" pitchFamily="34" charset="0"/>
                <a:ea typeface="Nunito Sans Regular" charset="0"/>
                <a:cs typeface="Arial" panose="020B0604020202020204" pitchFamily="34" charset="0"/>
                <a:sym typeface="Nunito Sans Regular" charset="0"/>
              </a:rPr>
              <a:t>mostraran los hechos económicos según la normativa vigente de Información financiera en los diferentes tipos de transacciones comerciales mediante el registro en el desarrollo del objeto social de una empresa.</a:t>
            </a:r>
            <a:endParaRPr lang="es-CO" altLang="es-CO" sz="1600" dirty="0">
              <a:solidFill>
                <a:srgbClr val="FFFFFF"/>
              </a:solidFill>
              <a:latin typeface="Arial" panose="020B0604020202020204" pitchFamily="34" charset="0"/>
              <a:ea typeface="Nunito Sans Regular" charset="0"/>
              <a:cs typeface="Arial" panose="020B0604020202020204" pitchFamily="34" charset="0"/>
              <a:sym typeface="Nunito Sans Regular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34F873F-2716-48DF-AA99-AABC7F1790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4531" b="21481"/>
          <a:stretch/>
        </p:blipFill>
        <p:spPr>
          <a:xfrm>
            <a:off x="523874" y="1872961"/>
            <a:ext cx="7824849" cy="4145875"/>
          </a:xfrm>
          <a:prstGeom prst="rect">
            <a:avLst/>
          </a:prstGeom>
        </p:spPr>
      </p:pic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AAF40681-9CC1-434A-96F7-4210AB3C85B7}"/>
              </a:ext>
            </a:extLst>
          </p:cNvPr>
          <p:cNvSpPr/>
          <p:nvPr/>
        </p:nvSpPr>
        <p:spPr>
          <a:xfrm>
            <a:off x="1183740" y="2409826"/>
            <a:ext cx="1200150" cy="43822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7" name="Bocadillo: rectángulo con esquinas redondeadas 6">
            <a:extLst>
              <a:ext uri="{FF2B5EF4-FFF2-40B4-BE49-F238E27FC236}">
                <a16:creationId xmlns:a16="http://schemas.microsoft.com/office/drawing/2014/main" id="{E5BE4FAA-7DE5-4076-AB9F-E16A1426A571}"/>
              </a:ext>
            </a:extLst>
          </p:cNvPr>
          <p:cNvSpPr/>
          <p:nvPr/>
        </p:nvSpPr>
        <p:spPr>
          <a:xfrm>
            <a:off x="8220077" y="2207623"/>
            <a:ext cx="3667124" cy="3476549"/>
          </a:xfrm>
          <a:prstGeom prst="wedgeRoundRectCallout">
            <a:avLst>
              <a:gd name="adj1" fmla="val -219670"/>
              <a:gd name="adj2" fmla="val -3608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2800" b="1" dirty="0"/>
              <a:t> se debe implementar una acción que cuando se coloque el ratón sobre los iconos de las redes muestre información marginal de las redes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8FC18924-FA31-4AF4-82FC-9A7F0FED4A84}"/>
              </a:ext>
            </a:extLst>
          </p:cNvPr>
          <p:cNvSpPr txBox="1"/>
          <p:nvPr/>
        </p:nvSpPr>
        <p:spPr>
          <a:xfrm>
            <a:off x="670943" y="205716"/>
            <a:ext cx="20932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3200" b="1" dirty="0">
                <a:solidFill>
                  <a:schemeClr val="bg1"/>
                </a:solidFill>
              </a:rPr>
              <a:t>Evaluación </a:t>
            </a:r>
          </a:p>
        </p:txBody>
      </p:sp>
    </p:spTree>
    <p:extLst>
      <p:ext uri="{BB962C8B-B14F-4D97-AF65-F5344CB8AC3E}">
        <p14:creationId xmlns:p14="http://schemas.microsoft.com/office/powerpoint/2010/main" val="3057685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43">
            <a:extLst>
              <a:ext uri="{FF2B5EF4-FFF2-40B4-BE49-F238E27FC236}">
                <a16:creationId xmlns:a16="http://schemas.microsoft.com/office/drawing/2014/main" id="{8869193F-EAA9-4887-8B9B-56F29823C5EF}"/>
              </a:ext>
            </a:extLst>
          </p:cNvPr>
          <p:cNvSpPr>
            <a:spLocks/>
          </p:cNvSpPr>
          <p:nvPr/>
        </p:nvSpPr>
        <p:spPr bwMode="auto">
          <a:xfrm>
            <a:off x="3593207" y="4158701"/>
            <a:ext cx="5318973" cy="14981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8100" tIns="38100" rIns="38100" bIns="38100"/>
          <a:lstStyle>
            <a:defPPr>
              <a:defRPr lang="es-CO"/>
            </a:defPPr>
            <a:lvl1pPr algn="ctr" defTabSz="457200" rtl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1pPr>
            <a:lvl2pPr indent="342900" algn="ctr" defTabSz="457200" rtl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2pPr>
            <a:lvl3pPr indent="685800" algn="ctr" defTabSz="457200" rtl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3pPr>
            <a:lvl4pPr indent="1028700" algn="ctr" defTabSz="457200" rtl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4pPr>
            <a:lvl5pPr indent="1371600" algn="ctr" defTabSz="457200" rtl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5pPr>
            <a:lvl6pPr marL="2286000" algn="l" defTabSz="9144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6pPr>
            <a:lvl7pPr marL="2743200" algn="l" defTabSz="9144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7pPr>
            <a:lvl8pPr marL="3200400" algn="l" defTabSz="9144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8pPr>
            <a:lvl9pPr marL="3657600" algn="l" defTabSz="9144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9pPr>
          </a:lstStyle>
          <a:p>
            <a:pPr algn="just">
              <a:spcBef>
                <a:spcPts val="2000"/>
              </a:spcBef>
            </a:pPr>
            <a:r>
              <a:rPr lang="es-CO" altLang="es-CO" sz="1600" dirty="0">
                <a:solidFill>
                  <a:srgbClr val="FFFFFF"/>
                </a:solidFill>
                <a:latin typeface="Arial" panose="020B0604020202020204" pitchFamily="34" charset="0"/>
                <a:ea typeface="Nunito Sans Regular" charset="0"/>
                <a:cs typeface="Arial" panose="020B0604020202020204" pitchFamily="34" charset="0"/>
                <a:sym typeface="Nunito Sans Regular" charset="0"/>
              </a:rPr>
              <a:t>A través de esta presentación se </a:t>
            </a:r>
            <a:r>
              <a:rPr lang="es-ES" altLang="es-CO" sz="1600" dirty="0">
                <a:solidFill>
                  <a:srgbClr val="FFFFFF"/>
                </a:solidFill>
                <a:latin typeface="Arial" panose="020B0604020202020204" pitchFamily="34" charset="0"/>
                <a:ea typeface="Nunito Sans Regular" charset="0"/>
                <a:cs typeface="Arial" panose="020B0604020202020204" pitchFamily="34" charset="0"/>
                <a:sym typeface="Nunito Sans Regular" charset="0"/>
              </a:rPr>
              <a:t>mostraran los hechos económicos según la normativa vigente de Información financiera en los diferentes tipos de transacciones comerciales mediante el registro en el desarrollo del objeto social de una empresa.</a:t>
            </a:r>
            <a:endParaRPr lang="es-CO" altLang="es-CO" sz="1600" dirty="0">
              <a:solidFill>
                <a:srgbClr val="FFFFFF"/>
              </a:solidFill>
              <a:latin typeface="Arial" panose="020B0604020202020204" pitchFamily="34" charset="0"/>
              <a:ea typeface="Nunito Sans Regular" charset="0"/>
              <a:cs typeface="Arial" panose="020B0604020202020204" pitchFamily="34" charset="0"/>
              <a:sym typeface="Nunito Sans Regular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34F873F-2716-48DF-AA99-AABC7F1790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4531" b="21481"/>
          <a:stretch/>
        </p:blipFill>
        <p:spPr>
          <a:xfrm>
            <a:off x="552449" y="1872961"/>
            <a:ext cx="7824849" cy="4145875"/>
          </a:xfrm>
          <a:prstGeom prst="rect">
            <a:avLst/>
          </a:prstGeom>
        </p:spPr>
      </p:pic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AAF40681-9CC1-434A-96F7-4210AB3C85B7}"/>
              </a:ext>
            </a:extLst>
          </p:cNvPr>
          <p:cNvSpPr/>
          <p:nvPr/>
        </p:nvSpPr>
        <p:spPr>
          <a:xfrm>
            <a:off x="5652618" y="2480186"/>
            <a:ext cx="1200150" cy="43822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7" name="Bocadillo: rectángulo con esquinas redondeadas 6">
            <a:extLst>
              <a:ext uri="{FF2B5EF4-FFF2-40B4-BE49-F238E27FC236}">
                <a16:creationId xmlns:a16="http://schemas.microsoft.com/office/drawing/2014/main" id="{E5BE4FAA-7DE5-4076-AB9F-E16A1426A571}"/>
              </a:ext>
            </a:extLst>
          </p:cNvPr>
          <p:cNvSpPr/>
          <p:nvPr/>
        </p:nvSpPr>
        <p:spPr>
          <a:xfrm>
            <a:off x="8220077" y="2207623"/>
            <a:ext cx="3667124" cy="3811213"/>
          </a:xfrm>
          <a:prstGeom prst="wedgeRoundRectCallout">
            <a:avLst>
              <a:gd name="adj1" fmla="val -90059"/>
              <a:gd name="adj2" fmla="val -3618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2800" b="1" dirty="0"/>
              <a:t> se debe implementar una acción que cuando se coloque el ratón sobre los iconos de la universidad  muestre información marginal de universidad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B78AFA0-9286-4585-B7EB-289E50C9B570}"/>
              </a:ext>
            </a:extLst>
          </p:cNvPr>
          <p:cNvSpPr txBox="1"/>
          <p:nvPr/>
        </p:nvSpPr>
        <p:spPr>
          <a:xfrm>
            <a:off x="670943" y="205716"/>
            <a:ext cx="20932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3200" b="1" dirty="0">
                <a:solidFill>
                  <a:schemeClr val="bg1"/>
                </a:solidFill>
              </a:rPr>
              <a:t>Evaluación </a:t>
            </a:r>
          </a:p>
        </p:txBody>
      </p:sp>
    </p:spTree>
    <p:extLst>
      <p:ext uri="{BB962C8B-B14F-4D97-AF65-F5344CB8AC3E}">
        <p14:creationId xmlns:p14="http://schemas.microsoft.com/office/powerpoint/2010/main" val="1138111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8CF845AD-F58B-4D45-B0FD-458A82941B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4375" b="17917"/>
          <a:stretch/>
        </p:blipFill>
        <p:spPr>
          <a:xfrm>
            <a:off x="90017" y="1164040"/>
            <a:ext cx="9417987" cy="5198659"/>
          </a:xfrm>
          <a:prstGeom prst="rect">
            <a:avLst/>
          </a:prstGeom>
        </p:spPr>
      </p:pic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AAF40681-9CC1-434A-96F7-4210AB3C85B7}"/>
              </a:ext>
            </a:extLst>
          </p:cNvPr>
          <p:cNvSpPr/>
          <p:nvPr/>
        </p:nvSpPr>
        <p:spPr>
          <a:xfrm>
            <a:off x="2683996" y="2346836"/>
            <a:ext cx="1200150" cy="43822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7" name="Bocadillo: rectángulo con esquinas redondeadas 6">
            <a:extLst>
              <a:ext uri="{FF2B5EF4-FFF2-40B4-BE49-F238E27FC236}">
                <a16:creationId xmlns:a16="http://schemas.microsoft.com/office/drawing/2014/main" id="{E5BE4FAA-7DE5-4076-AB9F-E16A1426A571}"/>
              </a:ext>
            </a:extLst>
          </p:cNvPr>
          <p:cNvSpPr/>
          <p:nvPr/>
        </p:nvSpPr>
        <p:spPr>
          <a:xfrm>
            <a:off x="8220077" y="2207623"/>
            <a:ext cx="3667124" cy="3811213"/>
          </a:xfrm>
          <a:prstGeom prst="wedgeRoundRectCallout">
            <a:avLst>
              <a:gd name="adj1" fmla="val -174215"/>
              <a:gd name="adj2" fmla="val -4268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2800" b="1" dirty="0"/>
              <a:t> se debe implementar una acción que cuando se coloque el ratón sobre el menú muestre información marginal que contiene el menú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FE6FAA6D-AA64-4B4F-A62E-E5798C730370}"/>
              </a:ext>
            </a:extLst>
          </p:cNvPr>
          <p:cNvSpPr txBox="1"/>
          <p:nvPr/>
        </p:nvSpPr>
        <p:spPr>
          <a:xfrm>
            <a:off x="670943" y="205716"/>
            <a:ext cx="20932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3200" b="1" dirty="0">
                <a:solidFill>
                  <a:schemeClr val="bg1"/>
                </a:solidFill>
              </a:rPr>
              <a:t>Evaluación </a:t>
            </a:r>
          </a:p>
        </p:txBody>
      </p:sp>
    </p:spTree>
    <p:extLst>
      <p:ext uri="{BB962C8B-B14F-4D97-AF65-F5344CB8AC3E}">
        <p14:creationId xmlns:p14="http://schemas.microsoft.com/office/powerpoint/2010/main" val="33206431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681D62B4-FCA7-4EED-8BCE-92DE7B0A09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" y="1157352"/>
            <a:ext cx="6810376" cy="5224398"/>
          </a:xfrm>
          <a:prstGeom prst="rect">
            <a:avLst/>
          </a:prstGeom>
        </p:spPr>
      </p:pic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AAF40681-9CC1-434A-96F7-4210AB3C85B7}"/>
              </a:ext>
            </a:extLst>
          </p:cNvPr>
          <p:cNvSpPr/>
          <p:nvPr/>
        </p:nvSpPr>
        <p:spPr>
          <a:xfrm>
            <a:off x="1666875" y="2105026"/>
            <a:ext cx="1693396" cy="142298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7" name="Bocadillo: rectángulo con esquinas redondeadas 6">
            <a:extLst>
              <a:ext uri="{FF2B5EF4-FFF2-40B4-BE49-F238E27FC236}">
                <a16:creationId xmlns:a16="http://schemas.microsoft.com/office/drawing/2014/main" id="{E5BE4FAA-7DE5-4076-AB9F-E16A1426A571}"/>
              </a:ext>
            </a:extLst>
          </p:cNvPr>
          <p:cNvSpPr/>
          <p:nvPr/>
        </p:nvSpPr>
        <p:spPr>
          <a:xfrm>
            <a:off x="8220077" y="2207623"/>
            <a:ext cx="3667124" cy="3811213"/>
          </a:xfrm>
          <a:prstGeom prst="wedgeRoundRectCallout">
            <a:avLst>
              <a:gd name="adj1" fmla="val -183306"/>
              <a:gd name="adj2" fmla="val -3893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2800" b="1" dirty="0"/>
              <a:t> se debe comentar los códigos para tener organización clara y fluida que permita una rápida mejora y corrección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C0C9B1EE-2270-4C47-A3FA-5F484F0DBDB0}"/>
              </a:ext>
            </a:extLst>
          </p:cNvPr>
          <p:cNvSpPr txBox="1"/>
          <p:nvPr/>
        </p:nvSpPr>
        <p:spPr>
          <a:xfrm>
            <a:off x="670943" y="205716"/>
            <a:ext cx="20932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3200" b="1" dirty="0">
                <a:solidFill>
                  <a:schemeClr val="bg1"/>
                </a:solidFill>
              </a:rPr>
              <a:t>Evaluación </a:t>
            </a:r>
          </a:p>
        </p:txBody>
      </p:sp>
    </p:spTree>
    <p:extLst>
      <p:ext uri="{BB962C8B-B14F-4D97-AF65-F5344CB8AC3E}">
        <p14:creationId xmlns:p14="http://schemas.microsoft.com/office/powerpoint/2010/main" val="5129689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6BC07BAA-40DF-4A27-87CD-374E1166AD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79142" y="1537855"/>
            <a:ext cx="3264604" cy="3360722"/>
          </a:xfrm>
        </p:spPr>
        <p:txBody>
          <a:bodyPr>
            <a:noAutofit/>
          </a:bodyPr>
          <a:lstStyle/>
          <a:p>
            <a:r>
              <a:rPr lang="es-ES" sz="3200" b="1" dirty="0">
                <a:solidFill>
                  <a:schemeClr val="accent5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  <a:cs typeface="Arial" charset="0"/>
              </a:rPr>
              <a:t>Conclusiones </a:t>
            </a:r>
            <a:endParaRPr lang="es-CO" sz="3200" dirty="0">
              <a:solidFill>
                <a:schemeClr val="bg1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2FFCF244-F4C8-4935-9A38-B3673A8AA183}"/>
              </a:ext>
            </a:extLst>
          </p:cNvPr>
          <p:cNvSpPr txBox="1"/>
          <p:nvPr/>
        </p:nvSpPr>
        <p:spPr>
          <a:xfrm>
            <a:off x="4862056" y="2679607"/>
            <a:ext cx="712730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dirty="0">
                <a:ea typeface="Adobe Gothic Std B" panose="020B0800000000000000"/>
              </a:rPr>
              <a:t>En las presentes ayudas se plasmaran las conclusiones del curso </a:t>
            </a:r>
            <a:endParaRPr lang="es-CO" sz="3200" dirty="0">
              <a:ea typeface="Adobe Gothic Std B" panose="020B08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1114496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UNAD">
      <a:dk1>
        <a:srgbClr val="595959"/>
      </a:dk1>
      <a:lt1>
        <a:sysClr val="window" lastClr="FFFFFF"/>
      </a:lt1>
      <a:dk2>
        <a:srgbClr val="595959"/>
      </a:dk2>
      <a:lt2>
        <a:srgbClr val="D8D8D8"/>
      </a:lt2>
      <a:accent1>
        <a:srgbClr val="FFCA08"/>
      </a:accent1>
      <a:accent2>
        <a:srgbClr val="E3B72E"/>
      </a:accent2>
      <a:accent3>
        <a:srgbClr val="D69C29"/>
      </a:accent3>
      <a:accent4>
        <a:srgbClr val="F8931D"/>
      </a:accent4>
      <a:accent5>
        <a:srgbClr val="FF6700"/>
      </a:accent5>
      <a:accent6>
        <a:srgbClr val="D05400"/>
      </a:accent6>
      <a:hlink>
        <a:srgbClr val="F18B1B"/>
      </a:hlink>
      <a:folHlink>
        <a:srgbClr val="005390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2801</TotalTime>
  <Words>655</Words>
  <Application>Microsoft Office PowerPoint</Application>
  <PresentationFormat>Panorámica</PresentationFormat>
  <Paragraphs>43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9" baseType="lpstr">
      <vt:lpstr>Adobe Gothic Std B</vt:lpstr>
      <vt:lpstr>Arial</vt:lpstr>
      <vt:lpstr>Calibri</vt:lpstr>
      <vt:lpstr>Calibri Light</vt:lpstr>
      <vt:lpstr>Times New Roman</vt:lpstr>
      <vt:lpstr>Verdana</vt:lpstr>
      <vt:lpstr>Office Theme</vt:lpstr>
      <vt:lpstr>Mantenimiento: Sustentar Plan de Mejoramiento del Sitio Web - Examen Final (POA)</vt:lpstr>
      <vt:lpstr>Presentación de PowerPoint</vt:lpstr>
      <vt:lpstr>mejoramiento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Conclusiones </vt:lpstr>
      <vt:lpstr>Presentación de PowerPoint</vt:lpstr>
      <vt:lpstr>Presentación de PowerPoint</vt:lpstr>
      <vt:lpstr>¡GRACIAS POR SU ATENCIÓN!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lm</dc:creator>
  <cp:lastModifiedBy>NICOLAS VALBUENA</cp:lastModifiedBy>
  <cp:revision>391</cp:revision>
  <dcterms:created xsi:type="dcterms:W3CDTF">2018-10-24T15:10:35Z</dcterms:created>
  <dcterms:modified xsi:type="dcterms:W3CDTF">2020-12-15T02:27:13Z</dcterms:modified>
</cp:coreProperties>
</file>