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62" r:id="rId2"/>
    <p:sldId id="269" r:id="rId3"/>
    <p:sldId id="256" r:id="rId4"/>
    <p:sldId id="283" r:id="rId5"/>
    <p:sldId id="284" r:id="rId6"/>
    <p:sldId id="280" r:id="rId7"/>
    <p:sldId id="285" r:id="rId8"/>
    <p:sldId id="257" r:id="rId9"/>
    <p:sldId id="281" r:id="rId10"/>
    <p:sldId id="263" r:id="rId11"/>
    <p:sldId id="278" r:id="rId12"/>
    <p:sldId id="279" r:id="rId13"/>
    <p:sldId id="286" r:id="rId14"/>
    <p:sldId id="264" r:id="rId15"/>
    <p:sldId id="270" r:id="rId16"/>
    <p:sldId id="258" r:id="rId17"/>
    <p:sldId id="324" r:id="rId18"/>
    <p:sldId id="334" r:id="rId19"/>
    <p:sldId id="326" r:id="rId20"/>
    <p:sldId id="327" r:id="rId21"/>
    <p:sldId id="335" r:id="rId22"/>
    <p:sldId id="299" r:id="rId23"/>
    <p:sldId id="301" r:id="rId24"/>
    <p:sldId id="271" r:id="rId25"/>
    <p:sldId id="337" r:id="rId26"/>
    <p:sldId id="336" r:id="rId27"/>
    <p:sldId id="287" r:id="rId28"/>
    <p:sldId id="289" r:id="rId29"/>
    <p:sldId id="338" r:id="rId30"/>
    <p:sldId id="330" r:id="rId31"/>
    <p:sldId id="265" r:id="rId32"/>
    <p:sldId id="272" r:id="rId33"/>
    <p:sldId id="259" r:id="rId34"/>
    <p:sldId id="302" r:id="rId35"/>
    <p:sldId id="266" r:id="rId36"/>
    <p:sldId id="290" r:id="rId37"/>
    <p:sldId id="296" r:id="rId38"/>
    <p:sldId id="297" r:id="rId39"/>
    <p:sldId id="273" r:id="rId40"/>
    <p:sldId id="303" r:id="rId41"/>
    <p:sldId id="267" r:id="rId42"/>
    <p:sldId id="274" r:id="rId43"/>
    <p:sldId id="306" r:id="rId44"/>
    <p:sldId id="291" r:id="rId45"/>
    <p:sldId id="292" r:id="rId46"/>
    <p:sldId id="307" r:id="rId47"/>
    <p:sldId id="275" r:id="rId48"/>
    <p:sldId id="304" r:id="rId49"/>
    <p:sldId id="332" r:id="rId50"/>
    <p:sldId id="268" r:id="rId51"/>
    <p:sldId id="276" r:id="rId52"/>
    <p:sldId id="277" r:id="rId53"/>
    <p:sldId id="294" r:id="rId54"/>
    <p:sldId id="295" r:id="rId55"/>
    <p:sldId id="300"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66"/>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29" autoAdjust="0"/>
    <p:restoredTop sz="62138" autoAdjust="0"/>
  </p:normalViewPr>
  <p:slideViewPr>
    <p:cSldViewPr>
      <p:cViewPr varScale="1">
        <p:scale>
          <a:sx n="66" d="100"/>
          <a:sy n="66" d="100"/>
        </p:scale>
        <p:origin x="10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623393-2FD2-484B-BE55-9111C441A208}" type="datetimeFigureOut">
              <a:rPr lang="fr-BE" smtClean="0"/>
              <a:t>10-10-19</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1A84DE-393E-4808-B2FA-F76A298E4BEC}" type="slidenum">
              <a:rPr lang="fr-BE" smtClean="0"/>
              <a:t>‹N°›</a:t>
            </a:fld>
            <a:endParaRPr lang="fr-BE"/>
          </a:p>
        </p:txBody>
      </p:sp>
    </p:spTree>
    <p:extLst>
      <p:ext uri="{BB962C8B-B14F-4D97-AF65-F5344CB8AC3E}">
        <p14:creationId xmlns:p14="http://schemas.microsoft.com/office/powerpoint/2010/main" val="3864050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8DFBA2-CD06-4E1D-9F9D-466B80759229}" type="datetimeFigureOut">
              <a:rPr lang="fr-BE" smtClean="0"/>
              <a:t>10-10-19</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88C135-D3FA-4AFB-8835-4AE94357DFED}" type="slidenum">
              <a:rPr lang="fr-BE" smtClean="0"/>
              <a:t>‹N°›</a:t>
            </a:fld>
            <a:endParaRPr lang="fr-BE"/>
          </a:p>
        </p:txBody>
      </p:sp>
    </p:spTree>
    <p:extLst>
      <p:ext uri="{BB962C8B-B14F-4D97-AF65-F5344CB8AC3E}">
        <p14:creationId xmlns:p14="http://schemas.microsoft.com/office/powerpoint/2010/main" val="3902194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1</a:t>
            </a:fld>
            <a:endParaRPr lang="fr-BE"/>
          </a:p>
        </p:txBody>
      </p:sp>
    </p:spTree>
    <p:extLst>
      <p:ext uri="{BB962C8B-B14F-4D97-AF65-F5344CB8AC3E}">
        <p14:creationId xmlns:p14="http://schemas.microsoft.com/office/powerpoint/2010/main" val="1896598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10</a:t>
            </a:fld>
            <a:endParaRPr lang="fr-BE"/>
          </a:p>
        </p:txBody>
      </p:sp>
    </p:spTree>
    <p:extLst>
      <p:ext uri="{BB962C8B-B14F-4D97-AF65-F5344CB8AC3E}">
        <p14:creationId xmlns:p14="http://schemas.microsoft.com/office/powerpoint/2010/main" val="4252993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11</a:t>
            </a:fld>
            <a:endParaRPr lang="fr-BE"/>
          </a:p>
        </p:txBody>
      </p:sp>
    </p:spTree>
    <p:extLst>
      <p:ext uri="{BB962C8B-B14F-4D97-AF65-F5344CB8AC3E}">
        <p14:creationId xmlns:p14="http://schemas.microsoft.com/office/powerpoint/2010/main" val="4252993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12</a:t>
            </a:fld>
            <a:endParaRPr lang="fr-BE"/>
          </a:p>
        </p:txBody>
      </p:sp>
    </p:spTree>
    <p:extLst>
      <p:ext uri="{BB962C8B-B14F-4D97-AF65-F5344CB8AC3E}">
        <p14:creationId xmlns:p14="http://schemas.microsoft.com/office/powerpoint/2010/main" val="4252993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13</a:t>
            </a:fld>
            <a:endParaRPr lang="fr-BE"/>
          </a:p>
        </p:txBody>
      </p:sp>
    </p:spTree>
    <p:extLst>
      <p:ext uri="{BB962C8B-B14F-4D97-AF65-F5344CB8AC3E}">
        <p14:creationId xmlns:p14="http://schemas.microsoft.com/office/powerpoint/2010/main" val="4252993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BE"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BE" sz="1200" kern="1200" baseline="0" dirty="0">
                <a:solidFill>
                  <a:schemeClr val="tx1"/>
                </a:solidFill>
                <a:effectLst/>
                <a:latin typeface="+mn-lt"/>
                <a:ea typeface="+mn-ea"/>
                <a:cs typeface="+mn-cs"/>
              </a:rPr>
              <a:t>	</a:t>
            </a:r>
            <a:endParaRPr lang="fr-BE" sz="1200" baseline="0"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14</a:t>
            </a:fld>
            <a:endParaRPr lang="fr-BE"/>
          </a:p>
        </p:txBody>
      </p:sp>
    </p:spTree>
    <p:extLst>
      <p:ext uri="{BB962C8B-B14F-4D97-AF65-F5344CB8AC3E}">
        <p14:creationId xmlns:p14="http://schemas.microsoft.com/office/powerpoint/2010/main" val="1156928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 typeface="Wingdings"/>
              <a:buNone/>
            </a:pPr>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15</a:t>
            </a:fld>
            <a:endParaRPr lang="fr-BE"/>
          </a:p>
        </p:txBody>
      </p:sp>
    </p:spTree>
    <p:extLst>
      <p:ext uri="{BB962C8B-B14F-4D97-AF65-F5344CB8AC3E}">
        <p14:creationId xmlns:p14="http://schemas.microsoft.com/office/powerpoint/2010/main" val="623723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sz="1000" baseline="0" dirty="0">
              <a:sym typeface="Wingdings" pitchFamily="2" charset="2"/>
            </a:endParaRPr>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16</a:t>
            </a:fld>
            <a:endParaRPr lang="fr-BE"/>
          </a:p>
        </p:txBody>
      </p:sp>
    </p:spTree>
    <p:extLst>
      <p:ext uri="{BB962C8B-B14F-4D97-AF65-F5344CB8AC3E}">
        <p14:creationId xmlns:p14="http://schemas.microsoft.com/office/powerpoint/2010/main" val="2636635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9062DC0B-0E50-48BE-A6C2-F34A8987E3F1}" type="slidenum">
              <a:rPr lang="fr-BE" smtClean="0"/>
              <a:t>17</a:t>
            </a:fld>
            <a:endParaRPr lang="fr-BE"/>
          </a:p>
        </p:txBody>
      </p:sp>
    </p:spTree>
    <p:extLst>
      <p:ext uri="{BB962C8B-B14F-4D97-AF65-F5344CB8AC3E}">
        <p14:creationId xmlns:p14="http://schemas.microsoft.com/office/powerpoint/2010/main" val="411126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9062DC0B-0E50-48BE-A6C2-F34A8987E3F1}" type="slidenum">
              <a:rPr lang="fr-BE" smtClean="0"/>
              <a:t>18</a:t>
            </a:fld>
            <a:endParaRPr lang="fr-BE"/>
          </a:p>
        </p:txBody>
      </p:sp>
    </p:spTree>
    <p:extLst>
      <p:ext uri="{BB962C8B-B14F-4D97-AF65-F5344CB8AC3E}">
        <p14:creationId xmlns:p14="http://schemas.microsoft.com/office/powerpoint/2010/main" val="1871862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19</a:t>
            </a:fld>
            <a:endParaRPr lang="fr-BE"/>
          </a:p>
        </p:txBody>
      </p:sp>
    </p:spTree>
    <p:extLst>
      <p:ext uri="{BB962C8B-B14F-4D97-AF65-F5344CB8AC3E}">
        <p14:creationId xmlns:p14="http://schemas.microsoft.com/office/powerpoint/2010/main" val="4056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a:t>
            </a:fld>
            <a:endParaRPr lang="fr-BE"/>
          </a:p>
        </p:txBody>
      </p:sp>
    </p:spTree>
    <p:extLst>
      <p:ext uri="{BB962C8B-B14F-4D97-AF65-F5344CB8AC3E}">
        <p14:creationId xmlns:p14="http://schemas.microsoft.com/office/powerpoint/2010/main" val="440910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b="0"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20</a:t>
            </a:fld>
            <a:endParaRPr lang="fr-BE"/>
          </a:p>
        </p:txBody>
      </p:sp>
    </p:spTree>
    <p:extLst>
      <p:ext uri="{BB962C8B-B14F-4D97-AF65-F5344CB8AC3E}">
        <p14:creationId xmlns:p14="http://schemas.microsoft.com/office/powerpoint/2010/main" val="313485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b="0"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21</a:t>
            </a:fld>
            <a:endParaRPr lang="fr-BE"/>
          </a:p>
        </p:txBody>
      </p:sp>
    </p:spTree>
    <p:extLst>
      <p:ext uri="{BB962C8B-B14F-4D97-AF65-F5344CB8AC3E}">
        <p14:creationId xmlns:p14="http://schemas.microsoft.com/office/powerpoint/2010/main" val="2091791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22</a:t>
            </a:fld>
            <a:endParaRPr lang="fr-BE"/>
          </a:p>
        </p:txBody>
      </p:sp>
    </p:spTree>
    <p:extLst>
      <p:ext uri="{BB962C8B-B14F-4D97-AF65-F5344CB8AC3E}">
        <p14:creationId xmlns:p14="http://schemas.microsoft.com/office/powerpoint/2010/main" val="2636635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23</a:t>
            </a:fld>
            <a:endParaRPr lang="fr-BE"/>
          </a:p>
        </p:txBody>
      </p:sp>
    </p:spTree>
    <p:extLst>
      <p:ext uri="{BB962C8B-B14F-4D97-AF65-F5344CB8AC3E}">
        <p14:creationId xmlns:p14="http://schemas.microsoft.com/office/powerpoint/2010/main" val="2636635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24</a:t>
            </a:fld>
            <a:endParaRPr lang="fr-BE"/>
          </a:p>
        </p:txBody>
      </p:sp>
    </p:spTree>
    <p:extLst>
      <p:ext uri="{BB962C8B-B14F-4D97-AF65-F5344CB8AC3E}">
        <p14:creationId xmlns:p14="http://schemas.microsoft.com/office/powerpoint/2010/main" val="2749867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25</a:t>
            </a:fld>
            <a:endParaRPr lang="fr-BE"/>
          </a:p>
        </p:txBody>
      </p:sp>
    </p:spTree>
    <p:extLst>
      <p:ext uri="{BB962C8B-B14F-4D97-AF65-F5344CB8AC3E}">
        <p14:creationId xmlns:p14="http://schemas.microsoft.com/office/powerpoint/2010/main" val="3432680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26</a:t>
            </a:fld>
            <a:endParaRPr lang="fr-BE"/>
          </a:p>
        </p:txBody>
      </p:sp>
    </p:spTree>
    <p:extLst>
      <p:ext uri="{BB962C8B-B14F-4D97-AF65-F5344CB8AC3E}">
        <p14:creationId xmlns:p14="http://schemas.microsoft.com/office/powerpoint/2010/main" val="1098315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27</a:t>
            </a:fld>
            <a:endParaRPr lang="fr-BE"/>
          </a:p>
        </p:txBody>
      </p:sp>
    </p:spTree>
    <p:extLst>
      <p:ext uri="{BB962C8B-B14F-4D97-AF65-F5344CB8AC3E}">
        <p14:creationId xmlns:p14="http://schemas.microsoft.com/office/powerpoint/2010/main" val="2636635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baseline="0"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28</a:t>
            </a:fld>
            <a:endParaRPr lang="fr-BE"/>
          </a:p>
        </p:txBody>
      </p:sp>
    </p:spTree>
    <p:extLst>
      <p:ext uri="{BB962C8B-B14F-4D97-AF65-F5344CB8AC3E}">
        <p14:creationId xmlns:p14="http://schemas.microsoft.com/office/powerpoint/2010/main" val="2636635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baseline="0"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29</a:t>
            </a:fld>
            <a:endParaRPr lang="fr-BE"/>
          </a:p>
        </p:txBody>
      </p:sp>
    </p:spTree>
    <p:extLst>
      <p:ext uri="{BB962C8B-B14F-4D97-AF65-F5344CB8AC3E}">
        <p14:creationId xmlns:p14="http://schemas.microsoft.com/office/powerpoint/2010/main" val="347647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a:t>
            </a:fld>
            <a:endParaRPr lang="fr-BE"/>
          </a:p>
        </p:txBody>
      </p:sp>
    </p:spTree>
    <p:extLst>
      <p:ext uri="{BB962C8B-B14F-4D97-AF65-F5344CB8AC3E}">
        <p14:creationId xmlns:p14="http://schemas.microsoft.com/office/powerpoint/2010/main" val="11488141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Maintenant que l’on a la position du tout 1</a:t>
            </a:r>
            <a:r>
              <a:rPr lang="fr-BE" baseline="30000" dirty="0"/>
              <a:t>er</a:t>
            </a:r>
            <a:r>
              <a:rPr lang="fr-BE" dirty="0"/>
              <a:t> élément correspondant au critère, on</a:t>
            </a:r>
            <a:r>
              <a:rPr lang="fr-BE" baseline="0" dirty="0"/>
              <a:t> peut continuer à parcourir la liste liée à l’</a:t>
            </a:r>
            <a:r>
              <a:rPr lang="fr-BE" baseline="0" dirty="0" err="1"/>
              <a:t>itérateur</a:t>
            </a:r>
            <a:r>
              <a:rPr lang="fr-BE" baseline="0" dirty="0"/>
              <a:t> avec le </a:t>
            </a:r>
            <a:r>
              <a:rPr lang="fr-BE" baseline="0" dirty="0" err="1"/>
              <a:t>while</a:t>
            </a:r>
            <a:r>
              <a:rPr lang="fr-BE" baseline="0" dirty="0"/>
              <a:t> …</a:t>
            </a:r>
          </a:p>
          <a:p>
            <a:endParaRPr lang="fr-BE" baseline="0" dirty="0"/>
          </a:p>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30</a:t>
            </a:fld>
            <a:endParaRPr lang="fr-BE"/>
          </a:p>
        </p:txBody>
      </p:sp>
    </p:spTree>
    <p:extLst>
      <p:ext uri="{BB962C8B-B14F-4D97-AF65-F5344CB8AC3E}">
        <p14:creationId xmlns:p14="http://schemas.microsoft.com/office/powerpoint/2010/main" val="2265934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31</a:t>
            </a:fld>
            <a:endParaRPr lang="fr-BE"/>
          </a:p>
        </p:txBody>
      </p:sp>
    </p:spTree>
    <p:extLst>
      <p:ext uri="{BB962C8B-B14F-4D97-AF65-F5344CB8AC3E}">
        <p14:creationId xmlns:p14="http://schemas.microsoft.com/office/powerpoint/2010/main" val="24638263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32</a:t>
            </a:fld>
            <a:endParaRPr lang="fr-BE"/>
          </a:p>
        </p:txBody>
      </p:sp>
    </p:spTree>
    <p:extLst>
      <p:ext uri="{BB962C8B-B14F-4D97-AF65-F5344CB8AC3E}">
        <p14:creationId xmlns:p14="http://schemas.microsoft.com/office/powerpoint/2010/main" val="3409633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33</a:t>
            </a:fld>
            <a:endParaRPr lang="fr-BE"/>
          </a:p>
        </p:txBody>
      </p:sp>
    </p:spTree>
    <p:extLst>
      <p:ext uri="{BB962C8B-B14F-4D97-AF65-F5344CB8AC3E}">
        <p14:creationId xmlns:p14="http://schemas.microsoft.com/office/powerpoint/2010/main" val="28323827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34</a:t>
            </a:fld>
            <a:endParaRPr lang="fr-BE"/>
          </a:p>
        </p:txBody>
      </p:sp>
    </p:spTree>
    <p:extLst>
      <p:ext uri="{BB962C8B-B14F-4D97-AF65-F5344CB8AC3E}">
        <p14:creationId xmlns:p14="http://schemas.microsoft.com/office/powerpoint/2010/main" val="2705056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35</a:t>
            </a:fld>
            <a:endParaRPr lang="fr-BE"/>
          </a:p>
        </p:txBody>
      </p:sp>
    </p:spTree>
    <p:extLst>
      <p:ext uri="{BB962C8B-B14F-4D97-AF65-F5344CB8AC3E}">
        <p14:creationId xmlns:p14="http://schemas.microsoft.com/office/powerpoint/2010/main" val="2705056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sz="1000" baseline="0"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36</a:t>
            </a:fld>
            <a:endParaRPr lang="fr-BE"/>
          </a:p>
        </p:txBody>
      </p:sp>
    </p:spTree>
    <p:extLst>
      <p:ext uri="{BB962C8B-B14F-4D97-AF65-F5344CB8AC3E}">
        <p14:creationId xmlns:p14="http://schemas.microsoft.com/office/powerpoint/2010/main" val="965544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37</a:t>
            </a:fld>
            <a:endParaRPr lang="fr-BE"/>
          </a:p>
        </p:txBody>
      </p:sp>
    </p:spTree>
    <p:extLst>
      <p:ext uri="{BB962C8B-B14F-4D97-AF65-F5344CB8AC3E}">
        <p14:creationId xmlns:p14="http://schemas.microsoft.com/office/powerpoint/2010/main" val="965544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38</a:t>
            </a:fld>
            <a:endParaRPr lang="fr-BE"/>
          </a:p>
        </p:txBody>
      </p:sp>
    </p:spTree>
    <p:extLst>
      <p:ext uri="{BB962C8B-B14F-4D97-AF65-F5344CB8AC3E}">
        <p14:creationId xmlns:p14="http://schemas.microsoft.com/office/powerpoint/2010/main" val="9655443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39</a:t>
            </a:fld>
            <a:endParaRPr lang="fr-BE"/>
          </a:p>
        </p:txBody>
      </p:sp>
    </p:spTree>
    <p:extLst>
      <p:ext uri="{BB962C8B-B14F-4D97-AF65-F5344CB8AC3E}">
        <p14:creationId xmlns:p14="http://schemas.microsoft.com/office/powerpoint/2010/main" val="330773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a:t>
            </a:fld>
            <a:endParaRPr lang="fr-BE"/>
          </a:p>
        </p:txBody>
      </p:sp>
    </p:spTree>
    <p:extLst>
      <p:ext uri="{BB962C8B-B14F-4D97-AF65-F5344CB8AC3E}">
        <p14:creationId xmlns:p14="http://schemas.microsoft.com/office/powerpoint/2010/main" val="1148814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40</a:t>
            </a:fld>
            <a:endParaRPr lang="fr-BE"/>
          </a:p>
        </p:txBody>
      </p:sp>
    </p:spTree>
    <p:extLst>
      <p:ext uri="{BB962C8B-B14F-4D97-AF65-F5344CB8AC3E}">
        <p14:creationId xmlns:p14="http://schemas.microsoft.com/office/powerpoint/2010/main" val="3307739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41</a:t>
            </a:fld>
            <a:endParaRPr lang="fr-BE"/>
          </a:p>
        </p:txBody>
      </p:sp>
    </p:spTree>
    <p:extLst>
      <p:ext uri="{BB962C8B-B14F-4D97-AF65-F5344CB8AC3E}">
        <p14:creationId xmlns:p14="http://schemas.microsoft.com/office/powerpoint/2010/main" val="2463826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42</a:t>
            </a:fld>
            <a:endParaRPr lang="fr-BE"/>
          </a:p>
        </p:txBody>
      </p:sp>
    </p:spTree>
    <p:extLst>
      <p:ext uri="{BB962C8B-B14F-4D97-AF65-F5344CB8AC3E}">
        <p14:creationId xmlns:p14="http://schemas.microsoft.com/office/powerpoint/2010/main" val="37578841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43</a:t>
            </a:fld>
            <a:endParaRPr lang="fr-BE"/>
          </a:p>
        </p:txBody>
      </p:sp>
    </p:spTree>
    <p:extLst>
      <p:ext uri="{BB962C8B-B14F-4D97-AF65-F5344CB8AC3E}">
        <p14:creationId xmlns:p14="http://schemas.microsoft.com/office/powerpoint/2010/main" val="36800742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44</a:t>
            </a:fld>
            <a:endParaRPr lang="fr-BE"/>
          </a:p>
        </p:txBody>
      </p:sp>
    </p:spTree>
    <p:extLst>
      <p:ext uri="{BB962C8B-B14F-4D97-AF65-F5344CB8AC3E}">
        <p14:creationId xmlns:p14="http://schemas.microsoft.com/office/powerpoint/2010/main" val="1463758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45</a:t>
            </a:fld>
            <a:endParaRPr lang="fr-BE"/>
          </a:p>
        </p:txBody>
      </p:sp>
    </p:spTree>
    <p:extLst>
      <p:ext uri="{BB962C8B-B14F-4D97-AF65-F5344CB8AC3E}">
        <p14:creationId xmlns:p14="http://schemas.microsoft.com/office/powerpoint/2010/main" val="41898471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46</a:t>
            </a:fld>
            <a:endParaRPr lang="fr-BE"/>
          </a:p>
        </p:txBody>
      </p:sp>
    </p:spTree>
    <p:extLst>
      <p:ext uri="{BB962C8B-B14F-4D97-AF65-F5344CB8AC3E}">
        <p14:creationId xmlns:p14="http://schemas.microsoft.com/office/powerpoint/2010/main" val="22652239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47</a:t>
            </a:fld>
            <a:endParaRPr lang="fr-BE"/>
          </a:p>
        </p:txBody>
      </p:sp>
    </p:spTree>
    <p:extLst>
      <p:ext uri="{BB962C8B-B14F-4D97-AF65-F5344CB8AC3E}">
        <p14:creationId xmlns:p14="http://schemas.microsoft.com/office/powerpoint/2010/main" val="22185301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48</a:t>
            </a:fld>
            <a:endParaRPr lang="fr-BE"/>
          </a:p>
        </p:txBody>
      </p:sp>
    </p:spTree>
    <p:extLst>
      <p:ext uri="{BB962C8B-B14F-4D97-AF65-F5344CB8AC3E}">
        <p14:creationId xmlns:p14="http://schemas.microsoft.com/office/powerpoint/2010/main" val="22185301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49</a:t>
            </a:fld>
            <a:endParaRPr lang="fr-BE"/>
          </a:p>
        </p:txBody>
      </p:sp>
    </p:spTree>
    <p:extLst>
      <p:ext uri="{BB962C8B-B14F-4D97-AF65-F5344CB8AC3E}">
        <p14:creationId xmlns:p14="http://schemas.microsoft.com/office/powerpoint/2010/main" val="289370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5</a:t>
            </a:fld>
            <a:endParaRPr lang="fr-BE"/>
          </a:p>
        </p:txBody>
      </p:sp>
    </p:spTree>
    <p:extLst>
      <p:ext uri="{BB962C8B-B14F-4D97-AF65-F5344CB8AC3E}">
        <p14:creationId xmlns:p14="http://schemas.microsoft.com/office/powerpoint/2010/main" val="4863243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50</a:t>
            </a:fld>
            <a:endParaRPr lang="fr-BE"/>
          </a:p>
        </p:txBody>
      </p:sp>
    </p:spTree>
    <p:extLst>
      <p:ext uri="{BB962C8B-B14F-4D97-AF65-F5344CB8AC3E}">
        <p14:creationId xmlns:p14="http://schemas.microsoft.com/office/powerpoint/2010/main" val="24638263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51</a:t>
            </a:fld>
            <a:endParaRPr lang="fr-BE"/>
          </a:p>
        </p:txBody>
      </p:sp>
    </p:spTree>
    <p:extLst>
      <p:ext uri="{BB962C8B-B14F-4D97-AF65-F5344CB8AC3E}">
        <p14:creationId xmlns:p14="http://schemas.microsoft.com/office/powerpoint/2010/main" val="42552286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52</a:t>
            </a:fld>
            <a:endParaRPr lang="fr-BE"/>
          </a:p>
        </p:txBody>
      </p:sp>
    </p:spTree>
    <p:extLst>
      <p:ext uri="{BB962C8B-B14F-4D97-AF65-F5344CB8AC3E}">
        <p14:creationId xmlns:p14="http://schemas.microsoft.com/office/powerpoint/2010/main" val="6182935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53</a:t>
            </a:fld>
            <a:endParaRPr lang="fr-BE"/>
          </a:p>
        </p:txBody>
      </p:sp>
    </p:spTree>
    <p:extLst>
      <p:ext uri="{BB962C8B-B14F-4D97-AF65-F5344CB8AC3E}">
        <p14:creationId xmlns:p14="http://schemas.microsoft.com/office/powerpoint/2010/main" val="27822505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54</a:t>
            </a:fld>
            <a:endParaRPr lang="fr-BE"/>
          </a:p>
        </p:txBody>
      </p:sp>
    </p:spTree>
    <p:extLst>
      <p:ext uri="{BB962C8B-B14F-4D97-AF65-F5344CB8AC3E}">
        <p14:creationId xmlns:p14="http://schemas.microsoft.com/office/powerpoint/2010/main" val="35990203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55</a:t>
            </a:fld>
            <a:endParaRPr lang="fr-BE"/>
          </a:p>
        </p:txBody>
      </p:sp>
    </p:spTree>
    <p:extLst>
      <p:ext uri="{BB962C8B-B14F-4D97-AF65-F5344CB8AC3E}">
        <p14:creationId xmlns:p14="http://schemas.microsoft.com/office/powerpoint/2010/main" val="818824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sz="1000" b="1" u="sng" baseline="0"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6</a:t>
            </a:fld>
            <a:endParaRPr lang="fr-BE"/>
          </a:p>
        </p:txBody>
      </p:sp>
    </p:spTree>
    <p:extLst>
      <p:ext uri="{BB962C8B-B14F-4D97-AF65-F5344CB8AC3E}">
        <p14:creationId xmlns:p14="http://schemas.microsoft.com/office/powerpoint/2010/main" val="2336348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7</a:t>
            </a:fld>
            <a:endParaRPr lang="fr-BE"/>
          </a:p>
        </p:txBody>
      </p:sp>
    </p:spTree>
    <p:extLst>
      <p:ext uri="{BB962C8B-B14F-4D97-AF65-F5344CB8AC3E}">
        <p14:creationId xmlns:p14="http://schemas.microsoft.com/office/powerpoint/2010/main" val="117221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8</a:t>
            </a:fld>
            <a:endParaRPr lang="fr-BE"/>
          </a:p>
        </p:txBody>
      </p:sp>
    </p:spTree>
    <p:extLst>
      <p:ext uri="{BB962C8B-B14F-4D97-AF65-F5344CB8AC3E}">
        <p14:creationId xmlns:p14="http://schemas.microsoft.com/office/powerpoint/2010/main" val="448650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AD88C135-D3FA-4AFB-8835-4AE94357DFED}" type="slidenum">
              <a:rPr lang="fr-BE" smtClean="0"/>
              <a:t>9</a:t>
            </a:fld>
            <a:endParaRPr lang="fr-BE"/>
          </a:p>
        </p:txBody>
      </p:sp>
    </p:spTree>
    <p:extLst>
      <p:ext uri="{BB962C8B-B14F-4D97-AF65-F5344CB8AC3E}">
        <p14:creationId xmlns:p14="http://schemas.microsoft.com/office/powerpoint/2010/main" val="117221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10/10/2019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10/10/2019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10/10/2019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10/10/2019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10/10/2019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10/10/2019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10/10/2019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10/10/2019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10/10/2019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10/10/2019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10/10/2019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10/10/2019</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1.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2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21.png"/><Relationship Id="rId5" Type="http://schemas.openxmlformats.org/officeDocument/2006/relationships/image" Target="../media/image36.png"/><Relationship Id="rId10" Type="http://schemas.openxmlformats.org/officeDocument/2006/relationships/image" Target="../media/image20.png"/><Relationship Id="rId4" Type="http://schemas.openxmlformats.org/officeDocument/2006/relationships/image" Target="../media/image35.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6.png"/><Relationship Id="rId4" Type="http://schemas.openxmlformats.org/officeDocument/2006/relationships/image" Target="../media/image41.png"/><Relationship Id="rId9"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7.png"/><Relationship Id="rId12"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51.png"/><Relationship Id="rId5" Type="http://schemas.openxmlformats.org/officeDocument/2006/relationships/image" Target="../media/image42.png"/><Relationship Id="rId10" Type="http://schemas.openxmlformats.org/officeDocument/2006/relationships/image" Target="../media/image50.png"/><Relationship Id="rId4" Type="http://schemas.openxmlformats.org/officeDocument/2006/relationships/image" Target="../media/image41.png"/><Relationship Id="rId9" Type="http://schemas.openxmlformats.org/officeDocument/2006/relationships/image" Target="../media/image4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6.png"/><Relationship Id="rId7"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58.png"/><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58.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63.png"/><Relationship Id="rId11" Type="http://schemas.openxmlformats.org/officeDocument/2006/relationships/image" Target="../media/image56.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29.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58.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63.png"/><Relationship Id="rId11" Type="http://schemas.openxmlformats.org/officeDocument/2006/relationships/image" Target="../media/image56.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58.png"/><Relationship Id="rId4" Type="http://schemas.openxmlformats.org/officeDocument/2006/relationships/image" Target="../media/image69.png"/><Relationship Id="rId9" Type="http://schemas.openxmlformats.org/officeDocument/2006/relationships/image" Target="../media/image7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82.png"/><Relationship Id="rId5" Type="http://schemas.openxmlformats.org/officeDocument/2006/relationships/image" Target="../media/image85.png"/><Relationship Id="rId10" Type="http://schemas.openxmlformats.org/officeDocument/2006/relationships/image" Target="../media/image81.png"/><Relationship Id="rId4" Type="http://schemas.openxmlformats.org/officeDocument/2006/relationships/image" Target="../media/image84.png"/><Relationship Id="rId9" Type="http://schemas.openxmlformats.org/officeDocument/2006/relationships/image" Target="../media/image80.png"/></Relationships>
</file>

<file path=ppt/slides/_rels/slide38.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9.png"/><Relationship Id="rId7" Type="http://schemas.openxmlformats.org/officeDocument/2006/relationships/image" Target="../media/image9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10" Type="http://schemas.openxmlformats.org/officeDocument/2006/relationships/image" Target="../media/image93.png"/><Relationship Id="rId4" Type="http://schemas.openxmlformats.org/officeDocument/2006/relationships/image" Target="../media/image80.png"/><Relationship Id="rId9" Type="http://schemas.openxmlformats.org/officeDocument/2006/relationships/image" Target="../media/image9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102.png"/><Relationship Id="rId4" Type="http://schemas.openxmlformats.org/officeDocument/2006/relationships/image" Target="../media/image101.png"/></Relationships>
</file>

<file path=ppt/slides/_rels/slide46.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0.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6.png"/><Relationship Id="rId7" Type="http://schemas.openxmlformats.org/officeDocument/2006/relationships/image" Target="../media/image118.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117.png"/><Relationship Id="rId5" Type="http://schemas.openxmlformats.org/officeDocument/2006/relationships/image" Target="../media/image113.png"/><Relationship Id="rId4" Type="http://schemas.openxmlformats.org/officeDocument/2006/relationships/image" Target="../media/image112.png"/><Relationship Id="rId9" Type="http://schemas.openxmlformats.org/officeDocument/2006/relationships/image" Target="../media/image12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2" y="2505670"/>
            <a:ext cx="9140568" cy="923330"/>
          </a:xfrm>
          <a:prstGeom prst="rect">
            <a:avLst/>
          </a:prstGeom>
          <a:noFill/>
        </p:spPr>
        <p:txBody>
          <a:bodyPr wrap="square" lIns="91440" tIns="45720" rIns="91440" bIns="45720">
            <a:spAutoFit/>
          </a:bodyPr>
          <a:lstStyle/>
          <a:p>
            <a:pPr algn="ctr"/>
            <a:r>
              <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DP - STATE</a:t>
            </a:r>
          </a:p>
        </p:txBody>
      </p:sp>
    </p:spTree>
    <p:extLst>
      <p:ext uri="{BB962C8B-B14F-4D97-AF65-F5344CB8AC3E}">
        <p14:creationId xmlns:p14="http://schemas.microsoft.com/office/powerpoint/2010/main" val="1744382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512" y="966460"/>
            <a:ext cx="8640960" cy="369332"/>
          </a:xfrm>
          <a:prstGeom prst="rect">
            <a:avLst/>
          </a:prstGeom>
          <a:noFill/>
        </p:spPr>
        <p:txBody>
          <a:bodyPr wrap="square" rtlCol="0">
            <a:spAutoFit/>
          </a:bodyPr>
          <a:lstStyle/>
          <a:p>
            <a:r>
              <a:rPr lang="fr-BE" b="1" u="sng" dirty="0"/>
              <a:t>Solution</a:t>
            </a:r>
            <a:endParaRPr lang="fr-BE" dirty="0"/>
          </a:p>
        </p:txBody>
      </p:sp>
      <p:sp>
        <p:nvSpPr>
          <p:cNvPr id="3" name="ZoneTexte 2"/>
          <p:cNvSpPr txBox="1"/>
          <p:nvPr/>
        </p:nvSpPr>
        <p:spPr>
          <a:xfrm>
            <a:off x="179512" y="1628800"/>
            <a:ext cx="8640960" cy="4154984"/>
          </a:xfrm>
          <a:prstGeom prst="rect">
            <a:avLst/>
          </a:prstGeom>
          <a:noFill/>
        </p:spPr>
        <p:txBody>
          <a:bodyPr wrap="square" rtlCol="0">
            <a:spAutoFit/>
          </a:bodyPr>
          <a:lstStyle/>
          <a:p>
            <a:r>
              <a:rPr lang="fr-BE" sz="2400" dirty="0"/>
              <a:t>Délégation des traitements à une </a:t>
            </a:r>
            <a:r>
              <a:rPr lang="fr-BE" sz="2400" b="1" u="sng" dirty="0"/>
              <a:t>classe abstraite ETAT </a:t>
            </a:r>
            <a:br>
              <a:rPr lang="fr-BE" sz="2400" dirty="0"/>
            </a:br>
            <a:r>
              <a:rPr lang="fr-BE" sz="2400" dirty="0"/>
              <a:t>(</a:t>
            </a:r>
            <a:r>
              <a:rPr lang="fr-BE" sz="2400" b="1" dirty="0" err="1">
                <a:solidFill>
                  <a:srgbClr val="00B050"/>
                </a:solidFill>
              </a:rPr>
              <a:t>EtatJeuVideo</a:t>
            </a:r>
            <a:r>
              <a:rPr lang="fr-BE" sz="2400" dirty="0"/>
              <a:t>) -&gt;  car on va obliger à redéfinir les différentes méthodes qui dès lors doivent être abstraites.</a:t>
            </a:r>
          </a:p>
          <a:p>
            <a:endParaRPr lang="fr-BE" sz="2400" dirty="0"/>
          </a:p>
          <a:p>
            <a:endParaRPr lang="fr-BE" sz="2400" dirty="0"/>
          </a:p>
          <a:p>
            <a:pPr marL="342900" indent="-342900">
              <a:buFont typeface="Arial" charset="0"/>
              <a:buChar char="•"/>
            </a:pPr>
            <a:r>
              <a:rPr lang="fr-BE" sz="2400" dirty="0"/>
              <a:t>Chaque état = une sous-classe (car spécialisation) de cette classe abstraite ETAT  </a:t>
            </a:r>
            <a:r>
              <a:rPr lang="fr-BE" sz="2400" dirty="0">
                <a:sym typeface="Wingdings" pitchFamily="2" charset="2"/>
              </a:rPr>
              <a:t> Les </a:t>
            </a:r>
            <a:r>
              <a:rPr lang="fr-BE" sz="2400" b="1" u="sng" dirty="0">
                <a:sym typeface="Wingdings" pitchFamily="2" charset="2"/>
              </a:rPr>
              <a:t>sous-classes </a:t>
            </a:r>
            <a:r>
              <a:rPr lang="fr-BE" sz="2400" b="1" u="sng" dirty="0" err="1">
                <a:sym typeface="Wingdings" pitchFamily="2" charset="2"/>
              </a:rPr>
              <a:t>EtatConcret</a:t>
            </a:r>
            <a:r>
              <a:rPr lang="fr-BE" sz="2400" b="1" u="sng" dirty="0">
                <a:sym typeface="Wingdings" pitchFamily="2" charset="2"/>
              </a:rPr>
              <a:t> </a:t>
            </a:r>
            <a:r>
              <a:rPr lang="fr-BE" sz="2400" dirty="0">
                <a:sym typeface="Wingdings" pitchFamily="2" charset="2"/>
              </a:rPr>
              <a:t> : </a:t>
            </a:r>
            <a:r>
              <a:rPr lang="fr-BE" sz="2400" b="1" dirty="0" err="1">
                <a:solidFill>
                  <a:srgbClr val="00B050"/>
                </a:solidFill>
                <a:sym typeface="Wingdings" pitchFamily="2" charset="2"/>
              </a:rPr>
              <a:t>JeuEnDeveloppement</a:t>
            </a:r>
            <a:r>
              <a:rPr lang="fr-BE" sz="2400" b="1" dirty="0">
                <a:solidFill>
                  <a:srgbClr val="00B050"/>
                </a:solidFill>
                <a:sym typeface="Wingdings" pitchFamily="2" charset="2"/>
              </a:rPr>
              <a:t>, </a:t>
            </a:r>
            <a:r>
              <a:rPr lang="fr-BE" sz="2400" b="1" dirty="0" err="1">
                <a:solidFill>
                  <a:srgbClr val="00B050"/>
                </a:solidFill>
                <a:sym typeface="Wingdings" pitchFamily="2" charset="2"/>
              </a:rPr>
              <a:t>JeuBeta</a:t>
            </a:r>
            <a:r>
              <a:rPr lang="fr-BE" sz="2400" b="1" dirty="0">
                <a:solidFill>
                  <a:srgbClr val="00B050"/>
                </a:solidFill>
                <a:sym typeface="Wingdings" pitchFamily="2" charset="2"/>
              </a:rPr>
              <a:t>, </a:t>
            </a:r>
            <a:r>
              <a:rPr lang="fr-BE" sz="2400" b="1" dirty="0" err="1">
                <a:solidFill>
                  <a:srgbClr val="00B050"/>
                </a:solidFill>
                <a:sym typeface="Wingdings" pitchFamily="2" charset="2"/>
              </a:rPr>
              <a:t>JeuDefinitif</a:t>
            </a:r>
            <a:r>
              <a:rPr lang="fr-BE" sz="2400" b="1" dirty="0">
                <a:solidFill>
                  <a:srgbClr val="00B050"/>
                </a:solidFill>
                <a:sym typeface="Wingdings" pitchFamily="2" charset="2"/>
              </a:rPr>
              <a:t>. </a:t>
            </a:r>
            <a:r>
              <a:rPr lang="fr-BE" sz="2400" dirty="0"/>
              <a:t>Elles définissent les comportements introduits par l’état.</a:t>
            </a:r>
            <a:endParaRPr lang="fr-BE" sz="2400" b="1" dirty="0">
              <a:solidFill>
                <a:srgbClr val="00B050"/>
              </a:solidFill>
            </a:endParaRPr>
          </a:p>
          <a:p>
            <a:pPr marL="342900" indent="-342900">
              <a:buFont typeface="Arial" charset="0"/>
              <a:buChar char="•"/>
            </a:pPr>
            <a:endParaRPr lang="fr-BE" sz="2400" dirty="0"/>
          </a:p>
          <a:p>
            <a:pPr marL="342900" indent="-342900">
              <a:buFont typeface="Arial" charset="0"/>
              <a:buChar char="•"/>
            </a:pPr>
            <a:r>
              <a:rPr lang="fr-BE" sz="2400" dirty="0"/>
              <a:t>On a une relation entre </a:t>
            </a:r>
            <a:r>
              <a:rPr lang="fr-BE" sz="2400" dirty="0" err="1"/>
              <a:t>JeuVideo</a:t>
            </a:r>
            <a:r>
              <a:rPr lang="fr-BE" sz="2400" dirty="0"/>
              <a:t> et </a:t>
            </a:r>
            <a:r>
              <a:rPr lang="fr-BE" sz="2400" dirty="0" err="1"/>
              <a:t>EtatJeuVideo</a:t>
            </a:r>
            <a:r>
              <a:rPr lang="fr-BE" sz="2400" dirty="0"/>
              <a:t>. -</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44624"/>
            <a:ext cx="3786698" cy="1705578"/>
          </a:xfrm>
          <a:prstGeom prst="rect">
            <a:avLst/>
          </a:prstGeom>
          <a:ln>
            <a:solidFill>
              <a:schemeClr val="tx1"/>
            </a:solidFill>
          </a:ln>
        </p:spPr>
      </p:pic>
      <p:sp>
        <p:nvSpPr>
          <p:cNvPr id="5" name="Rectangle 4"/>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Tree>
    <p:extLst>
      <p:ext uri="{BB962C8B-B14F-4D97-AF65-F5344CB8AC3E}">
        <p14:creationId xmlns:p14="http://schemas.microsoft.com/office/powerpoint/2010/main" val="96446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65832" y="764704"/>
            <a:ext cx="8798656" cy="6370975"/>
          </a:xfrm>
          <a:prstGeom prst="rect">
            <a:avLst/>
          </a:prstGeom>
          <a:noFill/>
        </p:spPr>
        <p:txBody>
          <a:bodyPr wrap="square" rtlCol="0">
            <a:spAutoFit/>
          </a:bodyPr>
          <a:lstStyle/>
          <a:p>
            <a:pPr marL="342900" indent="-342900">
              <a:buFont typeface="Arial" charset="0"/>
              <a:buChar char="•"/>
            </a:pPr>
            <a:endParaRPr lang="fr-BE" sz="2400" dirty="0"/>
          </a:p>
          <a:p>
            <a:pPr marL="342900" indent="-342900">
              <a:buFont typeface="Arial" charset="0"/>
              <a:buChar char="•"/>
            </a:pPr>
            <a:endParaRPr lang="fr-BE" sz="2400" dirty="0"/>
          </a:p>
          <a:p>
            <a:pPr marL="342900" indent="-342900">
              <a:buFont typeface="Arial" charset="0"/>
              <a:buChar char="•"/>
            </a:pPr>
            <a:endParaRPr lang="fr-BE" sz="2400" dirty="0"/>
          </a:p>
          <a:p>
            <a:pPr marL="342900" indent="-342900">
              <a:buFont typeface="Arial" charset="0"/>
              <a:buChar char="•"/>
            </a:pPr>
            <a:r>
              <a:rPr lang="fr-BE" sz="2400" dirty="0"/>
              <a:t>La </a:t>
            </a:r>
            <a:r>
              <a:rPr lang="fr-BE" sz="2400" b="1" u="sng" dirty="0"/>
              <a:t>classe abstraite ETAT</a:t>
            </a:r>
            <a:r>
              <a:rPr lang="fr-BE" sz="2400" dirty="0"/>
              <a:t> (</a:t>
            </a:r>
            <a:r>
              <a:rPr lang="fr-BE" sz="2400" b="1" dirty="0" err="1">
                <a:solidFill>
                  <a:srgbClr val="00B050"/>
                </a:solidFill>
              </a:rPr>
              <a:t>EtatJeuVideo</a:t>
            </a:r>
            <a:r>
              <a:rPr lang="fr-BE" sz="2400" dirty="0"/>
              <a:t>) aura comme méthodes :</a:t>
            </a:r>
          </a:p>
          <a:p>
            <a:pPr marL="342900" indent="-342900">
              <a:buFont typeface="Arial" charset="0"/>
              <a:buChar char="•"/>
            </a:pPr>
            <a:endParaRPr lang="fr-BE" sz="2400" dirty="0"/>
          </a:p>
          <a:p>
            <a:pPr marL="800100" lvl="1" indent="-342900">
              <a:buFont typeface="Arial" charset="0"/>
              <a:buChar char="•"/>
            </a:pPr>
            <a:r>
              <a:rPr lang="fr-BE" sz="2400" dirty="0"/>
              <a:t>celles à traiter (</a:t>
            </a:r>
            <a:r>
              <a:rPr lang="fr-BE" sz="2400" b="1" u="sng" dirty="0"/>
              <a:t>traite()</a:t>
            </a:r>
            <a:r>
              <a:rPr lang="fr-BE" sz="2400" dirty="0"/>
              <a:t>) : </a:t>
            </a:r>
            <a:r>
              <a:rPr lang="fr-BE" sz="2400" b="1" dirty="0" err="1">
                <a:solidFill>
                  <a:srgbClr val="00B050"/>
                </a:solidFill>
              </a:rPr>
              <a:t>ajouterUtilisateur</a:t>
            </a:r>
            <a:r>
              <a:rPr lang="fr-BE" sz="2400" b="1" dirty="0">
                <a:solidFill>
                  <a:srgbClr val="00B050"/>
                </a:solidFill>
              </a:rPr>
              <a:t>(), </a:t>
            </a:r>
            <a:r>
              <a:rPr lang="fr-BE" sz="2400" b="1" dirty="0" err="1">
                <a:solidFill>
                  <a:srgbClr val="00B050"/>
                </a:solidFill>
              </a:rPr>
              <a:t>retirerUtilisateur</a:t>
            </a:r>
            <a:r>
              <a:rPr lang="fr-BE" sz="2400" b="1" dirty="0">
                <a:solidFill>
                  <a:srgbClr val="00B050"/>
                </a:solidFill>
              </a:rPr>
              <a:t>(), efface() </a:t>
            </a:r>
          </a:p>
          <a:p>
            <a:pPr marL="800100" lvl="1" indent="-342900">
              <a:buFont typeface="Arial" charset="0"/>
              <a:buChar char="•"/>
            </a:pPr>
            <a:r>
              <a:rPr lang="fr-BE" sz="2400" dirty="0"/>
              <a:t>celle permettant de passer d’un état à un état suivant (</a:t>
            </a:r>
            <a:r>
              <a:rPr lang="fr-BE" sz="2400" b="1" dirty="0" err="1"/>
              <a:t>getEtatSuivant</a:t>
            </a:r>
            <a:r>
              <a:rPr lang="fr-BE" sz="2400" b="1" dirty="0"/>
              <a:t> de type Etat</a:t>
            </a:r>
            <a:r>
              <a:rPr lang="fr-BE" sz="2400" dirty="0"/>
              <a:t>) : </a:t>
            </a:r>
            <a:r>
              <a:rPr lang="fr-BE" sz="2400" b="1" dirty="0" err="1">
                <a:solidFill>
                  <a:srgbClr val="00B050"/>
                </a:solidFill>
              </a:rPr>
              <a:t>getJeu</a:t>
            </a:r>
            <a:r>
              <a:rPr lang="fr-BE" sz="2400" b="1" dirty="0">
                <a:solidFill>
                  <a:srgbClr val="00B050"/>
                </a:solidFill>
              </a:rPr>
              <a:t>() de type </a:t>
            </a:r>
            <a:r>
              <a:rPr lang="fr-BE" sz="2400" b="1" dirty="0" err="1">
                <a:solidFill>
                  <a:srgbClr val="00B050"/>
                </a:solidFill>
              </a:rPr>
              <a:t>JeuVideo</a:t>
            </a:r>
            <a:endParaRPr lang="fr-BE" sz="2400" b="1" dirty="0">
              <a:solidFill>
                <a:srgbClr val="00B050"/>
              </a:solidFill>
            </a:endParaRPr>
          </a:p>
          <a:p>
            <a:pPr marL="800100" lvl="1" indent="-342900">
              <a:buFont typeface="Arial" charset="0"/>
              <a:buChar char="•"/>
            </a:pPr>
            <a:endParaRPr lang="fr-BE" sz="2400" dirty="0"/>
          </a:p>
          <a:p>
            <a:pPr lvl="1"/>
            <a:r>
              <a:rPr lang="fr-BE" sz="2400" dirty="0"/>
              <a:t>Elle gère également l’association avec </a:t>
            </a:r>
            <a:r>
              <a:rPr lang="fr-BE" sz="2400" dirty="0" err="1"/>
              <a:t>MachineEtat</a:t>
            </a:r>
            <a:r>
              <a:rPr lang="fr-BE" sz="2400" dirty="0"/>
              <a:t> (en Java </a:t>
            </a:r>
            <a:r>
              <a:rPr lang="fr-BE" sz="2400" dirty="0">
                <a:sym typeface="Wingdings" pitchFamily="2" charset="2"/>
              </a:rPr>
              <a:t> </a:t>
            </a:r>
            <a:r>
              <a:rPr lang="fr-BE" sz="2400" dirty="0"/>
              <a:t>attribut </a:t>
            </a:r>
            <a:r>
              <a:rPr lang="fr-BE" sz="2400" b="1" dirty="0">
                <a:solidFill>
                  <a:srgbClr val="00B050"/>
                </a:solidFill>
              </a:rPr>
              <a:t>jeu </a:t>
            </a:r>
            <a:r>
              <a:rPr lang="fr-BE" sz="2400" dirty="0"/>
              <a:t>de type </a:t>
            </a:r>
            <a:r>
              <a:rPr lang="fr-BE" sz="2400" b="1" dirty="0" err="1">
                <a:solidFill>
                  <a:srgbClr val="00B050"/>
                </a:solidFill>
              </a:rPr>
              <a:t>JeuVideo</a:t>
            </a:r>
            <a:r>
              <a:rPr lang="fr-BE" sz="2400" dirty="0"/>
              <a:t>)</a:t>
            </a:r>
          </a:p>
          <a:p>
            <a:pPr marL="342900" indent="-342900">
              <a:buFont typeface="Arial" charset="0"/>
              <a:buChar char="•"/>
            </a:pPr>
            <a:endParaRPr lang="fr-BE" sz="2400" dirty="0"/>
          </a:p>
          <a:p>
            <a:pPr marL="342900" indent="-342900">
              <a:buFont typeface="Arial" charset="0"/>
              <a:buChar char="•"/>
            </a:pPr>
            <a:r>
              <a:rPr lang="fr-BE" sz="2400" dirty="0">
                <a:sym typeface="Wingdings" pitchFamily="2" charset="2"/>
              </a:rPr>
              <a:t>Toutes les </a:t>
            </a:r>
            <a:r>
              <a:rPr lang="fr-BE" sz="2400" b="1" u="sng" dirty="0">
                <a:sym typeface="Wingdings" pitchFamily="2" charset="2"/>
              </a:rPr>
              <a:t>sous-classes </a:t>
            </a:r>
            <a:r>
              <a:rPr lang="fr-BE" sz="2400" b="1" u="sng" dirty="0" err="1">
                <a:sym typeface="Wingdings" pitchFamily="2" charset="2"/>
              </a:rPr>
              <a:t>EtatConcret</a:t>
            </a:r>
            <a:r>
              <a:rPr lang="fr-BE" sz="2400" b="1" u="sng" dirty="0">
                <a:sym typeface="Wingdings" pitchFamily="2" charset="2"/>
              </a:rPr>
              <a:t> </a:t>
            </a:r>
            <a:r>
              <a:rPr lang="fr-BE" sz="2400" dirty="0">
                <a:sym typeface="Wingdings" pitchFamily="2" charset="2"/>
              </a:rPr>
              <a:t> : </a:t>
            </a:r>
            <a:r>
              <a:rPr lang="fr-BE" sz="2400" dirty="0"/>
              <a:t>devront redéfinir toutes les méthodes, comportements (traite()) et </a:t>
            </a:r>
            <a:r>
              <a:rPr lang="fr-BE" sz="2400" dirty="0" err="1"/>
              <a:t>getEtatSuivant</a:t>
            </a:r>
            <a:r>
              <a:rPr lang="fr-BE" sz="2400" dirty="0"/>
              <a:t>) de cette classe abstraite </a:t>
            </a:r>
            <a:r>
              <a:rPr lang="fr-BE" sz="2400" dirty="0">
                <a:sym typeface="Wingdings" pitchFamily="2" charset="2"/>
              </a:rPr>
              <a:t> Disparition des If / Switch.  </a:t>
            </a:r>
            <a:r>
              <a:rPr lang="fr-BE" sz="1200" dirty="0">
                <a:sym typeface="Wingdings" pitchFamily="2" charset="2"/>
              </a:rPr>
              <a:t>Si on ne veut pas redéfinir la méthode </a:t>
            </a:r>
            <a:endParaRPr lang="fr-BE" sz="1200" dirty="0"/>
          </a:p>
          <a:p>
            <a:pPr marL="342900" indent="-342900">
              <a:buFont typeface="Arial" charset="0"/>
              <a:buChar char="•"/>
            </a:pPr>
            <a:endParaRPr lang="fr-BE" sz="2400" dirty="0"/>
          </a:p>
        </p:txBody>
      </p:sp>
      <p:sp>
        <p:nvSpPr>
          <p:cNvPr id="5" name="ZoneTexte 4"/>
          <p:cNvSpPr txBox="1"/>
          <p:nvPr/>
        </p:nvSpPr>
        <p:spPr>
          <a:xfrm>
            <a:off x="6254650" y="6635078"/>
            <a:ext cx="2728094" cy="276999"/>
          </a:xfrm>
          <a:prstGeom prst="rect">
            <a:avLst/>
          </a:prstGeom>
          <a:noFill/>
        </p:spPr>
        <p:txBody>
          <a:bodyPr wrap="square" rtlCol="0">
            <a:spAutoFit/>
          </a:bodyPr>
          <a:lstStyle/>
          <a:p>
            <a:r>
              <a:rPr lang="fr-BE" sz="1200" dirty="0"/>
              <a:t>Ne rien mettre dans le corps la méthode</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44624"/>
            <a:ext cx="3786698" cy="1705578"/>
          </a:xfrm>
          <a:prstGeom prst="rect">
            <a:avLst/>
          </a:prstGeom>
          <a:ln>
            <a:solidFill>
              <a:schemeClr val="tx1"/>
            </a:solidFill>
          </a:ln>
        </p:spPr>
      </p:pic>
      <p:sp>
        <p:nvSpPr>
          <p:cNvPr id="7" name="Rectangle 6"/>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
        <p:nvSpPr>
          <p:cNvPr id="8" name="ZoneTexte 7"/>
          <p:cNvSpPr txBox="1"/>
          <p:nvPr/>
        </p:nvSpPr>
        <p:spPr>
          <a:xfrm>
            <a:off x="179512" y="966460"/>
            <a:ext cx="8640960" cy="369332"/>
          </a:xfrm>
          <a:prstGeom prst="rect">
            <a:avLst/>
          </a:prstGeom>
          <a:noFill/>
        </p:spPr>
        <p:txBody>
          <a:bodyPr wrap="square" rtlCol="0">
            <a:spAutoFit/>
          </a:bodyPr>
          <a:lstStyle/>
          <a:p>
            <a:r>
              <a:rPr lang="fr-BE" b="1" u="sng" dirty="0"/>
              <a:t>Solution</a:t>
            </a:r>
          </a:p>
        </p:txBody>
      </p:sp>
    </p:spTree>
    <p:extLst>
      <p:ext uri="{BB962C8B-B14F-4D97-AF65-F5344CB8AC3E}">
        <p14:creationId xmlns:p14="http://schemas.microsoft.com/office/powerpoint/2010/main" val="427980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816" y="764704"/>
            <a:ext cx="9122184" cy="6494085"/>
          </a:xfrm>
          <a:prstGeom prst="rect">
            <a:avLst/>
          </a:prstGeom>
          <a:noFill/>
        </p:spPr>
        <p:txBody>
          <a:bodyPr wrap="square" rtlCol="0">
            <a:spAutoFit/>
          </a:bodyPr>
          <a:lstStyle/>
          <a:p>
            <a:pPr marL="342900" indent="-342900">
              <a:buFont typeface="Arial" charset="0"/>
              <a:buChar char="•"/>
            </a:pPr>
            <a:endParaRPr lang="fr-BE" sz="2400" b="1" u="sng" dirty="0"/>
          </a:p>
          <a:p>
            <a:pPr marL="342900" indent="-342900">
              <a:buFont typeface="Arial" charset="0"/>
              <a:buChar char="•"/>
            </a:pPr>
            <a:endParaRPr lang="fr-BE" sz="2400" b="1" u="sng" dirty="0"/>
          </a:p>
          <a:p>
            <a:pPr marL="342900" indent="-342900">
              <a:buFont typeface="Arial" charset="0"/>
              <a:buChar char="•"/>
            </a:pPr>
            <a:endParaRPr lang="fr-BE" sz="2400" b="1" u="sng" dirty="0"/>
          </a:p>
          <a:p>
            <a:pPr marL="342900" indent="-342900">
              <a:buFont typeface="Arial" charset="0"/>
              <a:buChar char="•"/>
            </a:pPr>
            <a:r>
              <a:rPr lang="fr-BE" sz="2400" b="1" u="sng" dirty="0"/>
              <a:t>Machine Etat</a:t>
            </a:r>
            <a:r>
              <a:rPr lang="fr-BE" sz="2400" dirty="0"/>
              <a:t> (</a:t>
            </a:r>
            <a:r>
              <a:rPr lang="fr-BE" sz="2400" dirty="0" err="1">
                <a:solidFill>
                  <a:srgbClr val="00B050"/>
                </a:solidFill>
              </a:rPr>
              <a:t>jeuVideo</a:t>
            </a:r>
            <a:r>
              <a:rPr lang="fr-BE" sz="2400" dirty="0"/>
              <a:t>) : classe décrivant des objets qui possèdent plusieurs états (représentation possible via un diagramme d’état)</a:t>
            </a:r>
          </a:p>
          <a:p>
            <a:r>
              <a:rPr lang="fr-BE" sz="2400" dirty="0"/>
              <a:t> </a:t>
            </a:r>
          </a:p>
          <a:p>
            <a:pPr marL="1257300" lvl="2" indent="-342900">
              <a:buFont typeface="Arial" charset="0"/>
              <a:buChar char="•"/>
            </a:pPr>
            <a:r>
              <a:rPr lang="fr-BE" sz="2400" dirty="0"/>
              <a:t>Demande() : qui vont faire appel à traite() : </a:t>
            </a:r>
          </a:p>
          <a:p>
            <a:pPr marL="1714500" lvl="3" indent="-342900">
              <a:buFont typeface="Arial" charset="0"/>
              <a:buChar char="•"/>
            </a:pPr>
            <a:endParaRPr lang="fr-BE" sz="2400" dirty="0"/>
          </a:p>
          <a:p>
            <a:pPr marL="1714500" lvl="3" indent="-342900">
              <a:buFont typeface="Arial" charset="0"/>
              <a:buChar char="•"/>
            </a:pPr>
            <a:r>
              <a:rPr lang="fr-BE" sz="1400" dirty="0" err="1"/>
              <a:t>ajouterUtilisateur</a:t>
            </a:r>
            <a:r>
              <a:rPr lang="fr-BE" sz="1400" dirty="0"/>
              <a:t>(Utilisateur user)     {  </a:t>
            </a:r>
            <a:r>
              <a:rPr lang="fr-BE" sz="1400" dirty="0" err="1"/>
              <a:t>etatJeu.ajouterUtilisateur</a:t>
            </a:r>
            <a:r>
              <a:rPr lang="fr-BE" sz="1400" dirty="0"/>
              <a:t>(user) ;}</a:t>
            </a:r>
          </a:p>
          <a:p>
            <a:pPr marL="1714500" lvl="3" indent="-342900">
              <a:buFont typeface="Arial" charset="0"/>
              <a:buChar char="•"/>
            </a:pPr>
            <a:r>
              <a:rPr lang="fr-BE" sz="1400" dirty="0" err="1"/>
              <a:t>retirerUtilisateur</a:t>
            </a:r>
            <a:r>
              <a:rPr lang="fr-BE" sz="1400" dirty="0"/>
              <a:t>(Utilisateur user)      {  </a:t>
            </a:r>
            <a:r>
              <a:rPr lang="fr-BE" sz="1400" dirty="0" err="1"/>
              <a:t>etatJeu.retirerUtilisateur</a:t>
            </a:r>
            <a:r>
              <a:rPr lang="fr-BE" sz="1400" dirty="0"/>
              <a:t>(user); }</a:t>
            </a:r>
          </a:p>
          <a:p>
            <a:pPr marL="1714500" lvl="3" indent="-342900">
              <a:buFont typeface="Arial" charset="0"/>
              <a:buChar char="•"/>
            </a:pPr>
            <a:r>
              <a:rPr lang="fr-BE" sz="1400" dirty="0"/>
              <a:t>efface                                                         {  </a:t>
            </a:r>
            <a:r>
              <a:rPr lang="fr-BE" sz="1400" dirty="0" err="1"/>
              <a:t>etatJeu.efface</a:t>
            </a:r>
            <a:r>
              <a:rPr lang="fr-BE" sz="1400" dirty="0"/>
              <a:t>; }</a:t>
            </a:r>
          </a:p>
          <a:p>
            <a:pPr lvl="2"/>
            <a:endParaRPr lang="fr-BE" sz="2400" dirty="0"/>
          </a:p>
          <a:p>
            <a:pPr marL="1257300" lvl="2" indent="-342900">
              <a:buFont typeface="Arial" charset="0"/>
              <a:buChar char="•"/>
            </a:pPr>
            <a:r>
              <a:rPr lang="fr-BE" sz="2400" dirty="0" err="1"/>
              <a:t>etatSuivant</a:t>
            </a:r>
            <a:r>
              <a:rPr lang="fr-BE" sz="2400" dirty="0"/>
              <a:t> : au lieu d’avoir les If / Switch : on lance la méthode </a:t>
            </a:r>
            <a:r>
              <a:rPr lang="fr-BE" sz="2400" dirty="0" err="1"/>
              <a:t>etatSuivant</a:t>
            </a:r>
            <a:r>
              <a:rPr lang="fr-BE" sz="2400" dirty="0"/>
              <a:t> en fonction de la sous-classe que l’on implémente en fonction de l’état actuel de l’objet :</a:t>
            </a:r>
          </a:p>
          <a:p>
            <a:pPr marL="1257300" lvl="2" indent="-342900">
              <a:buFont typeface="Arial" charset="0"/>
              <a:buChar char="•"/>
            </a:pPr>
            <a:endParaRPr lang="fr-BE" sz="2400" dirty="0"/>
          </a:p>
          <a:p>
            <a:pPr marL="1714500" lvl="3" indent="-342900">
              <a:buFont typeface="Arial" charset="0"/>
              <a:buChar char="•"/>
            </a:pPr>
            <a:r>
              <a:rPr lang="fr-BE" sz="1400" dirty="0" err="1"/>
              <a:t>etatSuivant</a:t>
            </a:r>
            <a:r>
              <a:rPr lang="fr-BE" sz="1400" dirty="0"/>
              <a:t>{ </a:t>
            </a:r>
            <a:r>
              <a:rPr lang="fr-BE" sz="1400" dirty="0" err="1"/>
              <a:t>etatJeu</a:t>
            </a:r>
            <a:r>
              <a:rPr lang="fr-BE" sz="1400" dirty="0"/>
              <a:t> = </a:t>
            </a:r>
            <a:r>
              <a:rPr lang="fr-BE" sz="1400" dirty="0" err="1"/>
              <a:t>etatJeu.etatSuivant</a:t>
            </a:r>
            <a:r>
              <a:rPr lang="fr-BE" sz="1400" dirty="0"/>
              <a:t>(); }</a:t>
            </a:r>
          </a:p>
          <a:p>
            <a:pPr lvl="2"/>
            <a:endParaRPr lang="fr-BE" sz="2400" dirty="0"/>
          </a:p>
          <a:p>
            <a:pPr marL="1257300" lvl="2" indent="-342900">
              <a:buFont typeface="Arial" charset="0"/>
              <a:buChar char="•"/>
            </a:pPr>
            <a:endParaRPr lang="fr-BE" sz="2400"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44624"/>
            <a:ext cx="3786698" cy="1705578"/>
          </a:xfrm>
          <a:prstGeom prst="rect">
            <a:avLst/>
          </a:prstGeom>
          <a:ln>
            <a:solidFill>
              <a:schemeClr val="tx1"/>
            </a:solidFill>
          </a:ln>
        </p:spPr>
      </p:pic>
      <p:sp>
        <p:nvSpPr>
          <p:cNvPr id="5" name="Rectangle 4"/>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
        <p:nvSpPr>
          <p:cNvPr id="6" name="ZoneTexte 5"/>
          <p:cNvSpPr txBox="1"/>
          <p:nvPr/>
        </p:nvSpPr>
        <p:spPr>
          <a:xfrm>
            <a:off x="179512" y="966460"/>
            <a:ext cx="8640960" cy="369332"/>
          </a:xfrm>
          <a:prstGeom prst="rect">
            <a:avLst/>
          </a:prstGeom>
          <a:noFill/>
        </p:spPr>
        <p:txBody>
          <a:bodyPr wrap="square" rtlCol="0">
            <a:spAutoFit/>
          </a:bodyPr>
          <a:lstStyle/>
          <a:p>
            <a:r>
              <a:rPr lang="fr-BE" b="1" u="sng" dirty="0"/>
              <a:t>Solution</a:t>
            </a:r>
            <a:endParaRPr lang="fr-BE" dirty="0"/>
          </a:p>
        </p:txBody>
      </p:sp>
    </p:spTree>
    <p:extLst>
      <p:ext uri="{BB962C8B-B14F-4D97-AF65-F5344CB8AC3E}">
        <p14:creationId xmlns:p14="http://schemas.microsoft.com/office/powerpoint/2010/main" val="2899367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512" y="905300"/>
            <a:ext cx="1944216" cy="369332"/>
          </a:xfrm>
          <a:prstGeom prst="rect">
            <a:avLst/>
          </a:prstGeom>
          <a:noFill/>
        </p:spPr>
        <p:txBody>
          <a:bodyPr wrap="square" rtlCol="0">
            <a:spAutoFit/>
          </a:bodyPr>
          <a:lstStyle/>
          <a:p>
            <a:r>
              <a:rPr lang="fr-BE" b="1" u="sng" dirty="0"/>
              <a:t>Conséquences(+)</a:t>
            </a:r>
          </a:p>
        </p:txBody>
      </p:sp>
      <p:sp>
        <p:nvSpPr>
          <p:cNvPr id="3" name="ZoneTexte 2"/>
          <p:cNvSpPr txBox="1"/>
          <p:nvPr/>
        </p:nvSpPr>
        <p:spPr>
          <a:xfrm>
            <a:off x="56723" y="1916832"/>
            <a:ext cx="9122184" cy="5632311"/>
          </a:xfrm>
          <a:prstGeom prst="rect">
            <a:avLst/>
          </a:prstGeom>
          <a:noFill/>
        </p:spPr>
        <p:txBody>
          <a:bodyPr wrap="square" rtlCol="0">
            <a:spAutoFit/>
          </a:bodyPr>
          <a:lstStyle/>
          <a:p>
            <a:pPr marL="342900" indent="-342900">
              <a:buFont typeface="Arial" charset="0"/>
              <a:buChar char="•"/>
            </a:pPr>
            <a:r>
              <a:rPr lang="fr-BE" sz="2400" dirty="0"/>
              <a:t>Possibilités d’ajouter ou de retirer des états et des transitions de manière simple : isoler la partie traitement état par état. Ce n’est pas </a:t>
            </a:r>
            <a:r>
              <a:rPr lang="fr-BE" sz="2400" i="1" dirty="0"/>
              <a:t>Etat</a:t>
            </a:r>
            <a:r>
              <a:rPr lang="fr-BE" sz="2400" dirty="0"/>
              <a:t> (classe abstraite) qui a la liste de ses sous-classes, mais ce sont les sous-classes </a:t>
            </a:r>
            <a:r>
              <a:rPr lang="fr-BE" sz="2400" dirty="0" err="1"/>
              <a:t>EtatConcret</a:t>
            </a:r>
            <a:r>
              <a:rPr lang="fr-BE" sz="2400" dirty="0"/>
              <a:t> qui ont le lien (</a:t>
            </a:r>
            <a:r>
              <a:rPr lang="fr-BE" sz="2400" dirty="0" err="1"/>
              <a:t>extends</a:t>
            </a:r>
            <a:r>
              <a:rPr lang="fr-BE" sz="2400" dirty="0"/>
              <a:t>) avec elle.</a:t>
            </a:r>
          </a:p>
          <a:p>
            <a:pPr lvl="1"/>
            <a:r>
              <a:rPr lang="fr-BE" sz="2400" dirty="0"/>
              <a:t>	-&gt; pas de modification à faire dans la classe abstraite, mais bien 	rajouter les extensions que l’on veut au fur et à mesure des états</a:t>
            </a:r>
          </a:p>
          <a:p>
            <a:pPr lvl="1"/>
            <a:endParaRPr lang="fr-BE" sz="2400" dirty="0"/>
          </a:p>
          <a:p>
            <a:pPr marL="342900" indent="-342900">
              <a:buFont typeface="Arial" charset="0"/>
              <a:buChar char="•"/>
            </a:pPr>
            <a:r>
              <a:rPr lang="fr-BE" sz="2400" dirty="0"/>
              <a:t>Suppression de traitements conditionnels (if/</a:t>
            </a:r>
            <a:r>
              <a:rPr lang="fr-BE" sz="2400" dirty="0" err="1"/>
              <a:t>switch</a:t>
            </a:r>
            <a:r>
              <a:rPr lang="fr-BE" sz="2400" dirty="0"/>
              <a:t>), MAIS autant de sous-classes que d’état</a:t>
            </a:r>
          </a:p>
          <a:p>
            <a:endParaRPr lang="fr-BE" sz="2400" dirty="0"/>
          </a:p>
          <a:p>
            <a:pPr marL="342900" indent="-342900">
              <a:buFont typeface="Arial" charset="0"/>
              <a:buChar char="•"/>
            </a:pPr>
            <a:r>
              <a:rPr lang="fr-BE" sz="2400" dirty="0"/>
              <a:t>Les transitions entre états sont rendues explicites, directes et claires : en passant d’une sous-classe à une autre avec la méthode </a:t>
            </a:r>
            <a:r>
              <a:rPr lang="fr-BE" sz="2400" dirty="0" err="1"/>
              <a:t>etatSuivant</a:t>
            </a:r>
            <a:r>
              <a:rPr lang="fr-BE" sz="2400" dirty="0"/>
              <a:t>();</a:t>
            </a:r>
          </a:p>
          <a:p>
            <a:endParaRPr lang="fr-BE" sz="2400" dirty="0"/>
          </a:p>
          <a:p>
            <a:pPr marL="342900" indent="-342900">
              <a:buFont typeface="Arial" charset="0"/>
              <a:buChar char="•"/>
            </a:pPr>
            <a:endParaRPr lang="fr-BE" sz="2400"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44624"/>
            <a:ext cx="3786698" cy="1705578"/>
          </a:xfrm>
          <a:prstGeom prst="rect">
            <a:avLst/>
          </a:prstGeom>
          <a:ln>
            <a:solidFill>
              <a:schemeClr val="tx1"/>
            </a:solidFill>
          </a:ln>
        </p:spPr>
      </p:pic>
      <p:sp>
        <p:nvSpPr>
          <p:cNvPr id="6" name="Rectangle 5"/>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Tree>
    <p:extLst>
      <p:ext uri="{BB962C8B-B14F-4D97-AF65-F5344CB8AC3E}">
        <p14:creationId xmlns:p14="http://schemas.microsoft.com/office/powerpoint/2010/main" val="237260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2" y="2505670"/>
            <a:ext cx="9140568" cy="923330"/>
          </a:xfrm>
          <a:prstGeom prst="rect">
            <a:avLst/>
          </a:prstGeom>
          <a:noFill/>
        </p:spPr>
        <p:txBody>
          <a:bodyPr wrap="square" lIns="91440" tIns="45720" rIns="91440" bIns="45720">
            <a:spAutoFit/>
          </a:bodyPr>
          <a:lstStyle/>
          <a:p>
            <a:pPr algn="ctr"/>
            <a:r>
              <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DP - ITERATOR</a:t>
            </a:r>
          </a:p>
        </p:txBody>
      </p:sp>
    </p:spTree>
    <p:extLst>
      <p:ext uri="{BB962C8B-B14F-4D97-AF65-F5344CB8AC3E}">
        <p14:creationId xmlns:p14="http://schemas.microsoft.com/office/powerpoint/2010/main" val="74878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AF03D112-AD53-4BCE-8327-2DC10E60A6DB}"/>
              </a:ext>
            </a:extLst>
          </p:cNvPr>
          <p:cNvPicPr>
            <a:picLocks noChangeAspect="1"/>
          </p:cNvPicPr>
          <p:nvPr/>
        </p:nvPicPr>
        <p:blipFill>
          <a:blip r:embed="rId3"/>
          <a:stretch>
            <a:fillRect/>
          </a:stretch>
        </p:blipFill>
        <p:spPr>
          <a:xfrm>
            <a:off x="8429" y="2084688"/>
            <a:ext cx="6618185" cy="4775622"/>
          </a:xfrm>
          <a:prstGeom prst="rect">
            <a:avLst/>
          </a:prstGeom>
          <a:ln>
            <a:solidFill>
              <a:schemeClr val="accent1"/>
            </a:solidFill>
          </a:ln>
        </p:spPr>
      </p:pic>
      <p:pic>
        <p:nvPicPr>
          <p:cNvPr id="10" name="Image 9">
            <a:extLst>
              <a:ext uri="{FF2B5EF4-FFF2-40B4-BE49-F238E27FC236}">
                <a16:creationId xmlns:a16="http://schemas.microsoft.com/office/drawing/2014/main" id="{DD8D8C6D-255D-4A91-8D10-55582365DBC3}"/>
              </a:ext>
            </a:extLst>
          </p:cNvPr>
          <p:cNvPicPr>
            <a:picLocks noChangeAspect="1"/>
          </p:cNvPicPr>
          <p:nvPr/>
        </p:nvPicPr>
        <p:blipFill>
          <a:blip r:embed="rId4"/>
          <a:stretch>
            <a:fillRect/>
          </a:stretch>
        </p:blipFill>
        <p:spPr>
          <a:xfrm>
            <a:off x="1155348" y="3051171"/>
            <a:ext cx="1838697" cy="161805"/>
          </a:xfrm>
          <a:prstGeom prst="rect">
            <a:avLst/>
          </a:prstGeom>
          <a:ln>
            <a:noFill/>
          </a:ln>
        </p:spPr>
      </p:pic>
      <p:pic>
        <p:nvPicPr>
          <p:cNvPr id="11" name="Image 10">
            <a:extLst>
              <a:ext uri="{FF2B5EF4-FFF2-40B4-BE49-F238E27FC236}">
                <a16:creationId xmlns:a16="http://schemas.microsoft.com/office/drawing/2014/main" id="{33F9F632-7A11-4E2C-A03F-C1174E94F83E}"/>
              </a:ext>
            </a:extLst>
          </p:cNvPr>
          <p:cNvPicPr>
            <a:picLocks noChangeAspect="1"/>
          </p:cNvPicPr>
          <p:nvPr/>
        </p:nvPicPr>
        <p:blipFill>
          <a:blip r:embed="rId5"/>
          <a:stretch>
            <a:fillRect/>
          </a:stretch>
        </p:blipFill>
        <p:spPr>
          <a:xfrm>
            <a:off x="3487312" y="3257159"/>
            <a:ext cx="1607491" cy="150233"/>
          </a:xfrm>
          <a:prstGeom prst="rect">
            <a:avLst/>
          </a:prstGeom>
          <a:ln>
            <a:noFill/>
          </a:ln>
        </p:spPr>
      </p:pic>
      <p:sp>
        <p:nvSpPr>
          <p:cNvPr id="4" name="ZoneTexte 3"/>
          <p:cNvSpPr txBox="1"/>
          <p:nvPr/>
        </p:nvSpPr>
        <p:spPr>
          <a:xfrm>
            <a:off x="3635896" y="312242"/>
            <a:ext cx="2483768" cy="369332"/>
          </a:xfrm>
          <a:prstGeom prst="rect">
            <a:avLst/>
          </a:prstGeom>
          <a:noFill/>
        </p:spPr>
        <p:txBody>
          <a:bodyPr wrap="square" rtlCol="0">
            <a:spAutoFit/>
          </a:bodyPr>
          <a:lstStyle/>
          <a:p>
            <a:r>
              <a:rPr lang="fr-BE" b="1" u="sng" dirty="0"/>
              <a:t>Enoncé - 1</a:t>
            </a:r>
          </a:p>
        </p:txBody>
      </p:sp>
      <p:sp>
        <p:nvSpPr>
          <p:cNvPr id="5" name="ZoneTexte 4"/>
          <p:cNvSpPr txBox="1"/>
          <p:nvPr/>
        </p:nvSpPr>
        <p:spPr>
          <a:xfrm>
            <a:off x="323528" y="1124744"/>
            <a:ext cx="8280920" cy="923330"/>
          </a:xfrm>
          <a:prstGeom prst="rect">
            <a:avLst/>
          </a:prstGeom>
          <a:noFill/>
        </p:spPr>
        <p:txBody>
          <a:bodyPr wrap="square" rtlCol="0">
            <a:spAutoFit/>
          </a:bodyPr>
          <a:lstStyle/>
          <a:p>
            <a:r>
              <a:rPr lang="fr-BE" dirty="0"/>
              <a:t>La gestion d’un agenda, qui comprend des personnes de contact. Le but est de créer et de rechercher un / des contact(s) dans la liste </a:t>
            </a:r>
            <a:r>
              <a:rPr lang="fr-BE" b="1" u="sng" dirty="0"/>
              <a:t>sans aucun critère particulier</a:t>
            </a:r>
            <a:r>
              <a:rPr lang="fr-BE" dirty="0"/>
              <a:t> (excepté le fait que l’on démarre du 1</a:t>
            </a:r>
            <a:r>
              <a:rPr lang="fr-BE" baseline="30000" dirty="0"/>
              <a:t>er</a:t>
            </a:r>
            <a:r>
              <a:rPr lang="fr-BE" dirty="0"/>
              <a:t> élément de la liste (ou le dernier)).</a:t>
            </a:r>
            <a:endParaRPr lang="fr-BE" sz="1400" b="1" dirty="0"/>
          </a:p>
        </p:txBody>
      </p:sp>
      <p:sp>
        <p:nvSpPr>
          <p:cNvPr id="6" name="Rectangle 5">
            <a:extLst>
              <a:ext uri="{FF2B5EF4-FFF2-40B4-BE49-F238E27FC236}">
                <a16:creationId xmlns:a16="http://schemas.microsoft.com/office/drawing/2014/main" id="{1E68E402-13EE-4A69-BEBC-58BAAE6DAD02}"/>
              </a:ext>
            </a:extLst>
          </p:cNvPr>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
        <p:nvSpPr>
          <p:cNvPr id="3" name="Accolade ouvrante 2">
            <a:extLst>
              <a:ext uri="{FF2B5EF4-FFF2-40B4-BE49-F238E27FC236}">
                <a16:creationId xmlns:a16="http://schemas.microsoft.com/office/drawing/2014/main" id="{2F2208DA-ECB4-4AC2-964F-25B2F1F0406B}"/>
              </a:ext>
            </a:extLst>
          </p:cNvPr>
          <p:cNvSpPr/>
          <p:nvPr/>
        </p:nvSpPr>
        <p:spPr>
          <a:xfrm flipH="1">
            <a:off x="6568461" y="4603530"/>
            <a:ext cx="432048" cy="2239640"/>
          </a:xfrm>
          <a:prstGeom prst="leftBrace">
            <a:avLst>
              <a:gd name="adj1" fmla="val 8333"/>
              <a:gd name="adj2" fmla="val 4901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7" name="ZoneTexte 6">
            <a:extLst>
              <a:ext uri="{FF2B5EF4-FFF2-40B4-BE49-F238E27FC236}">
                <a16:creationId xmlns:a16="http://schemas.microsoft.com/office/drawing/2014/main" id="{F5F286D5-22C6-4909-9EB3-0788EBBE4AE1}"/>
              </a:ext>
            </a:extLst>
          </p:cNvPr>
          <p:cNvSpPr txBox="1"/>
          <p:nvPr/>
        </p:nvSpPr>
        <p:spPr>
          <a:xfrm>
            <a:off x="7282830" y="5172545"/>
            <a:ext cx="1296144" cy="646331"/>
          </a:xfrm>
          <a:prstGeom prst="rect">
            <a:avLst/>
          </a:prstGeom>
          <a:noFill/>
        </p:spPr>
        <p:txBody>
          <a:bodyPr wrap="square" rtlCol="0">
            <a:spAutoFit/>
          </a:bodyPr>
          <a:lstStyle/>
          <a:p>
            <a:r>
              <a:rPr lang="fr-BE" dirty="0"/>
              <a:t>Gestion des exceptions</a:t>
            </a:r>
          </a:p>
        </p:txBody>
      </p:sp>
      <p:cxnSp>
        <p:nvCxnSpPr>
          <p:cNvPr id="9" name="Connecteur droit avec flèche 8">
            <a:extLst>
              <a:ext uri="{FF2B5EF4-FFF2-40B4-BE49-F238E27FC236}">
                <a16:creationId xmlns:a16="http://schemas.microsoft.com/office/drawing/2014/main" id="{41FDA973-5D5C-485F-8929-8F50E420B0F4}"/>
              </a:ext>
            </a:extLst>
          </p:cNvPr>
          <p:cNvCxnSpPr>
            <a:cxnSpLocks/>
          </p:cNvCxnSpPr>
          <p:nvPr/>
        </p:nvCxnSpPr>
        <p:spPr>
          <a:xfrm flipH="1">
            <a:off x="6300192" y="2592711"/>
            <a:ext cx="648072" cy="1340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19049B6-C106-49CE-A258-8B9A83CFDF83}"/>
              </a:ext>
            </a:extLst>
          </p:cNvPr>
          <p:cNvSpPr/>
          <p:nvPr/>
        </p:nvSpPr>
        <p:spPr>
          <a:xfrm>
            <a:off x="6568461" y="2223379"/>
            <a:ext cx="2415790" cy="369332"/>
          </a:xfrm>
          <a:prstGeom prst="rect">
            <a:avLst/>
          </a:prstGeom>
        </p:spPr>
        <p:txBody>
          <a:bodyPr wrap="none">
            <a:spAutoFit/>
          </a:bodyPr>
          <a:lstStyle/>
          <a:p>
            <a:r>
              <a:rPr lang="fr-BE" b="1" dirty="0"/>
              <a:t>--&gt; Simple test d’égalité</a:t>
            </a:r>
            <a:endParaRPr lang="fr-BE" dirty="0"/>
          </a:p>
        </p:txBody>
      </p:sp>
      <p:sp>
        <p:nvSpPr>
          <p:cNvPr id="2" name="ZoneTexte 1">
            <a:extLst>
              <a:ext uri="{FF2B5EF4-FFF2-40B4-BE49-F238E27FC236}">
                <a16:creationId xmlns:a16="http://schemas.microsoft.com/office/drawing/2014/main" id="{13816051-2ED1-40EB-80E4-4A1D4C6D4869}"/>
              </a:ext>
            </a:extLst>
          </p:cNvPr>
          <p:cNvSpPr txBox="1"/>
          <p:nvPr/>
        </p:nvSpPr>
        <p:spPr>
          <a:xfrm>
            <a:off x="6804248" y="3667090"/>
            <a:ext cx="2304255" cy="307777"/>
          </a:xfrm>
          <a:prstGeom prst="rect">
            <a:avLst/>
          </a:prstGeom>
          <a:noFill/>
        </p:spPr>
        <p:txBody>
          <a:bodyPr wrap="square" rtlCol="0">
            <a:spAutoFit/>
          </a:bodyPr>
          <a:lstStyle/>
          <a:p>
            <a:r>
              <a:rPr lang="fr-BE" sz="1400" dirty="0"/>
              <a:t>+ </a:t>
            </a:r>
            <a:r>
              <a:rPr lang="fr-BE" sz="1400" dirty="0" err="1"/>
              <a:t>equals</a:t>
            </a:r>
            <a:r>
              <a:rPr lang="fr-BE" sz="1400" dirty="0"/>
              <a:t>() de la classe String</a:t>
            </a:r>
          </a:p>
        </p:txBody>
      </p:sp>
    </p:spTree>
    <p:extLst>
      <p:ext uri="{BB962C8B-B14F-4D97-AF65-F5344CB8AC3E}">
        <p14:creationId xmlns:p14="http://schemas.microsoft.com/office/powerpoint/2010/main" val="372752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p:cNvSpPr txBox="1"/>
          <p:nvPr/>
        </p:nvSpPr>
        <p:spPr>
          <a:xfrm>
            <a:off x="179512" y="2649101"/>
            <a:ext cx="3240360" cy="369332"/>
          </a:xfrm>
          <a:prstGeom prst="rect">
            <a:avLst/>
          </a:prstGeom>
          <a:noFill/>
        </p:spPr>
        <p:txBody>
          <a:bodyPr wrap="square" rtlCol="0">
            <a:spAutoFit/>
          </a:bodyPr>
          <a:lstStyle/>
          <a:p>
            <a:r>
              <a:rPr lang="fr-BE" b="1" u="sng" dirty="0"/>
              <a:t>Mécanisme</a:t>
            </a:r>
          </a:p>
        </p:txBody>
      </p:sp>
      <p:sp>
        <p:nvSpPr>
          <p:cNvPr id="11" name="ZoneTexte 10"/>
          <p:cNvSpPr txBox="1"/>
          <p:nvPr/>
        </p:nvSpPr>
        <p:spPr>
          <a:xfrm>
            <a:off x="43706" y="3081149"/>
            <a:ext cx="9100294" cy="4524315"/>
          </a:xfrm>
          <a:prstGeom prst="rect">
            <a:avLst/>
          </a:prstGeom>
          <a:noFill/>
        </p:spPr>
        <p:txBody>
          <a:bodyPr wrap="square" rtlCol="0">
            <a:spAutoFit/>
          </a:bodyPr>
          <a:lstStyle/>
          <a:p>
            <a:pPr marL="342900" indent="-342900">
              <a:buAutoNum type="arabicParenR"/>
            </a:pPr>
            <a:r>
              <a:rPr lang="fr-BE" dirty="0"/>
              <a:t>Création de l’agenda (new agenda()) (avec liste vide de personne)</a:t>
            </a:r>
          </a:p>
          <a:p>
            <a:pPr marL="342900" indent="-342900">
              <a:buAutoNum type="arabicParenR"/>
            </a:pPr>
            <a:endParaRPr lang="fr-BE" dirty="0"/>
          </a:p>
          <a:p>
            <a:pPr marL="342900" indent="-342900">
              <a:buAutoNum type="arabicParenR"/>
            </a:pPr>
            <a:r>
              <a:rPr lang="fr-BE" dirty="0"/>
              <a:t>Création des personnes (new personne())</a:t>
            </a:r>
          </a:p>
          <a:p>
            <a:pPr marL="342900" indent="-342900">
              <a:buAutoNum type="arabicParenR"/>
            </a:pPr>
            <a:endParaRPr lang="fr-BE" dirty="0"/>
          </a:p>
          <a:p>
            <a:pPr marL="342900" indent="-342900">
              <a:buAutoNum type="arabicParenR"/>
            </a:pPr>
            <a:r>
              <a:rPr lang="fr-BE" dirty="0"/>
              <a:t> Ajout des personnes à l’Agenda </a:t>
            </a:r>
          </a:p>
          <a:p>
            <a:pPr marL="342900" indent="-342900">
              <a:buAutoNum type="arabicParenR"/>
            </a:pPr>
            <a:endParaRPr lang="fr-BE" dirty="0"/>
          </a:p>
          <a:p>
            <a:pPr marL="342900" indent="-342900">
              <a:buAutoNum type="arabicParenR"/>
            </a:pPr>
            <a:r>
              <a:rPr lang="fr-BE" dirty="0"/>
              <a:t>Création de l’</a:t>
            </a:r>
            <a:r>
              <a:rPr lang="fr-BE" dirty="0" err="1"/>
              <a:t>IteratorPersonne</a:t>
            </a:r>
            <a:r>
              <a:rPr lang="fr-BE" dirty="0"/>
              <a:t> afin de  créer les paramètres, mécanismes de recherche</a:t>
            </a:r>
            <a:br>
              <a:rPr lang="fr-BE" dirty="0"/>
            </a:br>
            <a:r>
              <a:rPr lang="fr-BE" dirty="0"/>
              <a:t>(item(), </a:t>
            </a:r>
            <a:r>
              <a:rPr lang="fr-BE" dirty="0" err="1"/>
              <a:t>next</a:t>
            </a:r>
            <a:r>
              <a:rPr lang="fr-BE" dirty="0"/>
              <a:t>(), </a:t>
            </a:r>
            <a:r>
              <a:rPr lang="fr-BE" dirty="0" err="1"/>
              <a:t>start</a:t>
            </a:r>
            <a:r>
              <a:rPr lang="fr-BE" dirty="0"/>
              <a:t>(), </a:t>
            </a:r>
            <a:r>
              <a:rPr lang="fr-BE" dirty="0" err="1"/>
              <a:t>equals</a:t>
            </a:r>
            <a:r>
              <a:rPr lang="fr-BE" dirty="0"/>
              <a:t>(), </a:t>
            </a:r>
            <a:r>
              <a:rPr lang="fr-BE" dirty="0" err="1"/>
              <a:t>compareTo</a:t>
            </a:r>
            <a:r>
              <a:rPr lang="fr-BE" dirty="0"/>
              <a:t>(), etc.)  dans une liste</a:t>
            </a:r>
            <a:br>
              <a:rPr lang="fr-BE" dirty="0"/>
            </a:br>
            <a:r>
              <a:rPr lang="fr-BE" dirty="0"/>
              <a:t>et d’y mettre cette liste résultat dans sa propre liste afin de pouvoir la parcourir  par la suite.</a:t>
            </a:r>
          </a:p>
          <a:p>
            <a:pPr marL="342900" indent="-342900">
              <a:buAutoNum type="arabicParenR"/>
            </a:pPr>
            <a:endParaRPr lang="fr-BE" dirty="0"/>
          </a:p>
          <a:p>
            <a:pPr marL="342900" indent="-342900">
              <a:buFont typeface="+mj-lt"/>
              <a:buAutoNum type="arabicParenR" startAt="5"/>
            </a:pPr>
            <a:r>
              <a:rPr lang="fr-BE" dirty="0"/>
              <a:t>&lt; Création d’une variable de type Personne (depuis le main()) pour parcourir la liste  &gt;</a:t>
            </a:r>
          </a:p>
          <a:p>
            <a:pPr marL="342900" indent="-342900">
              <a:buFont typeface="+mj-lt"/>
              <a:buAutoNum type="arabicParenR" startAt="5"/>
            </a:pPr>
            <a:endParaRPr lang="fr-BE" dirty="0"/>
          </a:p>
          <a:p>
            <a:pPr marL="342900" indent="-342900">
              <a:buFont typeface="+mj-lt"/>
              <a:buAutoNum type="arabicParenR" startAt="5"/>
            </a:pPr>
            <a:r>
              <a:rPr lang="fr-BE" dirty="0"/>
              <a:t>Parcours des éléments de la liste de personnes appartenant à </a:t>
            </a:r>
            <a:r>
              <a:rPr lang="fr-BE" dirty="0" err="1"/>
              <a:t>IteratorPersonne</a:t>
            </a:r>
            <a:endParaRPr lang="fr-BE" dirty="0"/>
          </a:p>
          <a:p>
            <a:pPr marL="342900" indent="-342900">
              <a:buFont typeface="+mj-lt"/>
              <a:buAutoNum type="arabicParenR" startAt="5"/>
            </a:pPr>
            <a:endParaRPr lang="fr-BE" dirty="0"/>
          </a:p>
          <a:p>
            <a:pPr marL="342900" indent="-342900">
              <a:buFontTx/>
              <a:buAutoNum type="arabicParenR"/>
            </a:pPr>
            <a:endParaRPr lang="fr-BE" dirty="0"/>
          </a:p>
          <a:p>
            <a:pPr marL="342900" indent="-342900">
              <a:buAutoNum type="arabicParenR"/>
            </a:pPr>
            <a:endParaRPr lang="fr-BE" dirty="0"/>
          </a:p>
        </p:txBody>
      </p:sp>
      <p:cxnSp>
        <p:nvCxnSpPr>
          <p:cNvPr id="12" name="Connecteur droit avec flèche 11"/>
          <p:cNvCxnSpPr/>
          <p:nvPr/>
        </p:nvCxnSpPr>
        <p:spPr>
          <a:xfrm>
            <a:off x="150114" y="3356992"/>
            <a:ext cx="0" cy="3694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4735052" y="150336"/>
            <a:ext cx="4229434" cy="400110"/>
          </a:xfrm>
          <a:prstGeom prst="rect">
            <a:avLst/>
          </a:prstGeom>
          <a:noFill/>
          <a:ln>
            <a:solidFill>
              <a:schemeClr val="accent1"/>
            </a:solidFill>
          </a:ln>
        </p:spPr>
        <p:txBody>
          <a:bodyPr wrap="square" rtlCol="0">
            <a:spAutoFit/>
          </a:bodyPr>
          <a:lstStyle/>
          <a:p>
            <a:r>
              <a:rPr lang="fr-BE" sz="1000" b="1" u="sng" dirty="0"/>
              <a:t>COLLECTION / AGREGAT</a:t>
            </a:r>
            <a:r>
              <a:rPr lang="fr-BE" sz="1000" dirty="0"/>
              <a:t> = la classe qui crée l’association de la Collection avec ses éléments, et définit la méthode de création de l’</a:t>
            </a:r>
            <a:r>
              <a:rPr lang="fr-BE" sz="1000" dirty="0" err="1"/>
              <a:t>Iterateur</a:t>
            </a:r>
            <a:r>
              <a:rPr lang="fr-BE" sz="1000" dirty="0"/>
              <a:t>. </a:t>
            </a:r>
            <a:endParaRPr lang="fr-FR" sz="1000" dirty="0"/>
          </a:p>
        </p:txBody>
      </p:sp>
      <p:sp>
        <p:nvSpPr>
          <p:cNvPr id="15" name="Rectangle 14">
            <a:extLst>
              <a:ext uri="{FF2B5EF4-FFF2-40B4-BE49-F238E27FC236}">
                <a16:creationId xmlns:a16="http://schemas.microsoft.com/office/drawing/2014/main" id="{BAE8FF31-D2E8-45D3-8E26-3CFE7BF9D77E}"/>
              </a:ext>
            </a:extLst>
          </p:cNvPr>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grpSp>
        <p:nvGrpSpPr>
          <p:cNvPr id="4" name="Groupe 3">
            <a:extLst>
              <a:ext uri="{FF2B5EF4-FFF2-40B4-BE49-F238E27FC236}">
                <a16:creationId xmlns:a16="http://schemas.microsoft.com/office/drawing/2014/main" id="{B5780549-25A2-414C-946B-899E8BD7656A}"/>
              </a:ext>
            </a:extLst>
          </p:cNvPr>
          <p:cNvGrpSpPr/>
          <p:nvPr/>
        </p:nvGrpSpPr>
        <p:grpSpPr>
          <a:xfrm>
            <a:off x="-11460" y="833285"/>
            <a:ext cx="4596988" cy="1641305"/>
            <a:chOff x="-11460" y="833285"/>
            <a:chExt cx="4596988" cy="1641305"/>
          </a:xfrm>
        </p:grpSpPr>
        <p:pic>
          <p:nvPicPr>
            <p:cNvPr id="3" name="Image 2">
              <a:extLst>
                <a:ext uri="{FF2B5EF4-FFF2-40B4-BE49-F238E27FC236}">
                  <a16:creationId xmlns:a16="http://schemas.microsoft.com/office/drawing/2014/main" id="{34B7F1E7-CC6F-4732-815F-16CFAC1498F9}"/>
                </a:ext>
              </a:extLst>
            </p:cNvPr>
            <p:cNvPicPr>
              <a:picLocks noChangeAspect="1"/>
            </p:cNvPicPr>
            <p:nvPr/>
          </p:nvPicPr>
          <p:blipFill>
            <a:blip r:embed="rId3"/>
            <a:stretch>
              <a:fillRect/>
            </a:stretch>
          </p:blipFill>
          <p:spPr>
            <a:xfrm>
              <a:off x="-11460" y="833285"/>
              <a:ext cx="4596988" cy="1641305"/>
            </a:xfrm>
            <a:prstGeom prst="rect">
              <a:avLst/>
            </a:prstGeom>
          </p:spPr>
        </p:pic>
        <p:pic>
          <p:nvPicPr>
            <p:cNvPr id="23" name="Image 22">
              <a:extLst>
                <a:ext uri="{FF2B5EF4-FFF2-40B4-BE49-F238E27FC236}">
                  <a16:creationId xmlns:a16="http://schemas.microsoft.com/office/drawing/2014/main" id="{69DC1451-9030-4236-91B8-902D7E9320DE}"/>
                </a:ext>
              </a:extLst>
            </p:cNvPr>
            <p:cNvPicPr>
              <a:picLocks noChangeAspect="1"/>
            </p:cNvPicPr>
            <p:nvPr/>
          </p:nvPicPr>
          <p:blipFill>
            <a:blip r:embed="rId4"/>
            <a:stretch>
              <a:fillRect/>
            </a:stretch>
          </p:blipFill>
          <p:spPr>
            <a:xfrm>
              <a:off x="150114" y="1613350"/>
              <a:ext cx="1491182" cy="131224"/>
            </a:xfrm>
            <a:prstGeom prst="rect">
              <a:avLst/>
            </a:prstGeom>
          </p:spPr>
        </p:pic>
        <p:pic>
          <p:nvPicPr>
            <p:cNvPr id="24" name="Image 23">
              <a:extLst>
                <a:ext uri="{FF2B5EF4-FFF2-40B4-BE49-F238E27FC236}">
                  <a16:creationId xmlns:a16="http://schemas.microsoft.com/office/drawing/2014/main" id="{5DD5C76F-A6CF-4FC3-A10D-07C934400E84}"/>
                </a:ext>
              </a:extLst>
            </p:cNvPr>
            <p:cNvPicPr>
              <a:picLocks noChangeAspect="1"/>
            </p:cNvPicPr>
            <p:nvPr/>
          </p:nvPicPr>
          <p:blipFill>
            <a:blip r:embed="rId5"/>
            <a:stretch>
              <a:fillRect/>
            </a:stretch>
          </p:blipFill>
          <p:spPr>
            <a:xfrm>
              <a:off x="2351720" y="1648634"/>
              <a:ext cx="1284176" cy="120016"/>
            </a:xfrm>
            <a:prstGeom prst="rect">
              <a:avLst/>
            </a:prstGeom>
          </p:spPr>
        </p:pic>
      </p:grpSp>
      <p:cxnSp>
        <p:nvCxnSpPr>
          <p:cNvPr id="26" name="Connecteur droit 25">
            <a:extLst>
              <a:ext uri="{FF2B5EF4-FFF2-40B4-BE49-F238E27FC236}">
                <a16:creationId xmlns:a16="http://schemas.microsoft.com/office/drawing/2014/main" id="{12562E1E-ECDF-4032-8444-47A18E88B566}"/>
              </a:ext>
            </a:extLst>
          </p:cNvPr>
          <p:cNvCxnSpPr>
            <a:cxnSpLocks/>
          </p:cNvCxnSpPr>
          <p:nvPr/>
        </p:nvCxnSpPr>
        <p:spPr>
          <a:xfrm>
            <a:off x="4605908" y="-109609"/>
            <a:ext cx="0" cy="2647146"/>
          </a:xfrm>
          <a:prstGeom prst="line">
            <a:avLst/>
          </a:prstGeom>
        </p:spPr>
        <p:style>
          <a:lnRef idx="2">
            <a:schemeClr val="dk1"/>
          </a:lnRef>
          <a:fillRef idx="0">
            <a:schemeClr val="dk1"/>
          </a:fillRef>
          <a:effectRef idx="1">
            <a:schemeClr val="dk1"/>
          </a:effectRef>
          <a:fontRef idx="minor">
            <a:schemeClr val="tx1"/>
          </a:fontRef>
        </p:style>
      </p:cxnSp>
      <p:pic>
        <p:nvPicPr>
          <p:cNvPr id="5" name="Image 4">
            <a:extLst>
              <a:ext uri="{FF2B5EF4-FFF2-40B4-BE49-F238E27FC236}">
                <a16:creationId xmlns:a16="http://schemas.microsoft.com/office/drawing/2014/main" id="{DF2A9A2B-3970-4CA6-A003-68C9074DB789}"/>
              </a:ext>
            </a:extLst>
          </p:cNvPr>
          <p:cNvPicPr>
            <a:picLocks noChangeAspect="1"/>
          </p:cNvPicPr>
          <p:nvPr/>
        </p:nvPicPr>
        <p:blipFill>
          <a:blip r:embed="rId6"/>
          <a:stretch>
            <a:fillRect/>
          </a:stretch>
        </p:blipFill>
        <p:spPr>
          <a:xfrm>
            <a:off x="4620058" y="776906"/>
            <a:ext cx="4373693" cy="1697684"/>
          </a:xfrm>
          <a:prstGeom prst="rect">
            <a:avLst/>
          </a:prstGeom>
        </p:spPr>
      </p:pic>
    </p:spTree>
    <p:extLst>
      <p:ext uri="{BB962C8B-B14F-4D97-AF65-F5344CB8AC3E}">
        <p14:creationId xmlns:p14="http://schemas.microsoft.com/office/powerpoint/2010/main" val="1744382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ZoneTexte 21"/>
          <p:cNvSpPr txBox="1"/>
          <p:nvPr/>
        </p:nvSpPr>
        <p:spPr>
          <a:xfrm>
            <a:off x="-25524" y="2492896"/>
            <a:ext cx="9144000" cy="369332"/>
          </a:xfrm>
          <a:prstGeom prst="rect">
            <a:avLst/>
          </a:prstGeom>
          <a:noFill/>
        </p:spPr>
        <p:txBody>
          <a:bodyPr wrap="square" rtlCol="0">
            <a:spAutoFit/>
          </a:bodyPr>
          <a:lstStyle/>
          <a:p>
            <a:pPr algn="ctr"/>
            <a:r>
              <a:rPr lang="fr-BE" b="1" u="sng" dirty="0">
                <a:solidFill>
                  <a:srgbClr val="00B0F0"/>
                </a:solidFill>
              </a:rPr>
              <a:t>A/ AJOUT DES DONNEES sans doublon</a:t>
            </a:r>
          </a:p>
        </p:txBody>
      </p:sp>
      <p:sp>
        <p:nvSpPr>
          <p:cNvPr id="2" name="Rectangle 1"/>
          <p:cNvSpPr/>
          <p:nvPr/>
        </p:nvSpPr>
        <p:spPr>
          <a:xfrm>
            <a:off x="268096" y="2780928"/>
            <a:ext cx="8550696" cy="923330"/>
          </a:xfrm>
          <a:prstGeom prst="rect">
            <a:avLst/>
          </a:prstGeom>
        </p:spPr>
        <p:txBody>
          <a:bodyPr wrap="square">
            <a:spAutoFit/>
          </a:bodyPr>
          <a:lstStyle/>
          <a:p>
            <a:pPr marL="342900" indent="-342900">
              <a:buAutoNum type="arabicParenR"/>
            </a:pPr>
            <a:r>
              <a:rPr lang="fr-BE" dirty="0"/>
              <a:t>Création de l’agenda </a:t>
            </a:r>
          </a:p>
          <a:p>
            <a:pPr marL="342900" indent="-342900">
              <a:buFontTx/>
              <a:buAutoNum type="arabicParenR"/>
            </a:pPr>
            <a:r>
              <a:rPr lang="fr-BE" dirty="0"/>
              <a:t>Création des personnes (new personne())</a:t>
            </a:r>
          </a:p>
          <a:p>
            <a:pPr marL="342900" indent="-342900">
              <a:buFontTx/>
              <a:buAutoNum type="arabicParenR"/>
            </a:pPr>
            <a:r>
              <a:rPr lang="fr-BE" dirty="0"/>
              <a:t> Ajout des personnes à l’Agenda </a:t>
            </a:r>
          </a:p>
        </p:txBody>
      </p:sp>
      <p:cxnSp>
        <p:nvCxnSpPr>
          <p:cNvPr id="10" name="Connecteur droit avec flèche 9">
            <a:extLst>
              <a:ext uri="{FF2B5EF4-FFF2-40B4-BE49-F238E27FC236}">
                <a16:creationId xmlns:a16="http://schemas.microsoft.com/office/drawing/2014/main" id="{ED1AE822-BEAD-419E-899E-02399C93D975}"/>
              </a:ext>
            </a:extLst>
          </p:cNvPr>
          <p:cNvCxnSpPr/>
          <p:nvPr/>
        </p:nvCxnSpPr>
        <p:spPr>
          <a:xfrm>
            <a:off x="263582" y="2924944"/>
            <a:ext cx="0" cy="30533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622" t="46023" r="5114" b="44864"/>
          <a:stretch/>
        </p:blipFill>
        <p:spPr bwMode="auto">
          <a:xfrm>
            <a:off x="2954447" y="5495316"/>
            <a:ext cx="5420727" cy="4396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2013" t="43537" r="3125" b="51103"/>
          <a:stretch/>
        </p:blipFill>
        <p:spPr bwMode="auto">
          <a:xfrm>
            <a:off x="2958878" y="5138142"/>
            <a:ext cx="5933602" cy="3186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Connecteur droit avec flèche 13"/>
          <p:cNvCxnSpPr>
            <a:cxnSpLocks/>
            <a:stCxn id="13" idx="2"/>
            <a:endCxn id="1026" idx="1"/>
          </p:cNvCxnSpPr>
          <p:nvPr/>
        </p:nvCxnSpPr>
        <p:spPr>
          <a:xfrm>
            <a:off x="1138879" y="4347944"/>
            <a:ext cx="1815568" cy="1367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0" name="Groupe 19">
            <a:extLst>
              <a:ext uri="{FF2B5EF4-FFF2-40B4-BE49-F238E27FC236}">
                <a16:creationId xmlns:a16="http://schemas.microsoft.com/office/drawing/2014/main" id="{E02FC226-2EA9-4D6B-9FD3-052A04C7CB66}"/>
              </a:ext>
            </a:extLst>
          </p:cNvPr>
          <p:cNvGrpSpPr/>
          <p:nvPr/>
        </p:nvGrpSpPr>
        <p:grpSpPr>
          <a:xfrm>
            <a:off x="2773876" y="2822451"/>
            <a:ext cx="5828878" cy="390525"/>
            <a:chOff x="2771800" y="2525996"/>
            <a:chExt cx="5828878" cy="390525"/>
          </a:xfrm>
        </p:grpSpPr>
        <p:pic>
          <p:nvPicPr>
            <p:cNvPr id="3" name="Image 2">
              <a:extLst>
                <a:ext uri="{FF2B5EF4-FFF2-40B4-BE49-F238E27FC236}">
                  <a16:creationId xmlns:a16="http://schemas.microsoft.com/office/drawing/2014/main" id="{FCECB553-C73A-4BF5-8B14-17481F9A307F}"/>
                </a:ext>
              </a:extLst>
            </p:cNvPr>
            <p:cNvPicPr>
              <a:picLocks noChangeAspect="1"/>
            </p:cNvPicPr>
            <p:nvPr/>
          </p:nvPicPr>
          <p:blipFill rotWithShape="1">
            <a:blip r:embed="rId5"/>
            <a:srcRect t="24268" b="30848"/>
            <a:stretch/>
          </p:blipFill>
          <p:spPr>
            <a:xfrm>
              <a:off x="2771800" y="2632681"/>
              <a:ext cx="2476871" cy="120044"/>
            </a:xfrm>
            <a:prstGeom prst="rect">
              <a:avLst/>
            </a:prstGeom>
            <a:noFill/>
            <a:ln>
              <a:solidFill>
                <a:schemeClr val="accent1"/>
              </a:solidFill>
            </a:ln>
          </p:spPr>
        </p:pic>
        <p:pic>
          <p:nvPicPr>
            <p:cNvPr id="7" name="Image 6">
              <a:extLst>
                <a:ext uri="{FF2B5EF4-FFF2-40B4-BE49-F238E27FC236}">
                  <a16:creationId xmlns:a16="http://schemas.microsoft.com/office/drawing/2014/main" id="{C85663DC-8D2F-4EDC-BA31-A30704368950}"/>
                </a:ext>
              </a:extLst>
            </p:cNvPr>
            <p:cNvPicPr>
              <a:picLocks noChangeAspect="1"/>
            </p:cNvPicPr>
            <p:nvPr/>
          </p:nvPicPr>
          <p:blipFill>
            <a:blip r:embed="rId6"/>
            <a:stretch>
              <a:fillRect/>
            </a:stretch>
          </p:blipFill>
          <p:spPr>
            <a:xfrm>
              <a:off x="5724128" y="2525996"/>
              <a:ext cx="2876550" cy="390525"/>
            </a:xfrm>
            <a:prstGeom prst="rect">
              <a:avLst/>
            </a:prstGeom>
            <a:noFill/>
            <a:ln>
              <a:solidFill>
                <a:schemeClr val="accent1"/>
              </a:solidFill>
            </a:ln>
          </p:spPr>
        </p:pic>
        <p:cxnSp>
          <p:nvCxnSpPr>
            <p:cNvPr id="17" name="Connecteur droit avec flèche 16">
              <a:extLst>
                <a:ext uri="{FF2B5EF4-FFF2-40B4-BE49-F238E27FC236}">
                  <a16:creationId xmlns:a16="http://schemas.microsoft.com/office/drawing/2014/main" id="{0D37B532-BFEE-4EE9-B40F-66E9603792E9}"/>
                </a:ext>
              </a:extLst>
            </p:cNvPr>
            <p:cNvCxnSpPr>
              <a:cxnSpLocks/>
              <a:endCxn id="7" idx="1"/>
            </p:cNvCxnSpPr>
            <p:nvPr/>
          </p:nvCxnSpPr>
          <p:spPr>
            <a:xfrm>
              <a:off x="5248671" y="2679109"/>
              <a:ext cx="475457" cy="42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13" name="Image 12">
            <a:extLst>
              <a:ext uri="{FF2B5EF4-FFF2-40B4-BE49-F238E27FC236}">
                <a16:creationId xmlns:a16="http://schemas.microsoft.com/office/drawing/2014/main" id="{426BE178-6800-4B7E-AF17-5B2A52726338}"/>
              </a:ext>
            </a:extLst>
          </p:cNvPr>
          <p:cNvPicPr>
            <a:picLocks noChangeAspect="1"/>
          </p:cNvPicPr>
          <p:nvPr/>
        </p:nvPicPr>
        <p:blipFill>
          <a:blip r:embed="rId7"/>
          <a:stretch>
            <a:fillRect/>
          </a:stretch>
        </p:blipFill>
        <p:spPr>
          <a:xfrm>
            <a:off x="164828" y="3934469"/>
            <a:ext cx="1948102" cy="413475"/>
          </a:xfrm>
          <a:prstGeom prst="rect">
            <a:avLst/>
          </a:prstGeom>
          <a:noFill/>
          <a:ln>
            <a:solidFill>
              <a:schemeClr val="accent1"/>
            </a:solidFill>
          </a:ln>
        </p:spPr>
      </p:pic>
      <p:pic>
        <p:nvPicPr>
          <p:cNvPr id="16" name="Image 15">
            <a:extLst>
              <a:ext uri="{FF2B5EF4-FFF2-40B4-BE49-F238E27FC236}">
                <a16:creationId xmlns:a16="http://schemas.microsoft.com/office/drawing/2014/main" id="{6E77C98D-1E7F-45F7-B899-F7D054CEBF6B}"/>
              </a:ext>
            </a:extLst>
          </p:cNvPr>
          <p:cNvPicPr>
            <a:picLocks noChangeAspect="1"/>
          </p:cNvPicPr>
          <p:nvPr/>
        </p:nvPicPr>
        <p:blipFill>
          <a:blip r:embed="rId8"/>
          <a:stretch>
            <a:fillRect/>
          </a:stretch>
        </p:blipFill>
        <p:spPr>
          <a:xfrm>
            <a:off x="2940199" y="3622793"/>
            <a:ext cx="5925764" cy="1481441"/>
          </a:xfrm>
          <a:prstGeom prst="rect">
            <a:avLst/>
          </a:prstGeom>
          <a:noFill/>
          <a:ln>
            <a:solidFill>
              <a:schemeClr val="accent1"/>
            </a:solidFill>
          </a:ln>
        </p:spPr>
      </p:pic>
      <p:cxnSp>
        <p:nvCxnSpPr>
          <p:cNvPr id="8" name="Connecteur droit avec flèche 7"/>
          <p:cNvCxnSpPr>
            <a:cxnSpLocks/>
            <a:stCxn id="13" idx="3"/>
            <a:endCxn id="16" idx="1"/>
          </p:cNvCxnSpPr>
          <p:nvPr/>
        </p:nvCxnSpPr>
        <p:spPr>
          <a:xfrm>
            <a:off x="2112930" y="4141207"/>
            <a:ext cx="827269" cy="2223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038C40C-E20B-485F-945B-7EF59298D152}"/>
              </a:ext>
            </a:extLst>
          </p:cNvPr>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cxnSp>
        <p:nvCxnSpPr>
          <p:cNvPr id="47" name="Connecteur droit 46">
            <a:extLst>
              <a:ext uri="{FF2B5EF4-FFF2-40B4-BE49-F238E27FC236}">
                <a16:creationId xmlns:a16="http://schemas.microsoft.com/office/drawing/2014/main" id="{FA2925DD-6CA3-4F6E-AAC6-70658941FD33}"/>
              </a:ext>
            </a:extLst>
          </p:cNvPr>
          <p:cNvCxnSpPr>
            <a:cxnSpLocks/>
          </p:cNvCxnSpPr>
          <p:nvPr/>
        </p:nvCxnSpPr>
        <p:spPr>
          <a:xfrm>
            <a:off x="4605908" y="-109609"/>
            <a:ext cx="0" cy="2647146"/>
          </a:xfrm>
          <a:prstGeom prst="line">
            <a:avLst/>
          </a:prstGeom>
        </p:spPr>
        <p:style>
          <a:lnRef idx="2">
            <a:schemeClr val="dk1"/>
          </a:lnRef>
          <a:fillRef idx="0">
            <a:schemeClr val="dk1"/>
          </a:fillRef>
          <a:effectRef idx="1">
            <a:schemeClr val="dk1"/>
          </a:effectRef>
          <a:fontRef idx="minor">
            <a:schemeClr val="tx1"/>
          </a:fontRef>
        </p:style>
      </p:cxnSp>
      <p:sp>
        <p:nvSpPr>
          <p:cNvPr id="49" name="ZoneTexte 48">
            <a:extLst>
              <a:ext uri="{FF2B5EF4-FFF2-40B4-BE49-F238E27FC236}">
                <a16:creationId xmlns:a16="http://schemas.microsoft.com/office/drawing/2014/main" id="{DF3EF50A-23C2-4222-84EC-95D9D6CE5916}"/>
              </a:ext>
            </a:extLst>
          </p:cNvPr>
          <p:cNvSpPr txBox="1"/>
          <p:nvPr/>
        </p:nvSpPr>
        <p:spPr>
          <a:xfrm>
            <a:off x="5194882" y="662013"/>
            <a:ext cx="2938092" cy="1169551"/>
          </a:xfrm>
          <a:prstGeom prst="rect">
            <a:avLst/>
          </a:prstGeom>
          <a:noFill/>
          <a:ln>
            <a:solidFill>
              <a:schemeClr val="accent1"/>
            </a:solidFill>
          </a:ln>
        </p:spPr>
        <p:txBody>
          <a:bodyPr wrap="square" rtlCol="0">
            <a:spAutoFit/>
          </a:bodyPr>
          <a:lstStyle>
            <a:defPPr>
              <a:defRPr lang="fr-FR"/>
            </a:defPPr>
            <a:lvl1pPr>
              <a:defRPr sz="1200" b="1"/>
            </a:lvl1pPr>
          </a:lstStyle>
          <a:p>
            <a:pPr algn="ctr"/>
            <a:r>
              <a:rPr lang="en-US" sz="1000" dirty="0" err="1">
                <a:solidFill>
                  <a:srgbClr val="00B050"/>
                </a:solidFill>
              </a:rPr>
              <a:t>Personne</a:t>
            </a:r>
            <a:r>
              <a:rPr lang="en-US" sz="1000" dirty="0">
                <a:solidFill>
                  <a:srgbClr val="00B050"/>
                </a:solidFill>
              </a:rPr>
              <a:t> p1 = new </a:t>
            </a:r>
            <a:r>
              <a:rPr lang="en-US" sz="1000" dirty="0" err="1">
                <a:solidFill>
                  <a:srgbClr val="00B050"/>
                </a:solidFill>
              </a:rPr>
              <a:t>Personne</a:t>
            </a:r>
            <a:r>
              <a:rPr lang="en-US" sz="1000" dirty="0">
                <a:solidFill>
                  <a:srgbClr val="00B050"/>
                </a:solidFill>
              </a:rPr>
              <a:t>("</a:t>
            </a:r>
            <a:r>
              <a:rPr lang="en-US" sz="1000" dirty="0" err="1">
                <a:solidFill>
                  <a:srgbClr val="00B050"/>
                </a:solidFill>
              </a:rPr>
              <a:t>Winch","Largo</a:t>
            </a:r>
            <a:r>
              <a:rPr lang="en-US" sz="1000" dirty="0">
                <a:solidFill>
                  <a:srgbClr val="00B050"/>
                </a:solidFill>
              </a:rPr>
              <a:t>");</a:t>
            </a:r>
          </a:p>
          <a:p>
            <a:pPr algn="ctr"/>
            <a:r>
              <a:rPr lang="fr-BE" sz="1000" dirty="0">
                <a:solidFill>
                  <a:srgbClr val="00B050"/>
                </a:solidFill>
              </a:rPr>
              <a:t>Personne p2 = new Personne("</a:t>
            </a:r>
            <a:r>
              <a:rPr lang="fr-BE" sz="1000" dirty="0" err="1">
                <a:solidFill>
                  <a:srgbClr val="00B050"/>
                </a:solidFill>
              </a:rPr>
              <a:t>Olivier","Génial</a:t>
            </a:r>
            <a:r>
              <a:rPr lang="fr-BE" sz="1000" dirty="0">
                <a:solidFill>
                  <a:srgbClr val="00B050"/>
                </a:solidFill>
              </a:rPr>
              <a:t>");</a:t>
            </a:r>
          </a:p>
          <a:p>
            <a:pPr algn="ctr"/>
            <a:r>
              <a:rPr lang="fr-BE" sz="1000" dirty="0">
                <a:solidFill>
                  <a:srgbClr val="00B050"/>
                </a:solidFill>
              </a:rPr>
              <a:t>Personne p3 = new Personne("</a:t>
            </a:r>
            <a:r>
              <a:rPr lang="fr-BE" sz="1000" dirty="0" err="1">
                <a:solidFill>
                  <a:srgbClr val="00B050"/>
                </a:solidFill>
              </a:rPr>
              <a:t>Vaillant","Michel</a:t>
            </a:r>
            <a:r>
              <a:rPr lang="fr-BE" sz="1000" dirty="0">
                <a:solidFill>
                  <a:srgbClr val="00B050"/>
                </a:solidFill>
              </a:rPr>
              <a:t>");</a:t>
            </a:r>
          </a:p>
          <a:p>
            <a:pPr algn="ctr"/>
            <a:r>
              <a:rPr lang="fr-BE" sz="1000" dirty="0">
                <a:solidFill>
                  <a:srgbClr val="00B050"/>
                </a:solidFill>
              </a:rPr>
              <a:t>Personne p4 = new Personne("Castel","</a:t>
            </a:r>
            <a:r>
              <a:rPr lang="fr-BE" sz="1000" dirty="0" err="1">
                <a:solidFill>
                  <a:srgbClr val="00B050"/>
                </a:solidFill>
              </a:rPr>
              <a:t>Eric</a:t>
            </a:r>
            <a:r>
              <a:rPr lang="fr-BE" sz="1000" dirty="0">
                <a:solidFill>
                  <a:srgbClr val="00B050"/>
                </a:solidFill>
              </a:rPr>
              <a:t>"); </a:t>
            </a:r>
          </a:p>
          <a:p>
            <a:pPr algn="ctr"/>
            <a:r>
              <a:rPr lang="fr-BE" sz="1000" dirty="0">
                <a:solidFill>
                  <a:srgbClr val="FF0000"/>
                </a:solidFill>
              </a:rPr>
              <a:t>Personne p4 = new Personne("Castel","</a:t>
            </a:r>
            <a:r>
              <a:rPr lang="fr-BE" sz="1000" dirty="0" err="1">
                <a:solidFill>
                  <a:srgbClr val="FF0000"/>
                </a:solidFill>
              </a:rPr>
              <a:t>Eric</a:t>
            </a:r>
            <a:r>
              <a:rPr lang="fr-BE" sz="1000" dirty="0">
                <a:solidFill>
                  <a:srgbClr val="FF0000"/>
                </a:solidFill>
              </a:rPr>
              <a:t>");</a:t>
            </a:r>
          </a:p>
          <a:p>
            <a:pPr algn="ctr"/>
            <a:r>
              <a:rPr lang="fr-BE" sz="1000" dirty="0">
                <a:solidFill>
                  <a:srgbClr val="00B050"/>
                </a:solidFill>
              </a:rPr>
              <a:t>Personne p5 = new Personne("</a:t>
            </a:r>
            <a:r>
              <a:rPr lang="fr-BE" sz="1000" dirty="0" err="1">
                <a:solidFill>
                  <a:srgbClr val="00B050"/>
                </a:solidFill>
              </a:rPr>
              <a:t>Lagaffe","Gaston</a:t>
            </a:r>
            <a:r>
              <a:rPr lang="fr-BE" sz="1000" dirty="0">
                <a:solidFill>
                  <a:srgbClr val="00B050"/>
                </a:solidFill>
              </a:rPr>
              <a:t>");</a:t>
            </a:r>
          </a:p>
          <a:p>
            <a:pPr algn="ctr"/>
            <a:endParaRPr lang="fr-BE" sz="1000" dirty="0"/>
          </a:p>
        </p:txBody>
      </p:sp>
      <p:sp>
        <p:nvSpPr>
          <p:cNvPr id="38" name="ZoneTexte 37">
            <a:extLst>
              <a:ext uri="{FF2B5EF4-FFF2-40B4-BE49-F238E27FC236}">
                <a16:creationId xmlns:a16="http://schemas.microsoft.com/office/drawing/2014/main" id="{48EA7D84-8786-4413-86E1-E5015F9DCC35}"/>
              </a:ext>
            </a:extLst>
          </p:cNvPr>
          <p:cNvSpPr txBox="1"/>
          <p:nvPr/>
        </p:nvSpPr>
        <p:spPr>
          <a:xfrm>
            <a:off x="150114" y="4293096"/>
            <a:ext cx="1037510" cy="215444"/>
          </a:xfrm>
          <a:prstGeom prst="rect">
            <a:avLst/>
          </a:prstGeom>
          <a:noFill/>
        </p:spPr>
        <p:txBody>
          <a:bodyPr wrap="square" rtlCol="0">
            <a:spAutoFit/>
          </a:bodyPr>
          <a:lstStyle/>
          <a:p>
            <a:r>
              <a:rPr lang="fr-BE" sz="800" b="1" dirty="0"/>
              <a:t>&lt;Version-1&gt;</a:t>
            </a:r>
          </a:p>
        </p:txBody>
      </p:sp>
      <p:pic>
        <p:nvPicPr>
          <p:cNvPr id="52" name="Image 51">
            <a:extLst>
              <a:ext uri="{FF2B5EF4-FFF2-40B4-BE49-F238E27FC236}">
                <a16:creationId xmlns:a16="http://schemas.microsoft.com/office/drawing/2014/main" id="{52D86A83-C9C6-437A-9FB0-FC8D7407A16E}"/>
              </a:ext>
            </a:extLst>
          </p:cNvPr>
          <p:cNvPicPr>
            <a:picLocks noChangeAspect="1"/>
          </p:cNvPicPr>
          <p:nvPr/>
        </p:nvPicPr>
        <p:blipFill>
          <a:blip r:embed="rId9"/>
          <a:stretch>
            <a:fillRect/>
          </a:stretch>
        </p:blipFill>
        <p:spPr>
          <a:xfrm>
            <a:off x="164827" y="5997310"/>
            <a:ext cx="4241298" cy="528034"/>
          </a:xfrm>
          <a:prstGeom prst="rect">
            <a:avLst/>
          </a:prstGeom>
          <a:noFill/>
          <a:ln>
            <a:solidFill>
              <a:schemeClr val="accent1"/>
            </a:solidFill>
          </a:ln>
        </p:spPr>
      </p:pic>
      <p:cxnSp>
        <p:nvCxnSpPr>
          <p:cNvPr id="59" name="Connecteur droit avec flèche 58">
            <a:extLst>
              <a:ext uri="{FF2B5EF4-FFF2-40B4-BE49-F238E27FC236}">
                <a16:creationId xmlns:a16="http://schemas.microsoft.com/office/drawing/2014/main" id="{4412FAC0-8F7A-4034-BDB8-BD0C71F7907C}"/>
              </a:ext>
            </a:extLst>
          </p:cNvPr>
          <p:cNvCxnSpPr>
            <a:cxnSpLocks/>
            <a:endCxn id="16" idx="1"/>
          </p:cNvCxnSpPr>
          <p:nvPr/>
        </p:nvCxnSpPr>
        <p:spPr>
          <a:xfrm flipV="1">
            <a:off x="1688467" y="4363514"/>
            <a:ext cx="1251732" cy="1609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4" name="Connecteur droit avec flèche 1023">
            <a:extLst>
              <a:ext uri="{FF2B5EF4-FFF2-40B4-BE49-F238E27FC236}">
                <a16:creationId xmlns:a16="http://schemas.microsoft.com/office/drawing/2014/main" id="{90FF6D02-74FE-4BAF-A61D-50E1707D0A88}"/>
              </a:ext>
            </a:extLst>
          </p:cNvPr>
          <p:cNvCxnSpPr/>
          <p:nvPr/>
        </p:nvCxnSpPr>
        <p:spPr>
          <a:xfrm>
            <a:off x="4283968" y="4869160"/>
            <a:ext cx="0" cy="26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5" name="Image 1024">
            <a:extLst>
              <a:ext uri="{FF2B5EF4-FFF2-40B4-BE49-F238E27FC236}">
                <a16:creationId xmlns:a16="http://schemas.microsoft.com/office/drawing/2014/main" id="{30AF9B47-B38E-4AF5-A58B-6C8C61885694}"/>
              </a:ext>
            </a:extLst>
          </p:cNvPr>
          <p:cNvPicPr>
            <a:picLocks noChangeAspect="1"/>
          </p:cNvPicPr>
          <p:nvPr/>
        </p:nvPicPr>
        <p:blipFill>
          <a:blip r:embed="rId10"/>
          <a:stretch>
            <a:fillRect/>
          </a:stretch>
        </p:blipFill>
        <p:spPr>
          <a:xfrm>
            <a:off x="3779912" y="6569250"/>
            <a:ext cx="4925194" cy="146892"/>
          </a:xfrm>
          <a:prstGeom prst="rect">
            <a:avLst/>
          </a:prstGeom>
          <a:noFill/>
          <a:ln>
            <a:solidFill>
              <a:schemeClr val="accent1"/>
            </a:solidFill>
          </a:ln>
        </p:spPr>
      </p:pic>
      <p:cxnSp>
        <p:nvCxnSpPr>
          <p:cNvPr id="69" name="Connecteur droit avec flèche 68">
            <a:extLst>
              <a:ext uri="{FF2B5EF4-FFF2-40B4-BE49-F238E27FC236}">
                <a16:creationId xmlns:a16="http://schemas.microsoft.com/office/drawing/2014/main" id="{D790069F-EA46-49C8-A910-3420B7CC2D5C}"/>
              </a:ext>
            </a:extLst>
          </p:cNvPr>
          <p:cNvCxnSpPr>
            <a:cxnSpLocks/>
          </p:cNvCxnSpPr>
          <p:nvPr/>
        </p:nvCxnSpPr>
        <p:spPr>
          <a:xfrm>
            <a:off x="4067945" y="6358837"/>
            <a:ext cx="669932" cy="210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ZoneTexte 71">
            <a:extLst>
              <a:ext uri="{FF2B5EF4-FFF2-40B4-BE49-F238E27FC236}">
                <a16:creationId xmlns:a16="http://schemas.microsoft.com/office/drawing/2014/main" id="{F1E687A9-A2DF-454B-9235-B6BBBA884B73}"/>
              </a:ext>
            </a:extLst>
          </p:cNvPr>
          <p:cNvSpPr txBox="1"/>
          <p:nvPr/>
        </p:nvSpPr>
        <p:spPr>
          <a:xfrm>
            <a:off x="150114" y="6525344"/>
            <a:ext cx="1962816" cy="215444"/>
          </a:xfrm>
          <a:prstGeom prst="rect">
            <a:avLst/>
          </a:prstGeom>
          <a:noFill/>
        </p:spPr>
        <p:txBody>
          <a:bodyPr wrap="square" rtlCol="0">
            <a:spAutoFit/>
          </a:bodyPr>
          <a:lstStyle/>
          <a:p>
            <a:r>
              <a:rPr lang="fr-BE" sz="800" b="1" dirty="0"/>
              <a:t>&lt;Version-2&gt; : .</a:t>
            </a:r>
            <a:r>
              <a:rPr lang="fr-BE" sz="800" b="1" dirty="0" err="1"/>
              <a:t>getMessage</a:t>
            </a:r>
            <a:r>
              <a:rPr lang="fr-BE" sz="800" b="1" dirty="0"/>
              <a:t>() de </a:t>
            </a:r>
            <a:r>
              <a:rPr lang="fr-BE" sz="800" b="1" dirty="0" err="1"/>
              <a:t>Throwable</a:t>
            </a:r>
            <a:endParaRPr lang="fr-BE" sz="800" b="1" dirty="0"/>
          </a:p>
        </p:txBody>
      </p:sp>
      <p:grpSp>
        <p:nvGrpSpPr>
          <p:cNvPr id="30" name="Groupe 29">
            <a:extLst>
              <a:ext uri="{FF2B5EF4-FFF2-40B4-BE49-F238E27FC236}">
                <a16:creationId xmlns:a16="http://schemas.microsoft.com/office/drawing/2014/main" id="{8D7EF6C1-4E81-4C74-B674-82E4CBD30FFA}"/>
              </a:ext>
            </a:extLst>
          </p:cNvPr>
          <p:cNvGrpSpPr/>
          <p:nvPr/>
        </p:nvGrpSpPr>
        <p:grpSpPr>
          <a:xfrm>
            <a:off x="-11460" y="833285"/>
            <a:ext cx="4596988" cy="1641305"/>
            <a:chOff x="-11460" y="833285"/>
            <a:chExt cx="4596988" cy="1641305"/>
          </a:xfrm>
        </p:grpSpPr>
        <p:pic>
          <p:nvPicPr>
            <p:cNvPr id="31" name="Image 30">
              <a:extLst>
                <a:ext uri="{FF2B5EF4-FFF2-40B4-BE49-F238E27FC236}">
                  <a16:creationId xmlns:a16="http://schemas.microsoft.com/office/drawing/2014/main" id="{9B28143D-D2BC-45C6-8820-7E8428935050}"/>
                </a:ext>
              </a:extLst>
            </p:cNvPr>
            <p:cNvPicPr>
              <a:picLocks noChangeAspect="1"/>
            </p:cNvPicPr>
            <p:nvPr/>
          </p:nvPicPr>
          <p:blipFill>
            <a:blip r:embed="rId11"/>
            <a:stretch>
              <a:fillRect/>
            </a:stretch>
          </p:blipFill>
          <p:spPr>
            <a:xfrm>
              <a:off x="-11460" y="833285"/>
              <a:ext cx="4596988" cy="1641305"/>
            </a:xfrm>
            <a:prstGeom prst="rect">
              <a:avLst/>
            </a:prstGeom>
          </p:spPr>
        </p:pic>
        <p:pic>
          <p:nvPicPr>
            <p:cNvPr id="32" name="Image 31">
              <a:extLst>
                <a:ext uri="{FF2B5EF4-FFF2-40B4-BE49-F238E27FC236}">
                  <a16:creationId xmlns:a16="http://schemas.microsoft.com/office/drawing/2014/main" id="{41BAC647-4AFC-42D3-974E-A5B14576681A}"/>
                </a:ext>
              </a:extLst>
            </p:cNvPr>
            <p:cNvPicPr>
              <a:picLocks noChangeAspect="1"/>
            </p:cNvPicPr>
            <p:nvPr/>
          </p:nvPicPr>
          <p:blipFill>
            <a:blip r:embed="rId12"/>
            <a:stretch>
              <a:fillRect/>
            </a:stretch>
          </p:blipFill>
          <p:spPr>
            <a:xfrm>
              <a:off x="150114" y="1613350"/>
              <a:ext cx="1491182" cy="131224"/>
            </a:xfrm>
            <a:prstGeom prst="rect">
              <a:avLst/>
            </a:prstGeom>
          </p:spPr>
        </p:pic>
        <p:pic>
          <p:nvPicPr>
            <p:cNvPr id="33" name="Image 32">
              <a:extLst>
                <a:ext uri="{FF2B5EF4-FFF2-40B4-BE49-F238E27FC236}">
                  <a16:creationId xmlns:a16="http://schemas.microsoft.com/office/drawing/2014/main" id="{7841F102-1CAD-4B4A-939D-88DD86FC3A55}"/>
                </a:ext>
              </a:extLst>
            </p:cNvPr>
            <p:cNvPicPr>
              <a:picLocks noChangeAspect="1"/>
            </p:cNvPicPr>
            <p:nvPr/>
          </p:nvPicPr>
          <p:blipFill>
            <a:blip r:embed="rId13"/>
            <a:stretch>
              <a:fillRect/>
            </a:stretch>
          </p:blipFill>
          <p:spPr>
            <a:xfrm>
              <a:off x="2351720" y="1648634"/>
              <a:ext cx="1284176" cy="120016"/>
            </a:xfrm>
            <a:prstGeom prst="rect">
              <a:avLst/>
            </a:prstGeom>
          </p:spPr>
        </p:pic>
      </p:grpSp>
    </p:spTree>
    <p:extLst>
      <p:ext uri="{BB962C8B-B14F-4D97-AF65-F5344CB8AC3E}">
        <p14:creationId xmlns:p14="http://schemas.microsoft.com/office/powerpoint/2010/main" val="248448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013" t="43537" r="3125" b="51103"/>
          <a:stretch/>
        </p:blipFill>
        <p:spPr bwMode="auto">
          <a:xfrm>
            <a:off x="2958878" y="5138142"/>
            <a:ext cx="5933602" cy="3186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Image 15">
            <a:extLst>
              <a:ext uri="{FF2B5EF4-FFF2-40B4-BE49-F238E27FC236}">
                <a16:creationId xmlns:a16="http://schemas.microsoft.com/office/drawing/2014/main" id="{6E77C98D-1E7F-45F7-B899-F7D054CEBF6B}"/>
              </a:ext>
            </a:extLst>
          </p:cNvPr>
          <p:cNvPicPr>
            <a:picLocks noChangeAspect="1"/>
          </p:cNvPicPr>
          <p:nvPr/>
        </p:nvPicPr>
        <p:blipFill>
          <a:blip r:embed="rId4"/>
          <a:stretch>
            <a:fillRect/>
          </a:stretch>
        </p:blipFill>
        <p:spPr>
          <a:xfrm>
            <a:off x="2940199" y="3622793"/>
            <a:ext cx="5925764" cy="1481441"/>
          </a:xfrm>
          <a:prstGeom prst="rect">
            <a:avLst/>
          </a:prstGeom>
          <a:noFill/>
          <a:ln>
            <a:solidFill>
              <a:schemeClr val="accent1"/>
            </a:solidFill>
          </a:ln>
        </p:spPr>
      </p:pic>
      <p:sp>
        <p:nvSpPr>
          <p:cNvPr id="41" name="Rectangle 40">
            <a:extLst>
              <a:ext uri="{FF2B5EF4-FFF2-40B4-BE49-F238E27FC236}">
                <a16:creationId xmlns:a16="http://schemas.microsoft.com/office/drawing/2014/main" id="{8038C40C-E20B-485F-945B-7EF59298D152}"/>
              </a:ext>
            </a:extLst>
          </p:cNvPr>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
        <p:nvSpPr>
          <p:cNvPr id="49" name="ZoneTexte 48">
            <a:extLst>
              <a:ext uri="{FF2B5EF4-FFF2-40B4-BE49-F238E27FC236}">
                <a16:creationId xmlns:a16="http://schemas.microsoft.com/office/drawing/2014/main" id="{DF3EF50A-23C2-4222-84EC-95D9D6CE5916}"/>
              </a:ext>
            </a:extLst>
          </p:cNvPr>
          <p:cNvSpPr txBox="1"/>
          <p:nvPr/>
        </p:nvSpPr>
        <p:spPr>
          <a:xfrm>
            <a:off x="5194882" y="662013"/>
            <a:ext cx="2938092" cy="1169551"/>
          </a:xfrm>
          <a:prstGeom prst="rect">
            <a:avLst/>
          </a:prstGeom>
          <a:noFill/>
          <a:ln>
            <a:solidFill>
              <a:schemeClr val="accent1"/>
            </a:solidFill>
          </a:ln>
        </p:spPr>
        <p:txBody>
          <a:bodyPr wrap="square" rtlCol="0">
            <a:spAutoFit/>
          </a:bodyPr>
          <a:lstStyle>
            <a:defPPr>
              <a:defRPr lang="fr-FR"/>
            </a:defPPr>
            <a:lvl1pPr>
              <a:defRPr sz="1200" b="1"/>
            </a:lvl1pPr>
          </a:lstStyle>
          <a:p>
            <a:pPr algn="ctr"/>
            <a:r>
              <a:rPr lang="en-US" sz="1000" dirty="0" err="1">
                <a:solidFill>
                  <a:srgbClr val="00B050"/>
                </a:solidFill>
              </a:rPr>
              <a:t>Personne</a:t>
            </a:r>
            <a:r>
              <a:rPr lang="en-US" sz="1000" dirty="0">
                <a:solidFill>
                  <a:srgbClr val="00B050"/>
                </a:solidFill>
              </a:rPr>
              <a:t> p1 = new </a:t>
            </a:r>
            <a:r>
              <a:rPr lang="en-US" sz="1000" dirty="0" err="1">
                <a:solidFill>
                  <a:srgbClr val="00B050"/>
                </a:solidFill>
              </a:rPr>
              <a:t>Personne</a:t>
            </a:r>
            <a:r>
              <a:rPr lang="en-US" sz="1000" dirty="0">
                <a:solidFill>
                  <a:srgbClr val="00B050"/>
                </a:solidFill>
              </a:rPr>
              <a:t>("</a:t>
            </a:r>
            <a:r>
              <a:rPr lang="en-US" sz="1000" dirty="0" err="1">
                <a:solidFill>
                  <a:srgbClr val="00B050"/>
                </a:solidFill>
              </a:rPr>
              <a:t>Winch","Largo</a:t>
            </a:r>
            <a:r>
              <a:rPr lang="en-US" sz="1000" dirty="0">
                <a:solidFill>
                  <a:srgbClr val="00B050"/>
                </a:solidFill>
              </a:rPr>
              <a:t>");</a:t>
            </a:r>
          </a:p>
          <a:p>
            <a:pPr algn="ctr"/>
            <a:r>
              <a:rPr lang="fr-BE" sz="1000" dirty="0">
                <a:solidFill>
                  <a:srgbClr val="00B050"/>
                </a:solidFill>
              </a:rPr>
              <a:t>Personne p2 = new Personne("</a:t>
            </a:r>
            <a:r>
              <a:rPr lang="fr-BE" sz="1000" dirty="0" err="1">
                <a:solidFill>
                  <a:srgbClr val="00B050"/>
                </a:solidFill>
              </a:rPr>
              <a:t>Olivier","Génial</a:t>
            </a:r>
            <a:r>
              <a:rPr lang="fr-BE" sz="1000" dirty="0">
                <a:solidFill>
                  <a:srgbClr val="00B050"/>
                </a:solidFill>
              </a:rPr>
              <a:t>");</a:t>
            </a:r>
          </a:p>
          <a:p>
            <a:pPr algn="ctr"/>
            <a:r>
              <a:rPr lang="fr-BE" sz="1000" dirty="0">
                <a:solidFill>
                  <a:srgbClr val="00B050"/>
                </a:solidFill>
              </a:rPr>
              <a:t>Personne p3 = new Personne("</a:t>
            </a:r>
            <a:r>
              <a:rPr lang="fr-BE" sz="1000" dirty="0" err="1">
                <a:solidFill>
                  <a:srgbClr val="00B050"/>
                </a:solidFill>
              </a:rPr>
              <a:t>Vaillant","Michel</a:t>
            </a:r>
            <a:r>
              <a:rPr lang="fr-BE" sz="1000" dirty="0">
                <a:solidFill>
                  <a:srgbClr val="00B050"/>
                </a:solidFill>
              </a:rPr>
              <a:t>");</a:t>
            </a:r>
          </a:p>
          <a:p>
            <a:pPr algn="ctr"/>
            <a:r>
              <a:rPr lang="fr-BE" sz="1000" dirty="0">
                <a:solidFill>
                  <a:srgbClr val="00B050"/>
                </a:solidFill>
              </a:rPr>
              <a:t>Personne p4 = new Personne("Castel","</a:t>
            </a:r>
            <a:r>
              <a:rPr lang="fr-BE" sz="1000" dirty="0" err="1">
                <a:solidFill>
                  <a:srgbClr val="00B050"/>
                </a:solidFill>
              </a:rPr>
              <a:t>Eric</a:t>
            </a:r>
            <a:r>
              <a:rPr lang="fr-BE" sz="1000" dirty="0">
                <a:solidFill>
                  <a:srgbClr val="00B050"/>
                </a:solidFill>
              </a:rPr>
              <a:t>"); </a:t>
            </a:r>
          </a:p>
          <a:p>
            <a:pPr algn="ctr"/>
            <a:r>
              <a:rPr lang="fr-BE" sz="1000" dirty="0">
                <a:solidFill>
                  <a:srgbClr val="FF0000"/>
                </a:solidFill>
              </a:rPr>
              <a:t>Personne p4 = new Personne("Castel","</a:t>
            </a:r>
            <a:r>
              <a:rPr lang="fr-BE" sz="1000" dirty="0" err="1">
                <a:solidFill>
                  <a:srgbClr val="FF0000"/>
                </a:solidFill>
              </a:rPr>
              <a:t>Eric</a:t>
            </a:r>
            <a:r>
              <a:rPr lang="fr-BE" sz="1000" dirty="0">
                <a:solidFill>
                  <a:srgbClr val="FF0000"/>
                </a:solidFill>
              </a:rPr>
              <a:t>");</a:t>
            </a:r>
          </a:p>
          <a:p>
            <a:pPr algn="ctr"/>
            <a:r>
              <a:rPr lang="fr-BE" sz="1000" dirty="0">
                <a:solidFill>
                  <a:srgbClr val="00B050"/>
                </a:solidFill>
              </a:rPr>
              <a:t>Personne p5 = new Personne("</a:t>
            </a:r>
            <a:r>
              <a:rPr lang="fr-BE" sz="1000" dirty="0" err="1">
                <a:solidFill>
                  <a:srgbClr val="00B050"/>
                </a:solidFill>
              </a:rPr>
              <a:t>Lagaffe","Gaston</a:t>
            </a:r>
            <a:r>
              <a:rPr lang="fr-BE" sz="1000" dirty="0">
                <a:solidFill>
                  <a:srgbClr val="00B050"/>
                </a:solidFill>
              </a:rPr>
              <a:t>");</a:t>
            </a:r>
          </a:p>
          <a:p>
            <a:pPr algn="ctr"/>
            <a:endParaRPr lang="fr-BE" sz="1000" dirty="0"/>
          </a:p>
        </p:txBody>
      </p:sp>
      <p:cxnSp>
        <p:nvCxnSpPr>
          <p:cNvPr id="1024" name="Connecteur droit avec flèche 1023">
            <a:extLst>
              <a:ext uri="{FF2B5EF4-FFF2-40B4-BE49-F238E27FC236}">
                <a16:creationId xmlns:a16="http://schemas.microsoft.com/office/drawing/2014/main" id="{90FF6D02-74FE-4BAF-A61D-50E1707D0A88}"/>
              </a:ext>
            </a:extLst>
          </p:cNvPr>
          <p:cNvCxnSpPr/>
          <p:nvPr/>
        </p:nvCxnSpPr>
        <p:spPr>
          <a:xfrm>
            <a:off x="4283968" y="4869160"/>
            <a:ext cx="0" cy="268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872EC6F9-3B53-4476-A409-9E8DFEA3AA05}"/>
              </a:ext>
            </a:extLst>
          </p:cNvPr>
          <p:cNvPicPr>
            <a:picLocks noChangeAspect="1"/>
          </p:cNvPicPr>
          <p:nvPr/>
        </p:nvPicPr>
        <p:blipFill>
          <a:blip r:embed="rId5"/>
          <a:stretch>
            <a:fillRect/>
          </a:stretch>
        </p:blipFill>
        <p:spPr>
          <a:xfrm>
            <a:off x="107504" y="1844824"/>
            <a:ext cx="4810125" cy="1343025"/>
          </a:xfrm>
          <a:prstGeom prst="rect">
            <a:avLst/>
          </a:prstGeom>
          <a:noFill/>
          <a:ln>
            <a:solidFill>
              <a:schemeClr val="accent1"/>
            </a:solidFill>
          </a:ln>
        </p:spPr>
      </p:pic>
      <p:pic>
        <p:nvPicPr>
          <p:cNvPr id="5" name="Image 4">
            <a:extLst>
              <a:ext uri="{FF2B5EF4-FFF2-40B4-BE49-F238E27FC236}">
                <a16:creationId xmlns:a16="http://schemas.microsoft.com/office/drawing/2014/main" id="{15EA8BB9-8039-4995-BC97-22F17AE6F375}"/>
              </a:ext>
            </a:extLst>
          </p:cNvPr>
          <p:cNvPicPr>
            <a:picLocks noChangeAspect="1"/>
          </p:cNvPicPr>
          <p:nvPr/>
        </p:nvPicPr>
        <p:blipFill>
          <a:blip r:embed="rId6"/>
          <a:stretch>
            <a:fillRect/>
          </a:stretch>
        </p:blipFill>
        <p:spPr>
          <a:xfrm>
            <a:off x="3126680" y="6015012"/>
            <a:ext cx="2314575" cy="361950"/>
          </a:xfrm>
          <a:prstGeom prst="rect">
            <a:avLst/>
          </a:prstGeom>
          <a:noFill/>
          <a:ln>
            <a:solidFill>
              <a:schemeClr val="accent1"/>
            </a:solidFill>
          </a:ln>
        </p:spPr>
      </p:pic>
      <p:cxnSp>
        <p:nvCxnSpPr>
          <p:cNvPr id="9" name="Connecteur droit avec flèche 8">
            <a:extLst>
              <a:ext uri="{FF2B5EF4-FFF2-40B4-BE49-F238E27FC236}">
                <a16:creationId xmlns:a16="http://schemas.microsoft.com/office/drawing/2014/main" id="{AFEB482F-5399-4DAC-8AA3-1FE304321357}"/>
              </a:ext>
            </a:extLst>
          </p:cNvPr>
          <p:cNvCxnSpPr/>
          <p:nvPr/>
        </p:nvCxnSpPr>
        <p:spPr>
          <a:xfrm flipH="1" flipV="1">
            <a:off x="3419872" y="3212976"/>
            <a:ext cx="864095"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9CC85178-C866-420C-ABEB-540FCC87BFE0}"/>
              </a:ext>
            </a:extLst>
          </p:cNvPr>
          <p:cNvCxnSpPr>
            <a:stCxn id="1027" idx="2"/>
          </p:cNvCxnSpPr>
          <p:nvPr/>
        </p:nvCxnSpPr>
        <p:spPr>
          <a:xfrm flipH="1">
            <a:off x="4917629" y="5456757"/>
            <a:ext cx="1008050" cy="55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C93CFFE-4325-486E-9F0C-020D3914FDEF}"/>
              </a:ext>
            </a:extLst>
          </p:cNvPr>
          <p:cNvPicPr>
            <a:picLocks noChangeAspect="1"/>
          </p:cNvPicPr>
          <p:nvPr/>
        </p:nvPicPr>
        <p:blipFill>
          <a:blip r:embed="rId3"/>
          <a:stretch>
            <a:fillRect/>
          </a:stretch>
        </p:blipFill>
        <p:spPr>
          <a:xfrm>
            <a:off x="1520133" y="3614539"/>
            <a:ext cx="5753100" cy="390525"/>
          </a:xfrm>
          <a:prstGeom prst="rect">
            <a:avLst/>
          </a:prstGeom>
          <a:ln>
            <a:solidFill>
              <a:schemeClr val="accent1"/>
            </a:solidFill>
          </a:ln>
        </p:spPr>
      </p:pic>
      <p:pic>
        <p:nvPicPr>
          <p:cNvPr id="5" name="Image 4">
            <a:extLst>
              <a:ext uri="{FF2B5EF4-FFF2-40B4-BE49-F238E27FC236}">
                <a16:creationId xmlns:a16="http://schemas.microsoft.com/office/drawing/2014/main" id="{14F30986-3D7B-4B0C-A234-AE7411FE33C4}"/>
              </a:ext>
            </a:extLst>
          </p:cNvPr>
          <p:cNvPicPr>
            <a:picLocks noChangeAspect="1"/>
          </p:cNvPicPr>
          <p:nvPr/>
        </p:nvPicPr>
        <p:blipFill>
          <a:blip r:embed="rId4"/>
          <a:stretch>
            <a:fillRect/>
          </a:stretch>
        </p:blipFill>
        <p:spPr>
          <a:xfrm>
            <a:off x="108963" y="2981303"/>
            <a:ext cx="3471448" cy="243425"/>
          </a:xfrm>
          <a:prstGeom prst="rect">
            <a:avLst/>
          </a:prstGeom>
          <a:ln>
            <a:solidFill>
              <a:schemeClr val="accent1"/>
            </a:solidFill>
          </a:ln>
        </p:spPr>
      </p:pic>
      <p:cxnSp>
        <p:nvCxnSpPr>
          <p:cNvPr id="11" name="Connecteur droit 10"/>
          <p:cNvCxnSpPr/>
          <p:nvPr/>
        </p:nvCxnSpPr>
        <p:spPr>
          <a:xfrm>
            <a:off x="179512" y="2078967"/>
            <a:ext cx="8784976" cy="0"/>
          </a:xfrm>
          <a:prstGeom prst="line">
            <a:avLst/>
          </a:prstGeom>
        </p:spPr>
        <p:style>
          <a:lnRef idx="2">
            <a:schemeClr val="dk1"/>
          </a:lnRef>
          <a:fillRef idx="0">
            <a:schemeClr val="dk1"/>
          </a:fillRef>
          <a:effectRef idx="1">
            <a:schemeClr val="dk1"/>
          </a:effectRef>
          <a:fontRef idx="minor">
            <a:schemeClr val="tx1"/>
          </a:fontRef>
        </p:style>
      </p:cxnSp>
      <p:sp>
        <p:nvSpPr>
          <p:cNvPr id="22" name="ZoneTexte 21"/>
          <p:cNvSpPr txBox="1"/>
          <p:nvPr/>
        </p:nvSpPr>
        <p:spPr>
          <a:xfrm>
            <a:off x="-14236" y="2150975"/>
            <a:ext cx="9144000" cy="369332"/>
          </a:xfrm>
          <a:prstGeom prst="rect">
            <a:avLst/>
          </a:prstGeom>
          <a:noFill/>
        </p:spPr>
        <p:txBody>
          <a:bodyPr wrap="square" rtlCol="0">
            <a:spAutoFit/>
          </a:bodyPr>
          <a:lstStyle/>
          <a:p>
            <a:pPr algn="ctr"/>
            <a:r>
              <a:rPr lang="fr-BE" b="1" u="sng" dirty="0">
                <a:solidFill>
                  <a:srgbClr val="00B0F0"/>
                </a:solidFill>
              </a:rPr>
              <a:t>B/ PARCOURIR la liste de l’agenda en passant par </a:t>
            </a:r>
            <a:r>
              <a:rPr lang="fr-BE" b="1" u="sng" dirty="0" err="1">
                <a:solidFill>
                  <a:srgbClr val="00B0F0"/>
                </a:solidFill>
              </a:rPr>
              <a:t>IteratorPersonne</a:t>
            </a:r>
            <a:endParaRPr lang="fr-BE" b="1" u="sng" dirty="0">
              <a:solidFill>
                <a:srgbClr val="00B0F0"/>
              </a:solidFill>
            </a:endParaRPr>
          </a:p>
        </p:txBody>
      </p:sp>
      <p:sp>
        <p:nvSpPr>
          <p:cNvPr id="2" name="ZoneTexte 1"/>
          <p:cNvSpPr txBox="1"/>
          <p:nvPr/>
        </p:nvSpPr>
        <p:spPr>
          <a:xfrm>
            <a:off x="179512" y="2520307"/>
            <a:ext cx="8352928" cy="369332"/>
          </a:xfrm>
          <a:prstGeom prst="rect">
            <a:avLst/>
          </a:prstGeom>
          <a:noFill/>
        </p:spPr>
        <p:txBody>
          <a:bodyPr wrap="square" rtlCol="0">
            <a:spAutoFit/>
          </a:bodyPr>
          <a:lstStyle/>
          <a:p>
            <a:pPr marL="342900" indent="-342900">
              <a:buFont typeface="+mj-lt"/>
              <a:buAutoNum type="arabicParenR" startAt="4"/>
            </a:pPr>
            <a:r>
              <a:rPr lang="fr-BE" dirty="0"/>
              <a:t>Création d’un </a:t>
            </a:r>
            <a:r>
              <a:rPr lang="fr-BE" dirty="0" err="1"/>
              <a:t>Iterateur</a:t>
            </a:r>
            <a:r>
              <a:rPr lang="fr-BE" dirty="0"/>
              <a:t> : </a:t>
            </a:r>
          </a:p>
        </p:txBody>
      </p:sp>
      <p:cxnSp>
        <p:nvCxnSpPr>
          <p:cNvPr id="18" name="Connecteur droit avec flèche 17"/>
          <p:cNvCxnSpPr>
            <a:cxnSpLocks/>
          </p:cNvCxnSpPr>
          <p:nvPr/>
        </p:nvCxnSpPr>
        <p:spPr>
          <a:xfrm>
            <a:off x="4071761" y="3937962"/>
            <a:ext cx="1421387" cy="7834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Connecteur droit 23"/>
          <p:cNvCxnSpPr/>
          <p:nvPr/>
        </p:nvCxnSpPr>
        <p:spPr>
          <a:xfrm>
            <a:off x="1731197" y="3200899"/>
            <a:ext cx="468052"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6" name="Connecteur droit avec flèche 25"/>
          <p:cNvCxnSpPr>
            <a:cxnSpLocks/>
          </p:cNvCxnSpPr>
          <p:nvPr/>
        </p:nvCxnSpPr>
        <p:spPr>
          <a:xfrm>
            <a:off x="2159732" y="3191072"/>
            <a:ext cx="540060" cy="25309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9342" t="54352" r="50983" b="33634"/>
          <a:stretch/>
        </p:blipFill>
        <p:spPr bwMode="auto">
          <a:xfrm>
            <a:off x="683632" y="5532959"/>
            <a:ext cx="3617968" cy="11717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4" name="Connecteur droit 1023"/>
          <p:cNvCxnSpPr/>
          <p:nvPr/>
        </p:nvCxnSpPr>
        <p:spPr>
          <a:xfrm>
            <a:off x="1310559" y="3195918"/>
            <a:ext cx="197181" cy="0"/>
          </a:xfrm>
          <a:prstGeom prst="line">
            <a:avLst/>
          </a:prstGeom>
        </p:spPr>
        <p:style>
          <a:lnRef idx="3">
            <a:schemeClr val="accent6"/>
          </a:lnRef>
          <a:fillRef idx="0">
            <a:schemeClr val="accent6"/>
          </a:fillRef>
          <a:effectRef idx="2">
            <a:schemeClr val="accent6"/>
          </a:effectRef>
          <a:fontRef idx="minor">
            <a:schemeClr val="tx1"/>
          </a:fontRef>
        </p:style>
      </p:cxnSp>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2171" t="54460" r="54822" b="34564"/>
          <a:stretch/>
        </p:blipFill>
        <p:spPr bwMode="auto">
          <a:xfrm>
            <a:off x="1960055" y="4109999"/>
            <a:ext cx="2292487" cy="8749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 name="Connecteur droit 33"/>
          <p:cNvCxnSpPr/>
          <p:nvPr/>
        </p:nvCxnSpPr>
        <p:spPr>
          <a:xfrm>
            <a:off x="3675717" y="3937962"/>
            <a:ext cx="39604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Connecteur droit 28"/>
          <p:cNvCxnSpPr/>
          <p:nvPr/>
        </p:nvCxnSpPr>
        <p:spPr>
          <a:xfrm>
            <a:off x="3245423" y="4391732"/>
            <a:ext cx="36004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9" name="Connecteur droit avec flèche 38"/>
          <p:cNvCxnSpPr/>
          <p:nvPr/>
        </p:nvCxnSpPr>
        <p:spPr>
          <a:xfrm flipV="1">
            <a:off x="683632" y="3195918"/>
            <a:ext cx="720016" cy="234386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026" name="Picture 2"/>
          <p:cNvPicPr>
            <a:picLocks noChangeAspect="1" noChangeArrowheads="1"/>
          </p:cNvPicPr>
          <p:nvPr/>
        </p:nvPicPr>
        <p:blipFill rotWithShape="1">
          <a:blip r:embed="rId7">
            <a:extLst>
              <a:ext uri="{28A0092B-C50C-407E-A947-70E740481C1C}">
                <a14:useLocalDpi xmlns:a14="http://schemas.microsoft.com/office/drawing/2010/main" val="0"/>
              </a:ext>
            </a:extLst>
          </a:blip>
          <a:srcRect l="11417" t="54360" r="41708" b="33849"/>
          <a:stretch/>
        </p:blipFill>
        <p:spPr bwMode="auto">
          <a:xfrm>
            <a:off x="1115615" y="4437111"/>
            <a:ext cx="3752018" cy="7550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Connecteur droit avec flèche 34"/>
          <p:cNvCxnSpPr>
            <a:cxnSpLocks/>
          </p:cNvCxnSpPr>
          <p:nvPr/>
        </p:nvCxnSpPr>
        <p:spPr>
          <a:xfrm>
            <a:off x="3605463" y="4391732"/>
            <a:ext cx="1887685" cy="32969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5" name="Connecteur droit avec flèche 44"/>
          <p:cNvCxnSpPr>
            <a:endCxn id="1029" idx="3"/>
          </p:cNvCxnSpPr>
          <p:nvPr/>
        </p:nvCxnSpPr>
        <p:spPr>
          <a:xfrm flipH="1">
            <a:off x="4301600" y="5229259"/>
            <a:ext cx="1191548" cy="88959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Rectangle 30">
            <a:extLst>
              <a:ext uri="{FF2B5EF4-FFF2-40B4-BE49-F238E27FC236}">
                <a16:creationId xmlns:a16="http://schemas.microsoft.com/office/drawing/2014/main" id="{86777699-ABAC-4E8D-AAC3-5D72ADB7A31F}"/>
              </a:ext>
            </a:extLst>
          </p:cNvPr>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pic>
        <p:nvPicPr>
          <p:cNvPr id="9" name="Image 8">
            <a:extLst>
              <a:ext uri="{FF2B5EF4-FFF2-40B4-BE49-F238E27FC236}">
                <a16:creationId xmlns:a16="http://schemas.microsoft.com/office/drawing/2014/main" id="{B31EB602-DFA0-4BB2-9D97-F4B272EB8941}"/>
              </a:ext>
            </a:extLst>
          </p:cNvPr>
          <p:cNvPicPr>
            <a:picLocks noChangeAspect="1"/>
          </p:cNvPicPr>
          <p:nvPr/>
        </p:nvPicPr>
        <p:blipFill>
          <a:blip r:embed="rId8"/>
          <a:stretch>
            <a:fillRect/>
          </a:stretch>
        </p:blipFill>
        <p:spPr>
          <a:xfrm>
            <a:off x="5585981" y="4603926"/>
            <a:ext cx="3105150" cy="762000"/>
          </a:xfrm>
          <a:prstGeom prst="rect">
            <a:avLst/>
          </a:prstGeom>
          <a:ln>
            <a:solidFill>
              <a:schemeClr val="accent1"/>
            </a:solidFill>
          </a:ln>
        </p:spPr>
      </p:pic>
      <p:grpSp>
        <p:nvGrpSpPr>
          <p:cNvPr id="25" name="Groupe 24">
            <a:extLst>
              <a:ext uri="{FF2B5EF4-FFF2-40B4-BE49-F238E27FC236}">
                <a16:creationId xmlns:a16="http://schemas.microsoft.com/office/drawing/2014/main" id="{B8965CB7-1163-4BF3-B33C-E03172DB112C}"/>
              </a:ext>
            </a:extLst>
          </p:cNvPr>
          <p:cNvGrpSpPr/>
          <p:nvPr/>
        </p:nvGrpSpPr>
        <p:grpSpPr>
          <a:xfrm>
            <a:off x="2003106" y="154102"/>
            <a:ext cx="4949994" cy="1767342"/>
            <a:chOff x="-11460" y="833285"/>
            <a:chExt cx="4596988" cy="1641305"/>
          </a:xfrm>
        </p:grpSpPr>
        <p:pic>
          <p:nvPicPr>
            <p:cNvPr id="27" name="Image 26">
              <a:extLst>
                <a:ext uri="{FF2B5EF4-FFF2-40B4-BE49-F238E27FC236}">
                  <a16:creationId xmlns:a16="http://schemas.microsoft.com/office/drawing/2014/main" id="{87CDC37E-4417-4354-9BE9-DC0645224D70}"/>
                </a:ext>
              </a:extLst>
            </p:cNvPr>
            <p:cNvPicPr>
              <a:picLocks noChangeAspect="1"/>
            </p:cNvPicPr>
            <p:nvPr/>
          </p:nvPicPr>
          <p:blipFill>
            <a:blip r:embed="rId9"/>
            <a:stretch>
              <a:fillRect/>
            </a:stretch>
          </p:blipFill>
          <p:spPr>
            <a:xfrm>
              <a:off x="-11460" y="833285"/>
              <a:ext cx="4596988" cy="1641305"/>
            </a:xfrm>
            <a:prstGeom prst="rect">
              <a:avLst/>
            </a:prstGeom>
          </p:spPr>
        </p:pic>
        <p:pic>
          <p:nvPicPr>
            <p:cNvPr id="28" name="Image 27">
              <a:extLst>
                <a:ext uri="{FF2B5EF4-FFF2-40B4-BE49-F238E27FC236}">
                  <a16:creationId xmlns:a16="http://schemas.microsoft.com/office/drawing/2014/main" id="{50EBC629-0B36-4EDF-87B2-4778D15D9BF9}"/>
                </a:ext>
              </a:extLst>
            </p:cNvPr>
            <p:cNvPicPr>
              <a:picLocks noChangeAspect="1"/>
            </p:cNvPicPr>
            <p:nvPr/>
          </p:nvPicPr>
          <p:blipFill>
            <a:blip r:embed="rId10"/>
            <a:stretch>
              <a:fillRect/>
            </a:stretch>
          </p:blipFill>
          <p:spPr>
            <a:xfrm>
              <a:off x="150114" y="1613350"/>
              <a:ext cx="1491182" cy="131224"/>
            </a:xfrm>
            <a:prstGeom prst="rect">
              <a:avLst/>
            </a:prstGeom>
          </p:spPr>
        </p:pic>
        <p:pic>
          <p:nvPicPr>
            <p:cNvPr id="30" name="Image 29">
              <a:extLst>
                <a:ext uri="{FF2B5EF4-FFF2-40B4-BE49-F238E27FC236}">
                  <a16:creationId xmlns:a16="http://schemas.microsoft.com/office/drawing/2014/main" id="{E70348CD-408A-4C19-AF50-D951D9C7FF97}"/>
                </a:ext>
              </a:extLst>
            </p:cNvPr>
            <p:cNvPicPr>
              <a:picLocks noChangeAspect="1"/>
            </p:cNvPicPr>
            <p:nvPr/>
          </p:nvPicPr>
          <p:blipFill>
            <a:blip r:embed="rId11"/>
            <a:stretch>
              <a:fillRect/>
            </a:stretch>
          </p:blipFill>
          <p:spPr>
            <a:xfrm>
              <a:off x="2351720" y="1648634"/>
              <a:ext cx="1284176" cy="120016"/>
            </a:xfrm>
            <a:prstGeom prst="rect">
              <a:avLst/>
            </a:prstGeom>
          </p:spPr>
        </p:pic>
      </p:grpSp>
    </p:spTree>
    <p:extLst>
      <p:ext uri="{BB962C8B-B14F-4D97-AF65-F5344CB8AC3E}">
        <p14:creationId xmlns:p14="http://schemas.microsoft.com/office/powerpoint/2010/main" val="142648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332656"/>
            <a:ext cx="2483768" cy="369332"/>
          </a:xfrm>
          <a:prstGeom prst="rect">
            <a:avLst/>
          </a:prstGeom>
          <a:noFill/>
        </p:spPr>
        <p:txBody>
          <a:bodyPr wrap="square" rtlCol="0">
            <a:spAutoFit/>
          </a:bodyPr>
          <a:lstStyle/>
          <a:p>
            <a:r>
              <a:rPr lang="fr-BE" b="1" u="sng" dirty="0"/>
              <a:t>Enoncé</a:t>
            </a:r>
          </a:p>
        </p:txBody>
      </p:sp>
      <p:sp>
        <p:nvSpPr>
          <p:cNvPr id="5" name="ZoneTexte 4"/>
          <p:cNvSpPr txBox="1"/>
          <p:nvPr/>
        </p:nvSpPr>
        <p:spPr>
          <a:xfrm>
            <a:off x="323528" y="1124744"/>
            <a:ext cx="8280920" cy="923330"/>
          </a:xfrm>
          <a:prstGeom prst="rect">
            <a:avLst/>
          </a:prstGeom>
          <a:noFill/>
        </p:spPr>
        <p:txBody>
          <a:bodyPr wrap="square" rtlCol="0">
            <a:spAutoFit/>
          </a:bodyPr>
          <a:lstStyle/>
          <a:p>
            <a:r>
              <a:rPr lang="fr-BE" dirty="0"/>
              <a:t>Le programme doit gérer des jeux vidéo, auxquels on va associer des utilisateurs finaux (ayant un Pseudo et un mot de passe). Le jeu vidéo peut se trouver dans 3 états différents, avec des méthodes possibles ou non : </a:t>
            </a:r>
          </a:p>
        </p:txBody>
      </p:sp>
      <p:graphicFrame>
        <p:nvGraphicFramePr>
          <p:cNvPr id="6" name="Tableau 5"/>
          <p:cNvGraphicFramePr>
            <a:graphicFrameLocks noGrp="1"/>
          </p:cNvGraphicFramePr>
          <p:nvPr>
            <p:extLst>
              <p:ext uri="{D42A27DB-BD31-4B8C-83A1-F6EECF244321}">
                <p14:modId xmlns:p14="http://schemas.microsoft.com/office/powerpoint/2010/main" val="2694259706"/>
              </p:ext>
            </p:extLst>
          </p:nvPr>
        </p:nvGraphicFramePr>
        <p:xfrm>
          <a:off x="827584" y="3212976"/>
          <a:ext cx="7992888" cy="1752600"/>
        </p:xfrm>
        <a:graphic>
          <a:graphicData uri="http://schemas.openxmlformats.org/drawingml/2006/table">
            <a:tbl>
              <a:tblPr firstRow="1" bandRow="1">
                <a:tableStyleId>{5C22544A-7EE6-4342-B048-85BDC9FD1C3A}</a:tableStyleId>
              </a:tblPr>
              <a:tblGrid>
                <a:gridCol w="1956048">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988840">
                  <a:extLst>
                    <a:ext uri="{9D8B030D-6E8A-4147-A177-3AD203B41FA5}">
                      <a16:colId xmlns:a16="http://schemas.microsoft.com/office/drawing/2014/main" val="20003"/>
                    </a:ext>
                  </a:extLst>
                </a:gridCol>
              </a:tblGrid>
              <a:tr h="149736">
                <a:tc>
                  <a:txBody>
                    <a:bodyPr/>
                    <a:lstStyle/>
                    <a:p>
                      <a:r>
                        <a:rPr lang="fr-BE" dirty="0"/>
                        <a:t>                   </a:t>
                      </a:r>
                      <a:r>
                        <a:rPr lang="fr-BE" sz="1400" dirty="0"/>
                        <a:t>Méthodes</a:t>
                      </a:r>
                    </a:p>
                    <a:p>
                      <a:r>
                        <a:rPr lang="fr-BE" sz="1400" dirty="0"/>
                        <a:t>Etat</a:t>
                      </a:r>
                    </a:p>
                  </a:txBody>
                  <a:tcPr/>
                </a:tc>
                <a:tc>
                  <a:txBody>
                    <a:bodyPr/>
                    <a:lstStyle/>
                    <a:p>
                      <a:r>
                        <a:rPr lang="fr-BE" dirty="0"/>
                        <a:t>Ajout Utilisateur</a:t>
                      </a:r>
                    </a:p>
                  </a:txBody>
                  <a:tcPr/>
                </a:tc>
                <a:tc>
                  <a:txBody>
                    <a:bodyPr/>
                    <a:lstStyle/>
                    <a:p>
                      <a:r>
                        <a:rPr lang="fr-BE" dirty="0"/>
                        <a:t>Suppression</a:t>
                      </a:r>
                      <a:r>
                        <a:rPr lang="fr-BE" baseline="0" dirty="0"/>
                        <a:t> Utilisateur</a:t>
                      </a:r>
                      <a:endParaRPr lang="fr-BE" dirty="0"/>
                    </a:p>
                  </a:txBody>
                  <a:tcPr/>
                </a:tc>
                <a:tc>
                  <a:txBody>
                    <a:bodyPr/>
                    <a:lstStyle/>
                    <a:p>
                      <a:r>
                        <a:rPr lang="fr-BE" dirty="0"/>
                        <a:t>Effacement de la liste complète des utilisateurs</a:t>
                      </a:r>
                    </a:p>
                  </a:txBody>
                  <a:tcPr/>
                </a:tc>
                <a:extLst>
                  <a:ext uri="{0D108BD9-81ED-4DB2-BD59-A6C34878D82A}">
                    <a16:rowId xmlns:a16="http://schemas.microsoft.com/office/drawing/2014/main" val="10000"/>
                  </a:ext>
                </a:extLst>
              </a:tr>
              <a:tr h="370840">
                <a:tc>
                  <a:txBody>
                    <a:bodyPr/>
                    <a:lstStyle/>
                    <a:p>
                      <a:r>
                        <a:rPr lang="fr-BE" dirty="0"/>
                        <a:t>Développement</a:t>
                      </a:r>
                    </a:p>
                  </a:txBody>
                  <a:tcPr/>
                </a:tc>
                <a:tc>
                  <a:txBody>
                    <a:bodyPr/>
                    <a:lstStyle/>
                    <a:p>
                      <a:pPr algn="ctr"/>
                      <a:endParaRPr lang="fr-BE" dirty="0"/>
                    </a:p>
                  </a:txBody>
                  <a:tcPr/>
                </a:tc>
                <a:tc>
                  <a:txBody>
                    <a:bodyPr/>
                    <a:lstStyle/>
                    <a:p>
                      <a:pPr algn="ctr"/>
                      <a:endParaRPr lang="fr-BE" dirty="0"/>
                    </a:p>
                  </a:txBody>
                  <a:tcPr/>
                </a:tc>
                <a:tc>
                  <a:txBody>
                    <a:bodyPr/>
                    <a:lstStyle/>
                    <a:p>
                      <a:pPr algn="ctr"/>
                      <a:r>
                        <a:rPr lang="fr-BE" dirty="0"/>
                        <a:t>V</a:t>
                      </a:r>
                    </a:p>
                  </a:txBody>
                  <a:tcPr/>
                </a:tc>
                <a:extLst>
                  <a:ext uri="{0D108BD9-81ED-4DB2-BD59-A6C34878D82A}">
                    <a16:rowId xmlns:a16="http://schemas.microsoft.com/office/drawing/2014/main" val="10001"/>
                  </a:ext>
                </a:extLst>
              </a:tr>
              <a:tr h="370840">
                <a:tc>
                  <a:txBody>
                    <a:bodyPr/>
                    <a:lstStyle/>
                    <a:p>
                      <a:r>
                        <a:rPr lang="fr-BE" dirty="0"/>
                        <a:t>Béta</a:t>
                      </a:r>
                    </a:p>
                  </a:txBody>
                  <a:tcPr/>
                </a:tc>
                <a:tc>
                  <a:txBody>
                    <a:bodyPr/>
                    <a:lstStyle/>
                    <a:p>
                      <a:pPr algn="ctr"/>
                      <a:r>
                        <a:rPr lang="fr-BE" dirty="0"/>
                        <a:t>V</a:t>
                      </a:r>
                    </a:p>
                  </a:txBody>
                  <a:tcPr/>
                </a:tc>
                <a:tc>
                  <a:txBody>
                    <a:bodyPr/>
                    <a:lstStyle/>
                    <a:p>
                      <a:pPr algn="ctr"/>
                      <a:endParaRPr lang="fr-BE" dirty="0"/>
                    </a:p>
                  </a:txBody>
                  <a:tcPr/>
                </a:tc>
                <a:tc>
                  <a:txBody>
                    <a:bodyPr/>
                    <a:lstStyle/>
                    <a:p>
                      <a:pPr algn="ctr"/>
                      <a:r>
                        <a:rPr lang="fr-BE" dirty="0"/>
                        <a:t>V</a:t>
                      </a:r>
                    </a:p>
                  </a:txBody>
                  <a:tcPr/>
                </a:tc>
                <a:extLst>
                  <a:ext uri="{0D108BD9-81ED-4DB2-BD59-A6C34878D82A}">
                    <a16:rowId xmlns:a16="http://schemas.microsoft.com/office/drawing/2014/main" val="10002"/>
                  </a:ext>
                </a:extLst>
              </a:tr>
              <a:tr h="370840">
                <a:tc>
                  <a:txBody>
                    <a:bodyPr/>
                    <a:lstStyle/>
                    <a:p>
                      <a:r>
                        <a:rPr lang="fr-BE" dirty="0"/>
                        <a:t>Définitif</a:t>
                      </a:r>
                    </a:p>
                  </a:txBody>
                  <a:tcPr/>
                </a:tc>
                <a:tc>
                  <a:txBody>
                    <a:bodyPr/>
                    <a:lstStyle/>
                    <a:p>
                      <a:pPr algn="ctr"/>
                      <a:r>
                        <a:rPr lang="fr-BE" dirty="0"/>
                        <a:t>V</a:t>
                      </a:r>
                    </a:p>
                  </a:txBody>
                  <a:tcPr/>
                </a:tc>
                <a:tc>
                  <a:txBody>
                    <a:bodyPr/>
                    <a:lstStyle/>
                    <a:p>
                      <a:pPr algn="ctr"/>
                      <a:r>
                        <a:rPr lang="fr-BE" dirty="0"/>
                        <a:t>V</a:t>
                      </a:r>
                    </a:p>
                  </a:txBody>
                  <a:tcPr/>
                </a:tc>
                <a:tc>
                  <a:txBody>
                    <a:bodyPr/>
                    <a:lstStyle/>
                    <a:p>
                      <a:pPr algn="ctr"/>
                      <a:endParaRPr lang="fr-BE" dirty="0"/>
                    </a:p>
                  </a:txBody>
                  <a:tcPr/>
                </a:tc>
                <a:extLst>
                  <a:ext uri="{0D108BD9-81ED-4DB2-BD59-A6C34878D82A}">
                    <a16:rowId xmlns:a16="http://schemas.microsoft.com/office/drawing/2014/main" val="10003"/>
                  </a:ext>
                </a:extLst>
              </a:tr>
            </a:tbl>
          </a:graphicData>
        </a:graphic>
      </p:graphicFrame>
      <p:cxnSp>
        <p:nvCxnSpPr>
          <p:cNvPr id="8" name="Connecteur droit 7"/>
          <p:cNvCxnSpPr/>
          <p:nvPr/>
        </p:nvCxnSpPr>
        <p:spPr>
          <a:xfrm>
            <a:off x="827584" y="3212976"/>
            <a:ext cx="1944216" cy="576064"/>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3" name="Connecteur droit avec flèche 2"/>
          <p:cNvCxnSpPr/>
          <p:nvPr/>
        </p:nvCxnSpPr>
        <p:spPr>
          <a:xfrm>
            <a:off x="683568" y="3789040"/>
            <a:ext cx="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323528" y="3140968"/>
            <a:ext cx="324036" cy="2031325"/>
          </a:xfrm>
          <a:prstGeom prst="rect">
            <a:avLst/>
          </a:prstGeom>
          <a:noFill/>
        </p:spPr>
        <p:txBody>
          <a:bodyPr wrap="square" rtlCol="0">
            <a:spAutoFit/>
          </a:bodyPr>
          <a:lstStyle/>
          <a:p>
            <a:r>
              <a:rPr lang="fr-BE" sz="1400" dirty="0"/>
              <a:t>É</a:t>
            </a:r>
          </a:p>
          <a:p>
            <a:r>
              <a:rPr lang="fr-BE" sz="1400" dirty="0"/>
              <a:t>V</a:t>
            </a:r>
          </a:p>
          <a:p>
            <a:r>
              <a:rPr lang="fr-BE" sz="1400" dirty="0"/>
              <a:t>O</a:t>
            </a:r>
          </a:p>
          <a:p>
            <a:r>
              <a:rPr lang="fr-BE" sz="1400" dirty="0"/>
              <a:t>L</a:t>
            </a:r>
          </a:p>
          <a:p>
            <a:r>
              <a:rPr lang="fr-BE" sz="1400" dirty="0"/>
              <a:t>U</a:t>
            </a:r>
          </a:p>
          <a:p>
            <a:r>
              <a:rPr lang="fr-BE" sz="1400" dirty="0"/>
              <a:t>T</a:t>
            </a:r>
          </a:p>
          <a:p>
            <a:r>
              <a:rPr lang="fr-BE" sz="1400" dirty="0"/>
              <a:t>I</a:t>
            </a:r>
          </a:p>
          <a:p>
            <a:r>
              <a:rPr lang="fr-BE" sz="1400" dirty="0"/>
              <a:t>O</a:t>
            </a:r>
          </a:p>
          <a:p>
            <a:r>
              <a:rPr lang="fr-BE" sz="1400" dirty="0"/>
              <a:t>N</a:t>
            </a:r>
          </a:p>
        </p:txBody>
      </p:sp>
    </p:spTree>
    <p:extLst>
      <p:ext uri="{BB962C8B-B14F-4D97-AF65-F5344CB8AC3E}">
        <p14:creationId xmlns:p14="http://schemas.microsoft.com/office/powerpoint/2010/main" val="4279268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4AA9A11-4AB3-4FE2-B772-BA65EA336164}"/>
              </a:ext>
            </a:extLst>
          </p:cNvPr>
          <p:cNvPicPr>
            <a:picLocks noChangeAspect="1"/>
          </p:cNvPicPr>
          <p:nvPr/>
        </p:nvPicPr>
        <p:blipFill>
          <a:blip r:embed="rId3"/>
          <a:stretch>
            <a:fillRect/>
          </a:stretch>
        </p:blipFill>
        <p:spPr>
          <a:xfrm>
            <a:off x="2044429" y="3861048"/>
            <a:ext cx="5813193" cy="1018179"/>
          </a:xfrm>
          <a:prstGeom prst="rect">
            <a:avLst/>
          </a:prstGeom>
          <a:ln>
            <a:solidFill>
              <a:schemeClr val="accent1"/>
            </a:solidFill>
          </a:ln>
        </p:spPr>
      </p:pic>
      <p:pic>
        <p:nvPicPr>
          <p:cNvPr id="8" name="Image 7">
            <a:extLst>
              <a:ext uri="{FF2B5EF4-FFF2-40B4-BE49-F238E27FC236}">
                <a16:creationId xmlns:a16="http://schemas.microsoft.com/office/drawing/2014/main" id="{DC08DBB1-650C-43DE-A9CA-CAA6C45EB6F9}"/>
              </a:ext>
            </a:extLst>
          </p:cNvPr>
          <p:cNvPicPr>
            <a:picLocks noChangeAspect="1"/>
          </p:cNvPicPr>
          <p:nvPr/>
        </p:nvPicPr>
        <p:blipFill>
          <a:blip r:embed="rId4"/>
          <a:stretch>
            <a:fillRect/>
          </a:stretch>
        </p:blipFill>
        <p:spPr>
          <a:xfrm>
            <a:off x="4173027" y="5088836"/>
            <a:ext cx="2127165" cy="331280"/>
          </a:xfrm>
          <a:prstGeom prst="rect">
            <a:avLst/>
          </a:prstGeom>
          <a:ln>
            <a:solidFill>
              <a:schemeClr val="accent1"/>
            </a:solidFill>
          </a:ln>
        </p:spPr>
      </p:pic>
      <p:pic>
        <p:nvPicPr>
          <p:cNvPr id="10" name="Image 9">
            <a:extLst>
              <a:ext uri="{FF2B5EF4-FFF2-40B4-BE49-F238E27FC236}">
                <a16:creationId xmlns:a16="http://schemas.microsoft.com/office/drawing/2014/main" id="{2C8333AC-1456-4B22-994C-609D15A7FB5E}"/>
              </a:ext>
            </a:extLst>
          </p:cNvPr>
          <p:cNvPicPr>
            <a:picLocks noChangeAspect="1"/>
          </p:cNvPicPr>
          <p:nvPr/>
        </p:nvPicPr>
        <p:blipFill>
          <a:blip r:embed="rId5"/>
          <a:stretch>
            <a:fillRect/>
          </a:stretch>
        </p:blipFill>
        <p:spPr>
          <a:xfrm>
            <a:off x="90058" y="5546172"/>
            <a:ext cx="4653894" cy="1154341"/>
          </a:xfrm>
          <a:prstGeom prst="rect">
            <a:avLst/>
          </a:prstGeom>
          <a:ln>
            <a:solidFill>
              <a:schemeClr val="accent1"/>
            </a:solidFill>
          </a:ln>
        </p:spPr>
      </p:pic>
      <p:sp>
        <p:nvSpPr>
          <p:cNvPr id="2" name="ZoneTexte 1"/>
          <p:cNvSpPr txBox="1"/>
          <p:nvPr/>
        </p:nvSpPr>
        <p:spPr>
          <a:xfrm>
            <a:off x="323528" y="2516703"/>
            <a:ext cx="8352928" cy="1200329"/>
          </a:xfrm>
          <a:prstGeom prst="rect">
            <a:avLst/>
          </a:prstGeom>
          <a:noFill/>
        </p:spPr>
        <p:txBody>
          <a:bodyPr wrap="square" rtlCol="0">
            <a:spAutoFit/>
          </a:bodyPr>
          <a:lstStyle/>
          <a:p>
            <a:pPr marL="342900" indent="-342900">
              <a:buFont typeface="+mj-lt"/>
              <a:buAutoNum type="arabicParenR" startAt="5"/>
            </a:pPr>
            <a:r>
              <a:rPr lang="fr-BE" dirty="0"/>
              <a:t>&lt;Création d’une variable de type Personne pour parcourir la liste : « Personne p; »&gt;</a:t>
            </a:r>
          </a:p>
          <a:p>
            <a:pPr marL="342900" indent="-342900">
              <a:buFont typeface="+mj-lt"/>
              <a:buAutoNum type="arabicParenR" startAt="5"/>
            </a:pPr>
            <a:endParaRPr lang="fr-BE" dirty="0"/>
          </a:p>
          <a:p>
            <a:pPr marL="342900" indent="-342900">
              <a:buFont typeface="+mj-lt"/>
              <a:buAutoNum type="arabicParenR" startAt="5"/>
            </a:pPr>
            <a:r>
              <a:rPr lang="fr-BE" dirty="0"/>
              <a:t>Parcours des éléments de l’</a:t>
            </a:r>
            <a:r>
              <a:rPr lang="fr-BE" dirty="0" err="1"/>
              <a:t>IteratorPersonne</a:t>
            </a:r>
            <a:r>
              <a:rPr lang="fr-BE" dirty="0"/>
              <a:t> </a:t>
            </a:r>
            <a:r>
              <a:rPr lang="fr-BE" b="1" dirty="0"/>
              <a:t>(DEBUT </a:t>
            </a:r>
            <a:r>
              <a:rPr lang="fr-BE" b="1" dirty="0">
                <a:sym typeface="Wingdings" panose="05000000000000000000" pitchFamily="2" charset="2"/>
              </a:rPr>
              <a:t> FIN)</a:t>
            </a:r>
            <a:endParaRPr lang="fr-BE" b="1" dirty="0"/>
          </a:p>
          <a:p>
            <a:pPr marL="342900" indent="-342900">
              <a:buFont typeface="+mj-lt"/>
              <a:buAutoNum type="arabicParenR" startAt="5"/>
            </a:pPr>
            <a:endParaRPr lang="fr-BE" dirty="0"/>
          </a:p>
        </p:txBody>
      </p:sp>
      <p:sp>
        <p:nvSpPr>
          <p:cNvPr id="14" name="ZoneTexte 13"/>
          <p:cNvSpPr txBox="1"/>
          <p:nvPr/>
        </p:nvSpPr>
        <p:spPr>
          <a:xfrm>
            <a:off x="389821" y="3462099"/>
            <a:ext cx="1667614" cy="830997"/>
          </a:xfrm>
          <a:prstGeom prst="rect">
            <a:avLst/>
          </a:prstGeom>
          <a:noFill/>
        </p:spPr>
        <p:txBody>
          <a:bodyPr wrap="square" rtlCol="0">
            <a:spAutoFit/>
          </a:bodyPr>
          <a:lstStyle/>
          <a:p>
            <a:r>
              <a:rPr lang="fr-BE" sz="1200" dirty="0"/>
              <a:t>P va avoir au fur et à mesure le nom de la 1</a:t>
            </a:r>
            <a:r>
              <a:rPr lang="fr-BE" sz="1200" baseline="30000" dirty="0"/>
              <a:t>ère</a:t>
            </a:r>
            <a:r>
              <a:rPr lang="fr-BE" sz="1200" dirty="0"/>
              <a:t> personne jusqu’à la dernière de la liste</a:t>
            </a:r>
          </a:p>
        </p:txBody>
      </p:sp>
      <p:cxnSp>
        <p:nvCxnSpPr>
          <p:cNvPr id="7" name="Connecteur droit avec flèche 6"/>
          <p:cNvCxnSpPr>
            <a:cxnSpLocks/>
          </p:cNvCxnSpPr>
          <p:nvPr/>
        </p:nvCxnSpPr>
        <p:spPr>
          <a:xfrm>
            <a:off x="3875182" y="4551099"/>
            <a:ext cx="926225" cy="506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cxnSpLocks/>
            <a:endCxn id="22" idx="0"/>
          </p:cNvCxnSpPr>
          <p:nvPr/>
        </p:nvCxnSpPr>
        <p:spPr>
          <a:xfrm>
            <a:off x="2771800" y="4649093"/>
            <a:ext cx="377524" cy="425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179512" y="2078967"/>
            <a:ext cx="8784976" cy="0"/>
          </a:xfrm>
          <a:prstGeom prst="line">
            <a:avLst/>
          </a:prstGeom>
        </p:spPr>
        <p:style>
          <a:lnRef idx="2">
            <a:schemeClr val="dk1"/>
          </a:lnRef>
          <a:fillRef idx="0">
            <a:schemeClr val="dk1"/>
          </a:fillRef>
          <a:effectRef idx="1">
            <a:schemeClr val="dk1"/>
          </a:effectRef>
          <a:fontRef idx="minor">
            <a:schemeClr val="tx1"/>
          </a:fontRef>
        </p:style>
      </p:cxnSp>
      <p:sp>
        <p:nvSpPr>
          <p:cNvPr id="24" name="ZoneTexte 23"/>
          <p:cNvSpPr txBox="1"/>
          <p:nvPr/>
        </p:nvSpPr>
        <p:spPr>
          <a:xfrm>
            <a:off x="-14236" y="2150975"/>
            <a:ext cx="9144000" cy="369332"/>
          </a:xfrm>
          <a:prstGeom prst="rect">
            <a:avLst/>
          </a:prstGeom>
          <a:noFill/>
        </p:spPr>
        <p:txBody>
          <a:bodyPr wrap="square" rtlCol="0">
            <a:spAutoFit/>
          </a:bodyPr>
          <a:lstStyle/>
          <a:p>
            <a:pPr algn="ctr"/>
            <a:r>
              <a:rPr lang="fr-BE" b="1" u="sng" dirty="0">
                <a:solidFill>
                  <a:srgbClr val="00B0F0"/>
                </a:solidFill>
              </a:rPr>
              <a:t>B/ PARCOURIR la liste de l’agenda en passant par </a:t>
            </a:r>
            <a:r>
              <a:rPr lang="fr-BE" b="1" u="sng" dirty="0" err="1">
                <a:solidFill>
                  <a:srgbClr val="00B0F0"/>
                </a:solidFill>
              </a:rPr>
              <a:t>IteratorPersonne</a:t>
            </a:r>
            <a:endParaRPr lang="fr-BE" b="1" u="sng" dirty="0">
              <a:solidFill>
                <a:srgbClr val="00B0F0"/>
              </a:solidFill>
            </a:endParaRPr>
          </a:p>
        </p:txBody>
      </p:sp>
      <p:pic>
        <p:nvPicPr>
          <p:cNvPr id="15" name="Image 14">
            <a:extLst>
              <a:ext uri="{FF2B5EF4-FFF2-40B4-BE49-F238E27FC236}">
                <a16:creationId xmlns:a16="http://schemas.microsoft.com/office/drawing/2014/main" id="{696D65E9-FDEC-4BDD-9B3E-5B1C7CBFC1A5}"/>
              </a:ext>
            </a:extLst>
          </p:cNvPr>
          <p:cNvPicPr>
            <a:picLocks noChangeAspect="1"/>
          </p:cNvPicPr>
          <p:nvPr/>
        </p:nvPicPr>
        <p:blipFill>
          <a:blip r:embed="rId6"/>
          <a:stretch>
            <a:fillRect/>
          </a:stretch>
        </p:blipFill>
        <p:spPr>
          <a:xfrm>
            <a:off x="6664411" y="5088836"/>
            <a:ext cx="1495425" cy="371475"/>
          </a:xfrm>
          <a:prstGeom prst="rect">
            <a:avLst/>
          </a:prstGeom>
          <a:ln>
            <a:solidFill>
              <a:schemeClr val="accent1"/>
            </a:solidFill>
          </a:ln>
        </p:spPr>
      </p:pic>
      <p:cxnSp>
        <p:nvCxnSpPr>
          <p:cNvPr id="27" name="Connecteur droit avec flèche 26">
            <a:extLst>
              <a:ext uri="{FF2B5EF4-FFF2-40B4-BE49-F238E27FC236}">
                <a16:creationId xmlns:a16="http://schemas.microsoft.com/office/drawing/2014/main" id="{42DE39C4-7DA3-432A-9361-38ACCC8FCBDD}"/>
              </a:ext>
            </a:extLst>
          </p:cNvPr>
          <p:cNvCxnSpPr>
            <a:cxnSpLocks/>
          </p:cNvCxnSpPr>
          <p:nvPr/>
        </p:nvCxnSpPr>
        <p:spPr>
          <a:xfrm>
            <a:off x="4126090" y="4385609"/>
            <a:ext cx="2538321" cy="672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2" name="Image 21">
            <a:extLst>
              <a:ext uri="{FF2B5EF4-FFF2-40B4-BE49-F238E27FC236}">
                <a16:creationId xmlns:a16="http://schemas.microsoft.com/office/drawing/2014/main" id="{22ABF2BF-D6D1-4729-913A-27AD20E859BA}"/>
              </a:ext>
            </a:extLst>
          </p:cNvPr>
          <p:cNvPicPr>
            <a:picLocks noChangeAspect="1"/>
          </p:cNvPicPr>
          <p:nvPr/>
        </p:nvPicPr>
        <p:blipFill>
          <a:blip r:embed="rId7"/>
          <a:stretch>
            <a:fillRect/>
          </a:stretch>
        </p:blipFill>
        <p:spPr>
          <a:xfrm>
            <a:off x="2590743" y="5074548"/>
            <a:ext cx="1117162" cy="342488"/>
          </a:xfrm>
          <a:prstGeom prst="rect">
            <a:avLst/>
          </a:prstGeom>
          <a:ln>
            <a:solidFill>
              <a:schemeClr val="accent1"/>
            </a:solidFill>
          </a:ln>
        </p:spPr>
      </p:pic>
      <p:pic>
        <p:nvPicPr>
          <p:cNvPr id="32" name="Picture 5">
            <a:extLst>
              <a:ext uri="{FF2B5EF4-FFF2-40B4-BE49-F238E27FC236}">
                <a16:creationId xmlns:a16="http://schemas.microsoft.com/office/drawing/2014/main" id="{786771F0-E7BF-4A6B-8BCA-8218A66326B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342" t="54352" r="50983" b="33634"/>
          <a:stretch/>
        </p:blipFill>
        <p:spPr bwMode="auto">
          <a:xfrm>
            <a:off x="1158749" y="317413"/>
            <a:ext cx="3617968" cy="11717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Image 30">
            <a:extLst>
              <a:ext uri="{FF2B5EF4-FFF2-40B4-BE49-F238E27FC236}">
                <a16:creationId xmlns:a16="http://schemas.microsoft.com/office/drawing/2014/main" id="{C8D4835C-2D3C-457E-A7D3-E59F67E423D3}"/>
              </a:ext>
            </a:extLst>
          </p:cNvPr>
          <p:cNvPicPr>
            <a:picLocks noChangeAspect="1"/>
          </p:cNvPicPr>
          <p:nvPr/>
        </p:nvPicPr>
        <p:blipFill>
          <a:blip r:embed="rId9"/>
          <a:stretch>
            <a:fillRect/>
          </a:stretch>
        </p:blipFill>
        <p:spPr>
          <a:xfrm>
            <a:off x="6300192" y="382199"/>
            <a:ext cx="2136304" cy="1218697"/>
          </a:xfrm>
          <a:prstGeom prst="rect">
            <a:avLst/>
          </a:prstGeom>
          <a:noFill/>
          <a:ln w="9525">
            <a:solidFill>
              <a:schemeClr val="tx1"/>
            </a:solidFill>
            <a:miter lim="800000"/>
            <a:headEnd/>
            <a:tailEnd/>
          </a:ln>
          <a:effectLst/>
        </p:spPr>
      </p:pic>
      <p:pic>
        <p:nvPicPr>
          <p:cNvPr id="2050"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l="16156" t="51401" r="37413" b="37123"/>
          <a:stretch/>
        </p:blipFill>
        <p:spPr bwMode="auto">
          <a:xfrm>
            <a:off x="1517948" y="908721"/>
            <a:ext cx="4710236" cy="931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Connecteur droit avec flèche 34">
            <a:extLst>
              <a:ext uri="{FF2B5EF4-FFF2-40B4-BE49-F238E27FC236}">
                <a16:creationId xmlns:a16="http://schemas.microsoft.com/office/drawing/2014/main" id="{32A4A4AE-912D-4D95-A937-CB11444FEE06}"/>
              </a:ext>
            </a:extLst>
          </p:cNvPr>
          <p:cNvCxnSpPr>
            <a:cxnSpLocks/>
          </p:cNvCxnSpPr>
          <p:nvPr/>
        </p:nvCxnSpPr>
        <p:spPr>
          <a:xfrm flipH="1">
            <a:off x="1547664" y="4179379"/>
            <a:ext cx="1483165" cy="1409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77D2466-8002-4963-9E37-B2986A58F028}"/>
              </a:ext>
            </a:extLst>
          </p:cNvPr>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Tree>
    <p:extLst>
      <p:ext uri="{BB962C8B-B14F-4D97-AF65-F5344CB8AC3E}">
        <p14:creationId xmlns:p14="http://schemas.microsoft.com/office/powerpoint/2010/main" val="1262961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4AA9A11-4AB3-4FE2-B772-BA65EA336164}"/>
              </a:ext>
            </a:extLst>
          </p:cNvPr>
          <p:cNvPicPr>
            <a:picLocks noChangeAspect="1"/>
          </p:cNvPicPr>
          <p:nvPr/>
        </p:nvPicPr>
        <p:blipFill>
          <a:blip r:embed="rId3"/>
          <a:stretch>
            <a:fillRect/>
          </a:stretch>
        </p:blipFill>
        <p:spPr>
          <a:xfrm>
            <a:off x="2044429" y="3861048"/>
            <a:ext cx="5813193" cy="1018179"/>
          </a:xfrm>
          <a:prstGeom prst="rect">
            <a:avLst/>
          </a:prstGeom>
          <a:ln>
            <a:solidFill>
              <a:schemeClr val="accent1"/>
            </a:solidFill>
          </a:ln>
        </p:spPr>
      </p:pic>
      <p:pic>
        <p:nvPicPr>
          <p:cNvPr id="8" name="Image 7">
            <a:extLst>
              <a:ext uri="{FF2B5EF4-FFF2-40B4-BE49-F238E27FC236}">
                <a16:creationId xmlns:a16="http://schemas.microsoft.com/office/drawing/2014/main" id="{DC08DBB1-650C-43DE-A9CA-CAA6C45EB6F9}"/>
              </a:ext>
            </a:extLst>
          </p:cNvPr>
          <p:cNvPicPr>
            <a:picLocks noChangeAspect="1"/>
          </p:cNvPicPr>
          <p:nvPr/>
        </p:nvPicPr>
        <p:blipFill>
          <a:blip r:embed="rId4"/>
          <a:stretch>
            <a:fillRect/>
          </a:stretch>
        </p:blipFill>
        <p:spPr>
          <a:xfrm>
            <a:off x="4173027" y="5088836"/>
            <a:ext cx="2127165" cy="331280"/>
          </a:xfrm>
          <a:prstGeom prst="rect">
            <a:avLst/>
          </a:prstGeom>
          <a:ln>
            <a:solidFill>
              <a:schemeClr val="accent1"/>
            </a:solidFill>
          </a:ln>
        </p:spPr>
      </p:pic>
      <p:pic>
        <p:nvPicPr>
          <p:cNvPr id="10" name="Image 9">
            <a:extLst>
              <a:ext uri="{FF2B5EF4-FFF2-40B4-BE49-F238E27FC236}">
                <a16:creationId xmlns:a16="http://schemas.microsoft.com/office/drawing/2014/main" id="{2C8333AC-1456-4B22-994C-609D15A7FB5E}"/>
              </a:ext>
            </a:extLst>
          </p:cNvPr>
          <p:cNvPicPr>
            <a:picLocks noChangeAspect="1"/>
          </p:cNvPicPr>
          <p:nvPr/>
        </p:nvPicPr>
        <p:blipFill>
          <a:blip r:embed="rId5"/>
          <a:stretch>
            <a:fillRect/>
          </a:stretch>
        </p:blipFill>
        <p:spPr>
          <a:xfrm>
            <a:off x="90058" y="5546172"/>
            <a:ext cx="4653894" cy="1154341"/>
          </a:xfrm>
          <a:prstGeom prst="rect">
            <a:avLst/>
          </a:prstGeom>
          <a:ln>
            <a:solidFill>
              <a:schemeClr val="accent1"/>
            </a:solidFill>
          </a:ln>
        </p:spPr>
      </p:pic>
      <p:sp>
        <p:nvSpPr>
          <p:cNvPr id="2" name="ZoneTexte 1"/>
          <p:cNvSpPr txBox="1"/>
          <p:nvPr/>
        </p:nvSpPr>
        <p:spPr>
          <a:xfrm>
            <a:off x="323528" y="2516703"/>
            <a:ext cx="8352928" cy="1200329"/>
          </a:xfrm>
          <a:prstGeom prst="rect">
            <a:avLst/>
          </a:prstGeom>
          <a:noFill/>
        </p:spPr>
        <p:txBody>
          <a:bodyPr wrap="square" rtlCol="0">
            <a:spAutoFit/>
          </a:bodyPr>
          <a:lstStyle/>
          <a:p>
            <a:pPr marL="342900" indent="-342900">
              <a:buFont typeface="+mj-lt"/>
              <a:buAutoNum type="arabicParenR" startAt="5"/>
            </a:pPr>
            <a:r>
              <a:rPr lang="fr-BE" dirty="0"/>
              <a:t>&lt;Création d’une variable de type Personne pour parcourir la liste : « Personne p; »&gt;</a:t>
            </a:r>
          </a:p>
          <a:p>
            <a:pPr marL="342900" indent="-342900">
              <a:buFont typeface="+mj-lt"/>
              <a:buAutoNum type="arabicParenR" startAt="5"/>
            </a:pPr>
            <a:endParaRPr lang="fr-BE" dirty="0"/>
          </a:p>
          <a:p>
            <a:pPr marL="342900" indent="-342900">
              <a:buFont typeface="+mj-lt"/>
              <a:buAutoNum type="arabicParenR" startAt="5"/>
            </a:pPr>
            <a:r>
              <a:rPr lang="fr-BE" dirty="0"/>
              <a:t>Parcours des éléments de l’</a:t>
            </a:r>
            <a:r>
              <a:rPr lang="fr-BE" dirty="0" err="1"/>
              <a:t>IteratorPersonne</a:t>
            </a:r>
            <a:r>
              <a:rPr lang="fr-BE" dirty="0"/>
              <a:t> </a:t>
            </a:r>
            <a:r>
              <a:rPr lang="fr-BE" b="1" dirty="0"/>
              <a:t>(FIN </a:t>
            </a:r>
            <a:r>
              <a:rPr lang="fr-BE" b="1" dirty="0">
                <a:sym typeface="Wingdings" panose="05000000000000000000" pitchFamily="2" charset="2"/>
              </a:rPr>
              <a:t> DEBUT)</a:t>
            </a:r>
            <a:endParaRPr lang="fr-BE" b="1" dirty="0"/>
          </a:p>
          <a:p>
            <a:pPr marL="342900" indent="-342900">
              <a:buFont typeface="+mj-lt"/>
              <a:buAutoNum type="arabicParenR" startAt="5"/>
            </a:pPr>
            <a:endParaRPr lang="fr-BE" dirty="0"/>
          </a:p>
        </p:txBody>
      </p:sp>
      <p:cxnSp>
        <p:nvCxnSpPr>
          <p:cNvPr id="7" name="Connecteur droit avec flèche 6"/>
          <p:cNvCxnSpPr>
            <a:cxnSpLocks/>
          </p:cNvCxnSpPr>
          <p:nvPr/>
        </p:nvCxnSpPr>
        <p:spPr>
          <a:xfrm>
            <a:off x="3875182" y="4551099"/>
            <a:ext cx="926225" cy="506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cxnSpLocks/>
          </p:cNvCxnSpPr>
          <p:nvPr/>
        </p:nvCxnSpPr>
        <p:spPr>
          <a:xfrm>
            <a:off x="2771800" y="4649093"/>
            <a:ext cx="377524" cy="425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cxnSpLocks/>
          </p:cNvCxnSpPr>
          <p:nvPr/>
        </p:nvCxnSpPr>
        <p:spPr>
          <a:xfrm flipH="1">
            <a:off x="1547664" y="4179379"/>
            <a:ext cx="1483165" cy="14098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179512" y="2078967"/>
            <a:ext cx="8784976" cy="0"/>
          </a:xfrm>
          <a:prstGeom prst="line">
            <a:avLst/>
          </a:prstGeom>
        </p:spPr>
        <p:style>
          <a:lnRef idx="2">
            <a:schemeClr val="dk1"/>
          </a:lnRef>
          <a:fillRef idx="0">
            <a:schemeClr val="dk1"/>
          </a:fillRef>
          <a:effectRef idx="1">
            <a:schemeClr val="dk1"/>
          </a:effectRef>
          <a:fontRef idx="minor">
            <a:schemeClr val="tx1"/>
          </a:fontRef>
        </p:style>
      </p:cxnSp>
      <p:sp>
        <p:nvSpPr>
          <p:cNvPr id="24" name="ZoneTexte 23"/>
          <p:cNvSpPr txBox="1"/>
          <p:nvPr/>
        </p:nvSpPr>
        <p:spPr>
          <a:xfrm>
            <a:off x="-14236" y="2150975"/>
            <a:ext cx="9144000" cy="369332"/>
          </a:xfrm>
          <a:prstGeom prst="rect">
            <a:avLst/>
          </a:prstGeom>
          <a:noFill/>
        </p:spPr>
        <p:txBody>
          <a:bodyPr wrap="square" rtlCol="0">
            <a:spAutoFit/>
          </a:bodyPr>
          <a:lstStyle/>
          <a:p>
            <a:pPr algn="ctr"/>
            <a:r>
              <a:rPr lang="fr-BE" b="1" u="sng" dirty="0">
                <a:solidFill>
                  <a:srgbClr val="00B0F0"/>
                </a:solidFill>
              </a:rPr>
              <a:t>B/ PARCOURIR la liste de l’agenda en passant par </a:t>
            </a:r>
            <a:r>
              <a:rPr lang="fr-BE" b="1" u="sng" dirty="0" err="1">
                <a:solidFill>
                  <a:srgbClr val="00B0F0"/>
                </a:solidFill>
              </a:rPr>
              <a:t>IteratorPersonne</a:t>
            </a:r>
            <a:endParaRPr lang="fr-BE" b="1" u="sng" dirty="0">
              <a:solidFill>
                <a:srgbClr val="00B0F0"/>
              </a:solidFill>
            </a:endParaRPr>
          </a:p>
        </p:txBody>
      </p:sp>
      <p:pic>
        <p:nvPicPr>
          <p:cNvPr id="15" name="Image 14">
            <a:extLst>
              <a:ext uri="{FF2B5EF4-FFF2-40B4-BE49-F238E27FC236}">
                <a16:creationId xmlns:a16="http://schemas.microsoft.com/office/drawing/2014/main" id="{696D65E9-FDEC-4BDD-9B3E-5B1C7CBFC1A5}"/>
              </a:ext>
            </a:extLst>
          </p:cNvPr>
          <p:cNvPicPr>
            <a:picLocks noChangeAspect="1"/>
          </p:cNvPicPr>
          <p:nvPr/>
        </p:nvPicPr>
        <p:blipFill>
          <a:blip r:embed="rId6"/>
          <a:stretch>
            <a:fillRect/>
          </a:stretch>
        </p:blipFill>
        <p:spPr>
          <a:xfrm>
            <a:off x="6664411" y="5088836"/>
            <a:ext cx="1495425" cy="371475"/>
          </a:xfrm>
          <a:prstGeom prst="rect">
            <a:avLst/>
          </a:prstGeom>
          <a:ln>
            <a:solidFill>
              <a:schemeClr val="accent1"/>
            </a:solidFill>
          </a:ln>
        </p:spPr>
      </p:pic>
      <p:cxnSp>
        <p:nvCxnSpPr>
          <p:cNvPr id="27" name="Connecteur droit avec flèche 26">
            <a:extLst>
              <a:ext uri="{FF2B5EF4-FFF2-40B4-BE49-F238E27FC236}">
                <a16:creationId xmlns:a16="http://schemas.microsoft.com/office/drawing/2014/main" id="{42DE39C4-7DA3-432A-9361-38ACCC8FCBDD}"/>
              </a:ext>
            </a:extLst>
          </p:cNvPr>
          <p:cNvCxnSpPr>
            <a:cxnSpLocks/>
          </p:cNvCxnSpPr>
          <p:nvPr/>
        </p:nvCxnSpPr>
        <p:spPr>
          <a:xfrm>
            <a:off x="4126090" y="4385609"/>
            <a:ext cx="2538321" cy="672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E92F758B-A9E4-4E63-BD66-8E1D998B5140}"/>
              </a:ext>
            </a:extLst>
          </p:cNvPr>
          <p:cNvPicPr>
            <a:picLocks noChangeAspect="1"/>
          </p:cNvPicPr>
          <p:nvPr/>
        </p:nvPicPr>
        <p:blipFill>
          <a:blip r:embed="rId7"/>
          <a:stretch>
            <a:fillRect/>
          </a:stretch>
        </p:blipFill>
        <p:spPr>
          <a:xfrm>
            <a:off x="6372200" y="403813"/>
            <a:ext cx="2001761" cy="1171098"/>
          </a:xfrm>
          <a:prstGeom prst="rect">
            <a:avLst/>
          </a:prstGeom>
          <a:ln>
            <a:solidFill>
              <a:schemeClr val="accent1"/>
            </a:solidFill>
          </a:ln>
        </p:spPr>
      </p:pic>
      <p:pic>
        <p:nvPicPr>
          <p:cNvPr id="5" name="Image 4">
            <a:extLst>
              <a:ext uri="{FF2B5EF4-FFF2-40B4-BE49-F238E27FC236}">
                <a16:creationId xmlns:a16="http://schemas.microsoft.com/office/drawing/2014/main" id="{D8E4873A-5846-4528-B81B-6B2896908A00}"/>
              </a:ext>
            </a:extLst>
          </p:cNvPr>
          <p:cNvPicPr>
            <a:picLocks noChangeAspect="1"/>
          </p:cNvPicPr>
          <p:nvPr/>
        </p:nvPicPr>
        <p:blipFill>
          <a:blip r:embed="rId8"/>
          <a:stretch>
            <a:fillRect/>
          </a:stretch>
        </p:blipFill>
        <p:spPr>
          <a:xfrm>
            <a:off x="4114857" y="3437088"/>
            <a:ext cx="1588733" cy="245414"/>
          </a:xfrm>
          <a:prstGeom prst="rect">
            <a:avLst/>
          </a:prstGeom>
          <a:ln>
            <a:solidFill>
              <a:schemeClr val="accent1"/>
            </a:solidFill>
          </a:ln>
        </p:spPr>
      </p:pic>
      <p:sp>
        <p:nvSpPr>
          <p:cNvPr id="6" name="ZoneTexte 5">
            <a:extLst>
              <a:ext uri="{FF2B5EF4-FFF2-40B4-BE49-F238E27FC236}">
                <a16:creationId xmlns:a16="http://schemas.microsoft.com/office/drawing/2014/main" id="{4396FA6E-841D-4EAA-9504-1C7CD650F5EB}"/>
              </a:ext>
            </a:extLst>
          </p:cNvPr>
          <p:cNvSpPr txBox="1"/>
          <p:nvPr/>
        </p:nvSpPr>
        <p:spPr>
          <a:xfrm>
            <a:off x="1403648" y="3453401"/>
            <a:ext cx="2719797" cy="276999"/>
          </a:xfrm>
          <a:prstGeom prst="rect">
            <a:avLst/>
          </a:prstGeom>
          <a:noFill/>
        </p:spPr>
        <p:txBody>
          <a:bodyPr wrap="square" rtlCol="0">
            <a:spAutoFit/>
          </a:bodyPr>
          <a:lstStyle/>
          <a:p>
            <a:r>
              <a:rPr lang="fr-BE" sz="1200" b="1" dirty="0"/>
              <a:t>1) on se positionne sur le dernier index</a:t>
            </a:r>
          </a:p>
        </p:txBody>
      </p:sp>
      <p:pic>
        <p:nvPicPr>
          <p:cNvPr id="9" name="Image 8">
            <a:extLst>
              <a:ext uri="{FF2B5EF4-FFF2-40B4-BE49-F238E27FC236}">
                <a16:creationId xmlns:a16="http://schemas.microsoft.com/office/drawing/2014/main" id="{14BE14DF-C123-4C0F-9C72-CA6EDE2FA44A}"/>
              </a:ext>
            </a:extLst>
          </p:cNvPr>
          <p:cNvPicPr>
            <a:picLocks noChangeAspect="1"/>
          </p:cNvPicPr>
          <p:nvPr/>
        </p:nvPicPr>
        <p:blipFill>
          <a:blip r:embed="rId9"/>
          <a:stretch>
            <a:fillRect/>
          </a:stretch>
        </p:blipFill>
        <p:spPr>
          <a:xfrm>
            <a:off x="6084218" y="3367095"/>
            <a:ext cx="2857500" cy="381000"/>
          </a:xfrm>
          <a:prstGeom prst="rect">
            <a:avLst/>
          </a:prstGeom>
          <a:ln>
            <a:solidFill>
              <a:schemeClr val="accent1"/>
            </a:solidFill>
          </a:ln>
        </p:spPr>
      </p:pic>
      <p:cxnSp>
        <p:nvCxnSpPr>
          <p:cNvPr id="12" name="Connecteur droit avec flèche 11">
            <a:extLst>
              <a:ext uri="{FF2B5EF4-FFF2-40B4-BE49-F238E27FC236}">
                <a16:creationId xmlns:a16="http://schemas.microsoft.com/office/drawing/2014/main" id="{62A0A4FA-8618-49A4-943C-6332FDE2B4AD}"/>
              </a:ext>
            </a:extLst>
          </p:cNvPr>
          <p:cNvCxnSpPr/>
          <p:nvPr/>
        </p:nvCxnSpPr>
        <p:spPr>
          <a:xfrm>
            <a:off x="5703590" y="3557595"/>
            <a:ext cx="38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08D88D71-AF0B-48C9-9F4B-C5ECF9108947}"/>
              </a:ext>
            </a:extLst>
          </p:cNvPr>
          <p:cNvPicPr>
            <a:picLocks noChangeAspect="1"/>
          </p:cNvPicPr>
          <p:nvPr/>
        </p:nvPicPr>
        <p:blipFill>
          <a:blip r:embed="rId10"/>
          <a:stretch>
            <a:fillRect/>
          </a:stretch>
        </p:blipFill>
        <p:spPr>
          <a:xfrm>
            <a:off x="2145824" y="5097251"/>
            <a:ext cx="1922120" cy="317493"/>
          </a:xfrm>
          <a:prstGeom prst="rect">
            <a:avLst/>
          </a:prstGeom>
          <a:ln>
            <a:solidFill>
              <a:schemeClr val="accent1"/>
            </a:solidFill>
          </a:ln>
        </p:spPr>
      </p:pic>
      <p:sp>
        <p:nvSpPr>
          <p:cNvPr id="26" name="ZoneTexte 25">
            <a:extLst>
              <a:ext uri="{FF2B5EF4-FFF2-40B4-BE49-F238E27FC236}">
                <a16:creationId xmlns:a16="http://schemas.microsoft.com/office/drawing/2014/main" id="{24570B60-4A79-4085-9B9F-DC132ECA4AC2}"/>
              </a:ext>
            </a:extLst>
          </p:cNvPr>
          <p:cNvSpPr txBox="1"/>
          <p:nvPr/>
        </p:nvSpPr>
        <p:spPr>
          <a:xfrm>
            <a:off x="64491" y="4840307"/>
            <a:ext cx="1976249" cy="461665"/>
          </a:xfrm>
          <a:prstGeom prst="rect">
            <a:avLst/>
          </a:prstGeom>
          <a:noFill/>
        </p:spPr>
        <p:txBody>
          <a:bodyPr wrap="square" rtlCol="0">
            <a:spAutoFit/>
          </a:bodyPr>
          <a:lstStyle/>
          <a:p>
            <a:r>
              <a:rPr lang="fr-BE" sz="1200" b="1" dirty="0"/>
              <a:t>2) on remplace </a:t>
            </a:r>
            <a:r>
              <a:rPr lang="fr-BE" sz="1200" b="1" dirty="0" err="1"/>
              <a:t>it.next</a:t>
            </a:r>
            <a:r>
              <a:rPr lang="fr-BE" sz="1200" b="1" dirty="0"/>
              <a:t>(); </a:t>
            </a:r>
            <a:br>
              <a:rPr lang="fr-BE" sz="1200" b="1" dirty="0"/>
            </a:br>
            <a:r>
              <a:rPr lang="fr-BE" sz="1200" b="1" dirty="0"/>
              <a:t>par </a:t>
            </a:r>
            <a:r>
              <a:rPr lang="fr-BE" sz="1200" b="1" dirty="0" err="1"/>
              <a:t>it.preview</a:t>
            </a:r>
            <a:r>
              <a:rPr lang="fr-BE" sz="1200" b="1" dirty="0"/>
              <a:t>();</a:t>
            </a:r>
          </a:p>
        </p:txBody>
      </p:sp>
      <p:pic>
        <p:nvPicPr>
          <p:cNvPr id="18" name="Image 17">
            <a:extLst>
              <a:ext uri="{FF2B5EF4-FFF2-40B4-BE49-F238E27FC236}">
                <a16:creationId xmlns:a16="http://schemas.microsoft.com/office/drawing/2014/main" id="{59B88A07-06A3-4E3E-BA30-ACABC6DEFC05}"/>
              </a:ext>
            </a:extLst>
          </p:cNvPr>
          <p:cNvPicPr>
            <a:picLocks noChangeAspect="1"/>
          </p:cNvPicPr>
          <p:nvPr/>
        </p:nvPicPr>
        <p:blipFill>
          <a:blip r:embed="rId11"/>
          <a:stretch>
            <a:fillRect/>
          </a:stretch>
        </p:blipFill>
        <p:spPr>
          <a:xfrm>
            <a:off x="2336218" y="4543479"/>
            <a:ext cx="828346" cy="182236"/>
          </a:xfrm>
          <a:prstGeom prst="rect">
            <a:avLst/>
          </a:prstGeom>
        </p:spPr>
      </p:pic>
      <p:pic>
        <p:nvPicPr>
          <p:cNvPr id="30" name="Picture 5">
            <a:extLst>
              <a:ext uri="{FF2B5EF4-FFF2-40B4-BE49-F238E27FC236}">
                <a16:creationId xmlns:a16="http://schemas.microsoft.com/office/drawing/2014/main" id="{97B981F9-1CFB-4E15-9B10-6AFC2095749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9342" t="54352" r="50983" b="33634"/>
          <a:stretch/>
        </p:blipFill>
        <p:spPr bwMode="auto">
          <a:xfrm>
            <a:off x="1158749" y="317413"/>
            <a:ext cx="3617968" cy="11717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33">
            <a:extLst>
              <a:ext uri="{FF2B5EF4-FFF2-40B4-BE49-F238E27FC236}">
                <a16:creationId xmlns:a16="http://schemas.microsoft.com/office/drawing/2014/main" id="{63219C1A-3EBA-4CD0-9DD6-E7EBB8ED4F43}"/>
              </a:ext>
            </a:extLst>
          </p:cNvPr>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pic>
        <p:nvPicPr>
          <p:cNvPr id="35" name="Picture 2">
            <a:extLst>
              <a:ext uri="{FF2B5EF4-FFF2-40B4-BE49-F238E27FC236}">
                <a16:creationId xmlns:a16="http://schemas.microsoft.com/office/drawing/2014/main" id="{9312AB21-90E7-414F-AE88-DED57C897B7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6156" t="51401" r="37413" b="37123"/>
          <a:stretch/>
        </p:blipFill>
        <p:spPr bwMode="auto">
          <a:xfrm>
            <a:off x="1517948" y="908721"/>
            <a:ext cx="4710236" cy="931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25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ZoneTexte 29"/>
          <p:cNvSpPr txBox="1"/>
          <p:nvPr/>
        </p:nvSpPr>
        <p:spPr>
          <a:xfrm>
            <a:off x="191170" y="1837273"/>
            <a:ext cx="8640960" cy="369332"/>
          </a:xfrm>
          <a:prstGeom prst="rect">
            <a:avLst/>
          </a:prstGeom>
          <a:noFill/>
        </p:spPr>
        <p:txBody>
          <a:bodyPr wrap="square" rtlCol="0">
            <a:spAutoFit/>
          </a:bodyPr>
          <a:lstStyle/>
          <a:p>
            <a:r>
              <a:rPr lang="fr-BE" b="1" u="sng" dirty="0"/>
              <a:t>Solution</a:t>
            </a:r>
          </a:p>
        </p:txBody>
      </p:sp>
      <p:sp>
        <p:nvSpPr>
          <p:cNvPr id="7" name="ZoneTexte 6"/>
          <p:cNvSpPr txBox="1"/>
          <p:nvPr/>
        </p:nvSpPr>
        <p:spPr>
          <a:xfrm>
            <a:off x="160995" y="2206605"/>
            <a:ext cx="8701310" cy="646331"/>
          </a:xfrm>
          <a:prstGeom prst="rect">
            <a:avLst/>
          </a:prstGeom>
          <a:noFill/>
        </p:spPr>
        <p:txBody>
          <a:bodyPr wrap="square" rtlCol="0">
            <a:spAutoFit/>
          </a:bodyPr>
          <a:lstStyle/>
          <a:p>
            <a:r>
              <a:rPr lang="fr-BE" dirty="0"/>
              <a:t>L’</a:t>
            </a:r>
            <a:r>
              <a:rPr lang="fr-BE" dirty="0" err="1"/>
              <a:t>Iterator</a:t>
            </a:r>
            <a:r>
              <a:rPr lang="fr-BE" dirty="0"/>
              <a:t> (qui est une classe) définit « une interface d’accès ». L’agrégat a une opération permettant de créer un </a:t>
            </a:r>
            <a:r>
              <a:rPr lang="fr-BE" dirty="0" err="1"/>
              <a:t>Iterator</a:t>
            </a:r>
            <a:r>
              <a:rPr lang="fr-BE" dirty="0"/>
              <a:t> approprié à sa structure.</a:t>
            </a:r>
          </a:p>
        </p:txBody>
      </p:sp>
      <p:sp>
        <p:nvSpPr>
          <p:cNvPr id="33" name="ZoneTexte 32"/>
          <p:cNvSpPr txBox="1"/>
          <p:nvPr/>
        </p:nvSpPr>
        <p:spPr>
          <a:xfrm>
            <a:off x="191170" y="3717032"/>
            <a:ext cx="8640960" cy="923330"/>
          </a:xfrm>
          <a:prstGeom prst="rect">
            <a:avLst/>
          </a:prstGeom>
          <a:noFill/>
        </p:spPr>
        <p:txBody>
          <a:bodyPr wrap="square" rtlCol="0">
            <a:spAutoFit/>
          </a:bodyPr>
          <a:lstStyle/>
          <a:p>
            <a:r>
              <a:rPr lang="fr-BE" b="1" u="sng" dirty="0"/>
              <a:t>But</a:t>
            </a:r>
            <a:r>
              <a:rPr lang="fr-BE" dirty="0"/>
              <a:t> fournir un moyen d’accès aux éléments d’un agrégat d’une collection, sans avoir à connaitre la structure de l’agrégat (-&gt; </a:t>
            </a:r>
            <a:r>
              <a:rPr lang="fr-BE" dirty="0" err="1"/>
              <a:t>instanceof</a:t>
            </a:r>
            <a:r>
              <a:rPr lang="fr-BE" dirty="0"/>
              <a:t>()  dans </a:t>
            </a:r>
            <a:r>
              <a:rPr lang="fr-BE" dirty="0" err="1"/>
              <a:t>equals</a:t>
            </a:r>
            <a:r>
              <a:rPr lang="fr-BE" dirty="0"/>
              <a:t>(Object o)).</a:t>
            </a:r>
          </a:p>
          <a:p>
            <a:endParaRPr lang="fr-BE" b="1" u="sng" dirty="0"/>
          </a:p>
        </p:txBody>
      </p:sp>
      <p:sp>
        <p:nvSpPr>
          <p:cNvPr id="8" name="ZoneTexte 7"/>
          <p:cNvSpPr txBox="1"/>
          <p:nvPr/>
        </p:nvSpPr>
        <p:spPr>
          <a:xfrm>
            <a:off x="179512" y="332656"/>
            <a:ext cx="8640960" cy="923330"/>
          </a:xfrm>
          <a:prstGeom prst="rect">
            <a:avLst/>
          </a:prstGeom>
          <a:noFill/>
        </p:spPr>
        <p:txBody>
          <a:bodyPr wrap="square" rtlCol="0">
            <a:spAutoFit/>
          </a:bodyPr>
          <a:lstStyle/>
          <a:p>
            <a:r>
              <a:rPr lang="fr-BE" b="1" u="sng" dirty="0"/>
              <a:t>Problème : </a:t>
            </a:r>
            <a:r>
              <a:rPr lang="fr-BE" dirty="0"/>
              <a:t>Ce DP est à utiliser pour parcourir une collection d’éléments sans accéder à sa structure interne. On veut également faire des recherches multicritères ou plus précis. </a:t>
            </a:r>
          </a:p>
          <a:p>
            <a:endParaRPr lang="fr-BE" b="1" u="sng" dirty="0"/>
          </a:p>
        </p:txBody>
      </p:sp>
    </p:spTree>
    <p:extLst>
      <p:ext uri="{BB962C8B-B14F-4D97-AF65-F5344CB8AC3E}">
        <p14:creationId xmlns:p14="http://schemas.microsoft.com/office/powerpoint/2010/main" val="3186237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100696" y="260648"/>
            <a:ext cx="8640960" cy="369332"/>
          </a:xfrm>
          <a:prstGeom prst="rect">
            <a:avLst/>
          </a:prstGeom>
          <a:noFill/>
        </p:spPr>
        <p:txBody>
          <a:bodyPr wrap="square" rtlCol="0">
            <a:spAutoFit/>
          </a:bodyPr>
          <a:lstStyle/>
          <a:p>
            <a:r>
              <a:rPr lang="fr-BE" b="1" u="sng" dirty="0"/>
              <a:t>Conséquences(+)</a:t>
            </a:r>
          </a:p>
        </p:txBody>
      </p:sp>
      <p:sp>
        <p:nvSpPr>
          <p:cNvPr id="2" name="ZoneTexte 1"/>
          <p:cNvSpPr txBox="1"/>
          <p:nvPr/>
        </p:nvSpPr>
        <p:spPr>
          <a:xfrm>
            <a:off x="251520" y="764704"/>
            <a:ext cx="8723450" cy="4524315"/>
          </a:xfrm>
          <a:prstGeom prst="rect">
            <a:avLst/>
          </a:prstGeom>
          <a:noFill/>
        </p:spPr>
        <p:txBody>
          <a:bodyPr wrap="square" rtlCol="0">
            <a:spAutoFit/>
          </a:bodyPr>
          <a:lstStyle/>
          <a:p>
            <a:pPr marL="285750" indent="-285750">
              <a:buFontTx/>
              <a:buChar char="-"/>
            </a:pPr>
            <a:r>
              <a:rPr lang="fr-BE" dirty="0"/>
              <a:t>Accéder de manière séquentielle (positionné en début / fin de la collection)(variations possibles dans le parcours d’une collection)  au contenu d’une structure sans montrer sa représentation interne, sans se préoccuper de l’implantation de la collection (liste, file, vecteur, pile, tableau, etc.)</a:t>
            </a:r>
          </a:p>
          <a:p>
            <a:endParaRPr lang="fr-BE" dirty="0"/>
          </a:p>
          <a:p>
            <a:pPr marL="285750" indent="-285750">
              <a:buFontTx/>
              <a:buChar char="-"/>
            </a:pPr>
            <a:r>
              <a:rPr lang="fr-BE" dirty="0"/>
              <a:t>Simplification de l’interface de collection : 1 seule interface (la classe concrète </a:t>
            </a:r>
            <a:r>
              <a:rPr lang="fr-BE" dirty="0" err="1"/>
              <a:t>Iterator</a:t>
            </a:r>
            <a:r>
              <a:rPr lang="fr-BE" dirty="0"/>
              <a:t>) pour toute la structure</a:t>
            </a:r>
          </a:p>
          <a:p>
            <a:endParaRPr lang="fr-BE" dirty="0"/>
          </a:p>
          <a:p>
            <a:pPr marL="285750" indent="-285750">
              <a:buFontTx/>
              <a:buChar char="-"/>
            </a:pPr>
            <a:r>
              <a:rPr lang="fr-BE" dirty="0"/>
              <a:t>Plusieurs parcours simultanés de la collection sont possibles : une structure pouvant créer plusieurs </a:t>
            </a:r>
            <a:r>
              <a:rPr lang="fr-BE" dirty="0" err="1"/>
              <a:t>iterateurs</a:t>
            </a:r>
            <a:r>
              <a:rPr lang="fr-BE" dirty="0"/>
              <a:t>, chacun étant à un endroit donné. Le DP va permettre d’ajouter des critères dans la sélection d’un élément. Ex : tous les clients masculins &lt; 18 ans</a:t>
            </a:r>
          </a:p>
          <a:p>
            <a:pPr marL="285750" indent="-285750">
              <a:buFontTx/>
              <a:buChar char="-"/>
            </a:pPr>
            <a:endParaRPr lang="fr-BE" dirty="0"/>
          </a:p>
          <a:p>
            <a:pPr marL="285750" indent="-285750">
              <a:buFontTx/>
              <a:buChar char="-"/>
            </a:pPr>
            <a:r>
              <a:rPr lang="fr-BE" dirty="0"/>
              <a:t>Distribution des traitements par délégation. Ici : Agenda qui délègue à </a:t>
            </a:r>
            <a:r>
              <a:rPr lang="fr-BE" dirty="0" err="1"/>
              <a:t>Iterateur</a:t>
            </a:r>
            <a:r>
              <a:rPr lang="fr-BE" dirty="0"/>
              <a:t> </a:t>
            </a:r>
          </a:p>
          <a:p>
            <a:pPr marL="285750" indent="-285750">
              <a:buFontTx/>
              <a:buChar char="-"/>
            </a:pPr>
            <a:endParaRPr lang="fr-BE" dirty="0"/>
          </a:p>
          <a:p>
            <a:pPr marL="285750" indent="-285750">
              <a:buFontTx/>
              <a:buChar char="-"/>
            </a:pPr>
            <a:r>
              <a:rPr lang="fr-BE" dirty="0"/>
              <a:t>L’</a:t>
            </a:r>
            <a:r>
              <a:rPr lang="fr-BE" dirty="0" err="1"/>
              <a:t>iterateur</a:t>
            </a:r>
            <a:r>
              <a:rPr lang="fr-BE" dirty="0"/>
              <a:t> prend peu de mémoire, est rapide à créer et à supprimer</a:t>
            </a:r>
          </a:p>
          <a:p>
            <a:endParaRPr lang="fr-BE" dirty="0"/>
          </a:p>
        </p:txBody>
      </p:sp>
    </p:spTree>
    <p:extLst>
      <p:ext uri="{BB962C8B-B14F-4D97-AF65-F5344CB8AC3E}">
        <p14:creationId xmlns:p14="http://schemas.microsoft.com/office/powerpoint/2010/main" val="1168151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2D25F2E3-AFD1-4120-9092-3D0EA576A031}"/>
              </a:ext>
            </a:extLst>
          </p:cNvPr>
          <p:cNvGrpSpPr/>
          <p:nvPr/>
        </p:nvGrpSpPr>
        <p:grpSpPr>
          <a:xfrm>
            <a:off x="1032528" y="2768243"/>
            <a:ext cx="6837065" cy="3398863"/>
            <a:chOff x="1032528" y="2768243"/>
            <a:chExt cx="6837065" cy="3398863"/>
          </a:xfrm>
        </p:grpSpPr>
        <p:pic>
          <p:nvPicPr>
            <p:cNvPr id="3" name="Image 2">
              <a:extLst>
                <a:ext uri="{FF2B5EF4-FFF2-40B4-BE49-F238E27FC236}">
                  <a16:creationId xmlns:a16="http://schemas.microsoft.com/office/drawing/2014/main" id="{C66A961E-B427-40B4-B23C-3513B80A80E3}"/>
                </a:ext>
              </a:extLst>
            </p:cNvPr>
            <p:cNvPicPr>
              <a:picLocks noChangeAspect="1"/>
            </p:cNvPicPr>
            <p:nvPr/>
          </p:nvPicPr>
          <p:blipFill>
            <a:blip r:embed="rId3"/>
            <a:stretch>
              <a:fillRect/>
            </a:stretch>
          </p:blipFill>
          <p:spPr>
            <a:xfrm>
              <a:off x="1032528" y="2768243"/>
              <a:ext cx="6837065" cy="3398863"/>
            </a:xfrm>
            <a:prstGeom prst="rect">
              <a:avLst/>
            </a:prstGeom>
          </p:spPr>
        </p:pic>
        <p:pic>
          <p:nvPicPr>
            <p:cNvPr id="9" name="Image 8">
              <a:extLst>
                <a:ext uri="{FF2B5EF4-FFF2-40B4-BE49-F238E27FC236}">
                  <a16:creationId xmlns:a16="http://schemas.microsoft.com/office/drawing/2014/main" id="{06FA95A1-9F4A-4DF8-9200-B68EF3219D7C}"/>
                </a:ext>
              </a:extLst>
            </p:cNvPr>
            <p:cNvPicPr>
              <a:picLocks noChangeAspect="1"/>
            </p:cNvPicPr>
            <p:nvPr/>
          </p:nvPicPr>
          <p:blipFill rotWithShape="1">
            <a:blip r:embed="rId3"/>
            <a:srcRect t="36142" r="83109" b="49028"/>
            <a:stretch/>
          </p:blipFill>
          <p:spPr>
            <a:xfrm>
              <a:off x="1032528" y="2768243"/>
              <a:ext cx="1154824" cy="504056"/>
            </a:xfrm>
            <a:prstGeom prst="rect">
              <a:avLst/>
            </a:prstGeom>
          </p:spPr>
        </p:pic>
      </p:grpSp>
      <p:sp>
        <p:nvSpPr>
          <p:cNvPr id="5" name="ZoneTexte 4"/>
          <p:cNvSpPr txBox="1"/>
          <p:nvPr/>
        </p:nvSpPr>
        <p:spPr>
          <a:xfrm>
            <a:off x="323528" y="1124744"/>
            <a:ext cx="8280920" cy="1477328"/>
          </a:xfrm>
          <a:prstGeom prst="rect">
            <a:avLst/>
          </a:prstGeom>
          <a:noFill/>
        </p:spPr>
        <p:txBody>
          <a:bodyPr wrap="square" rtlCol="0">
            <a:spAutoFit/>
          </a:bodyPr>
          <a:lstStyle/>
          <a:p>
            <a:r>
              <a:rPr lang="fr-BE" dirty="0"/>
              <a:t>La gestion d’un agenda, qui comprend des personnes de contact. Le but est de créer et de rechercher un / des contact(s) dans la liste en </a:t>
            </a:r>
            <a:r>
              <a:rPr lang="fr-BE" b="1" u="sng" dirty="0"/>
              <a:t>tenant compte d’un critère particulier</a:t>
            </a:r>
            <a:r>
              <a:rPr lang="fr-BE" u="sng" dirty="0"/>
              <a:t> </a:t>
            </a:r>
            <a:r>
              <a:rPr lang="fr-BE" dirty="0"/>
              <a:t>: ici : la liste des personnes qui se trouvent après la personne « Lemaitre » selon l’ordre alphabétique. </a:t>
            </a:r>
            <a:r>
              <a:rPr lang="fr-BE" b="1" dirty="0"/>
              <a:t>--&gt; Test de comparaison </a:t>
            </a:r>
            <a:r>
              <a:rPr lang="fr-BE" b="1" dirty="0">
                <a:sym typeface="Wingdings" panose="05000000000000000000" pitchFamily="2" charset="2"/>
              </a:rPr>
              <a:t> </a:t>
            </a:r>
            <a:r>
              <a:rPr lang="fr-BE" b="1" dirty="0" err="1">
                <a:sym typeface="Wingdings" panose="05000000000000000000" pitchFamily="2" charset="2"/>
              </a:rPr>
              <a:t>compareTo</a:t>
            </a:r>
            <a:r>
              <a:rPr lang="fr-BE" b="1" dirty="0">
                <a:sym typeface="Wingdings" panose="05000000000000000000" pitchFamily="2" charset="2"/>
              </a:rPr>
              <a:t>() de l’Interface Comparable</a:t>
            </a:r>
            <a:endParaRPr lang="fr-BE" dirty="0"/>
          </a:p>
        </p:txBody>
      </p:sp>
      <p:sp>
        <p:nvSpPr>
          <p:cNvPr id="6" name="ZoneTexte 5">
            <a:extLst>
              <a:ext uri="{FF2B5EF4-FFF2-40B4-BE49-F238E27FC236}">
                <a16:creationId xmlns:a16="http://schemas.microsoft.com/office/drawing/2014/main" id="{E1194A48-50D6-4498-8831-4A6D9B8627DB}"/>
              </a:ext>
            </a:extLst>
          </p:cNvPr>
          <p:cNvSpPr txBox="1"/>
          <p:nvPr/>
        </p:nvSpPr>
        <p:spPr>
          <a:xfrm>
            <a:off x="3635896" y="312242"/>
            <a:ext cx="2483768" cy="369332"/>
          </a:xfrm>
          <a:prstGeom prst="rect">
            <a:avLst/>
          </a:prstGeom>
          <a:noFill/>
        </p:spPr>
        <p:txBody>
          <a:bodyPr wrap="square" rtlCol="0">
            <a:spAutoFit/>
          </a:bodyPr>
          <a:lstStyle/>
          <a:p>
            <a:r>
              <a:rPr lang="fr-BE" b="1" u="sng" dirty="0"/>
              <a:t>Enoncé - 2</a:t>
            </a:r>
          </a:p>
        </p:txBody>
      </p:sp>
      <p:sp>
        <p:nvSpPr>
          <p:cNvPr id="7" name="Rectangle 6">
            <a:extLst>
              <a:ext uri="{FF2B5EF4-FFF2-40B4-BE49-F238E27FC236}">
                <a16:creationId xmlns:a16="http://schemas.microsoft.com/office/drawing/2014/main" id="{5DE9EE80-9DBE-4B9C-A22E-1A43F6B81C30}"/>
              </a:ext>
            </a:extLst>
          </p:cNvPr>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cxnSp>
        <p:nvCxnSpPr>
          <p:cNvPr id="4" name="Connecteur droit avec flèche 3">
            <a:extLst>
              <a:ext uri="{FF2B5EF4-FFF2-40B4-BE49-F238E27FC236}">
                <a16:creationId xmlns:a16="http://schemas.microsoft.com/office/drawing/2014/main" id="{3E1B3F6D-7D08-4469-8999-2EC23FEF1870}"/>
              </a:ext>
            </a:extLst>
          </p:cNvPr>
          <p:cNvCxnSpPr>
            <a:cxnSpLocks/>
          </p:cNvCxnSpPr>
          <p:nvPr/>
        </p:nvCxnSpPr>
        <p:spPr>
          <a:xfrm flipH="1">
            <a:off x="5076056" y="2325073"/>
            <a:ext cx="1043608" cy="3120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82679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E1194A48-50D6-4498-8831-4A6D9B8627DB}"/>
              </a:ext>
            </a:extLst>
          </p:cNvPr>
          <p:cNvSpPr txBox="1"/>
          <p:nvPr/>
        </p:nvSpPr>
        <p:spPr>
          <a:xfrm>
            <a:off x="3635896" y="312242"/>
            <a:ext cx="2483768" cy="369332"/>
          </a:xfrm>
          <a:prstGeom prst="rect">
            <a:avLst/>
          </a:prstGeom>
          <a:noFill/>
        </p:spPr>
        <p:txBody>
          <a:bodyPr wrap="square" rtlCol="0">
            <a:spAutoFit/>
          </a:bodyPr>
          <a:lstStyle/>
          <a:p>
            <a:r>
              <a:rPr lang="fr-BE" b="1" u="sng" dirty="0" err="1"/>
              <a:t>CompareTo</a:t>
            </a:r>
            <a:r>
              <a:rPr lang="fr-BE" b="1" u="sng" dirty="0"/>
              <a:t>(ob1, ob2)</a:t>
            </a:r>
          </a:p>
        </p:txBody>
      </p:sp>
      <p:pic>
        <p:nvPicPr>
          <p:cNvPr id="2" name="Image 1">
            <a:extLst>
              <a:ext uri="{FF2B5EF4-FFF2-40B4-BE49-F238E27FC236}">
                <a16:creationId xmlns:a16="http://schemas.microsoft.com/office/drawing/2014/main" id="{89649688-9B5C-4D2B-891D-DDB71E78C526}"/>
              </a:ext>
            </a:extLst>
          </p:cNvPr>
          <p:cNvPicPr>
            <a:picLocks noChangeAspect="1"/>
          </p:cNvPicPr>
          <p:nvPr/>
        </p:nvPicPr>
        <p:blipFill rotWithShape="1">
          <a:blip r:embed="rId3"/>
          <a:srcRect l="923"/>
          <a:stretch/>
        </p:blipFill>
        <p:spPr>
          <a:xfrm>
            <a:off x="248134" y="908720"/>
            <a:ext cx="5115954" cy="2635400"/>
          </a:xfrm>
          <a:prstGeom prst="rect">
            <a:avLst/>
          </a:prstGeom>
          <a:ln>
            <a:solidFill>
              <a:schemeClr val="accent1"/>
            </a:solidFill>
          </a:ln>
        </p:spPr>
      </p:pic>
      <p:pic>
        <p:nvPicPr>
          <p:cNvPr id="8" name="Image 7">
            <a:extLst>
              <a:ext uri="{FF2B5EF4-FFF2-40B4-BE49-F238E27FC236}">
                <a16:creationId xmlns:a16="http://schemas.microsoft.com/office/drawing/2014/main" id="{DC23B311-7BF9-41AC-ABF8-1FD9996ADE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0259" y="2780928"/>
            <a:ext cx="3128193" cy="3599409"/>
          </a:xfrm>
          <a:prstGeom prst="rect">
            <a:avLst/>
          </a:prstGeom>
        </p:spPr>
      </p:pic>
    </p:spTree>
    <p:extLst>
      <p:ext uri="{BB962C8B-B14F-4D97-AF65-F5344CB8AC3E}">
        <p14:creationId xmlns:p14="http://schemas.microsoft.com/office/powerpoint/2010/main" val="3331983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6EAAE877-EE45-450B-AC2E-3418B3B2754A}"/>
              </a:ext>
            </a:extLst>
          </p:cNvPr>
          <p:cNvGraphicFramePr>
            <a:graphicFrameLocks noGrp="1"/>
          </p:cNvGraphicFramePr>
          <p:nvPr>
            <p:extLst>
              <p:ext uri="{D42A27DB-BD31-4B8C-83A1-F6EECF244321}">
                <p14:modId xmlns:p14="http://schemas.microsoft.com/office/powerpoint/2010/main" val="334262658"/>
              </p:ext>
            </p:extLst>
          </p:nvPr>
        </p:nvGraphicFramePr>
        <p:xfrm>
          <a:off x="25385" y="60596"/>
          <a:ext cx="9011111" cy="3384376"/>
        </p:xfrm>
        <a:graphic>
          <a:graphicData uri="http://schemas.openxmlformats.org/drawingml/2006/table">
            <a:tbl>
              <a:tblPr firstRow="1" firstCol="1" bandRow="1">
                <a:tableStyleId>{5C22544A-7EE6-4342-B048-85BDC9FD1C3A}</a:tableStyleId>
              </a:tblPr>
              <a:tblGrid>
                <a:gridCol w="2072964">
                  <a:extLst>
                    <a:ext uri="{9D8B030D-6E8A-4147-A177-3AD203B41FA5}">
                      <a16:colId xmlns:a16="http://schemas.microsoft.com/office/drawing/2014/main" val="2663202921"/>
                    </a:ext>
                  </a:extLst>
                </a:gridCol>
                <a:gridCol w="6938147">
                  <a:extLst>
                    <a:ext uri="{9D8B030D-6E8A-4147-A177-3AD203B41FA5}">
                      <a16:colId xmlns:a16="http://schemas.microsoft.com/office/drawing/2014/main" val="458961065"/>
                    </a:ext>
                  </a:extLst>
                </a:gridCol>
              </a:tblGrid>
              <a:tr h="237904">
                <a:tc>
                  <a:txBody>
                    <a:bodyPr/>
                    <a:lstStyle/>
                    <a:p>
                      <a:pPr algn="ctr">
                        <a:lnSpc>
                          <a:spcPct val="115000"/>
                        </a:lnSpc>
                        <a:spcAft>
                          <a:spcPts val="0"/>
                        </a:spcAft>
                      </a:pPr>
                      <a:r>
                        <a:rPr lang="fr-BE" sz="1400" u="sng">
                          <a:effectLst/>
                        </a:rPr>
                        <a:t>equals(Object)</a:t>
                      </a:r>
                      <a:endParaRPr lang="fr-BE" sz="1300">
                        <a:effectLst/>
                        <a:latin typeface="Calibri" panose="020F0502020204030204" pitchFamily="34" charset="0"/>
                        <a:ea typeface="Calibri" panose="020F0502020204030204" pitchFamily="34" charset="0"/>
                        <a:cs typeface="Times New Roman" panose="02020603050405020304" pitchFamily="18" charset="0"/>
                      </a:endParaRPr>
                    </a:p>
                  </a:txBody>
                  <a:tcPr marL="82404" marR="82404" marT="0" marB="0"/>
                </a:tc>
                <a:tc>
                  <a:txBody>
                    <a:bodyPr/>
                    <a:lstStyle/>
                    <a:p>
                      <a:pPr algn="ctr">
                        <a:lnSpc>
                          <a:spcPct val="115000"/>
                        </a:lnSpc>
                        <a:spcAft>
                          <a:spcPts val="0"/>
                        </a:spcAft>
                      </a:pPr>
                      <a:r>
                        <a:rPr lang="fr-BE" sz="1400" u="sng" dirty="0" err="1">
                          <a:effectLst/>
                        </a:rPr>
                        <a:t>compareTo</a:t>
                      </a:r>
                      <a:r>
                        <a:rPr lang="fr-BE" sz="1400" u="sng" dirty="0">
                          <a:effectLst/>
                        </a:rPr>
                        <a:t>(</a:t>
                      </a:r>
                      <a:r>
                        <a:rPr lang="fr-BE" sz="1400" u="sng" dirty="0" err="1">
                          <a:effectLst/>
                        </a:rPr>
                        <a:t>autreString</a:t>
                      </a:r>
                      <a:r>
                        <a:rPr lang="fr-BE" sz="1400" u="sng" dirty="0">
                          <a:effectLst/>
                        </a:rPr>
                        <a:t>)</a:t>
                      </a:r>
                      <a:endParaRPr lang="fr-BE"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404" marR="82404" marT="0" marB="0"/>
                </a:tc>
                <a:extLst>
                  <a:ext uri="{0D108BD9-81ED-4DB2-BD59-A6C34878D82A}">
                    <a16:rowId xmlns:a16="http://schemas.microsoft.com/office/drawing/2014/main" val="2767450297"/>
                  </a:ext>
                </a:extLst>
              </a:tr>
              <a:tr h="3146472">
                <a:tc>
                  <a:txBody>
                    <a:bodyPr/>
                    <a:lstStyle/>
                    <a:p>
                      <a:pPr>
                        <a:lnSpc>
                          <a:spcPct val="115000"/>
                        </a:lnSpc>
                        <a:spcAft>
                          <a:spcPts val="0"/>
                        </a:spcAft>
                      </a:pPr>
                      <a:r>
                        <a:rPr lang="fr-BE" sz="1200">
                          <a:effectLst/>
                        </a:rPr>
                        <a:t>Redéfinition de la méthode equals appartenant à la classe par défaut OBJECT</a:t>
                      </a:r>
                      <a:endParaRPr lang="fr-BE" sz="1300">
                        <a:effectLst/>
                      </a:endParaRPr>
                    </a:p>
                    <a:p>
                      <a:pPr>
                        <a:lnSpc>
                          <a:spcPct val="115000"/>
                        </a:lnSpc>
                        <a:spcAft>
                          <a:spcPts val="0"/>
                        </a:spcAft>
                      </a:pPr>
                      <a:r>
                        <a:rPr lang="fr-BE" sz="1200">
                          <a:effectLst/>
                        </a:rPr>
                        <a:t> </a:t>
                      </a:r>
                      <a:endParaRPr lang="fr-BE" sz="1300">
                        <a:effectLst/>
                      </a:endParaRPr>
                    </a:p>
                    <a:p>
                      <a:pPr marL="342900" lvl="0" indent="-342900">
                        <a:lnSpc>
                          <a:spcPct val="115000"/>
                        </a:lnSpc>
                        <a:spcAft>
                          <a:spcPts val="0"/>
                        </a:spcAft>
                        <a:buFont typeface="Wingdings" panose="05000000000000000000" pitchFamily="2" charset="2"/>
                        <a:buChar char=""/>
                      </a:pPr>
                      <a:r>
                        <a:rPr lang="fr-BE" sz="1200">
                          <a:effectLst/>
                        </a:rPr>
                        <a:t>Elle peut donc recevoir un Objet de n’importe quel type et doit renvoyer True si l’objet est de type adéquat, et si les attributs servant à la comparaison sont égaux.</a:t>
                      </a:r>
                      <a:endParaRPr lang="fr-BE" sz="1300">
                        <a:effectLst/>
                      </a:endParaRPr>
                    </a:p>
                    <a:p>
                      <a:pPr>
                        <a:lnSpc>
                          <a:spcPct val="115000"/>
                        </a:lnSpc>
                        <a:spcAft>
                          <a:spcPts val="0"/>
                        </a:spcAft>
                      </a:pPr>
                      <a:r>
                        <a:rPr lang="fr-BE" sz="1200">
                          <a:effectLst/>
                        </a:rPr>
                        <a:t> </a:t>
                      </a:r>
                      <a:endParaRPr lang="fr-BE" sz="1300">
                        <a:effectLst/>
                        <a:latin typeface="Calibri" panose="020F0502020204030204" pitchFamily="34" charset="0"/>
                        <a:ea typeface="Calibri" panose="020F0502020204030204" pitchFamily="34" charset="0"/>
                        <a:cs typeface="Times New Roman" panose="02020603050405020304" pitchFamily="18" charset="0"/>
                      </a:endParaRPr>
                    </a:p>
                  </a:txBody>
                  <a:tcPr marL="82404" marR="82404" marT="0" marB="0"/>
                </a:tc>
                <a:tc>
                  <a:txBody>
                    <a:bodyPr/>
                    <a:lstStyle/>
                    <a:p>
                      <a:pPr>
                        <a:lnSpc>
                          <a:spcPct val="115000"/>
                        </a:lnSpc>
                        <a:spcAft>
                          <a:spcPts val="0"/>
                        </a:spcAft>
                      </a:pPr>
                      <a:r>
                        <a:rPr lang="fr-BE" sz="1200" dirty="0">
                          <a:effectLst/>
                        </a:rPr>
                        <a:t>Redéfinition de la méthode </a:t>
                      </a:r>
                      <a:r>
                        <a:rPr lang="fr-BE" sz="1200" dirty="0" err="1">
                          <a:effectLst/>
                        </a:rPr>
                        <a:t>compareTo</a:t>
                      </a:r>
                      <a:r>
                        <a:rPr lang="fr-BE" sz="1200" dirty="0">
                          <a:effectLst/>
                        </a:rPr>
                        <a:t> appartenant à l’Interface par défaut Comparable </a:t>
                      </a:r>
                      <a:endParaRPr lang="fr-BE" sz="1300" dirty="0">
                        <a:effectLst/>
                      </a:endParaRPr>
                    </a:p>
                    <a:p>
                      <a:pPr>
                        <a:lnSpc>
                          <a:spcPct val="115000"/>
                        </a:lnSpc>
                        <a:spcAft>
                          <a:spcPts val="0"/>
                        </a:spcAft>
                      </a:pPr>
                      <a:r>
                        <a:rPr lang="fr-BE" sz="1200" dirty="0">
                          <a:effectLst/>
                        </a:rPr>
                        <a:t> </a:t>
                      </a:r>
                      <a:endParaRPr lang="fr-BE" sz="1300" dirty="0">
                        <a:effectLst/>
                      </a:endParaRPr>
                    </a:p>
                    <a:p>
                      <a:pPr marL="342900" lvl="0" indent="-342900">
                        <a:lnSpc>
                          <a:spcPct val="115000"/>
                        </a:lnSpc>
                        <a:spcAft>
                          <a:spcPts val="0"/>
                        </a:spcAft>
                        <a:buFont typeface="Wingdings" panose="05000000000000000000" pitchFamily="2" charset="2"/>
                        <a:buChar char=""/>
                      </a:pPr>
                      <a:r>
                        <a:rPr lang="fr-BE" sz="1200" dirty="0">
                          <a:effectLst/>
                        </a:rPr>
                        <a:t>Renvoie un entier :</a:t>
                      </a:r>
                      <a:endParaRPr lang="fr-BE" sz="1300" dirty="0">
                        <a:effectLst/>
                      </a:endParaRPr>
                    </a:p>
                    <a:p>
                      <a:pPr marL="457200">
                        <a:lnSpc>
                          <a:spcPct val="115000"/>
                        </a:lnSpc>
                        <a:spcAft>
                          <a:spcPts val="0"/>
                        </a:spcAft>
                      </a:pPr>
                      <a:r>
                        <a:rPr lang="fr-BE" sz="1200" dirty="0">
                          <a:effectLst/>
                        </a:rPr>
                        <a:t> </a:t>
                      </a:r>
                      <a:endParaRPr lang="fr-BE" sz="1300" dirty="0">
                        <a:effectLst/>
                      </a:endParaRPr>
                    </a:p>
                    <a:p>
                      <a:pPr marL="342900" lvl="0" indent="-342900">
                        <a:lnSpc>
                          <a:spcPct val="115000"/>
                        </a:lnSpc>
                        <a:spcAft>
                          <a:spcPts val="0"/>
                        </a:spcAft>
                        <a:buFont typeface="Wingdings" panose="05000000000000000000" pitchFamily="2" charset="2"/>
                        <a:buChar char=""/>
                      </a:pPr>
                      <a:r>
                        <a:rPr lang="fr-BE" sz="1200" dirty="0">
                          <a:effectLst/>
                        </a:rPr>
                        <a:t>&gt; 0 : si l’objet sur lequel la méthode est appelée est &gt; à l’objet en argument</a:t>
                      </a:r>
                      <a:endParaRPr lang="fr-BE" sz="1300" dirty="0">
                        <a:effectLst/>
                      </a:endParaRPr>
                    </a:p>
                    <a:p>
                      <a:pPr marL="685800">
                        <a:lnSpc>
                          <a:spcPct val="115000"/>
                        </a:lnSpc>
                        <a:spcAft>
                          <a:spcPts val="0"/>
                        </a:spcAft>
                      </a:pPr>
                      <a:r>
                        <a:rPr lang="fr-BE" sz="1200" dirty="0">
                          <a:effectLst/>
                        </a:rPr>
                        <a:t> </a:t>
                      </a:r>
                      <a:endParaRPr lang="fr-BE" sz="1300" dirty="0">
                        <a:effectLst/>
                      </a:endParaRPr>
                    </a:p>
                    <a:p>
                      <a:pPr marL="342900" marR="0" lvl="0" indent="-342900" algn="l" defTabSz="914400" rtl="0" eaLnBrk="1" fontAlgn="auto" latinLnBrk="0" hangingPunct="1">
                        <a:lnSpc>
                          <a:spcPct val="115000"/>
                        </a:lnSpc>
                        <a:spcBef>
                          <a:spcPts val="0"/>
                        </a:spcBef>
                        <a:spcAft>
                          <a:spcPts val="0"/>
                        </a:spcAft>
                        <a:buClrTx/>
                        <a:buSzTx/>
                        <a:buFont typeface="Wingdings" panose="05000000000000000000" pitchFamily="2" charset="2"/>
                        <a:buChar char=""/>
                        <a:tabLst/>
                        <a:defRPr/>
                      </a:pPr>
                      <a:r>
                        <a:rPr lang="fr-BE" sz="1200" dirty="0">
                          <a:effectLst/>
                        </a:rPr>
                        <a:t>&lt; 0 : s’il est &lt; </a:t>
                      </a:r>
                      <a:r>
                        <a:rPr lang="fr-BE" sz="1400" dirty="0">
                          <a:effectLst/>
                        </a:rPr>
                        <a:t> à l’objet en argument</a:t>
                      </a:r>
                      <a:endParaRPr lang="fr-BE" sz="1600" dirty="0">
                        <a:effectLst/>
                      </a:endParaRPr>
                    </a:p>
                    <a:p>
                      <a:pPr marL="457200">
                        <a:lnSpc>
                          <a:spcPct val="115000"/>
                        </a:lnSpc>
                        <a:spcAft>
                          <a:spcPts val="0"/>
                        </a:spcAft>
                      </a:pPr>
                      <a:r>
                        <a:rPr lang="fr-BE" sz="1200" dirty="0">
                          <a:effectLst/>
                        </a:rPr>
                        <a:t> </a:t>
                      </a:r>
                      <a:endParaRPr lang="fr-BE" sz="1300" dirty="0">
                        <a:effectLst/>
                      </a:endParaRPr>
                    </a:p>
                    <a:p>
                      <a:pPr marL="342900" lvl="0" indent="-342900">
                        <a:lnSpc>
                          <a:spcPct val="115000"/>
                        </a:lnSpc>
                        <a:spcAft>
                          <a:spcPts val="0"/>
                        </a:spcAft>
                        <a:buFont typeface="Wingdings" panose="05000000000000000000" pitchFamily="2" charset="2"/>
                        <a:buChar char=""/>
                      </a:pPr>
                      <a:r>
                        <a:rPr lang="fr-BE" sz="1200" dirty="0">
                          <a:effectLst/>
                        </a:rPr>
                        <a:t>= 0 : s’ils sont égaux</a:t>
                      </a:r>
                      <a:endParaRPr lang="fr-BE" sz="1300" dirty="0">
                        <a:effectLst/>
                      </a:endParaRPr>
                    </a:p>
                    <a:p>
                      <a:pPr marL="457200">
                        <a:lnSpc>
                          <a:spcPct val="115000"/>
                        </a:lnSpc>
                        <a:spcAft>
                          <a:spcPts val="0"/>
                        </a:spcAft>
                      </a:pPr>
                      <a:r>
                        <a:rPr lang="fr-BE" sz="1200" dirty="0">
                          <a:effectLst/>
                        </a:rPr>
                        <a:t> </a:t>
                      </a:r>
                      <a:endParaRPr lang="fr-BE" sz="1300" dirty="0">
                        <a:effectLst/>
                      </a:endParaRPr>
                    </a:p>
                    <a:p>
                      <a:pPr marL="342900" lvl="0" indent="-342900">
                        <a:lnSpc>
                          <a:spcPct val="115000"/>
                        </a:lnSpc>
                        <a:spcAft>
                          <a:spcPts val="0"/>
                        </a:spcAft>
                        <a:buFont typeface="Wingdings" panose="05000000000000000000" pitchFamily="2" charset="2"/>
                        <a:buChar char=""/>
                      </a:pPr>
                      <a:r>
                        <a:rPr lang="fr-BE" sz="1200" dirty="0">
                          <a:effectLst/>
                        </a:rPr>
                        <a:t>Les attributs servant à la comparaison doivent être les mêmes que dans le </a:t>
                      </a:r>
                      <a:r>
                        <a:rPr lang="fr-BE" sz="1200" dirty="0" err="1">
                          <a:effectLst/>
                        </a:rPr>
                        <a:t>Equals</a:t>
                      </a:r>
                      <a:r>
                        <a:rPr lang="fr-BE" sz="1200" dirty="0">
                          <a:effectLst/>
                        </a:rPr>
                        <a:t>, car si </a:t>
                      </a:r>
                      <a:r>
                        <a:rPr lang="fr-BE" sz="1200" dirty="0" err="1">
                          <a:effectLst/>
                        </a:rPr>
                        <a:t>Equals</a:t>
                      </a:r>
                      <a:r>
                        <a:rPr lang="fr-BE" sz="1200" dirty="0">
                          <a:effectLst/>
                        </a:rPr>
                        <a:t> retourne </a:t>
                      </a:r>
                      <a:r>
                        <a:rPr lang="fr-BE" sz="1200" dirty="0" err="1">
                          <a:effectLst/>
                        </a:rPr>
                        <a:t>True</a:t>
                      </a:r>
                      <a:r>
                        <a:rPr lang="fr-BE" sz="1200" dirty="0">
                          <a:effectLst/>
                        </a:rPr>
                        <a:t>, </a:t>
                      </a:r>
                      <a:r>
                        <a:rPr lang="fr-BE" sz="1200" dirty="0" err="1">
                          <a:effectLst/>
                        </a:rPr>
                        <a:t>compareTo</a:t>
                      </a:r>
                      <a:r>
                        <a:rPr lang="fr-BE" sz="1200" dirty="0">
                          <a:effectLst/>
                        </a:rPr>
                        <a:t> doit renvoyer 0</a:t>
                      </a:r>
                      <a:endParaRPr lang="fr-BE" sz="1300" dirty="0">
                        <a:effectLst/>
                      </a:endParaRPr>
                    </a:p>
                    <a:p>
                      <a:pPr marL="457200">
                        <a:lnSpc>
                          <a:spcPct val="115000"/>
                        </a:lnSpc>
                        <a:spcAft>
                          <a:spcPts val="0"/>
                        </a:spcAft>
                      </a:pPr>
                      <a:r>
                        <a:rPr lang="fr-BE" sz="1200" dirty="0">
                          <a:effectLst/>
                        </a:rPr>
                        <a:t> </a:t>
                      </a:r>
                      <a:endParaRPr lang="fr-BE"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404" marR="82404" marT="0" marB="0"/>
                </a:tc>
                <a:extLst>
                  <a:ext uri="{0D108BD9-81ED-4DB2-BD59-A6C34878D82A}">
                    <a16:rowId xmlns:a16="http://schemas.microsoft.com/office/drawing/2014/main" val="2757743640"/>
                  </a:ext>
                </a:extLst>
              </a:tr>
            </a:tbl>
          </a:graphicData>
        </a:graphic>
      </p:graphicFrame>
      <p:pic>
        <p:nvPicPr>
          <p:cNvPr id="2" name="Image 1">
            <a:extLst>
              <a:ext uri="{FF2B5EF4-FFF2-40B4-BE49-F238E27FC236}">
                <a16:creationId xmlns:a16="http://schemas.microsoft.com/office/drawing/2014/main" id="{7A474A2A-6FEC-4A15-8D19-913790B41C44}"/>
              </a:ext>
            </a:extLst>
          </p:cNvPr>
          <p:cNvPicPr>
            <a:picLocks noChangeAspect="1"/>
          </p:cNvPicPr>
          <p:nvPr/>
        </p:nvPicPr>
        <p:blipFill>
          <a:blip r:embed="rId3"/>
          <a:stretch>
            <a:fillRect/>
          </a:stretch>
        </p:blipFill>
        <p:spPr>
          <a:xfrm>
            <a:off x="1673448" y="3444972"/>
            <a:ext cx="6103146" cy="3352432"/>
          </a:xfrm>
          <a:prstGeom prst="rect">
            <a:avLst/>
          </a:prstGeom>
        </p:spPr>
      </p:pic>
    </p:spTree>
    <p:extLst>
      <p:ext uri="{BB962C8B-B14F-4D97-AF65-F5344CB8AC3E}">
        <p14:creationId xmlns:p14="http://schemas.microsoft.com/office/powerpoint/2010/main" val="155538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42385" y="3068960"/>
            <a:ext cx="9014492" cy="2308324"/>
          </a:xfrm>
          <a:prstGeom prst="rect">
            <a:avLst/>
          </a:prstGeom>
          <a:noFill/>
        </p:spPr>
        <p:txBody>
          <a:bodyPr wrap="square" rtlCol="0">
            <a:spAutoFit/>
          </a:bodyPr>
          <a:lstStyle/>
          <a:p>
            <a:r>
              <a:rPr lang="fr-BE" dirty="0"/>
              <a:t>Les 3 étapes de départ &lt; Réf. Sans critère &gt;</a:t>
            </a:r>
          </a:p>
          <a:p>
            <a:endParaRPr lang="fr-BE" dirty="0"/>
          </a:p>
          <a:p>
            <a:pPr marL="342900" indent="-342900">
              <a:buAutoNum type="arabicParenR"/>
            </a:pPr>
            <a:r>
              <a:rPr lang="fr-BE" dirty="0"/>
              <a:t>Création de l’agenda (new agenda()) (avec liste vide de personne)</a:t>
            </a:r>
          </a:p>
          <a:p>
            <a:pPr marL="342900" indent="-342900">
              <a:buAutoNum type="arabicParenR"/>
            </a:pPr>
            <a:endParaRPr lang="fr-BE" dirty="0"/>
          </a:p>
          <a:p>
            <a:pPr marL="342900" indent="-342900">
              <a:buAutoNum type="arabicParenR"/>
            </a:pPr>
            <a:endParaRPr lang="fr-BE" dirty="0"/>
          </a:p>
          <a:p>
            <a:pPr marL="342900" indent="-342900">
              <a:buAutoNum type="arabicParenR"/>
            </a:pPr>
            <a:r>
              <a:rPr lang="fr-BE" dirty="0"/>
              <a:t>Création des personnes (new personne())</a:t>
            </a:r>
          </a:p>
          <a:p>
            <a:pPr marL="342900" indent="-342900">
              <a:buAutoNum type="arabicParenR"/>
            </a:pPr>
            <a:endParaRPr lang="fr-BE" dirty="0"/>
          </a:p>
          <a:p>
            <a:pPr marL="342900" indent="-342900">
              <a:buAutoNum type="arabicParenR"/>
            </a:pPr>
            <a:r>
              <a:rPr lang="fr-BE" dirty="0"/>
              <a:t> Ajout des personnes à l’Agenda </a:t>
            </a:r>
          </a:p>
        </p:txBody>
      </p:sp>
      <p:sp>
        <p:nvSpPr>
          <p:cNvPr id="13" name="Rectangle 12"/>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grpSp>
        <p:nvGrpSpPr>
          <p:cNvPr id="6" name="Groupe 5">
            <a:extLst>
              <a:ext uri="{FF2B5EF4-FFF2-40B4-BE49-F238E27FC236}">
                <a16:creationId xmlns:a16="http://schemas.microsoft.com/office/drawing/2014/main" id="{55B57BAB-CCCD-471D-A894-5CF1A77CBB58}"/>
              </a:ext>
            </a:extLst>
          </p:cNvPr>
          <p:cNvGrpSpPr/>
          <p:nvPr/>
        </p:nvGrpSpPr>
        <p:grpSpPr>
          <a:xfrm>
            <a:off x="1187625" y="86691"/>
            <a:ext cx="6984775" cy="2257740"/>
            <a:chOff x="1187625" y="86691"/>
            <a:chExt cx="6984775" cy="2257740"/>
          </a:xfrm>
        </p:grpSpPr>
        <p:pic>
          <p:nvPicPr>
            <p:cNvPr id="3" name="Image 2">
              <a:extLst>
                <a:ext uri="{FF2B5EF4-FFF2-40B4-BE49-F238E27FC236}">
                  <a16:creationId xmlns:a16="http://schemas.microsoft.com/office/drawing/2014/main" id="{1A4F8192-5273-4507-B150-73B2C850DD42}"/>
                </a:ext>
              </a:extLst>
            </p:cNvPr>
            <p:cNvPicPr>
              <a:picLocks noChangeAspect="1"/>
            </p:cNvPicPr>
            <p:nvPr/>
          </p:nvPicPr>
          <p:blipFill>
            <a:blip r:embed="rId3"/>
            <a:stretch>
              <a:fillRect/>
            </a:stretch>
          </p:blipFill>
          <p:spPr>
            <a:xfrm>
              <a:off x="1331640" y="86691"/>
              <a:ext cx="6840760" cy="2257740"/>
            </a:xfrm>
            <a:prstGeom prst="rect">
              <a:avLst/>
            </a:prstGeom>
          </p:spPr>
        </p:pic>
        <p:pic>
          <p:nvPicPr>
            <p:cNvPr id="1030"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t="21981" b="39009"/>
            <a:stretch/>
          </p:blipFill>
          <p:spPr bwMode="auto">
            <a:xfrm>
              <a:off x="5067367" y="1853476"/>
              <a:ext cx="2528969" cy="10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5" y="968202"/>
              <a:ext cx="3024336" cy="22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5" name="Connecteur droit avec flèche 14"/>
          <p:cNvCxnSpPr/>
          <p:nvPr/>
        </p:nvCxnSpPr>
        <p:spPr>
          <a:xfrm>
            <a:off x="179512" y="3888945"/>
            <a:ext cx="0" cy="61634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79512" y="1988840"/>
            <a:ext cx="3240360" cy="369332"/>
          </a:xfrm>
          <a:prstGeom prst="rect">
            <a:avLst/>
          </a:prstGeom>
          <a:noFill/>
        </p:spPr>
        <p:txBody>
          <a:bodyPr wrap="square" rtlCol="0">
            <a:spAutoFit/>
          </a:bodyPr>
          <a:lstStyle/>
          <a:p>
            <a:r>
              <a:rPr lang="fr-BE" b="1" u="sng" dirty="0"/>
              <a:t>Mécanisme</a:t>
            </a:r>
          </a:p>
        </p:txBody>
      </p:sp>
      <p:sp>
        <p:nvSpPr>
          <p:cNvPr id="19" name="ZoneTexte 18"/>
          <p:cNvSpPr txBox="1"/>
          <p:nvPr/>
        </p:nvSpPr>
        <p:spPr>
          <a:xfrm>
            <a:off x="-22369" y="2555612"/>
            <a:ext cx="9144000" cy="369332"/>
          </a:xfrm>
          <a:prstGeom prst="rect">
            <a:avLst/>
          </a:prstGeom>
          <a:noFill/>
        </p:spPr>
        <p:txBody>
          <a:bodyPr wrap="square" rtlCol="0">
            <a:spAutoFit/>
          </a:bodyPr>
          <a:lstStyle/>
          <a:p>
            <a:pPr algn="ctr"/>
            <a:r>
              <a:rPr lang="fr-BE" b="1" u="sng" dirty="0">
                <a:solidFill>
                  <a:srgbClr val="00B0F0"/>
                </a:solidFill>
              </a:rPr>
              <a:t>A/ AJOUT DES DONNEES sans doublon</a:t>
            </a:r>
          </a:p>
        </p:txBody>
      </p:sp>
      <p:pic>
        <p:nvPicPr>
          <p:cNvPr id="21" name="Image 20">
            <a:extLst>
              <a:ext uri="{FF2B5EF4-FFF2-40B4-BE49-F238E27FC236}">
                <a16:creationId xmlns:a16="http://schemas.microsoft.com/office/drawing/2014/main" id="{F09CE7EB-E75B-4706-BF93-40FE2527489F}"/>
              </a:ext>
            </a:extLst>
          </p:cNvPr>
          <p:cNvPicPr>
            <a:picLocks noChangeAspect="1"/>
          </p:cNvPicPr>
          <p:nvPr/>
        </p:nvPicPr>
        <p:blipFill rotWithShape="1">
          <a:blip r:embed="rId6"/>
          <a:srcRect t="24268" b="30848"/>
          <a:stretch/>
        </p:blipFill>
        <p:spPr>
          <a:xfrm>
            <a:off x="1186402" y="4104564"/>
            <a:ext cx="3169563" cy="153616"/>
          </a:xfrm>
          <a:prstGeom prst="rect">
            <a:avLst/>
          </a:prstGeom>
          <a:noFill/>
          <a:ln>
            <a:solidFill>
              <a:schemeClr val="accent1"/>
            </a:solidFill>
          </a:ln>
        </p:spPr>
      </p:pic>
      <p:pic>
        <p:nvPicPr>
          <p:cNvPr id="22" name="Image 21">
            <a:extLst>
              <a:ext uri="{FF2B5EF4-FFF2-40B4-BE49-F238E27FC236}">
                <a16:creationId xmlns:a16="http://schemas.microsoft.com/office/drawing/2014/main" id="{C6B36329-EFBA-4227-8D34-F844EE871676}"/>
              </a:ext>
            </a:extLst>
          </p:cNvPr>
          <p:cNvPicPr>
            <a:picLocks noChangeAspect="1"/>
          </p:cNvPicPr>
          <p:nvPr/>
        </p:nvPicPr>
        <p:blipFill>
          <a:blip r:embed="rId7"/>
          <a:stretch>
            <a:fillRect/>
          </a:stretch>
        </p:blipFill>
        <p:spPr>
          <a:xfrm>
            <a:off x="4831421" y="3997879"/>
            <a:ext cx="3737493" cy="507408"/>
          </a:xfrm>
          <a:prstGeom prst="rect">
            <a:avLst/>
          </a:prstGeom>
          <a:noFill/>
          <a:ln>
            <a:solidFill>
              <a:schemeClr val="accent1"/>
            </a:solidFill>
          </a:ln>
        </p:spPr>
      </p:pic>
      <p:cxnSp>
        <p:nvCxnSpPr>
          <p:cNvPr id="23" name="Connecteur droit avec flèche 22">
            <a:extLst>
              <a:ext uri="{FF2B5EF4-FFF2-40B4-BE49-F238E27FC236}">
                <a16:creationId xmlns:a16="http://schemas.microsoft.com/office/drawing/2014/main" id="{8711D6D5-F1CF-4375-8B90-497FA9EE562F}"/>
              </a:ext>
            </a:extLst>
          </p:cNvPr>
          <p:cNvCxnSpPr>
            <a:cxnSpLocks/>
            <a:endCxn id="22" idx="1"/>
          </p:cNvCxnSpPr>
          <p:nvPr/>
        </p:nvCxnSpPr>
        <p:spPr>
          <a:xfrm>
            <a:off x="4355965" y="4150992"/>
            <a:ext cx="475456" cy="100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0ACAAD6C-0347-4FC3-ACFC-3AE0E0A6AB2C}"/>
              </a:ext>
            </a:extLst>
          </p:cNvPr>
          <p:cNvPicPr>
            <a:picLocks noChangeAspect="1"/>
          </p:cNvPicPr>
          <p:nvPr/>
        </p:nvPicPr>
        <p:blipFill>
          <a:blip r:embed="rId8"/>
          <a:stretch>
            <a:fillRect/>
          </a:stretch>
        </p:blipFill>
        <p:spPr>
          <a:xfrm>
            <a:off x="3923927" y="4982709"/>
            <a:ext cx="4868155" cy="1323494"/>
          </a:xfrm>
          <a:prstGeom prst="rect">
            <a:avLst/>
          </a:prstGeom>
          <a:noFill/>
          <a:ln>
            <a:solidFill>
              <a:schemeClr val="accent1"/>
            </a:solidFill>
          </a:ln>
        </p:spPr>
      </p:pic>
    </p:spTree>
    <p:extLst>
      <p:ext uri="{BB962C8B-B14F-4D97-AF65-F5344CB8AC3E}">
        <p14:creationId xmlns:p14="http://schemas.microsoft.com/office/powerpoint/2010/main" val="301659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302F65CB-B6C3-4212-9E5D-C9346C17A732}"/>
              </a:ext>
            </a:extLst>
          </p:cNvPr>
          <p:cNvPicPr>
            <a:picLocks noChangeAspect="1"/>
          </p:cNvPicPr>
          <p:nvPr/>
        </p:nvPicPr>
        <p:blipFill>
          <a:blip r:embed="rId3"/>
          <a:stretch>
            <a:fillRect/>
          </a:stretch>
        </p:blipFill>
        <p:spPr>
          <a:xfrm>
            <a:off x="4507246" y="3078252"/>
            <a:ext cx="2228850" cy="2209800"/>
          </a:xfrm>
          <a:prstGeom prst="rect">
            <a:avLst/>
          </a:prstGeom>
          <a:noFill/>
          <a:ln w="9525">
            <a:solidFill>
              <a:schemeClr val="tx1"/>
            </a:solidFill>
            <a:miter lim="800000"/>
            <a:headEnd/>
            <a:tailEnd/>
          </a:ln>
          <a:effectLst/>
        </p:spPr>
      </p:pic>
      <p:pic>
        <p:nvPicPr>
          <p:cNvPr id="17" name="Image 16">
            <a:extLst>
              <a:ext uri="{FF2B5EF4-FFF2-40B4-BE49-F238E27FC236}">
                <a16:creationId xmlns:a16="http://schemas.microsoft.com/office/drawing/2014/main" id="{390671FE-2047-4C55-956D-AE8D17F7C8DB}"/>
              </a:ext>
            </a:extLst>
          </p:cNvPr>
          <p:cNvPicPr>
            <a:picLocks noChangeAspect="1"/>
          </p:cNvPicPr>
          <p:nvPr/>
        </p:nvPicPr>
        <p:blipFill>
          <a:blip r:embed="rId4"/>
          <a:stretch>
            <a:fillRect/>
          </a:stretch>
        </p:blipFill>
        <p:spPr>
          <a:xfrm>
            <a:off x="4231332" y="6324134"/>
            <a:ext cx="2774640" cy="362324"/>
          </a:xfrm>
          <a:prstGeom prst="rect">
            <a:avLst/>
          </a:prstGeom>
          <a:noFill/>
          <a:ln w="9525">
            <a:solidFill>
              <a:schemeClr val="tx1"/>
            </a:solidFill>
            <a:miter lim="800000"/>
            <a:headEnd/>
            <a:tailEnd/>
          </a:ln>
          <a:effectLst/>
        </p:spPr>
      </p:pic>
      <p:pic>
        <p:nvPicPr>
          <p:cNvPr id="10" name="Image 9">
            <a:extLst>
              <a:ext uri="{FF2B5EF4-FFF2-40B4-BE49-F238E27FC236}">
                <a16:creationId xmlns:a16="http://schemas.microsoft.com/office/drawing/2014/main" id="{90F48F40-A313-4FB9-BA6E-5258ECDD050C}"/>
              </a:ext>
            </a:extLst>
          </p:cNvPr>
          <p:cNvPicPr>
            <a:picLocks noChangeAspect="1"/>
          </p:cNvPicPr>
          <p:nvPr/>
        </p:nvPicPr>
        <p:blipFill>
          <a:blip r:embed="rId5"/>
          <a:stretch>
            <a:fillRect/>
          </a:stretch>
        </p:blipFill>
        <p:spPr>
          <a:xfrm>
            <a:off x="275095" y="5666215"/>
            <a:ext cx="3886200" cy="1132708"/>
          </a:xfrm>
          <a:prstGeom prst="rect">
            <a:avLst/>
          </a:prstGeom>
          <a:noFill/>
          <a:ln w="9525">
            <a:solidFill>
              <a:schemeClr val="tx1"/>
            </a:solidFill>
            <a:miter lim="800000"/>
            <a:headEnd/>
            <a:tailEnd/>
          </a:ln>
          <a:effectLst/>
        </p:spPr>
      </p:pic>
      <p:pic>
        <p:nvPicPr>
          <p:cNvPr id="5" name="Image 4">
            <a:extLst>
              <a:ext uri="{FF2B5EF4-FFF2-40B4-BE49-F238E27FC236}">
                <a16:creationId xmlns:a16="http://schemas.microsoft.com/office/drawing/2014/main" id="{51112B22-FAE1-4A03-BF09-731410C4B24D}"/>
              </a:ext>
            </a:extLst>
          </p:cNvPr>
          <p:cNvPicPr>
            <a:picLocks noChangeAspect="1"/>
          </p:cNvPicPr>
          <p:nvPr/>
        </p:nvPicPr>
        <p:blipFill>
          <a:blip r:embed="rId6"/>
          <a:stretch>
            <a:fillRect/>
          </a:stretch>
        </p:blipFill>
        <p:spPr>
          <a:xfrm>
            <a:off x="253752" y="4814292"/>
            <a:ext cx="3886200" cy="342900"/>
          </a:xfrm>
          <a:prstGeom prst="rect">
            <a:avLst/>
          </a:prstGeom>
          <a:noFill/>
          <a:ln w="9525">
            <a:solidFill>
              <a:schemeClr val="tx1"/>
            </a:solidFill>
            <a:miter lim="800000"/>
            <a:headEnd/>
            <a:tailEnd/>
          </a:ln>
          <a:effectLst/>
        </p:spPr>
      </p:pic>
      <p:pic>
        <p:nvPicPr>
          <p:cNvPr id="4" name="Image 3">
            <a:extLst>
              <a:ext uri="{FF2B5EF4-FFF2-40B4-BE49-F238E27FC236}">
                <a16:creationId xmlns:a16="http://schemas.microsoft.com/office/drawing/2014/main" id="{D23A65E4-4B33-4024-B2E1-520D4B8F5B1F}"/>
              </a:ext>
            </a:extLst>
          </p:cNvPr>
          <p:cNvPicPr>
            <a:picLocks noChangeAspect="1"/>
          </p:cNvPicPr>
          <p:nvPr/>
        </p:nvPicPr>
        <p:blipFill>
          <a:blip r:embed="rId7"/>
          <a:stretch>
            <a:fillRect/>
          </a:stretch>
        </p:blipFill>
        <p:spPr>
          <a:xfrm>
            <a:off x="108687" y="3876050"/>
            <a:ext cx="3790950" cy="733425"/>
          </a:xfrm>
          <a:prstGeom prst="rect">
            <a:avLst/>
          </a:prstGeom>
          <a:noFill/>
          <a:ln w="9525">
            <a:solidFill>
              <a:schemeClr val="tx1"/>
            </a:solidFill>
            <a:miter lim="800000"/>
            <a:headEnd/>
            <a:tailEnd/>
          </a:ln>
          <a:effectLst/>
        </p:spPr>
      </p:pic>
      <p:sp>
        <p:nvSpPr>
          <p:cNvPr id="11" name="ZoneTexte 10"/>
          <p:cNvSpPr txBox="1"/>
          <p:nvPr/>
        </p:nvSpPr>
        <p:spPr>
          <a:xfrm>
            <a:off x="0" y="2708920"/>
            <a:ext cx="9014492" cy="646331"/>
          </a:xfrm>
          <a:prstGeom prst="rect">
            <a:avLst/>
          </a:prstGeom>
          <a:noFill/>
        </p:spPr>
        <p:txBody>
          <a:bodyPr wrap="square" rtlCol="0">
            <a:spAutoFit/>
          </a:bodyPr>
          <a:lstStyle/>
          <a:p>
            <a:pPr marL="342900" indent="-342900">
              <a:buFont typeface="+mj-lt"/>
              <a:buAutoNum type="arabicParenR" startAt="4"/>
            </a:pPr>
            <a:r>
              <a:rPr lang="fr-BE" dirty="0"/>
              <a:t>Création de l’</a:t>
            </a:r>
            <a:r>
              <a:rPr lang="fr-BE" dirty="0" err="1"/>
              <a:t>IteratorPersonne</a:t>
            </a:r>
            <a:r>
              <a:rPr lang="fr-BE" dirty="0"/>
              <a:t> (« avec filtre ») afin de  récupérer la liste et de pouvoir  la parcourir  ensuite</a:t>
            </a: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67" y="3499052"/>
            <a:ext cx="4391025" cy="219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67705" y="3178529"/>
            <a:ext cx="2146454" cy="8010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8" name="Connecteur en arc 97"/>
          <p:cNvCxnSpPr/>
          <p:nvPr/>
        </p:nvCxnSpPr>
        <p:spPr>
          <a:xfrm flipH="1">
            <a:off x="3775013" y="3608590"/>
            <a:ext cx="614725" cy="313689"/>
          </a:xfrm>
          <a:prstGeom prst="curvedConnector3">
            <a:avLst>
              <a:gd name="adj1" fmla="val -285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Connecteur en arc 100"/>
          <p:cNvCxnSpPr>
            <a:cxnSpLocks/>
          </p:cNvCxnSpPr>
          <p:nvPr/>
        </p:nvCxnSpPr>
        <p:spPr>
          <a:xfrm rot="5400000">
            <a:off x="-67941" y="4551255"/>
            <a:ext cx="706510" cy="7190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Connecteur en arc 103"/>
          <p:cNvCxnSpPr>
            <a:cxnSpLocks/>
          </p:cNvCxnSpPr>
          <p:nvPr/>
        </p:nvCxnSpPr>
        <p:spPr>
          <a:xfrm rot="5400000">
            <a:off x="-28434" y="5292215"/>
            <a:ext cx="773576" cy="217990"/>
          </a:xfrm>
          <a:prstGeom prst="curvedConnector4">
            <a:avLst>
              <a:gd name="adj1" fmla="val 28574"/>
              <a:gd name="adj2" fmla="val 20486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Connecteur en arc 72"/>
          <p:cNvCxnSpPr>
            <a:cxnSpLocks/>
            <a:endCxn id="17" idx="1"/>
          </p:cNvCxnSpPr>
          <p:nvPr/>
        </p:nvCxnSpPr>
        <p:spPr>
          <a:xfrm>
            <a:off x="1691680" y="6324134"/>
            <a:ext cx="2539652" cy="18116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94"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7705" y="4062709"/>
            <a:ext cx="2090493" cy="8389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1" name="Connecteur en arc 110"/>
          <p:cNvCxnSpPr>
            <a:cxnSpLocks/>
          </p:cNvCxnSpPr>
          <p:nvPr/>
        </p:nvCxnSpPr>
        <p:spPr>
          <a:xfrm flipV="1">
            <a:off x="6415579" y="3608589"/>
            <a:ext cx="552126" cy="8753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rc 15"/>
          <p:cNvCxnSpPr>
            <a:endCxn id="94" idx="1"/>
          </p:cNvCxnSpPr>
          <p:nvPr/>
        </p:nvCxnSpPr>
        <p:spPr>
          <a:xfrm>
            <a:off x="6415579" y="4354634"/>
            <a:ext cx="552126" cy="12754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Connecteur droit 2"/>
          <p:cNvCxnSpPr/>
          <p:nvPr/>
        </p:nvCxnSpPr>
        <p:spPr>
          <a:xfrm>
            <a:off x="7918646" y="4397142"/>
            <a:ext cx="520520" cy="0"/>
          </a:xfrm>
          <a:prstGeom prst="line">
            <a:avLst/>
          </a:prstGeom>
        </p:spPr>
        <p:style>
          <a:lnRef idx="2">
            <a:schemeClr val="dk1"/>
          </a:lnRef>
          <a:fillRef idx="0">
            <a:schemeClr val="dk1"/>
          </a:fillRef>
          <a:effectRef idx="1">
            <a:schemeClr val="dk1"/>
          </a:effectRef>
          <a:fontRef idx="minor">
            <a:schemeClr val="tx1"/>
          </a:fontRef>
        </p:style>
      </p:cxnSp>
      <p:sp>
        <p:nvSpPr>
          <p:cNvPr id="33" name="Rectangle 32"/>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
        <p:nvSpPr>
          <p:cNvPr id="37" name="ZoneTexte 36"/>
          <p:cNvSpPr txBox="1"/>
          <p:nvPr/>
        </p:nvSpPr>
        <p:spPr>
          <a:xfrm>
            <a:off x="-14236" y="2411596"/>
            <a:ext cx="9144000" cy="369332"/>
          </a:xfrm>
          <a:prstGeom prst="rect">
            <a:avLst/>
          </a:prstGeom>
          <a:noFill/>
        </p:spPr>
        <p:txBody>
          <a:bodyPr wrap="square" rtlCol="0">
            <a:spAutoFit/>
          </a:bodyPr>
          <a:lstStyle/>
          <a:p>
            <a:pPr algn="ctr"/>
            <a:r>
              <a:rPr lang="fr-BE" b="1" u="sng" dirty="0">
                <a:solidFill>
                  <a:srgbClr val="00B0F0"/>
                </a:solidFill>
              </a:rPr>
              <a:t>B/ PARCOURIR la liste de l’agenda en passant par </a:t>
            </a:r>
            <a:r>
              <a:rPr lang="fr-BE" b="1" u="sng" dirty="0" err="1">
                <a:solidFill>
                  <a:srgbClr val="00B0F0"/>
                </a:solidFill>
              </a:rPr>
              <a:t>IteratorPersonne</a:t>
            </a:r>
            <a:endParaRPr lang="fr-BE" b="1" u="sng" dirty="0">
              <a:solidFill>
                <a:srgbClr val="00B0F0"/>
              </a:solidFill>
            </a:endParaRPr>
          </a:p>
        </p:txBody>
      </p:sp>
      <p:grpSp>
        <p:nvGrpSpPr>
          <p:cNvPr id="29" name="Groupe 28">
            <a:extLst>
              <a:ext uri="{FF2B5EF4-FFF2-40B4-BE49-F238E27FC236}">
                <a16:creationId xmlns:a16="http://schemas.microsoft.com/office/drawing/2014/main" id="{06D547D7-F2F4-4AEB-B5E8-AD8AD85556E5}"/>
              </a:ext>
            </a:extLst>
          </p:cNvPr>
          <p:cNvGrpSpPr/>
          <p:nvPr/>
        </p:nvGrpSpPr>
        <p:grpSpPr>
          <a:xfrm>
            <a:off x="1187625" y="86691"/>
            <a:ext cx="6984775" cy="2257740"/>
            <a:chOff x="1187625" y="86691"/>
            <a:chExt cx="6984775" cy="2257740"/>
          </a:xfrm>
        </p:grpSpPr>
        <p:pic>
          <p:nvPicPr>
            <p:cNvPr id="32" name="Image 31">
              <a:extLst>
                <a:ext uri="{FF2B5EF4-FFF2-40B4-BE49-F238E27FC236}">
                  <a16:creationId xmlns:a16="http://schemas.microsoft.com/office/drawing/2014/main" id="{383891A2-087A-47CF-B01A-4BB0094AD781}"/>
                </a:ext>
              </a:extLst>
            </p:cNvPr>
            <p:cNvPicPr>
              <a:picLocks noChangeAspect="1"/>
            </p:cNvPicPr>
            <p:nvPr/>
          </p:nvPicPr>
          <p:blipFill>
            <a:blip r:embed="rId11"/>
            <a:stretch>
              <a:fillRect/>
            </a:stretch>
          </p:blipFill>
          <p:spPr>
            <a:xfrm>
              <a:off x="1331640" y="86691"/>
              <a:ext cx="6840760" cy="2257740"/>
            </a:xfrm>
            <a:prstGeom prst="rect">
              <a:avLst/>
            </a:prstGeom>
          </p:spPr>
        </p:pic>
        <p:pic>
          <p:nvPicPr>
            <p:cNvPr id="35" name="Picture 6">
              <a:extLst>
                <a:ext uri="{FF2B5EF4-FFF2-40B4-BE49-F238E27FC236}">
                  <a16:creationId xmlns:a16="http://schemas.microsoft.com/office/drawing/2014/main" id="{F41CC8E0-32EC-41EE-AA5F-2FF1BD7F9E68}"/>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21981" b="39009"/>
            <a:stretch/>
          </p:blipFill>
          <p:spPr bwMode="auto">
            <a:xfrm>
              <a:off x="5067367" y="1853476"/>
              <a:ext cx="2528969" cy="10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5">
              <a:extLst>
                <a:ext uri="{FF2B5EF4-FFF2-40B4-BE49-F238E27FC236}">
                  <a16:creationId xmlns:a16="http://schemas.microsoft.com/office/drawing/2014/main" id="{05FA8785-88DC-4670-B1BE-FE992BB623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625" y="968202"/>
              <a:ext cx="3024336" cy="22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 name="ZoneTexte 35"/>
          <p:cNvSpPr txBox="1"/>
          <p:nvPr/>
        </p:nvSpPr>
        <p:spPr>
          <a:xfrm>
            <a:off x="179512" y="1988840"/>
            <a:ext cx="3240360" cy="369332"/>
          </a:xfrm>
          <a:prstGeom prst="rect">
            <a:avLst/>
          </a:prstGeom>
          <a:noFill/>
        </p:spPr>
        <p:txBody>
          <a:bodyPr wrap="square" rtlCol="0">
            <a:spAutoFit/>
          </a:bodyPr>
          <a:lstStyle/>
          <a:p>
            <a:r>
              <a:rPr lang="fr-BE" b="1" u="sng" dirty="0"/>
              <a:t>Mécanisme</a:t>
            </a:r>
          </a:p>
        </p:txBody>
      </p:sp>
      <p:sp>
        <p:nvSpPr>
          <p:cNvPr id="12" name="Rectangle 11">
            <a:extLst>
              <a:ext uri="{FF2B5EF4-FFF2-40B4-BE49-F238E27FC236}">
                <a16:creationId xmlns:a16="http://schemas.microsoft.com/office/drawing/2014/main" id="{97507C1F-D4A9-40F4-8D54-673202A20DF1}"/>
              </a:ext>
            </a:extLst>
          </p:cNvPr>
          <p:cNvSpPr/>
          <p:nvPr/>
        </p:nvSpPr>
        <p:spPr>
          <a:xfrm>
            <a:off x="45064" y="5366645"/>
            <a:ext cx="4166897" cy="246221"/>
          </a:xfrm>
          <a:prstGeom prst="rect">
            <a:avLst/>
          </a:prstGeom>
        </p:spPr>
        <p:txBody>
          <a:bodyPr wrap="square">
            <a:spAutoFit/>
          </a:bodyPr>
          <a:lstStyle/>
          <a:p>
            <a:r>
              <a:rPr lang="fr-BE" sz="1000" dirty="0">
                <a:solidFill>
                  <a:srgbClr val="3F7F5F"/>
                </a:solidFill>
                <a:highlight>
                  <a:srgbClr val="E8F2FE"/>
                </a:highlight>
                <a:latin typeface="Consolas" panose="020B0609020204030204" pitchFamily="49" charset="0"/>
              </a:rPr>
              <a:t>Doit initialiser le critère avant de faire la recherche</a:t>
            </a:r>
            <a:endParaRPr lang="fr-BE" sz="1000" dirty="0"/>
          </a:p>
        </p:txBody>
      </p:sp>
      <p:cxnSp>
        <p:nvCxnSpPr>
          <p:cNvPr id="50" name="Connecteur en arc 72">
            <a:extLst>
              <a:ext uri="{FF2B5EF4-FFF2-40B4-BE49-F238E27FC236}">
                <a16:creationId xmlns:a16="http://schemas.microsoft.com/office/drawing/2014/main" id="{C03129BF-0B4D-4139-9026-1B60F4168753}"/>
              </a:ext>
            </a:extLst>
          </p:cNvPr>
          <p:cNvCxnSpPr>
            <a:cxnSpLocks/>
          </p:cNvCxnSpPr>
          <p:nvPr/>
        </p:nvCxnSpPr>
        <p:spPr>
          <a:xfrm flipV="1">
            <a:off x="1187627" y="3321809"/>
            <a:ext cx="3564392" cy="316867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6" name="Rectangle 2075">
            <a:extLst>
              <a:ext uri="{FF2B5EF4-FFF2-40B4-BE49-F238E27FC236}">
                <a16:creationId xmlns:a16="http://schemas.microsoft.com/office/drawing/2014/main" id="{5D4E7201-5372-43B7-8583-C74C4938C7BD}"/>
              </a:ext>
            </a:extLst>
          </p:cNvPr>
          <p:cNvSpPr/>
          <p:nvPr/>
        </p:nvSpPr>
        <p:spPr>
          <a:xfrm>
            <a:off x="2339752" y="619196"/>
            <a:ext cx="936104" cy="30838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53478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a:extLst>
              <a:ext uri="{FF2B5EF4-FFF2-40B4-BE49-F238E27FC236}">
                <a16:creationId xmlns:a16="http://schemas.microsoft.com/office/drawing/2014/main" id="{302F65CB-B6C3-4212-9E5D-C9346C17A732}"/>
              </a:ext>
            </a:extLst>
          </p:cNvPr>
          <p:cNvPicPr>
            <a:picLocks noChangeAspect="1"/>
          </p:cNvPicPr>
          <p:nvPr/>
        </p:nvPicPr>
        <p:blipFill>
          <a:blip r:embed="rId3"/>
          <a:stretch>
            <a:fillRect/>
          </a:stretch>
        </p:blipFill>
        <p:spPr>
          <a:xfrm>
            <a:off x="4507246" y="3078252"/>
            <a:ext cx="2228850" cy="2209800"/>
          </a:xfrm>
          <a:prstGeom prst="rect">
            <a:avLst/>
          </a:prstGeom>
          <a:noFill/>
          <a:ln w="9525">
            <a:solidFill>
              <a:schemeClr val="tx1"/>
            </a:solidFill>
            <a:miter lim="800000"/>
            <a:headEnd/>
            <a:tailEnd/>
          </a:ln>
          <a:effectLst/>
        </p:spPr>
      </p:pic>
      <p:pic>
        <p:nvPicPr>
          <p:cNvPr id="17" name="Image 16">
            <a:extLst>
              <a:ext uri="{FF2B5EF4-FFF2-40B4-BE49-F238E27FC236}">
                <a16:creationId xmlns:a16="http://schemas.microsoft.com/office/drawing/2014/main" id="{390671FE-2047-4C55-956D-AE8D17F7C8DB}"/>
              </a:ext>
            </a:extLst>
          </p:cNvPr>
          <p:cNvPicPr>
            <a:picLocks noChangeAspect="1"/>
          </p:cNvPicPr>
          <p:nvPr/>
        </p:nvPicPr>
        <p:blipFill>
          <a:blip r:embed="rId4"/>
          <a:stretch>
            <a:fillRect/>
          </a:stretch>
        </p:blipFill>
        <p:spPr>
          <a:xfrm>
            <a:off x="4231332" y="6324134"/>
            <a:ext cx="2774640" cy="362324"/>
          </a:xfrm>
          <a:prstGeom prst="rect">
            <a:avLst/>
          </a:prstGeom>
          <a:noFill/>
          <a:ln w="9525">
            <a:solidFill>
              <a:schemeClr val="tx1"/>
            </a:solidFill>
            <a:miter lim="800000"/>
            <a:headEnd/>
            <a:tailEnd/>
          </a:ln>
          <a:effectLst/>
        </p:spPr>
      </p:pic>
      <p:pic>
        <p:nvPicPr>
          <p:cNvPr id="10" name="Image 9">
            <a:extLst>
              <a:ext uri="{FF2B5EF4-FFF2-40B4-BE49-F238E27FC236}">
                <a16:creationId xmlns:a16="http://schemas.microsoft.com/office/drawing/2014/main" id="{90F48F40-A313-4FB9-BA6E-5258ECDD050C}"/>
              </a:ext>
            </a:extLst>
          </p:cNvPr>
          <p:cNvPicPr>
            <a:picLocks noChangeAspect="1"/>
          </p:cNvPicPr>
          <p:nvPr/>
        </p:nvPicPr>
        <p:blipFill>
          <a:blip r:embed="rId5"/>
          <a:stretch>
            <a:fillRect/>
          </a:stretch>
        </p:blipFill>
        <p:spPr>
          <a:xfrm>
            <a:off x="275095" y="5666215"/>
            <a:ext cx="3886200" cy="1132708"/>
          </a:xfrm>
          <a:prstGeom prst="rect">
            <a:avLst/>
          </a:prstGeom>
          <a:noFill/>
          <a:ln w="9525">
            <a:solidFill>
              <a:schemeClr val="tx1"/>
            </a:solidFill>
            <a:miter lim="800000"/>
            <a:headEnd/>
            <a:tailEnd/>
          </a:ln>
          <a:effectLst/>
        </p:spPr>
      </p:pic>
      <p:pic>
        <p:nvPicPr>
          <p:cNvPr id="5" name="Image 4">
            <a:extLst>
              <a:ext uri="{FF2B5EF4-FFF2-40B4-BE49-F238E27FC236}">
                <a16:creationId xmlns:a16="http://schemas.microsoft.com/office/drawing/2014/main" id="{51112B22-FAE1-4A03-BF09-731410C4B24D}"/>
              </a:ext>
            </a:extLst>
          </p:cNvPr>
          <p:cNvPicPr>
            <a:picLocks noChangeAspect="1"/>
          </p:cNvPicPr>
          <p:nvPr/>
        </p:nvPicPr>
        <p:blipFill>
          <a:blip r:embed="rId6"/>
          <a:stretch>
            <a:fillRect/>
          </a:stretch>
        </p:blipFill>
        <p:spPr>
          <a:xfrm>
            <a:off x="253752" y="4814292"/>
            <a:ext cx="3886200" cy="342900"/>
          </a:xfrm>
          <a:prstGeom prst="rect">
            <a:avLst/>
          </a:prstGeom>
          <a:noFill/>
          <a:ln w="9525">
            <a:solidFill>
              <a:schemeClr val="tx1"/>
            </a:solidFill>
            <a:miter lim="800000"/>
            <a:headEnd/>
            <a:tailEnd/>
          </a:ln>
          <a:effectLst/>
        </p:spPr>
      </p:pic>
      <p:pic>
        <p:nvPicPr>
          <p:cNvPr id="4" name="Image 3">
            <a:extLst>
              <a:ext uri="{FF2B5EF4-FFF2-40B4-BE49-F238E27FC236}">
                <a16:creationId xmlns:a16="http://schemas.microsoft.com/office/drawing/2014/main" id="{D23A65E4-4B33-4024-B2E1-520D4B8F5B1F}"/>
              </a:ext>
            </a:extLst>
          </p:cNvPr>
          <p:cNvPicPr>
            <a:picLocks noChangeAspect="1"/>
          </p:cNvPicPr>
          <p:nvPr/>
        </p:nvPicPr>
        <p:blipFill>
          <a:blip r:embed="rId7"/>
          <a:stretch>
            <a:fillRect/>
          </a:stretch>
        </p:blipFill>
        <p:spPr>
          <a:xfrm>
            <a:off x="108687" y="3876050"/>
            <a:ext cx="3790950" cy="733425"/>
          </a:xfrm>
          <a:prstGeom prst="rect">
            <a:avLst/>
          </a:prstGeom>
          <a:noFill/>
          <a:ln w="9525">
            <a:solidFill>
              <a:schemeClr val="tx1"/>
            </a:solidFill>
            <a:miter lim="800000"/>
            <a:headEnd/>
            <a:tailEnd/>
          </a:ln>
          <a:effectLst/>
        </p:spPr>
      </p:pic>
      <p:sp>
        <p:nvSpPr>
          <p:cNvPr id="11" name="ZoneTexte 10"/>
          <p:cNvSpPr txBox="1"/>
          <p:nvPr/>
        </p:nvSpPr>
        <p:spPr>
          <a:xfrm>
            <a:off x="0" y="2708920"/>
            <a:ext cx="9014492" cy="646331"/>
          </a:xfrm>
          <a:prstGeom prst="rect">
            <a:avLst/>
          </a:prstGeom>
          <a:noFill/>
        </p:spPr>
        <p:txBody>
          <a:bodyPr wrap="square" rtlCol="0">
            <a:spAutoFit/>
          </a:bodyPr>
          <a:lstStyle/>
          <a:p>
            <a:pPr marL="342900" indent="-342900">
              <a:buFont typeface="+mj-lt"/>
              <a:buAutoNum type="arabicParenR" startAt="4"/>
            </a:pPr>
            <a:r>
              <a:rPr lang="fr-BE" dirty="0"/>
              <a:t>Création de l’</a:t>
            </a:r>
            <a:r>
              <a:rPr lang="fr-BE" dirty="0" err="1"/>
              <a:t>IteratorPersonne</a:t>
            </a:r>
            <a:r>
              <a:rPr lang="fr-BE" dirty="0"/>
              <a:t> (« avec filtre ») afin de  récupérer la liste et de pouvoir  la parcourir  ensuite</a:t>
            </a: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67" y="3499052"/>
            <a:ext cx="4391025" cy="219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67705" y="3178529"/>
            <a:ext cx="2146454" cy="8010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8" name="Connecteur en arc 97"/>
          <p:cNvCxnSpPr/>
          <p:nvPr/>
        </p:nvCxnSpPr>
        <p:spPr>
          <a:xfrm flipH="1">
            <a:off x="3775013" y="3608590"/>
            <a:ext cx="614725" cy="313689"/>
          </a:xfrm>
          <a:prstGeom prst="curvedConnector3">
            <a:avLst>
              <a:gd name="adj1" fmla="val -2853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Connecteur en arc 100"/>
          <p:cNvCxnSpPr>
            <a:cxnSpLocks/>
          </p:cNvCxnSpPr>
          <p:nvPr/>
        </p:nvCxnSpPr>
        <p:spPr>
          <a:xfrm rot="5400000">
            <a:off x="-67941" y="4551255"/>
            <a:ext cx="706510" cy="7190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Connecteur en arc 103"/>
          <p:cNvCxnSpPr>
            <a:cxnSpLocks/>
          </p:cNvCxnSpPr>
          <p:nvPr/>
        </p:nvCxnSpPr>
        <p:spPr>
          <a:xfrm rot="5400000">
            <a:off x="-28434" y="5292215"/>
            <a:ext cx="773576" cy="217990"/>
          </a:xfrm>
          <a:prstGeom prst="curvedConnector4">
            <a:avLst>
              <a:gd name="adj1" fmla="val 28574"/>
              <a:gd name="adj2" fmla="val 20486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Connecteur en arc 72"/>
          <p:cNvCxnSpPr>
            <a:cxnSpLocks/>
            <a:endCxn id="17" idx="1"/>
          </p:cNvCxnSpPr>
          <p:nvPr/>
        </p:nvCxnSpPr>
        <p:spPr>
          <a:xfrm>
            <a:off x="1691680" y="6324134"/>
            <a:ext cx="2539652" cy="18116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94"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7705" y="4062709"/>
            <a:ext cx="2090493" cy="8389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1" name="Connecteur en arc 110"/>
          <p:cNvCxnSpPr>
            <a:cxnSpLocks/>
          </p:cNvCxnSpPr>
          <p:nvPr/>
        </p:nvCxnSpPr>
        <p:spPr>
          <a:xfrm flipV="1">
            <a:off x="6415579" y="3608589"/>
            <a:ext cx="552126" cy="8753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rc 15"/>
          <p:cNvCxnSpPr>
            <a:endCxn id="94" idx="1"/>
          </p:cNvCxnSpPr>
          <p:nvPr/>
        </p:nvCxnSpPr>
        <p:spPr>
          <a:xfrm>
            <a:off x="6415579" y="4354634"/>
            <a:ext cx="552126" cy="12754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Connecteur droit 2"/>
          <p:cNvCxnSpPr/>
          <p:nvPr/>
        </p:nvCxnSpPr>
        <p:spPr>
          <a:xfrm>
            <a:off x="7918646" y="4397142"/>
            <a:ext cx="520520" cy="0"/>
          </a:xfrm>
          <a:prstGeom prst="line">
            <a:avLst/>
          </a:prstGeom>
        </p:spPr>
        <p:style>
          <a:lnRef idx="2">
            <a:schemeClr val="dk1"/>
          </a:lnRef>
          <a:fillRef idx="0">
            <a:schemeClr val="dk1"/>
          </a:fillRef>
          <a:effectRef idx="1">
            <a:schemeClr val="dk1"/>
          </a:effectRef>
          <a:fontRef idx="minor">
            <a:schemeClr val="tx1"/>
          </a:fontRef>
        </p:style>
      </p:cxnSp>
      <p:sp>
        <p:nvSpPr>
          <p:cNvPr id="33" name="Rectangle 32"/>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
        <p:nvSpPr>
          <p:cNvPr id="37" name="ZoneTexte 36"/>
          <p:cNvSpPr txBox="1"/>
          <p:nvPr/>
        </p:nvSpPr>
        <p:spPr>
          <a:xfrm>
            <a:off x="-14236" y="2411596"/>
            <a:ext cx="9144000" cy="369332"/>
          </a:xfrm>
          <a:prstGeom prst="rect">
            <a:avLst/>
          </a:prstGeom>
          <a:noFill/>
        </p:spPr>
        <p:txBody>
          <a:bodyPr wrap="square" rtlCol="0">
            <a:spAutoFit/>
          </a:bodyPr>
          <a:lstStyle/>
          <a:p>
            <a:pPr algn="ctr"/>
            <a:r>
              <a:rPr lang="fr-BE" b="1" u="sng" dirty="0">
                <a:solidFill>
                  <a:srgbClr val="00B0F0"/>
                </a:solidFill>
              </a:rPr>
              <a:t>B/ PARCOURIR la liste de l’agenda en passant par </a:t>
            </a:r>
            <a:r>
              <a:rPr lang="fr-BE" b="1" u="sng" dirty="0" err="1">
                <a:solidFill>
                  <a:srgbClr val="00B0F0"/>
                </a:solidFill>
              </a:rPr>
              <a:t>IteratorPersonne</a:t>
            </a:r>
            <a:endParaRPr lang="fr-BE" b="1" u="sng" dirty="0">
              <a:solidFill>
                <a:srgbClr val="00B0F0"/>
              </a:solidFill>
            </a:endParaRPr>
          </a:p>
        </p:txBody>
      </p:sp>
      <p:grpSp>
        <p:nvGrpSpPr>
          <p:cNvPr id="29" name="Groupe 28">
            <a:extLst>
              <a:ext uri="{FF2B5EF4-FFF2-40B4-BE49-F238E27FC236}">
                <a16:creationId xmlns:a16="http://schemas.microsoft.com/office/drawing/2014/main" id="{06D547D7-F2F4-4AEB-B5E8-AD8AD85556E5}"/>
              </a:ext>
            </a:extLst>
          </p:cNvPr>
          <p:cNvGrpSpPr/>
          <p:nvPr/>
        </p:nvGrpSpPr>
        <p:grpSpPr>
          <a:xfrm>
            <a:off x="1187625" y="86691"/>
            <a:ext cx="6984775" cy="2257740"/>
            <a:chOff x="1187625" y="86691"/>
            <a:chExt cx="6984775" cy="2257740"/>
          </a:xfrm>
        </p:grpSpPr>
        <p:pic>
          <p:nvPicPr>
            <p:cNvPr id="32" name="Image 31">
              <a:extLst>
                <a:ext uri="{FF2B5EF4-FFF2-40B4-BE49-F238E27FC236}">
                  <a16:creationId xmlns:a16="http://schemas.microsoft.com/office/drawing/2014/main" id="{383891A2-087A-47CF-B01A-4BB0094AD781}"/>
                </a:ext>
              </a:extLst>
            </p:cNvPr>
            <p:cNvPicPr>
              <a:picLocks noChangeAspect="1"/>
            </p:cNvPicPr>
            <p:nvPr/>
          </p:nvPicPr>
          <p:blipFill>
            <a:blip r:embed="rId11"/>
            <a:stretch>
              <a:fillRect/>
            </a:stretch>
          </p:blipFill>
          <p:spPr>
            <a:xfrm>
              <a:off x="1331640" y="86691"/>
              <a:ext cx="6840760" cy="2257740"/>
            </a:xfrm>
            <a:prstGeom prst="rect">
              <a:avLst/>
            </a:prstGeom>
          </p:spPr>
        </p:pic>
        <p:pic>
          <p:nvPicPr>
            <p:cNvPr id="35" name="Picture 6">
              <a:extLst>
                <a:ext uri="{FF2B5EF4-FFF2-40B4-BE49-F238E27FC236}">
                  <a16:creationId xmlns:a16="http://schemas.microsoft.com/office/drawing/2014/main" id="{F41CC8E0-32EC-41EE-AA5F-2FF1BD7F9E68}"/>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21981" b="39009"/>
            <a:stretch/>
          </p:blipFill>
          <p:spPr bwMode="auto">
            <a:xfrm>
              <a:off x="5067367" y="1853476"/>
              <a:ext cx="2528969" cy="10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5">
              <a:extLst>
                <a:ext uri="{FF2B5EF4-FFF2-40B4-BE49-F238E27FC236}">
                  <a16:creationId xmlns:a16="http://schemas.microsoft.com/office/drawing/2014/main" id="{05FA8785-88DC-4670-B1BE-FE992BB6238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625" y="968202"/>
              <a:ext cx="3024336" cy="226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6" name="ZoneTexte 35"/>
          <p:cNvSpPr txBox="1"/>
          <p:nvPr/>
        </p:nvSpPr>
        <p:spPr>
          <a:xfrm>
            <a:off x="179512" y="1988840"/>
            <a:ext cx="3240360" cy="369332"/>
          </a:xfrm>
          <a:prstGeom prst="rect">
            <a:avLst/>
          </a:prstGeom>
          <a:noFill/>
        </p:spPr>
        <p:txBody>
          <a:bodyPr wrap="square" rtlCol="0">
            <a:spAutoFit/>
          </a:bodyPr>
          <a:lstStyle/>
          <a:p>
            <a:r>
              <a:rPr lang="fr-BE" b="1" u="sng" dirty="0"/>
              <a:t>Mécanisme</a:t>
            </a:r>
          </a:p>
        </p:txBody>
      </p:sp>
      <p:sp>
        <p:nvSpPr>
          <p:cNvPr id="12" name="Rectangle 11">
            <a:extLst>
              <a:ext uri="{FF2B5EF4-FFF2-40B4-BE49-F238E27FC236}">
                <a16:creationId xmlns:a16="http://schemas.microsoft.com/office/drawing/2014/main" id="{97507C1F-D4A9-40F4-8D54-673202A20DF1}"/>
              </a:ext>
            </a:extLst>
          </p:cNvPr>
          <p:cNvSpPr/>
          <p:nvPr/>
        </p:nvSpPr>
        <p:spPr>
          <a:xfrm>
            <a:off x="45064" y="5366645"/>
            <a:ext cx="4166897" cy="246221"/>
          </a:xfrm>
          <a:prstGeom prst="rect">
            <a:avLst/>
          </a:prstGeom>
        </p:spPr>
        <p:txBody>
          <a:bodyPr wrap="square">
            <a:spAutoFit/>
          </a:bodyPr>
          <a:lstStyle/>
          <a:p>
            <a:r>
              <a:rPr lang="fr-BE" sz="1000" dirty="0">
                <a:solidFill>
                  <a:srgbClr val="3F7F5F"/>
                </a:solidFill>
                <a:highlight>
                  <a:srgbClr val="E8F2FE"/>
                </a:highlight>
                <a:latin typeface="Consolas" panose="020B0609020204030204" pitchFamily="49" charset="0"/>
              </a:rPr>
              <a:t>Doit initialiser le critère avant de faire la recherche</a:t>
            </a:r>
            <a:endParaRPr lang="fr-BE" sz="1000" dirty="0"/>
          </a:p>
        </p:txBody>
      </p:sp>
      <p:cxnSp>
        <p:nvCxnSpPr>
          <p:cNvPr id="50" name="Connecteur en arc 72">
            <a:extLst>
              <a:ext uri="{FF2B5EF4-FFF2-40B4-BE49-F238E27FC236}">
                <a16:creationId xmlns:a16="http://schemas.microsoft.com/office/drawing/2014/main" id="{C03129BF-0B4D-4139-9026-1B60F4168753}"/>
              </a:ext>
            </a:extLst>
          </p:cNvPr>
          <p:cNvCxnSpPr>
            <a:cxnSpLocks/>
          </p:cNvCxnSpPr>
          <p:nvPr/>
        </p:nvCxnSpPr>
        <p:spPr>
          <a:xfrm flipV="1">
            <a:off x="1187627" y="3321809"/>
            <a:ext cx="3564392" cy="316867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1" name="ZoneTexte 2070">
            <a:extLst>
              <a:ext uri="{FF2B5EF4-FFF2-40B4-BE49-F238E27FC236}">
                <a16:creationId xmlns:a16="http://schemas.microsoft.com/office/drawing/2014/main" id="{84ACC451-F6C5-4E50-9E50-FEBD47B90EAC}"/>
              </a:ext>
            </a:extLst>
          </p:cNvPr>
          <p:cNvSpPr txBox="1"/>
          <p:nvPr/>
        </p:nvSpPr>
        <p:spPr>
          <a:xfrm>
            <a:off x="6807646" y="5013176"/>
            <a:ext cx="2228850" cy="1323439"/>
          </a:xfrm>
          <a:prstGeom prst="rect">
            <a:avLst/>
          </a:prstGeom>
          <a:noFill/>
        </p:spPr>
        <p:txBody>
          <a:bodyPr wrap="square" rtlCol="0">
            <a:spAutoFit/>
          </a:bodyPr>
          <a:lstStyle/>
          <a:p>
            <a:r>
              <a:rPr lang="fr-BE" sz="1600" b="1" dirty="0">
                <a:solidFill>
                  <a:srgbClr val="92D050"/>
                </a:solidFill>
              </a:rPr>
              <a:t>L’</a:t>
            </a:r>
            <a:r>
              <a:rPr lang="fr-BE" sz="1600" b="1" dirty="0" err="1">
                <a:solidFill>
                  <a:srgbClr val="92D050"/>
                </a:solidFill>
              </a:rPr>
              <a:t>iterateur</a:t>
            </a:r>
            <a:r>
              <a:rPr lang="fr-BE" sz="1600" b="1" dirty="0">
                <a:solidFill>
                  <a:srgbClr val="92D050"/>
                </a:solidFill>
              </a:rPr>
              <a:t> aura la liste complète, le critère et index aura la position du 1</a:t>
            </a:r>
            <a:r>
              <a:rPr lang="fr-BE" sz="1600" b="1" baseline="30000" dirty="0">
                <a:solidFill>
                  <a:srgbClr val="92D050"/>
                </a:solidFill>
              </a:rPr>
              <a:t>er</a:t>
            </a:r>
            <a:r>
              <a:rPr lang="fr-BE" sz="1600" b="1" dirty="0">
                <a:solidFill>
                  <a:srgbClr val="92D050"/>
                </a:solidFill>
              </a:rPr>
              <a:t> élément qui satisfait le(s) critère(s)</a:t>
            </a:r>
          </a:p>
        </p:txBody>
      </p:sp>
      <p:cxnSp>
        <p:nvCxnSpPr>
          <p:cNvPr id="2074" name="Connecteur droit avec flèche 2073">
            <a:extLst>
              <a:ext uri="{FF2B5EF4-FFF2-40B4-BE49-F238E27FC236}">
                <a16:creationId xmlns:a16="http://schemas.microsoft.com/office/drawing/2014/main" id="{50A9119A-9A37-4687-91EA-AEBDE66CDE87}"/>
              </a:ext>
            </a:extLst>
          </p:cNvPr>
          <p:cNvCxnSpPr/>
          <p:nvPr/>
        </p:nvCxnSpPr>
        <p:spPr>
          <a:xfrm flipH="1" flipV="1">
            <a:off x="1691680" y="4397142"/>
            <a:ext cx="4968552" cy="126907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1300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p:cNvCxnSpPr/>
          <p:nvPr/>
        </p:nvCxnSpPr>
        <p:spPr>
          <a:xfrm>
            <a:off x="4572000" y="0"/>
            <a:ext cx="0" cy="6858000"/>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a:off x="171919" y="116632"/>
            <a:ext cx="3850761" cy="276999"/>
          </a:xfrm>
          <a:prstGeom prst="rect">
            <a:avLst/>
          </a:prstGeom>
          <a:noFill/>
        </p:spPr>
        <p:txBody>
          <a:bodyPr wrap="square" rtlCol="0">
            <a:spAutoFit/>
          </a:bodyPr>
          <a:lstStyle/>
          <a:p>
            <a:r>
              <a:rPr lang="fr-BE" sz="1200" dirty="0" err="1"/>
              <a:t>etatJeu</a:t>
            </a:r>
            <a:r>
              <a:rPr lang="fr-BE" sz="1200" dirty="0"/>
              <a:t> : Développement, béta, définitif &lt;via Enumération&gt;</a:t>
            </a:r>
          </a:p>
        </p:txBody>
      </p:sp>
      <p:sp>
        <p:nvSpPr>
          <p:cNvPr id="10" name="ZoneTexte 9"/>
          <p:cNvSpPr txBox="1"/>
          <p:nvPr/>
        </p:nvSpPr>
        <p:spPr>
          <a:xfrm>
            <a:off x="4716016" y="213797"/>
            <a:ext cx="4320480" cy="646331"/>
          </a:xfrm>
          <a:prstGeom prst="rect">
            <a:avLst/>
          </a:prstGeom>
          <a:noFill/>
        </p:spPr>
        <p:txBody>
          <a:bodyPr wrap="square" rtlCol="0">
            <a:spAutoFit/>
          </a:bodyPr>
          <a:lstStyle/>
          <a:p>
            <a:r>
              <a:rPr lang="fr-BE" dirty="0"/>
              <a:t>Classe 1, en fonction de son état,  a une infinité de comportements sur Classe 2 </a:t>
            </a:r>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r="42435"/>
          <a:stretch/>
        </p:blipFill>
        <p:spPr>
          <a:xfrm>
            <a:off x="797444" y="476672"/>
            <a:ext cx="3213447" cy="3523560"/>
          </a:xfrm>
          <a:prstGeom prst="rect">
            <a:avLst/>
          </a:prstGeom>
        </p:spPr>
      </p:pic>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l="64066"/>
          <a:stretch/>
        </p:blipFill>
        <p:spPr>
          <a:xfrm>
            <a:off x="5580112" y="1124744"/>
            <a:ext cx="2122568" cy="3728412"/>
          </a:xfrm>
          <a:prstGeom prst="rect">
            <a:avLst/>
          </a:prstGeom>
        </p:spPr>
      </p:pic>
      <p:sp>
        <p:nvSpPr>
          <p:cNvPr id="3" name="Accolade ouvrante 2"/>
          <p:cNvSpPr/>
          <p:nvPr/>
        </p:nvSpPr>
        <p:spPr>
          <a:xfrm>
            <a:off x="640879" y="1412776"/>
            <a:ext cx="189113" cy="7920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7" name="ZoneTexte 6"/>
          <p:cNvSpPr txBox="1"/>
          <p:nvPr/>
        </p:nvSpPr>
        <p:spPr>
          <a:xfrm>
            <a:off x="120494" y="2806916"/>
            <a:ext cx="978203" cy="1015663"/>
          </a:xfrm>
          <a:prstGeom prst="rect">
            <a:avLst/>
          </a:prstGeom>
          <a:noFill/>
        </p:spPr>
        <p:txBody>
          <a:bodyPr wrap="square" rtlCol="0">
            <a:spAutoFit/>
          </a:bodyPr>
          <a:lstStyle/>
          <a:p>
            <a:r>
              <a:rPr lang="fr-BE" sz="1200" dirty="0"/>
              <a:t>Avec des IF / Switch, </a:t>
            </a:r>
          </a:p>
          <a:p>
            <a:r>
              <a:rPr lang="fr-BE" sz="1200" dirty="0"/>
              <a:t>en fonction de l’état à faire / non</a:t>
            </a:r>
          </a:p>
        </p:txBody>
      </p:sp>
      <p:cxnSp>
        <p:nvCxnSpPr>
          <p:cNvPr id="6" name="Connecteur droit avec flèche 5"/>
          <p:cNvCxnSpPr/>
          <p:nvPr/>
        </p:nvCxnSpPr>
        <p:spPr>
          <a:xfrm>
            <a:off x="640879" y="1772816"/>
            <a:ext cx="0" cy="944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Accolade ouvrante 12"/>
          <p:cNvSpPr/>
          <p:nvPr/>
        </p:nvSpPr>
        <p:spPr>
          <a:xfrm>
            <a:off x="683568" y="1196752"/>
            <a:ext cx="195937" cy="1620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cxnSp>
        <p:nvCxnSpPr>
          <p:cNvPr id="14" name="Connecteur droit avec flèche 13"/>
          <p:cNvCxnSpPr>
            <a:stCxn id="13" idx="1"/>
          </p:cNvCxnSpPr>
          <p:nvPr/>
        </p:nvCxnSpPr>
        <p:spPr>
          <a:xfrm flipV="1">
            <a:off x="683568" y="453184"/>
            <a:ext cx="6824" cy="824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Accolade fermante 16"/>
          <p:cNvSpPr/>
          <p:nvPr/>
        </p:nvSpPr>
        <p:spPr>
          <a:xfrm>
            <a:off x="3964546" y="1438455"/>
            <a:ext cx="103398" cy="5677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19" name="Accolade ouvrante 18"/>
          <p:cNvSpPr/>
          <p:nvPr/>
        </p:nvSpPr>
        <p:spPr>
          <a:xfrm>
            <a:off x="5868144" y="1734182"/>
            <a:ext cx="97969" cy="25465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0" name="Accolade ouvrante 19"/>
          <p:cNvSpPr/>
          <p:nvPr/>
        </p:nvSpPr>
        <p:spPr>
          <a:xfrm>
            <a:off x="5816224" y="2006214"/>
            <a:ext cx="179516" cy="127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21" name="Accolade fermante 20"/>
          <p:cNvSpPr/>
          <p:nvPr/>
        </p:nvSpPr>
        <p:spPr>
          <a:xfrm>
            <a:off x="3964546" y="2036595"/>
            <a:ext cx="103398" cy="1938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cxnSp>
        <p:nvCxnSpPr>
          <p:cNvPr id="23" name="Connecteur droit 22"/>
          <p:cNvCxnSpPr>
            <a:stCxn id="17" idx="1"/>
            <a:endCxn id="19" idx="1"/>
          </p:cNvCxnSpPr>
          <p:nvPr/>
        </p:nvCxnSpPr>
        <p:spPr>
          <a:xfrm>
            <a:off x="4067944" y="1722335"/>
            <a:ext cx="1800200" cy="139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a:stCxn id="21" idx="1"/>
            <a:endCxn id="20" idx="1"/>
          </p:cNvCxnSpPr>
          <p:nvPr/>
        </p:nvCxnSpPr>
        <p:spPr>
          <a:xfrm flipV="1">
            <a:off x="4067944" y="2069879"/>
            <a:ext cx="1748280" cy="6366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3888344"/>
            <a:ext cx="3834142" cy="29057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5938" t="37705" r="28125" b="59140"/>
          <a:stretch/>
        </p:blipFill>
        <p:spPr bwMode="auto">
          <a:xfrm>
            <a:off x="829992" y="2420888"/>
            <a:ext cx="3408374" cy="22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ZoneTexte 3"/>
          <p:cNvSpPr txBox="1"/>
          <p:nvPr/>
        </p:nvSpPr>
        <p:spPr>
          <a:xfrm>
            <a:off x="5995740" y="2788895"/>
            <a:ext cx="1706940" cy="246221"/>
          </a:xfrm>
          <a:prstGeom prst="rect">
            <a:avLst/>
          </a:prstGeom>
          <a:noFill/>
        </p:spPr>
        <p:txBody>
          <a:bodyPr wrap="square" rtlCol="0">
            <a:spAutoFit/>
          </a:bodyPr>
          <a:lstStyle/>
          <a:p>
            <a:r>
              <a:rPr lang="fr-FR" sz="1000" dirty="0" err="1"/>
              <a:t>ArrayList</a:t>
            </a:r>
            <a:r>
              <a:rPr lang="fr-FR" sz="1000" dirty="0"/>
              <a:t>&lt;Classe2&gt; classe2</a:t>
            </a:r>
          </a:p>
        </p:txBody>
      </p:sp>
      <p:sp>
        <p:nvSpPr>
          <p:cNvPr id="9" name="ZoneTexte 8"/>
          <p:cNvSpPr txBox="1"/>
          <p:nvPr/>
        </p:nvSpPr>
        <p:spPr>
          <a:xfrm>
            <a:off x="7892499" y="1290992"/>
            <a:ext cx="978931" cy="830997"/>
          </a:xfrm>
          <a:prstGeom prst="rect">
            <a:avLst/>
          </a:prstGeom>
          <a:noFill/>
        </p:spPr>
        <p:txBody>
          <a:bodyPr wrap="square" rtlCol="0">
            <a:spAutoFit/>
          </a:bodyPr>
          <a:lstStyle/>
          <a:p>
            <a:r>
              <a:rPr lang="fr-FR" sz="1200" dirty="0"/>
              <a:t>Les demandes en fonction des Etats</a:t>
            </a:r>
          </a:p>
        </p:txBody>
      </p:sp>
      <p:cxnSp>
        <p:nvCxnSpPr>
          <p:cNvPr id="15" name="Connecteur droit avec flèche 14"/>
          <p:cNvCxnSpPr/>
          <p:nvPr/>
        </p:nvCxnSpPr>
        <p:spPr>
          <a:xfrm flipV="1">
            <a:off x="7380312" y="1706490"/>
            <a:ext cx="512187" cy="155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4978935" y="5053187"/>
            <a:ext cx="3794642" cy="646331"/>
          </a:xfrm>
          <a:prstGeom prst="rect">
            <a:avLst/>
          </a:prstGeom>
          <a:noFill/>
        </p:spPr>
        <p:txBody>
          <a:bodyPr wrap="square" rtlCol="0">
            <a:spAutoFit/>
          </a:bodyPr>
          <a:lstStyle/>
          <a:p>
            <a:r>
              <a:rPr lang="fr-FR" sz="1200" dirty="0"/>
              <a:t>Permet de passer d’un état à l’autre en se basant sur le diagramme de Machine-Etat, en tenant compte des événements (et leurs conditions de garde)</a:t>
            </a:r>
          </a:p>
        </p:txBody>
      </p:sp>
      <p:cxnSp>
        <p:nvCxnSpPr>
          <p:cNvPr id="18" name="Connecteur droit avec flèche 17"/>
          <p:cNvCxnSpPr/>
          <p:nvPr/>
        </p:nvCxnSpPr>
        <p:spPr>
          <a:xfrm flipH="1">
            <a:off x="5148064" y="2101711"/>
            <a:ext cx="938474" cy="2951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6156176" y="1556792"/>
            <a:ext cx="1368152" cy="246221"/>
          </a:xfrm>
          <a:prstGeom prst="rect">
            <a:avLst/>
          </a:prstGeom>
          <a:noFill/>
        </p:spPr>
        <p:txBody>
          <a:bodyPr wrap="square" rtlCol="0">
            <a:spAutoFit/>
          </a:bodyPr>
          <a:lstStyle/>
          <a:p>
            <a:r>
              <a:rPr lang="fr-FR" sz="1000" dirty="0" err="1"/>
              <a:t>etatClasse</a:t>
            </a:r>
            <a:r>
              <a:rPr lang="fr-FR" sz="1000" dirty="0"/>
              <a:t> : </a:t>
            </a:r>
            <a:r>
              <a:rPr lang="fr-FR" sz="1000" dirty="0" err="1"/>
              <a:t>EtatClasse</a:t>
            </a:r>
            <a:endParaRPr lang="fr-FR" sz="1000" dirty="0"/>
          </a:p>
        </p:txBody>
      </p:sp>
    </p:spTree>
    <p:extLst>
      <p:ext uri="{BB962C8B-B14F-4D97-AF65-F5344CB8AC3E}">
        <p14:creationId xmlns:p14="http://schemas.microsoft.com/office/powerpoint/2010/main" val="994034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e 19"/>
          <p:cNvGrpSpPr/>
          <p:nvPr/>
        </p:nvGrpSpPr>
        <p:grpSpPr>
          <a:xfrm>
            <a:off x="254540" y="2060848"/>
            <a:ext cx="8363561" cy="1477328"/>
            <a:chOff x="254540" y="2060848"/>
            <a:chExt cx="8363561" cy="1477328"/>
          </a:xfrm>
        </p:grpSpPr>
        <p:sp>
          <p:nvSpPr>
            <p:cNvPr id="4" name="Rectangle 3"/>
            <p:cNvSpPr/>
            <p:nvPr/>
          </p:nvSpPr>
          <p:spPr>
            <a:xfrm>
              <a:off x="254540" y="2060848"/>
              <a:ext cx="8352928" cy="1477328"/>
            </a:xfrm>
            <a:prstGeom prst="rect">
              <a:avLst/>
            </a:prstGeom>
          </p:spPr>
          <p:txBody>
            <a:bodyPr wrap="square">
              <a:spAutoFit/>
            </a:bodyPr>
            <a:lstStyle/>
            <a:p>
              <a:pPr marL="342900" indent="-342900">
                <a:buFont typeface="+mj-lt"/>
                <a:buAutoNum type="arabicParenR" startAt="5"/>
              </a:pPr>
              <a:endParaRPr lang="fr-BE" dirty="0"/>
            </a:p>
            <a:p>
              <a:pPr marL="342900" indent="-342900">
                <a:buFont typeface="+mj-lt"/>
                <a:buAutoNum type="arabicParenR" startAt="5"/>
              </a:pPr>
              <a:endParaRPr lang="fr-BE" dirty="0"/>
            </a:p>
            <a:p>
              <a:pPr marL="342900" indent="-342900">
                <a:buFont typeface="+mj-lt"/>
                <a:buAutoNum type="arabicParenR" startAt="5"/>
              </a:pPr>
              <a:r>
                <a:rPr lang="fr-BE" dirty="0"/>
                <a:t>Définition d’une variable de type </a:t>
              </a:r>
              <a:r>
                <a:rPr lang="fr-BE" dirty="0" err="1"/>
                <a:t>Element</a:t>
              </a:r>
              <a:r>
                <a:rPr lang="fr-BE" dirty="0"/>
                <a:t> si on veut parcourir les éléments</a:t>
              </a:r>
            </a:p>
            <a:p>
              <a:pPr marL="342900" indent="-342900">
                <a:buFont typeface="+mj-lt"/>
                <a:buAutoNum type="arabicParenR" startAt="6"/>
              </a:pPr>
              <a:r>
                <a:rPr lang="fr-BE" dirty="0"/>
                <a:t>Parcours des éléments de l’</a:t>
              </a:r>
              <a:r>
                <a:rPr lang="fr-BE" dirty="0" err="1"/>
                <a:t>IteratorPersonne</a:t>
              </a:r>
              <a:r>
                <a:rPr lang="fr-BE" dirty="0"/>
                <a:t> (</a:t>
              </a:r>
              <a:r>
                <a:rPr lang="fr-BE" sz="1400" b="1" i="1" dirty="0"/>
                <a:t>on a en l’index du 1</a:t>
              </a:r>
              <a:r>
                <a:rPr lang="fr-BE" sz="1400" b="1" i="1" baseline="30000" dirty="0"/>
                <a:t>er</a:t>
              </a:r>
              <a:r>
                <a:rPr lang="fr-BE" sz="1400" b="1" i="1" dirty="0"/>
                <a:t> élément qui satisfait le(s) critère(s) + dans </a:t>
              </a:r>
              <a:r>
                <a:rPr lang="fr-BE" sz="1400" b="1" i="1" dirty="0" err="1"/>
                <a:t>it.next</a:t>
              </a:r>
              <a:r>
                <a:rPr lang="fr-BE" sz="1400" b="1" i="1" dirty="0"/>
                <a:t>() on tient compte également du critère</a:t>
              </a:r>
              <a:r>
                <a:rPr lang="fr-BE" dirty="0"/>
                <a:t>)</a:t>
              </a:r>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2751" y="2667838"/>
              <a:ext cx="895350"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 name="Groupe 1"/>
          <p:cNvGrpSpPr/>
          <p:nvPr/>
        </p:nvGrpSpPr>
        <p:grpSpPr>
          <a:xfrm>
            <a:off x="165003" y="3356992"/>
            <a:ext cx="7557727" cy="3395212"/>
            <a:chOff x="165003" y="3014435"/>
            <a:chExt cx="7557727" cy="3395212"/>
          </a:xfrm>
        </p:grpSpPr>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003" y="3167084"/>
              <a:ext cx="2971800" cy="866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6492" y="3014435"/>
              <a:ext cx="2335649" cy="11720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Connecteur droit avec flèche 7"/>
            <p:cNvCxnSpPr>
              <a:endCxn id="6" idx="1"/>
            </p:cNvCxnSpPr>
            <p:nvPr/>
          </p:nvCxnSpPr>
          <p:spPr>
            <a:xfrm>
              <a:off x="2699792" y="3284984"/>
              <a:ext cx="2686700" cy="315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endCxn id="14" idx="1"/>
            </p:cNvCxnSpPr>
            <p:nvPr/>
          </p:nvCxnSpPr>
          <p:spPr>
            <a:xfrm>
              <a:off x="1259632" y="3734515"/>
              <a:ext cx="4132138" cy="1589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770" y="4238571"/>
              <a:ext cx="2330960" cy="21710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 name="ZoneTexte 27"/>
          <p:cNvSpPr txBox="1"/>
          <p:nvPr/>
        </p:nvSpPr>
        <p:spPr>
          <a:xfrm>
            <a:off x="179512" y="1988840"/>
            <a:ext cx="3240360" cy="369332"/>
          </a:xfrm>
          <a:prstGeom prst="rect">
            <a:avLst/>
          </a:prstGeom>
          <a:noFill/>
        </p:spPr>
        <p:txBody>
          <a:bodyPr wrap="square" rtlCol="0">
            <a:spAutoFit/>
          </a:bodyPr>
          <a:lstStyle/>
          <a:p>
            <a:r>
              <a:rPr lang="fr-BE" b="1" u="sng" dirty="0"/>
              <a:t>Mécanisme</a:t>
            </a:r>
          </a:p>
        </p:txBody>
      </p:sp>
      <p:pic>
        <p:nvPicPr>
          <p:cNvPr id="18" name="Imag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720" y="126581"/>
            <a:ext cx="5184576" cy="2578571"/>
          </a:xfrm>
          <a:prstGeom prst="rect">
            <a:avLst/>
          </a:prstGeom>
        </p:spPr>
      </p:pic>
      <p:pic>
        <p:nvPicPr>
          <p:cNvPr id="21" name="Picture 6"/>
          <p:cNvPicPr>
            <a:picLocks noChangeAspect="1" noChangeArrowheads="1"/>
          </p:cNvPicPr>
          <p:nvPr/>
        </p:nvPicPr>
        <p:blipFill rotWithShape="1">
          <a:blip r:embed="rId8">
            <a:extLst>
              <a:ext uri="{28A0092B-C50C-407E-A947-70E740481C1C}">
                <a14:useLocalDpi xmlns:a14="http://schemas.microsoft.com/office/drawing/2010/main" val="0"/>
              </a:ext>
            </a:extLst>
          </a:blip>
          <a:srcRect t="21981" b="39009"/>
          <a:stretch/>
        </p:blipFill>
        <p:spPr bwMode="auto">
          <a:xfrm>
            <a:off x="5067367" y="1815898"/>
            <a:ext cx="2528969" cy="10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ZoneTexte 21"/>
          <p:cNvSpPr txBox="1"/>
          <p:nvPr/>
        </p:nvSpPr>
        <p:spPr>
          <a:xfrm>
            <a:off x="179512" y="1988840"/>
            <a:ext cx="3240360" cy="369332"/>
          </a:xfrm>
          <a:prstGeom prst="rect">
            <a:avLst/>
          </a:prstGeom>
          <a:noFill/>
        </p:spPr>
        <p:txBody>
          <a:bodyPr wrap="square" rtlCol="0">
            <a:spAutoFit/>
          </a:bodyPr>
          <a:lstStyle/>
          <a:p>
            <a:r>
              <a:rPr lang="fr-BE" b="1" u="sng" dirty="0"/>
              <a:t>Mécanisme</a:t>
            </a:r>
          </a:p>
        </p:txBody>
      </p:sp>
      <p:sp>
        <p:nvSpPr>
          <p:cNvPr id="23" name="Rectangle 22"/>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pic>
        <p:nvPicPr>
          <p:cNvPr id="24" name="Picture 3"/>
          <p:cNvPicPr>
            <a:picLocks noChangeAspect="1" noChangeArrowheads="1"/>
          </p:cNvPicPr>
          <p:nvPr/>
        </p:nvPicPr>
        <p:blipFill rotWithShape="1">
          <a:blip r:embed="rId9">
            <a:extLst>
              <a:ext uri="{28A0092B-C50C-407E-A947-70E740481C1C}">
                <a14:useLocalDpi xmlns:a14="http://schemas.microsoft.com/office/drawing/2010/main" val="0"/>
              </a:ext>
            </a:extLst>
          </a:blip>
          <a:srcRect b="80853"/>
          <a:stretch/>
        </p:blipFill>
        <p:spPr bwMode="auto">
          <a:xfrm>
            <a:off x="1139572" y="81250"/>
            <a:ext cx="3625556" cy="1667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1340768"/>
            <a:ext cx="2880309"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284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2" y="2505670"/>
            <a:ext cx="9140568" cy="923330"/>
          </a:xfrm>
          <a:prstGeom prst="rect">
            <a:avLst/>
          </a:prstGeom>
          <a:noFill/>
        </p:spPr>
        <p:txBody>
          <a:bodyPr wrap="square" lIns="91440" tIns="45720" rIns="91440" bIns="45720">
            <a:spAutoFit/>
          </a:bodyPr>
          <a:lstStyle/>
          <a:p>
            <a:pPr algn="ctr"/>
            <a:r>
              <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DP - </a:t>
            </a:r>
            <a:r>
              <a:rPr lang="fr-FR"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OBSERVER</a:t>
            </a:r>
            <a:endPar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823117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332656"/>
            <a:ext cx="2483768" cy="369332"/>
          </a:xfrm>
          <a:prstGeom prst="rect">
            <a:avLst/>
          </a:prstGeom>
          <a:noFill/>
        </p:spPr>
        <p:txBody>
          <a:bodyPr wrap="square" rtlCol="0">
            <a:spAutoFit/>
          </a:bodyPr>
          <a:lstStyle/>
          <a:p>
            <a:r>
              <a:rPr lang="fr-BE" b="1" u="sng" dirty="0"/>
              <a:t>Enoncé</a:t>
            </a:r>
          </a:p>
        </p:txBody>
      </p:sp>
      <p:sp>
        <p:nvSpPr>
          <p:cNvPr id="5" name="ZoneTexte 4"/>
          <p:cNvSpPr txBox="1"/>
          <p:nvPr/>
        </p:nvSpPr>
        <p:spPr>
          <a:xfrm>
            <a:off x="323528" y="1124744"/>
            <a:ext cx="8280920" cy="3970318"/>
          </a:xfrm>
          <a:prstGeom prst="rect">
            <a:avLst/>
          </a:prstGeom>
          <a:noFill/>
        </p:spPr>
        <p:txBody>
          <a:bodyPr wrap="square" rtlCol="0">
            <a:spAutoFit/>
          </a:bodyPr>
          <a:lstStyle/>
          <a:p>
            <a:r>
              <a:rPr lang="fr-BE" dirty="0"/>
              <a:t>Gestion de voitures qui respectent le feu de signalisation. Au départ celui-ci est VERT.</a:t>
            </a:r>
          </a:p>
          <a:p>
            <a:r>
              <a:rPr lang="fr-BE" dirty="0"/>
              <a:t>Si la voiture n’a pas de feu de signalisation en face d’elle, son « feu voiture » est NULL.</a:t>
            </a:r>
          </a:p>
          <a:p>
            <a:endParaRPr lang="fr-BE" dirty="0"/>
          </a:p>
          <a:p>
            <a:r>
              <a:rPr lang="fr-BE" dirty="0"/>
              <a:t>La voiture a des méthodes différentes :</a:t>
            </a:r>
          </a:p>
          <a:p>
            <a:endParaRPr lang="fr-BE" dirty="0"/>
          </a:p>
          <a:p>
            <a:pPr marL="285750" indent="-285750">
              <a:buFontTx/>
              <a:buChar char="-"/>
            </a:pPr>
            <a:r>
              <a:rPr lang="fr-BE" dirty="0" err="1"/>
              <a:t>demarrer</a:t>
            </a:r>
            <a:r>
              <a:rPr lang="fr-BE" dirty="0"/>
              <a:t>() : si pas de feu de signalisation en face d’elle (« feu voiture » = NULL)</a:t>
            </a:r>
            <a:br>
              <a:rPr lang="fr-BE" dirty="0"/>
            </a:br>
            <a:r>
              <a:rPr lang="fr-BE" dirty="0"/>
              <a:t>                OU si le feu de signalisation est VERT. </a:t>
            </a:r>
          </a:p>
          <a:p>
            <a:pPr marL="285750" indent="-285750">
              <a:buFontTx/>
              <a:buChar char="-"/>
            </a:pPr>
            <a:endParaRPr lang="fr-BE" dirty="0"/>
          </a:p>
          <a:p>
            <a:pPr marL="1200150" lvl="2" indent="-285750">
              <a:buFontTx/>
              <a:buChar char="-"/>
            </a:pPr>
            <a:r>
              <a:rPr lang="fr-BE" dirty="0"/>
              <a:t>Elle va démarrer puis remettre son « feu voiture » à NULL.</a:t>
            </a:r>
          </a:p>
          <a:p>
            <a:pPr lvl="2"/>
            <a:r>
              <a:rPr lang="fr-BE" dirty="0"/>
              <a:t> </a:t>
            </a:r>
          </a:p>
          <a:p>
            <a:pPr marL="285750" indent="-285750">
              <a:buFontTx/>
              <a:buChar char="-"/>
            </a:pPr>
            <a:r>
              <a:rPr lang="fr-BE" dirty="0" err="1"/>
              <a:t>sarreter</a:t>
            </a:r>
            <a:r>
              <a:rPr lang="fr-BE" dirty="0"/>
              <a:t>() : si le feu de signalisation est différent de VERT, donc soit ORANGE, soit ROUGE</a:t>
            </a:r>
          </a:p>
          <a:p>
            <a:pPr marL="285750" indent="-285750">
              <a:buFontTx/>
              <a:buChar char="-"/>
            </a:pPr>
            <a:endParaRPr lang="fr-BE" dirty="0"/>
          </a:p>
          <a:p>
            <a:r>
              <a:rPr lang="fr-BE" dirty="0"/>
              <a:t>Plusieurs voitures peuvent se trouver devant un feu de signalisation.           </a:t>
            </a:r>
          </a:p>
        </p:txBody>
      </p:sp>
      <p:sp>
        <p:nvSpPr>
          <p:cNvPr id="2" name="ZoneTexte 1">
            <a:extLst>
              <a:ext uri="{FF2B5EF4-FFF2-40B4-BE49-F238E27FC236}">
                <a16:creationId xmlns:a16="http://schemas.microsoft.com/office/drawing/2014/main" id="{C6AC66ED-5075-48E1-A270-E2DEBEEAAD43}"/>
              </a:ext>
            </a:extLst>
          </p:cNvPr>
          <p:cNvSpPr txBox="1"/>
          <p:nvPr/>
        </p:nvSpPr>
        <p:spPr>
          <a:xfrm>
            <a:off x="0" y="5373216"/>
            <a:ext cx="9144000" cy="369332"/>
          </a:xfrm>
          <a:prstGeom prst="rect">
            <a:avLst/>
          </a:prstGeom>
          <a:noFill/>
        </p:spPr>
        <p:txBody>
          <a:bodyPr wrap="square" rtlCol="0">
            <a:spAutoFit/>
          </a:bodyPr>
          <a:lstStyle/>
          <a:p>
            <a:pPr algn="ctr"/>
            <a:r>
              <a:rPr lang="fr-BE" b="1" u="sng" dirty="0"/>
              <a:t>Faire pas à pas en Java la solution sans DP</a:t>
            </a:r>
          </a:p>
        </p:txBody>
      </p:sp>
    </p:spTree>
    <p:extLst>
      <p:ext uri="{BB962C8B-B14F-4D97-AF65-F5344CB8AC3E}">
        <p14:creationId xmlns:p14="http://schemas.microsoft.com/office/powerpoint/2010/main" val="1960992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b="50000"/>
          <a:stretch/>
        </p:blipFill>
        <p:spPr>
          <a:xfrm>
            <a:off x="92824" y="332656"/>
            <a:ext cx="4495238" cy="1057143"/>
          </a:xfrm>
          <a:prstGeom prst="rect">
            <a:avLst/>
          </a:prstGeom>
        </p:spPr>
      </p:pic>
      <p:cxnSp>
        <p:nvCxnSpPr>
          <p:cNvPr id="5" name="Connecteur droit 4"/>
          <p:cNvCxnSpPr/>
          <p:nvPr/>
        </p:nvCxnSpPr>
        <p:spPr>
          <a:xfrm>
            <a:off x="4572000" y="0"/>
            <a:ext cx="16062" cy="1389799"/>
          </a:xfrm>
          <a:prstGeom prst="line">
            <a:avLst/>
          </a:prstGeom>
        </p:spPr>
        <p:style>
          <a:lnRef idx="2">
            <a:schemeClr val="dk1"/>
          </a:lnRef>
          <a:fillRef idx="0">
            <a:schemeClr val="dk1"/>
          </a:fillRef>
          <a:effectRef idx="1">
            <a:schemeClr val="dk1"/>
          </a:effectRef>
          <a:fontRef idx="minor">
            <a:schemeClr val="tx1"/>
          </a:fontRef>
        </p:style>
      </p:cxn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t="57557" r="24798"/>
          <a:stretch/>
        </p:blipFill>
        <p:spPr>
          <a:xfrm>
            <a:off x="4644008" y="349043"/>
            <a:ext cx="3920627" cy="1040755"/>
          </a:xfrm>
          <a:prstGeom prst="rect">
            <a:avLst/>
          </a:prstGeom>
        </p:spPr>
      </p:pic>
      <p:sp>
        <p:nvSpPr>
          <p:cNvPr id="7" name="ZoneTexte 6"/>
          <p:cNvSpPr txBox="1"/>
          <p:nvPr/>
        </p:nvSpPr>
        <p:spPr>
          <a:xfrm>
            <a:off x="179512" y="1988840"/>
            <a:ext cx="3240360" cy="369332"/>
          </a:xfrm>
          <a:prstGeom prst="rect">
            <a:avLst/>
          </a:prstGeom>
          <a:noFill/>
        </p:spPr>
        <p:txBody>
          <a:bodyPr wrap="square" rtlCol="0">
            <a:spAutoFit/>
          </a:bodyPr>
          <a:lstStyle/>
          <a:p>
            <a:r>
              <a:rPr lang="fr-BE" b="1" u="sng" dirty="0"/>
              <a:t>Mécanisme</a:t>
            </a:r>
          </a:p>
        </p:txBody>
      </p:sp>
      <p:sp>
        <p:nvSpPr>
          <p:cNvPr id="8" name="ZoneTexte 7"/>
          <p:cNvSpPr txBox="1"/>
          <p:nvPr/>
        </p:nvSpPr>
        <p:spPr>
          <a:xfrm>
            <a:off x="0" y="2420888"/>
            <a:ext cx="9014492" cy="5078313"/>
          </a:xfrm>
          <a:prstGeom prst="rect">
            <a:avLst/>
          </a:prstGeom>
          <a:noFill/>
        </p:spPr>
        <p:txBody>
          <a:bodyPr wrap="square" rtlCol="0">
            <a:spAutoFit/>
          </a:bodyPr>
          <a:lstStyle/>
          <a:p>
            <a:pPr marL="342900" indent="-342900">
              <a:buAutoNum type="arabicParenR"/>
            </a:pPr>
            <a:r>
              <a:rPr lang="fr-BE" dirty="0"/>
              <a:t>Création d’un Feu (new Feu())</a:t>
            </a:r>
          </a:p>
          <a:p>
            <a:pPr marL="342900" indent="-342900">
              <a:buAutoNum type="arabicParenR"/>
            </a:pPr>
            <a:endParaRPr lang="fr-BE" dirty="0"/>
          </a:p>
          <a:p>
            <a:pPr marL="342900" indent="-342900">
              <a:buAutoNum type="arabicParenR"/>
            </a:pPr>
            <a:r>
              <a:rPr lang="fr-BE" dirty="0"/>
              <a:t>Création d’une Voiture (new Voiture()) (un attribut de type Feu)</a:t>
            </a:r>
          </a:p>
          <a:p>
            <a:pPr marL="342900" indent="-342900">
              <a:buAutoNum type="arabicParenR"/>
            </a:pPr>
            <a:endParaRPr lang="fr-BE" dirty="0"/>
          </a:p>
          <a:p>
            <a:pPr marL="342900" indent="-342900">
              <a:buAutoNum type="arabicParenR"/>
            </a:pPr>
            <a:r>
              <a:rPr lang="fr-BE" dirty="0"/>
              <a:t>En fonction de la couleur du Feu de signalisation, on doit tester les différentes méthodes pour toutes les voitures créées : </a:t>
            </a:r>
            <a:r>
              <a:rPr lang="fr-BE" dirty="0" err="1"/>
              <a:t>demarrer</a:t>
            </a:r>
            <a:r>
              <a:rPr lang="fr-BE" dirty="0"/>
              <a:t>(), </a:t>
            </a:r>
            <a:r>
              <a:rPr lang="fr-BE" dirty="0" err="1"/>
              <a:t>sarreter</a:t>
            </a:r>
            <a:r>
              <a:rPr lang="fr-BE" dirty="0"/>
              <a:t>. A chaque changement de couleur, on doit </a:t>
            </a:r>
            <a:r>
              <a:rPr lang="fr-BE" dirty="0" err="1"/>
              <a:t>re</a:t>
            </a:r>
            <a:r>
              <a:rPr lang="fr-BE" dirty="0"/>
              <a:t>-tester ces méthodes pour chacune des voitures concernées.</a:t>
            </a:r>
          </a:p>
          <a:p>
            <a:endParaRPr lang="fr-BE" dirty="0"/>
          </a:p>
          <a:p>
            <a:pPr marL="342900" indent="-342900">
              <a:buAutoNum type="arabicParenR"/>
            </a:pPr>
            <a:endParaRPr lang="fr-BE" dirty="0"/>
          </a:p>
          <a:p>
            <a:pPr marL="342900" indent="-342900">
              <a:buAutoNum type="arabicParenR"/>
            </a:pPr>
            <a:endParaRPr lang="fr-BE" dirty="0"/>
          </a:p>
          <a:p>
            <a:pPr marL="342900" indent="-342900">
              <a:buAutoNum type="arabicParenR" startAt="4"/>
            </a:pPr>
            <a:endParaRPr lang="fr-BE" dirty="0"/>
          </a:p>
          <a:p>
            <a:pPr marL="342900" indent="-342900">
              <a:buAutoNum type="arabicParenR" startAt="4"/>
            </a:pPr>
            <a:endParaRPr lang="fr-BE" dirty="0"/>
          </a:p>
          <a:p>
            <a:pPr marL="342900" indent="-342900">
              <a:buAutoNum type="arabicParenR" startAt="4"/>
            </a:pPr>
            <a:endParaRPr lang="fr-BE" dirty="0"/>
          </a:p>
          <a:p>
            <a:pPr marL="342900" indent="-342900">
              <a:buAutoNum type="arabicParenR" startAt="4"/>
            </a:pPr>
            <a:endParaRPr lang="fr-BE" dirty="0"/>
          </a:p>
          <a:p>
            <a:pPr marL="342900" indent="-342900">
              <a:buAutoNum type="arabicParenR" startAt="4"/>
            </a:pPr>
            <a:endParaRPr lang="fr-BE" dirty="0"/>
          </a:p>
          <a:p>
            <a:pPr marL="342900" indent="-342900">
              <a:buAutoNum type="arabicParenR" startAt="4"/>
            </a:pPr>
            <a:endParaRPr lang="fr-BE" dirty="0"/>
          </a:p>
          <a:p>
            <a:pPr marL="342900" indent="-342900">
              <a:buAutoNum type="arabicParenR" startAt="4"/>
            </a:pPr>
            <a:endParaRPr lang="fr-BE" dirty="0"/>
          </a:p>
          <a:p>
            <a:pPr marL="342900" indent="-342900">
              <a:buAutoNum type="arabicParenR" startAt="4"/>
            </a:pPr>
            <a:endParaRPr lang="fr-BE"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1308836"/>
            <a:ext cx="1080120" cy="93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11" y="4588718"/>
            <a:ext cx="5571809" cy="18345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997" y="4588718"/>
            <a:ext cx="3276600" cy="485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ZoneTexte 2"/>
          <p:cNvSpPr txBox="1"/>
          <p:nvPr/>
        </p:nvSpPr>
        <p:spPr>
          <a:xfrm>
            <a:off x="80311" y="1470760"/>
            <a:ext cx="8911286" cy="646331"/>
          </a:xfrm>
          <a:prstGeom prst="rect">
            <a:avLst/>
          </a:prstGeom>
          <a:noFill/>
        </p:spPr>
        <p:txBody>
          <a:bodyPr wrap="square" rtlCol="0">
            <a:spAutoFit/>
          </a:bodyPr>
          <a:lstStyle/>
          <a:p>
            <a:r>
              <a:rPr lang="fr-BE" sz="1200" dirty="0"/>
              <a:t>Pas mis Liste de voiture dans FEU, dans le sens que c’est la voiture qui va « interroger » le feu de signalisation</a:t>
            </a:r>
          </a:p>
          <a:p>
            <a:r>
              <a:rPr lang="fr-BE" sz="1200" dirty="0">
                <a:sym typeface="Wingdings" panose="05000000000000000000" pitchFamily="2" charset="2"/>
              </a:rPr>
              <a:t> En fonction de la couleur (Feu), la Voiture aura un comportement différent (</a:t>
            </a:r>
            <a:r>
              <a:rPr lang="fr-BE" sz="1200" dirty="0" err="1">
                <a:sym typeface="Wingdings" panose="05000000000000000000" pitchFamily="2" charset="2"/>
              </a:rPr>
              <a:t>demarrer</a:t>
            </a:r>
            <a:r>
              <a:rPr lang="fr-BE" sz="1200" dirty="0">
                <a:sym typeface="Wingdings" panose="05000000000000000000" pitchFamily="2" charset="2"/>
              </a:rPr>
              <a:t>(), </a:t>
            </a:r>
            <a:r>
              <a:rPr lang="fr-BE" sz="1200" dirty="0" err="1">
                <a:sym typeface="Wingdings" panose="05000000000000000000" pitchFamily="2" charset="2"/>
              </a:rPr>
              <a:t>sarreter</a:t>
            </a:r>
            <a:r>
              <a:rPr lang="fr-BE" sz="1200" dirty="0">
                <a:sym typeface="Wingdings" panose="05000000000000000000" pitchFamily="2" charset="2"/>
              </a:rPr>
              <a:t>())</a:t>
            </a:r>
            <a:endParaRPr lang="fr-BE" sz="1200" dirty="0"/>
          </a:p>
          <a:p>
            <a:endParaRPr lang="fr-FR" sz="1200" dirty="0"/>
          </a:p>
        </p:txBody>
      </p:sp>
      <p:pic>
        <p:nvPicPr>
          <p:cNvPr id="4" name="Image 3"/>
          <p:cNvPicPr>
            <a:picLocks noChangeAspect="1"/>
          </p:cNvPicPr>
          <p:nvPr/>
        </p:nvPicPr>
        <p:blipFill>
          <a:blip r:embed="rId7"/>
          <a:stretch>
            <a:fillRect/>
          </a:stretch>
        </p:blipFill>
        <p:spPr>
          <a:xfrm>
            <a:off x="5714997" y="5202706"/>
            <a:ext cx="3294535" cy="409575"/>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1744382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90370" y="188640"/>
            <a:ext cx="8640960" cy="369332"/>
          </a:xfrm>
          <a:prstGeom prst="rect">
            <a:avLst/>
          </a:prstGeom>
          <a:noFill/>
        </p:spPr>
        <p:txBody>
          <a:bodyPr wrap="square" rtlCol="0">
            <a:spAutoFit/>
          </a:bodyPr>
          <a:lstStyle/>
          <a:p>
            <a:r>
              <a:rPr lang="fr-BE" b="1" u="sng" dirty="0"/>
              <a:t>Situation</a:t>
            </a:r>
          </a:p>
        </p:txBody>
      </p:sp>
      <p:sp>
        <p:nvSpPr>
          <p:cNvPr id="5" name="ZoneTexte 4"/>
          <p:cNvSpPr txBox="1"/>
          <p:nvPr/>
        </p:nvSpPr>
        <p:spPr>
          <a:xfrm>
            <a:off x="220951" y="476672"/>
            <a:ext cx="8784976" cy="3046988"/>
          </a:xfrm>
          <a:prstGeom prst="rect">
            <a:avLst/>
          </a:prstGeom>
          <a:noFill/>
        </p:spPr>
        <p:txBody>
          <a:bodyPr wrap="square" rtlCol="0">
            <a:spAutoFit/>
          </a:bodyPr>
          <a:lstStyle/>
          <a:p>
            <a:r>
              <a:rPr lang="fr-BE" sz="2400" dirty="0"/>
              <a:t>Le besoin consiste à notifier tout changement de l’état d’un </a:t>
            </a:r>
            <a:r>
              <a:rPr lang="fr-BE" sz="2400"/>
              <a:t>objet </a:t>
            </a:r>
            <a:br>
              <a:rPr lang="fr-BE" sz="2400"/>
            </a:br>
            <a:r>
              <a:rPr lang="fr-BE" sz="2400"/>
              <a:t>(</a:t>
            </a:r>
            <a:r>
              <a:rPr lang="fr-BE" sz="2400" dirty="0"/>
              <a:t>ici la couleur du feu de signalisation) aux objets </a:t>
            </a:r>
            <a:r>
              <a:rPr lang="fr-BE" sz="2400"/>
              <a:t>dépendants </a:t>
            </a:r>
            <a:br>
              <a:rPr lang="fr-BE" sz="2400"/>
            </a:br>
            <a:r>
              <a:rPr lang="fr-BE" sz="2400"/>
              <a:t>(</a:t>
            </a:r>
            <a:r>
              <a:rPr lang="fr-BE" sz="2400" dirty="0"/>
              <a:t>ici : voiture)&lt;dépendance unidirectionnelle&gt;.</a:t>
            </a:r>
          </a:p>
          <a:p>
            <a:endParaRPr lang="fr-BE" sz="2400" dirty="0"/>
          </a:p>
          <a:p>
            <a:r>
              <a:rPr lang="fr-BE" sz="2400" dirty="0">
                <a:sym typeface="Wingdings" pitchFamily="2" charset="2"/>
              </a:rPr>
              <a:t> Quand l’objet principal change, alors tous les autres en sont avertis et prennent des actions en conséquence. Ce n’est donc pas à chaque objet de demander tout le temps s’il y a eu un changement ou pas</a:t>
            </a:r>
            <a:endParaRPr lang="fr-BE" sz="2400" dirty="0"/>
          </a:p>
        </p:txBody>
      </p:sp>
      <p:sp>
        <p:nvSpPr>
          <p:cNvPr id="6" name="ZoneTexte 5"/>
          <p:cNvSpPr txBox="1"/>
          <p:nvPr/>
        </p:nvSpPr>
        <p:spPr>
          <a:xfrm>
            <a:off x="157230" y="3635732"/>
            <a:ext cx="8640960" cy="369332"/>
          </a:xfrm>
          <a:prstGeom prst="rect">
            <a:avLst/>
          </a:prstGeom>
          <a:noFill/>
        </p:spPr>
        <p:txBody>
          <a:bodyPr wrap="square" rtlCol="0">
            <a:spAutoFit/>
          </a:bodyPr>
          <a:lstStyle/>
          <a:p>
            <a:r>
              <a:rPr lang="fr-BE" b="1" u="sng" dirty="0"/>
              <a:t>Problème</a:t>
            </a:r>
          </a:p>
        </p:txBody>
      </p:sp>
      <p:sp>
        <p:nvSpPr>
          <p:cNvPr id="7" name="ZoneTexte 6"/>
          <p:cNvSpPr txBox="1"/>
          <p:nvPr/>
        </p:nvSpPr>
        <p:spPr>
          <a:xfrm>
            <a:off x="182007" y="4145012"/>
            <a:ext cx="8784976" cy="2308324"/>
          </a:xfrm>
          <a:prstGeom prst="rect">
            <a:avLst/>
          </a:prstGeom>
          <a:noFill/>
        </p:spPr>
        <p:txBody>
          <a:bodyPr wrap="square" rtlCol="0">
            <a:spAutoFit/>
          </a:bodyPr>
          <a:lstStyle/>
          <a:p>
            <a:pPr marL="342900" indent="-342900">
              <a:buFontTx/>
              <a:buChar char="-"/>
            </a:pPr>
            <a:r>
              <a:rPr lang="fr-BE" sz="2400" dirty="0"/>
              <a:t>A chaque changement de feu de signalisation, chaque voiture doit vérifier « continuellement » tout changement possible.</a:t>
            </a:r>
          </a:p>
          <a:p>
            <a:pPr marL="342900" indent="-342900">
              <a:buFontTx/>
              <a:buChar char="-"/>
            </a:pPr>
            <a:endParaRPr lang="fr-BE" sz="2400" dirty="0"/>
          </a:p>
          <a:p>
            <a:pPr marL="342900" indent="-342900">
              <a:buFontTx/>
              <a:buChar char="-"/>
            </a:pPr>
            <a:r>
              <a:rPr lang="fr-BE" sz="2400" dirty="0"/>
              <a:t>On veut assurer la cohérence entre des classes coopérant entre elles tout en maintenant leur indépendance.</a:t>
            </a:r>
          </a:p>
          <a:p>
            <a:pPr marL="342900" indent="-342900">
              <a:buFontTx/>
              <a:buChar char="-"/>
            </a:pPr>
            <a:endParaRPr lang="fr-BE" sz="2400" dirty="0"/>
          </a:p>
        </p:txBody>
      </p:sp>
    </p:spTree>
    <p:extLst>
      <p:ext uri="{BB962C8B-B14F-4D97-AF65-F5344CB8AC3E}">
        <p14:creationId xmlns:p14="http://schemas.microsoft.com/office/powerpoint/2010/main" val="2200800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179512" y="306522"/>
            <a:ext cx="8640960" cy="369332"/>
          </a:xfrm>
          <a:prstGeom prst="rect">
            <a:avLst/>
          </a:prstGeom>
          <a:noFill/>
        </p:spPr>
        <p:txBody>
          <a:bodyPr wrap="square" rtlCol="0">
            <a:spAutoFit/>
          </a:bodyPr>
          <a:lstStyle/>
          <a:p>
            <a:r>
              <a:rPr lang="fr-BE" b="1" u="sng" dirty="0"/>
              <a:t>Solution</a:t>
            </a:r>
          </a:p>
        </p:txBody>
      </p:sp>
      <p:sp>
        <p:nvSpPr>
          <p:cNvPr id="9" name="ZoneTexte 8"/>
          <p:cNvSpPr txBox="1"/>
          <p:nvPr/>
        </p:nvSpPr>
        <p:spPr>
          <a:xfrm>
            <a:off x="77661" y="666562"/>
            <a:ext cx="8733531" cy="2031325"/>
          </a:xfrm>
          <a:prstGeom prst="rect">
            <a:avLst/>
          </a:prstGeom>
          <a:noFill/>
        </p:spPr>
        <p:txBody>
          <a:bodyPr wrap="square" rtlCol="0">
            <a:spAutoFit/>
          </a:bodyPr>
          <a:lstStyle/>
          <a:p>
            <a:r>
              <a:rPr lang="fr-BE" dirty="0"/>
              <a:t>Plusieurs objets pouvant changer à l’exécution dépendent de l’état de l’objet </a:t>
            </a:r>
          </a:p>
          <a:p>
            <a:r>
              <a:rPr lang="fr-BE" dirty="0"/>
              <a:t> </a:t>
            </a:r>
          </a:p>
          <a:p>
            <a:pPr marL="285750" indent="-285750">
              <a:buFont typeface="Wingdings"/>
              <a:buChar char="à"/>
            </a:pPr>
            <a:r>
              <a:rPr lang="fr-BE" dirty="0"/>
              <a:t>permet de prévenir des objets observateurs (OBSERVER) du changement d’état d’un objet observé (OBSERVABLE) </a:t>
            </a:r>
          </a:p>
          <a:p>
            <a:endParaRPr lang="fr-BE" dirty="0"/>
          </a:p>
          <a:p>
            <a:r>
              <a:rPr lang="fr-BE" dirty="0">
                <a:sym typeface="Wingdings"/>
              </a:rPr>
              <a:t></a:t>
            </a:r>
            <a:r>
              <a:rPr lang="fr-BE" dirty="0"/>
              <a:t>distribution des traitements par délégation : Feu qui délègue à Observable de créer sa liste et de les avertir du moindre changement</a:t>
            </a:r>
          </a:p>
        </p:txBody>
      </p:sp>
    </p:spTree>
    <p:extLst>
      <p:ext uri="{BB962C8B-B14F-4D97-AF65-F5344CB8AC3E}">
        <p14:creationId xmlns:p14="http://schemas.microsoft.com/office/powerpoint/2010/main" val="3597802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3789040"/>
            <a:ext cx="6691752" cy="2736304"/>
          </a:xfrm>
          <a:prstGeom prst="rect">
            <a:avLst/>
          </a:prstGeom>
        </p:spPr>
      </p:pic>
      <p:cxnSp>
        <p:nvCxnSpPr>
          <p:cNvPr id="3" name="Connecteur droit 2"/>
          <p:cNvCxnSpPr/>
          <p:nvPr/>
        </p:nvCxnSpPr>
        <p:spPr>
          <a:xfrm>
            <a:off x="0" y="3429000"/>
            <a:ext cx="9144000" cy="0"/>
          </a:xfrm>
          <a:prstGeom prst="line">
            <a:avLst/>
          </a:prstGeom>
        </p:spPr>
        <p:style>
          <a:lnRef idx="2">
            <a:schemeClr val="dk1"/>
          </a:lnRef>
          <a:fillRef idx="0">
            <a:schemeClr val="dk1"/>
          </a:fillRef>
          <a:effectRef idx="1">
            <a:schemeClr val="dk1"/>
          </a:effectRef>
          <a:fontRef idx="minor">
            <a:schemeClr val="tx1"/>
          </a:fontRef>
        </p:style>
      </p:cxnSp>
      <p:sp>
        <p:nvSpPr>
          <p:cNvPr id="10" name="Rectangle 9"/>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
        <p:nvSpPr>
          <p:cNvPr id="7" name="ZoneTexte 6"/>
          <p:cNvSpPr txBox="1"/>
          <p:nvPr/>
        </p:nvSpPr>
        <p:spPr>
          <a:xfrm>
            <a:off x="795933" y="447680"/>
            <a:ext cx="504056" cy="2677656"/>
          </a:xfrm>
          <a:prstGeom prst="rect">
            <a:avLst/>
          </a:prstGeom>
          <a:noFill/>
        </p:spPr>
        <p:txBody>
          <a:bodyPr wrap="square" rtlCol="0">
            <a:spAutoFit/>
          </a:bodyPr>
          <a:lstStyle/>
          <a:p>
            <a:pPr algn="ctr"/>
            <a:r>
              <a:rPr lang="fr-BE" sz="1200" b="1" dirty="0">
                <a:solidFill>
                  <a:srgbClr val="00B050"/>
                </a:solidFill>
              </a:rPr>
              <a:t>S</a:t>
            </a:r>
          </a:p>
          <a:p>
            <a:pPr algn="ctr"/>
            <a:r>
              <a:rPr lang="fr-BE" sz="1200" b="1" dirty="0">
                <a:solidFill>
                  <a:srgbClr val="00B050"/>
                </a:solidFill>
              </a:rPr>
              <a:t>P</a:t>
            </a:r>
          </a:p>
          <a:p>
            <a:pPr algn="ctr"/>
            <a:r>
              <a:rPr lang="fr-BE" sz="1200" b="1" dirty="0">
                <a:solidFill>
                  <a:srgbClr val="00B050"/>
                </a:solidFill>
              </a:rPr>
              <a:t>É</a:t>
            </a:r>
          </a:p>
          <a:p>
            <a:pPr algn="ctr"/>
            <a:r>
              <a:rPr lang="fr-BE" sz="1200" b="1" dirty="0">
                <a:solidFill>
                  <a:srgbClr val="00B050"/>
                </a:solidFill>
              </a:rPr>
              <a:t>C</a:t>
            </a:r>
          </a:p>
          <a:p>
            <a:pPr algn="ctr"/>
            <a:r>
              <a:rPr lang="fr-BE" sz="1200" b="1" dirty="0">
                <a:solidFill>
                  <a:srgbClr val="00B050"/>
                </a:solidFill>
              </a:rPr>
              <a:t>I</a:t>
            </a:r>
          </a:p>
          <a:p>
            <a:pPr algn="ctr"/>
            <a:r>
              <a:rPr lang="fr-BE" sz="1200" b="1" dirty="0">
                <a:solidFill>
                  <a:srgbClr val="00B050"/>
                </a:solidFill>
              </a:rPr>
              <a:t>A</a:t>
            </a:r>
          </a:p>
          <a:p>
            <a:pPr algn="ctr"/>
            <a:r>
              <a:rPr lang="fr-BE" sz="1200" b="1" dirty="0">
                <a:solidFill>
                  <a:srgbClr val="00B050"/>
                </a:solidFill>
              </a:rPr>
              <a:t>L</a:t>
            </a:r>
          </a:p>
          <a:p>
            <a:pPr algn="ctr"/>
            <a:r>
              <a:rPr lang="fr-BE" sz="1200" b="1" dirty="0">
                <a:solidFill>
                  <a:srgbClr val="00B050"/>
                </a:solidFill>
              </a:rPr>
              <a:t>I</a:t>
            </a:r>
          </a:p>
          <a:p>
            <a:pPr algn="ctr"/>
            <a:r>
              <a:rPr lang="fr-BE" sz="1200" b="1" dirty="0">
                <a:solidFill>
                  <a:srgbClr val="00B050"/>
                </a:solidFill>
              </a:rPr>
              <a:t>S</a:t>
            </a:r>
          </a:p>
          <a:p>
            <a:pPr algn="ctr"/>
            <a:r>
              <a:rPr lang="fr-BE" sz="1200" b="1" dirty="0">
                <a:solidFill>
                  <a:srgbClr val="00B050"/>
                </a:solidFill>
              </a:rPr>
              <a:t>A</a:t>
            </a:r>
          </a:p>
          <a:p>
            <a:pPr algn="ctr"/>
            <a:r>
              <a:rPr lang="fr-BE" sz="1200" b="1" dirty="0">
                <a:solidFill>
                  <a:srgbClr val="00B050"/>
                </a:solidFill>
              </a:rPr>
              <a:t>T</a:t>
            </a:r>
          </a:p>
          <a:p>
            <a:pPr algn="ctr"/>
            <a:r>
              <a:rPr lang="fr-BE" sz="1200" b="1" dirty="0">
                <a:solidFill>
                  <a:srgbClr val="00B050"/>
                </a:solidFill>
              </a:rPr>
              <a:t>I</a:t>
            </a:r>
          </a:p>
          <a:p>
            <a:pPr algn="ctr"/>
            <a:r>
              <a:rPr lang="fr-BE" sz="1200" b="1" dirty="0">
                <a:solidFill>
                  <a:srgbClr val="00B050"/>
                </a:solidFill>
              </a:rPr>
              <a:t>O</a:t>
            </a:r>
          </a:p>
          <a:p>
            <a:pPr algn="ctr"/>
            <a:r>
              <a:rPr lang="fr-BE" sz="1200" b="1" dirty="0">
                <a:solidFill>
                  <a:srgbClr val="00B050"/>
                </a:solidFill>
              </a:rPr>
              <a:t>N</a:t>
            </a:r>
          </a:p>
        </p:txBody>
      </p:sp>
      <p:cxnSp>
        <p:nvCxnSpPr>
          <p:cNvPr id="8" name="Connecteur droit avec flèche 7"/>
          <p:cNvCxnSpPr/>
          <p:nvPr/>
        </p:nvCxnSpPr>
        <p:spPr>
          <a:xfrm>
            <a:off x="827584" y="742257"/>
            <a:ext cx="0" cy="201995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nvGrpSpPr>
          <p:cNvPr id="15" name="Groupe 14">
            <a:extLst>
              <a:ext uri="{FF2B5EF4-FFF2-40B4-BE49-F238E27FC236}">
                <a16:creationId xmlns:a16="http://schemas.microsoft.com/office/drawing/2014/main" id="{BD4DBFE2-1A69-4F87-9BB2-8C394AA5C43A}"/>
              </a:ext>
            </a:extLst>
          </p:cNvPr>
          <p:cNvGrpSpPr/>
          <p:nvPr/>
        </p:nvGrpSpPr>
        <p:grpSpPr>
          <a:xfrm>
            <a:off x="1475656" y="166735"/>
            <a:ext cx="6451700" cy="3188398"/>
            <a:chOff x="1475656" y="166735"/>
            <a:chExt cx="6451700" cy="3188398"/>
          </a:xfrm>
        </p:grpSpPr>
        <p:grpSp>
          <p:nvGrpSpPr>
            <p:cNvPr id="14" name="Groupe 13">
              <a:extLst>
                <a:ext uri="{FF2B5EF4-FFF2-40B4-BE49-F238E27FC236}">
                  <a16:creationId xmlns:a16="http://schemas.microsoft.com/office/drawing/2014/main" id="{38341BD7-40BD-4220-BA14-CBD4E89D4FFC}"/>
                </a:ext>
              </a:extLst>
            </p:cNvPr>
            <p:cNvGrpSpPr/>
            <p:nvPr/>
          </p:nvGrpSpPr>
          <p:grpSpPr>
            <a:xfrm>
              <a:off x="1475656" y="166735"/>
              <a:ext cx="6451700" cy="3188398"/>
              <a:chOff x="1475656" y="166735"/>
              <a:chExt cx="6451700" cy="3188398"/>
            </a:xfrm>
          </p:grpSpPr>
          <p:pic>
            <p:nvPicPr>
              <p:cNvPr id="13" name="Image 12">
                <a:extLst>
                  <a:ext uri="{FF2B5EF4-FFF2-40B4-BE49-F238E27FC236}">
                    <a16:creationId xmlns:a16="http://schemas.microsoft.com/office/drawing/2014/main" id="{E6F90990-5E1F-4139-A379-B31EC9EB4BC7}"/>
                  </a:ext>
                </a:extLst>
              </p:cNvPr>
              <p:cNvPicPr>
                <a:picLocks noChangeAspect="1"/>
              </p:cNvPicPr>
              <p:nvPr/>
            </p:nvPicPr>
            <p:blipFill>
              <a:blip r:embed="rId4"/>
              <a:stretch>
                <a:fillRect/>
              </a:stretch>
            </p:blipFill>
            <p:spPr>
              <a:xfrm>
                <a:off x="1475656" y="265040"/>
                <a:ext cx="6451700" cy="3090093"/>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166735"/>
                <a:ext cx="2133972" cy="15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a:extLst>
                  <a:ext uri="{FF2B5EF4-FFF2-40B4-BE49-F238E27FC236}">
                    <a16:creationId xmlns:a16="http://schemas.microsoft.com/office/drawing/2014/main" id="{741A6EA5-F242-4275-A02E-BCA6A2E63646}"/>
                  </a:ext>
                </a:extLst>
              </p:cNvPr>
              <p:cNvPicPr>
                <a:picLocks noChangeAspect="1"/>
              </p:cNvPicPr>
              <p:nvPr/>
            </p:nvPicPr>
            <p:blipFill>
              <a:blip r:embed="rId6"/>
              <a:stretch>
                <a:fillRect/>
              </a:stretch>
            </p:blipFill>
            <p:spPr>
              <a:xfrm>
                <a:off x="3234705" y="1230463"/>
                <a:ext cx="1743075" cy="190500"/>
              </a:xfrm>
              <a:prstGeom prst="rect">
                <a:avLst/>
              </a:prstGeom>
            </p:spPr>
          </p:pic>
        </p:grpSp>
        <p:cxnSp>
          <p:nvCxnSpPr>
            <p:cNvPr id="11" name="Connecteur droit avec flèche 10">
              <a:extLst>
                <a:ext uri="{FF2B5EF4-FFF2-40B4-BE49-F238E27FC236}">
                  <a16:creationId xmlns:a16="http://schemas.microsoft.com/office/drawing/2014/main" id="{F6BDB0BD-2F62-4A9C-95AD-E84F9E4CECB4}"/>
                </a:ext>
              </a:extLst>
            </p:cNvPr>
            <p:cNvCxnSpPr/>
            <p:nvPr/>
          </p:nvCxnSpPr>
          <p:spPr>
            <a:xfrm>
              <a:off x="2914334" y="1302471"/>
              <a:ext cx="270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337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71450" y="3397642"/>
            <a:ext cx="3240360" cy="369332"/>
          </a:xfrm>
          <a:prstGeom prst="rect">
            <a:avLst/>
          </a:prstGeom>
          <a:noFill/>
        </p:spPr>
        <p:txBody>
          <a:bodyPr wrap="square" rtlCol="0">
            <a:spAutoFit/>
          </a:bodyPr>
          <a:lstStyle/>
          <a:p>
            <a:r>
              <a:rPr lang="fr-BE" b="1" u="sng" dirty="0"/>
              <a:t>Mécanisme</a:t>
            </a:r>
          </a:p>
        </p:txBody>
      </p:sp>
      <p:sp>
        <p:nvSpPr>
          <p:cNvPr id="7" name="ZoneTexte 6"/>
          <p:cNvSpPr txBox="1"/>
          <p:nvPr/>
        </p:nvSpPr>
        <p:spPr>
          <a:xfrm>
            <a:off x="55952" y="3717032"/>
            <a:ext cx="9144000" cy="2308324"/>
          </a:xfrm>
          <a:prstGeom prst="rect">
            <a:avLst/>
          </a:prstGeom>
          <a:noFill/>
        </p:spPr>
        <p:txBody>
          <a:bodyPr wrap="square" rtlCol="0">
            <a:spAutoFit/>
          </a:bodyPr>
          <a:lstStyle/>
          <a:p>
            <a:pPr marL="342900" indent="-342900">
              <a:buAutoNum type="arabicParenR"/>
            </a:pPr>
            <a:r>
              <a:rPr lang="fr-BE" dirty="0"/>
              <a:t>Création d’un Feu : </a:t>
            </a:r>
            <a:r>
              <a:rPr lang="fr-BE" dirty="0" err="1"/>
              <a:t>ObservableConcrete</a:t>
            </a:r>
            <a:r>
              <a:rPr lang="fr-BE" dirty="0"/>
              <a:t> avec liste vide d’Observer: </a:t>
            </a:r>
          </a:p>
          <a:p>
            <a:pPr marL="342900" indent="-342900">
              <a:buAutoNum type="arabicParenR"/>
            </a:pPr>
            <a:endParaRPr lang="fr-BE" dirty="0"/>
          </a:p>
          <a:p>
            <a:pPr marL="342900" indent="-342900">
              <a:buAutoNum type="arabicParenR"/>
            </a:pPr>
            <a:endParaRPr lang="fr-BE" dirty="0"/>
          </a:p>
          <a:p>
            <a:pPr marL="342900" indent="-342900">
              <a:buAutoNum type="arabicParenR"/>
            </a:pPr>
            <a:r>
              <a:rPr lang="fr-BE" dirty="0"/>
              <a:t>Création de voitures : </a:t>
            </a:r>
            <a:r>
              <a:rPr lang="fr-BE" dirty="0" err="1"/>
              <a:t>ObserverConcrete</a:t>
            </a:r>
            <a:r>
              <a:rPr lang="fr-BE" dirty="0"/>
              <a:t> </a:t>
            </a:r>
          </a:p>
          <a:p>
            <a:pPr marL="342900" indent="-342900">
              <a:buAutoNum type="arabicParenR"/>
            </a:pPr>
            <a:endParaRPr lang="fr-BE" dirty="0"/>
          </a:p>
          <a:p>
            <a:pPr marL="342900" indent="-342900">
              <a:buAutoNum type="arabicParenR"/>
            </a:pPr>
            <a:r>
              <a:rPr lang="fr-BE" dirty="0"/>
              <a:t>Liaison de ces </a:t>
            </a:r>
            <a:r>
              <a:rPr lang="fr-BE" dirty="0" err="1"/>
              <a:t>ObserverConcrete</a:t>
            </a:r>
            <a:r>
              <a:rPr lang="fr-BE" dirty="0"/>
              <a:t> à l’</a:t>
            </a:r>
            <a:r>
              <a:rPr lang="fr-BE" dirty="0" err="1"/>
              <a:t>ObservableConcrete</a:t>
            </a:r>
            <a:r>
              <a:rPr lang="fr-BE" dirty="0"/>
              <a:t>, via Observable </a:t>
            </a:r>
            <a:br>
              <a:rPr lang="fr-BE" dirty="0"/>
            </a:br>
            <a:r>
              <a:rPr lang="fr-BE" dirty="0"/>
              <a:t>(ajouter(o : Observer)) : ajout ici élément par élément : </a:t>
            </a:r>
          </a:p>
          <a:p>
            <a:pPr marL="342900" indent="-342900">
              <a:buAutoNum type="arabicParenR"/>
            </a:pPr>
            <a:endParaRPr lang="fr-BE" dirty="0"/>
          </a:p>
        </p:txBody>
      </p:sp>
      <p:cxnSp>
        <p:nvCxnSpPr>
          <p:cNvPr id="10" name="Connecteur droit 9"/>
          <p:cNvCxnSpPr/>
          <p:nvPr/>
        </p:nvCxnSpPr>
        <p:spPr>
          <a:xfrm>
            <a:off x="0" y="3429000"/>
            <a:ext cx="9144000" cy="0"/>
          </a:xfrm>
          <a:prstGeom prst="line">
            <a:avLst/>
          </a:prstGeom>
        </p:spPr>
        <p:style>
          <a:lnRef idx="2">
            <a:schemeClr val="dk1"/>
          </a:lnRef>
          <a:fillRef idx="0">
            <a:schemeClr val="dk1"/>
          </a:fillRef>
          <a:effectRef idx="1">
            <a:schemeClr val="dk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126882"/>
            <a:ext cx="3528392" cy="3598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0987" y="5877271"/>
            <a:ext cx="3201491" cy="4889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7854" y="5762576"/>
            <a:ext cx="2209294" cy="476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575" y="4221088"/>
            <a:ext cx="4162425"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Connecteur en arc 18"/>
          <p:cNvCxnSpPr>
            <a:endCxn id="4099" idx="1"/>
          </p:cNvCxnSpPr>
          <p:nvPr/>
        </p:nvCxnSpPr>
        <p:spPr>
          <a:xfrm>
            <a:off x="4207147" y="6067381"/>
            <a:ext cx="813840" cy="5436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grpSp>
        <p:nvGrpSpPr>
          <p:cNvPr id="16" name="Groupe 15"/>
          <p:cNvGrpSpPr/>
          <p:nvPr/>
        </p:nvGrpSpPr>
        <p:grpSpPr>
          <a:xfrm>
            <a:off x="1678032" y="4365242"/>
            <a:ext cx="3326016" cy="134201"/>
            <a:chOff x="1678032" y="4365242"/>
            <a:chExt cx="3326016" cy="134201"/>
          </a:xfrm>
        </p:grpSpPr>
        <p:cxnSp>
          <p:nvCxnSpPr>
            <p:cNvPr id="3" name="Connecteur en arc 2"/>
            <p:cNvCxnSpPr/>
            <p:nvPr/>
          </p:nvCxnSpPr>
          <p:spPr>
            <a:xfrm>
              <a:off x="1894056" y="4486743"/>
              <a:ext cx="3109992" cy="127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Connecteur droit 3"/>
            <p:cNvCxnSpPr/>
            <p:nvPr/>
          </p:nvCxnSpPr>
          <p:spPr>
            <a:xfrm>
              <a:off x="1678032" y="4365242"/>
              <a:ext cx="4320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p:nvPr/>
          </p:nvCxnSpPr>
          <p:spPr>
            <a:xfrm flipV="1">
              <a:off x="1894056" y="4365242"/>
              <a:ext cx="0" cy="12150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2" name="Image 1">
            <a:extLst>
              <a:ext uri="{FF2B5EF4-FFF2-40B4-BE49-F238E27FC236}">
                <a16:creationId xmlns:a16="http://schemas.microsoft.com/office/drawing/2014/main" id="{E526BD12-9B8F-4EC4-BCF2-1DA87CB3DB38}"/>
              </a:ext>
            </a:extLst>
          </p:cNvPr>
          <p:cNvPicPr>
            <a:picLocks noChangeAspect="1"/>
          </p:cNvPicPr>
          <p:nvPr/>
        </p:nvPicPr>
        <p:blipFill>
          <a:blip r:embed="rId7"/>
          <a:stretch>
            <a:fillRect/>
          </a:stretch>
        </p:blipFill>
        <p:spPr>
          <a:xfrm>
            <a:off x="6716875" y="3754534"/>
            <a:ext cx="2293253" cy="274641"/>
          </a:xfrm>
          <a:prstGeom prst="rect">
            <a:avLst/>
          </a:prstGeom>
          <a:noFill/>
          <a:ln w="9525">
            <a:solidFill>
              <a:schemeClr val="tx1"/>
            </a:solidFill>
            <a:miter lim="800000"/>
            <a:headEnd/>
            <a:tailEnd/>
          </a:ln>
          <a:effectLst/>
        </p:spPr>
      </p:pic>
      <p:pic>
        <p:nvPicPr>
          <p:cNvPr id="5" name="Image 4">
            <a:extLst>
              <a:ext uri="{FF2B5EF4-FFF2-40B4-BE49-F238E27FC236}">
                <a16:creationId xmlns:a16="http://schemas.microsoft.com/office/drawing/2014/main" id="{974B1D68-9867-4D4B-B82A-499F4C852716}"/>
              </a:ext>
            </a:extLst>
          </p:cNvPr>
          <p:cNvPicPr>
            <a:picLocks noChangeAspect="1"/>
          </p:cNvPicPr>
          <p:nvPr/>
        </p:nvPicPr>
        <p:blipFill>
          <a:blip r:embed="rId8"/>
          <a:stretch>
            <a:fillRect/>
          </a:stretch>
        </p:blipFill>
        <p:spPr>
          <a:xfrm>
            <a:off x="5020987" y="4609913"/>
            <a:ext cx="3466626" cy="425726"/>
          </a:xfrm>
          <a:prstGeom prst="rect">
            <a:avLst/>
          </a:prstGeom>
          <a:noFill/>
          <a:ln w="9525">
            <a:solidFill>
              <a:schemeClr val="tx1"/>
            </a:solidFill>
            <a:miter lim="800000"/>
            <a:headEnd/>
            <a:tailEnd/>
          </a:ln>
          <a:effectLst/>
        </p:spPr>
      </p:pic>
      <p:grpSp>
        <p:nvGrpSpPr>
          <p:cNvPr id="28" name="Groupe 27">
            <a:extLst>
              <a:ext uri="{FF2B5EF4-FFF2-40B4-BE49-F238E27FC236}">
                <a16:creationId xmlns:a16="http://schemas.microsoft.com/office/drawing/2014/main" id="{F13705BA-1874-44E8-AC38-EFEE77A05036}"/>
              </a:ext>
            </a:extLst>
          </p:cNvPr>
          <p:cNvGrpSpPr/>
          <p:nvPr/>
        </p:nvGrpSpPr>
        <p:grpSpPr>
          <a:xfrm>
            <a:off x="1475656" y="166735"/>
            <a:ext cx="6451700" cy="3188398"/>
            <a:chOff x="1475656" y="166735"/>
            <a:chExt cx="6451700" cy="3188398"/>
          </a:xfrm>
        </p:grpSpPr>
        <p:pic>
          <p:nvPicPr>
            <p:cNvPr id="29" name="Image 28">
              <a:extLst>
                <a:ext uri="{FF2B5EF4-FFF2-40B4-BE49-F238E27FC236}">
                  <a16:creationId xmlns:a16="http://schemas.microsoft.com/office/drawing/2014/main" id="{6C207798-529B-4F36-B2A3-AED588E80B51}"/>
                </a:ext>
              </a:extLst>
            </p:cNvPr>
            <p:cNvPicPr>
              <a:picLocks noChangeAspect="1"/>
            </p:cNvPicPr>
            <p:nvPr/>
          </p:nvPicPr>
          <p:blipFill>
            <a:blip r:embed="rId9"/>
            <a:stretch>
              <a:fillRect/>
            </a:stretch>
          </p:blipFill>
          <p:spPr>
            <a:xfrm>
              <a:off x="1475656" y="265040"/>
              <a:ext cx="6451700" cy="3090093"/>
            </a:xfrm>
            <a:prstGeom prst="rect">
              <a:avLst/>
            </a:prstGeom>
          </p:spPr>
        </p:pic>
        <p:pic>
          <p:nvPicPr>
            <p:cNvPr id="30" name="Picture 2">
              <a:extLst>
                <a:ext uri="{FF2B5EF4-FFF2-40B4-BE49-F238E27FC236}">
                  <a16:creationId xmlns:a16="http://schemas.microsoft.com/office/drawing/2014/main" id="{C0B43853-DE3C-4F1D-852F-625235A281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808" y="166735"/>
              <a:ext cx="2133972" cy="15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Image 30">
              <a:extLst>
                <a:ext uri="{FF2B5EF4-FFF2-40B4-BE49-F238E27FC236}">
                  <a16:creationId xmlns:a16="http://schemas.microsoft.com/office/drawing/2014/main" id="{37C486B5-CDE8-4266-A225-51D83D2A2D24}"/>
                </a:ext>
              </a:extLst>
            </p:cNvPr>
            <p:cNvPicPr>
              <a:picLocks noChangeAspect="1"/>
            </p:cNvPicPr>
            <p:nvPr/>
          </p:nvPicPr>
          <p:blipFill>
            <a:blip r:embed="rId11"/>
            <a:stretch>
              <a:fillRect/>
            </a:stretch>
          </p:blipFill>
          <p:spPr>
            <a:xfrm>
              <a:off x="3234705" y="1230463"/>
              <a:ext cx="1743075" cy="190500"/>
            </a:xfrm>
            <a:prstGeom prst="rect">
              <a:avLst/>
            </a:prstGeom>
          </p:spPr>
        </p:pic>
      </p:grpSp>
      <p:cxnSp>
        <p:nvCxnSpPr>
          <p:cNvPr id="32" name="Connecteur droit avec flèche 31">
            <a:extLst>
              <a:ext uri="{FF2B5EF4-FFF2-40B4-BE49-F238E27FC236}">
                <a16:creationId xmlns:a16="http://schemas.microsoft.com/office/drawing/2014/main" id="{9D6DA50E-22D8-436F-A74C-78C947795D22}"/>
              </a:ext>
            </a:extLst>
          </p:cNvPr>
          <p:cNvCxnSpPr/>
          <p:nvPr/>
        </p:nvCxnSpPr>
        <p:spPr>
          <a:xfrm>
            <a:off x="2914334" y="1302471"/>
            <a:ext cx="270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103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C621808-0E9B-4613-AAF7-78E8FF0B9A0E}"/>
              </a:ext>
            </a:extLst>
          </p:cNvPr>
          <p:cNvPicPr>
            <a:picLocks noChangeAspect="1"/>
          </p:cNvPicPr>
          <p:nvPr/>
        </p:nvPicPr>
        <p:blipFill>
          <a:blip r:embed="rId3"/>
          <a:stretch>
            <a:fillRect/>
          </a:stretch>
        </p:blipFill>
        <p:spPr>
          <a:xfrm>
            <a:off x="4348069" y="4488932"/>
            <a:ext cx="3333750" cy="1381125"/>
          </a:xfrm>
          <a:prstGeom prst="rect">
            <a:avLst/>
          </a:prstGeom>
          <a:noFill/>
          <a:ln w="9525">
            <a:solidFill>
              <a:schemeClr val="tx1"/>
            </a:solidFill>
            <a:miter lim="800000"/>
            <a:headEnd/>
            <a:tailEnd/>
          </a:ln>
          <a:effectLst/>
        </p:spPr>
      </p:pic>
      <p:grpSp>
        <p:nvGrpSpPr>
          <p:cNvPr id="28" name="Groupe 27">
            <a:extLst>
              <a:ext uri="{FF2B5EF4-FFF2-40B4-BE49-F238E27FC236}">
                <a16:creationId xmlns:a16="http://schemas.microsoft.com/office/drawing/2014/main" id="{429D1510-32D1-4DF7-8397-D55CDFBF8CD2}"/>
              </a:ext>
            </a:extLst>
          </p:cNvPr>
          <p:cNvGrpSpPr/>
          <p:nvPr/>
        </p:nvGrpSpPr>
        <p:grpSpPr>
          <a:xfrm>
            <a:off x="1475656" y="166735"/>
            <a:ext cx="6451700" cy="3188398"/>
            <a:chOff x="1475656" y="166735"/>
            <a:chExt cx="6451700" cy="3188398"/>
          </a:xfrm>
        </p:grpSpPr>
        <p:pic>
          <p:nvPicPr>
            <p:cNvPr id="29" name="Image 28">
              <a:extLst>
                <a:ext uri="{FF2B5EF4-FFF2-40B4-BE49-F238E27FC236}">
                  <a16:creationId xmlns:a16="http://schemas.microsoft.com/office/drawing/2014/main" id="{D4A21608-4CC6-4FAF-AEE2-FBDCE856322E}"/>
                </a:ext>
              </a:extLst>
            </p:cNvPr>
            <p:cNvPicPr>
              <a:picLocks noChangeAspect="1"/>
            </p:cNvPicPr>
            <p:nvPr/>
          </p:nvPicPr>
          <p:blipFill>
            <a:blip r:embed="rId4"/>
            <a:stretch>
              <a:fillRect/>
            </a:stretch>
          </p:blipFill>
          <p:spPr>
            <a:xfrm>
              <a:off x="1475656" y="265040"/>
              <a:ext cx="6451700" cy="3090093"/>
            </a:xfrm>
            <a:prstGeom prst="rect">
              <a:avLst/>
            </a:prstGeom>
          </p:spPr>
        </p:pic>
        <p:pic>
          <p:nvPicPr>
            <p:cNvPr id="30" name="Picture 2">
              <a:extLst>
                <a:ext uri="{FF2B5EF4-FFF2-40B4-BE49-F238E27FC236}">
                  <a16:creationId xmlns:a16="http://schemas.microsoft.com/office/drawing/2014/main" id="{FA091C04-A5BE-43BD-AE0D-3A3B81934E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166735"/>
              <a:ext cx="2133972" cy="15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Image 30">
              <a:extLst>
                <a:ext uri="{FF2B5EF4-FFF2-40B4-BE49-F238E27FC236}">
                  <a16:creationId xmlns:a16="http://schemas.microsoft.com/office/drawing/2014/main" id="{014BB774-6707-4C3D-B1C5-2CE781F62815}"/>
                </a:ext>
              </a:extLst>
            </p:cNvPr>
            <p:cNvPicPr>
              <a:picLocks noChangeAspect="1"/>
            </p:cNvPicPr>
            <p:nvPr/>
          </p:nvPicPr>
          <p:blipFill>
            <a:blip r:embed="rId6"/>
            <a:stretch>
              <a:fillRect/>
            </a:stretch>
          </p:blipFill>
          <p:spPr>
            <a:xfrm>
              <a:off x="3234705" y="1230463"/>
              <a:ext cx="1743075" cy="190500"/>
            </a:xfrm>
            <a:prstGeom prst="rect">
              <a:avLst/>
            </a:prstGeom>
          </p:spPr>
        </p:pic>
      </p:grpSp>
      <p:sp>
        <p:nvSpPr>
          <p:cNvPr id="6" name="ZoneTexte 5"/>
          <p:cNvSpPr txBox="1"/>
          <p:nvPr/>
        </p:nvSpPr>
        <p:spPr>
          <a:xfrm>
            <a:off x="171450" y="3397642"/>
            <a:ext cx="3240360" cy="369332"/>
          </a:xfrm>
          <a:prstGeom prst="rect">
            <a:avLst/>
          </a:prstGeom>
          <a:noFill/>
        </p:spPr>
        <p:txBody>
          <a:bodyPr wrap="square" rtlCol="0">
            <a:spAutoFit/>
          </a:bodyPr>
          <a:lstStyle/>
          <a:p>
            <a:r>
              <a:rPr lang="fr-BE" b="1" u="sng" dirty="0"/>
              <a:t>Mécanisme</a:t>
            </a:r>
          </a:p>
        </p:txBody>
      </p:sp>
      <p:sp>
        <p:nvSpPr>
          <p:cNvPr id="7" name="ZoneTexte 6"/>
          <p:cNvSpPr txBox="1"/>
          <p:nvPr/>
        </p:nvSpPr>
        <p:spPr>
          <a:xfrm>
            <a:off x="55952" y="3717032"/>
            <a:ext cx="9144000" cy="923330"/>
          </a:xfrm>
          <a:prstGeom prst="rect">
            <a:avLst/>
          </a:prstGeom>
          <a:noFill/>
        </p:spPr>
        <p:txBody>
          <a:bodyPr wrap="square" rtlCol="0">
            <a:spAutoFit/>
          </a:bodyPr>
          <a:lstStyle/>
          <a:p>
            <a:pPr marL="342900" indent="-342900">
              <a:buFont typeface="+mj-lt"/>
              <a:buAutoNum type="arabicParenR" startAt="4"/>
            </a:pPr>
            <a:r>
              <a:rPr lang="fr-BE" dirty="0"/>
              <a:t>Dès qu’il y a un changement d’état dans Feu (ici quand on passe au vert), on lance la méthode notifie(), qui va avertir la liste des </a:t>
            </a:r>
            <a:r>
              <a:rPr lang="fr-BE" dirty="0" err="1"/>
              <a:t>Observers</a:t>
            </a:r>
            <a:r>
              <a:rPr lang="fr-BE" dirty="0"/>
              <a:t> ajoutés au Feu, et va lancer la méthode démarrer</a:t>
            </a:r>
          </a:p>
        </p:txBody>
      </p:sp>
      <p:cxnSp>
        <p:nvCxnSpPr>
          <p:cNvPr id="10" name="Connecteur droit 9"/>
          <p:cNvCxnSpPr/>
          <p:nvPr/>
        </p:nvCxnSpPr>
        <p:spPr>
          <a:xfrm>
            <a:off x="0" y="3429000"/>
            <a:ext cx="9144000" cy="0"/>
          </a:xfrm>
          <a:prstGeom prst="line">
            <a:avLst/>
          </a:prstGeom>
        </p:spPr>
        <p:style>
          <a:lnRef idx="2">
            <a:schemeClr val="dk1"/>
          </a:lnRef>
          <a:fillRef idx="0">
            <a:schemeClr val="dk1"/>
          </a:fillRef>
          <a:effectRef idx="1">
            <a:schemeClr val="dk1"/>
          </a:effectRef>
          <a:fontRef idx="minor">
            <a:schemeClr val="tx1"/>
          </a:fontRef>
        </p:style>
      </p:cxnSp>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83" y="4579537"/>
            <a:ext cx="3981054" cy="11997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795" y="6206043"/>
            <a:ext cx="3543300" cy="390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84425" y="4256080"/>
            <a:ext cx="301686" cy="369332"/>
          </a:xfrm>
          <a:prstGeom prst="rect">
            <a:avLst/>
          </a:prstGeom>
          <a:noFill/>
        </p:spPr>
        <p:txBody>
          <a:bodyPr wrap="none" lIns="91440" tIns="45720" rIns="91440" bIns="45720">
            <a:spAutoFit/>
          </a:bodyPr>
          <a:lstStyle/>
          <a:p>
            <a:pPr algn="ctr"/>
            <a:r>
              <a:rPr lang="fr-F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fr-FR"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a:off x="1125888" y="1786508"/>
            <a:ext cx="301686" cy="369332"/>
          </a:xfrm>
          <a:prstGeom prst="rect">
            <a:avLst/>
          </a:prstGeom>
          <a:noFill/>
        </p:spPr>
        <p:txBody>
          <a:bodyPr wrap="none" lIns="91440" tIns="45720" rIns="91440" bIns="45720">
            <a:spAutoFit/>
          </a:bodyPr>
          <a:lstStyle/>
          <a:p>
            <a:pPr algn="ctr"/>
            <a:r>
              <a:rPr lang="fr-FR"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p>
        </p:txBody>
      </p:sp>
      <p:sp>
        <p:nvSpPr>
          <p:cNvPr id="13" name="Rectangle 12"/>
          <p:cNvSpPr/>
          <p:nvPr/>
        </p:nvSpPr>
        <p:spPr>
          <a:xfrm>
            <a:off x="55952" y="4287490"/>
            <a:ext cx="301686" cy="369332"/>
          </a:xfrm>
          <a:prstGeom prst="rect">
            <a:avLst/>
          </a:prstGeom>
          <a:noFill/>
        </p:spPr>
        <p:txBody>
          <a:bodyPr wrap="none" lIns="91440" tIns="45720" rIns="91440" bIns="45720">
            <a:spAutoFit/>
          </a:bodyPr>
          <a:lstStyle/>
          <a:p>
            <a:pPr algn="ctr"/>
            <a:r>
              <a:rPr lang="fr-FR"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a:t>
            </a:r>
          </a:p>
        </p:txBody>
      </p:sp>
      <p:sp>
        <p:nvSpPr>
          <p:cNvPr id="14" name="Rectangle 13"/>
          <p:cNvSpPr/>
          <p:nvPr/>
        </p:nvSpPr>
        <p:spPr>
          <a:xfrm>
            <a:off x="1177557" y="326592"/>
            <a:ext cx="301686" cy="369332"/>
          </a:xfrm>
          <a:prstGeom prst="rect">
            <a:avLst/>
          </a:prstGeom>
          <a:noFill/>
        </p:spPr>
        <p:txBody>
          <a:bodyPr wrap="none" lIns="91440" tIns="45720" rIns="91440" bIns="45720">
            <a:spAutoFit/>
          </a:bodyPr>
          <a:lstStyle/>
          <a:p>
            <a:pPr algn="ctr"/>
            <a:r>
              <a:rPr lang="fr-F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a:t>
            </a:r>
            <a:endParaRPr lang="fr-FR"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Rectangle 14"/>
          <p:cNvSpPr/>
          <p:nvPr/>
        </p:nvSpPr>
        <p:spPr>
          <a:xfrm>
            <a:off x="55953" y="5835160"/>
            <a:ext cx="301685" cy="369332"/>
          </a:xfrm>
          <a:prstGeom prst="rect">
            <a:avLst/>
          </a:prstGeom>
          <a:noFill/>
        </p:spPr>
        <p:txBody>
          <a:bodyPr wrap="none" lIns="91440" tIns="45720" rIns="91440" bIns="45720">
            <a:spAutoFit/>
          </a:bodyPr>
          <a:lstStyle/>
          <a:p>
            <a:pPr algn="ctr"/>
            <a:r>
              <a:rPr lang="fr-F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fr-FR"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7530977" y="436022"/>
            <a:ext cx="301685" cy="369332"/>
          </a:xfrm>
          <a:prstGeom prst="rect">
            <a:avLst/>
          </a:prstGeom>
          <a:noFill/>
        </p:spPr>
        <p:txBody>
          <a:bodyPr wrap="none" lIns="91440" tIns="45720" rIns="91440" bIns="45720">
            <a:spAutoFit/>
          </a:bodyPr>
          <a:lstStyle/>
          <a:p>
            <a:pPr algn="ctr"/>
            <a:r>
              <a:rPr lang="fr-F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a:t>
            </a:r>
            <a:endParaRPr lang="fr-FR"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Rectangle 16"/>
          <p:cNvSpPr/>
          <p:nvPr/>
        </p:nvSpPr>
        <p:spPr>
          <a:xfrm>
            <a:off x="4734111" y="5542408"/>
            <a:ext cx="301685" cy="369332"/>
          </a:xfrm>
          <a:prstGeom prst="rect">
            <a:avLst/>
          </a:prstGeom>
          <a:noFill/>
        </p:spPr>
        <p:txBody>
          <a:bodyPr wrap="none" lIns="91440" tIns="45720" rIns="91440" bIns="45720">
            <a:spAutoFit/>
          </a:bodyPr>
          <a:lstStyle/>
          <a:p>
            <a:pPr algn="ctr"/>
            <a:r>
              <a:rPr lang="fr-F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fr-FR"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Rectangle 17"/>
          <p:cNvSpPr/>
          <p:nvPr/>
        </p:nvSpPr>
        <p:spPr>
          <a:xfrm>
            <a:off x="7681819" y="1986310"/>
            <a:ext cx="301685" cy="369332"/>
          </a:xfrm>
          <a:prstGeom prst="rect">
            <a:avLst/>
          </a:prstGeom>
          <a:noFill/>
        </p:spPr>
        <p:txBody>
          <a:bodyPr wrap="none" lIns="91440" tIns="45720" rIns="91440" bIns="45720">
            <a:spAutoFit/>
          </a:bodyPr>
          <a:lstStyle/>
          <a:p>
            <a:pPr algn="ctr"/>
            <a:r>
              <a:rPr lang="fr-F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a:t>
            </a:r>
            <a:endParaRPr lang="fr-FR"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22" name="Connecteur en arc 21"/>
          <p:cNvCxnSpPr>
            <a:cxnSpLocks/>
            <a:endCxn id="5124" idx="3"/>
          </p:cNvCxnSpPr>
          <p:nvPr/>
        </p:nvCxnSpPr>
        <p:spPr>
          <a:xfrm rot="10800000" flipV="1">
            <a:off x="3750096" y="5324354"/>
            <a:ext cx="1541987" cy="1076952"/>
          </a:xfrm>
          <a:prstGeom prst="curvedConnector3">
            <a:avLst>
              <a:gd name="adj1" fmla="val 7437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cxnSp>
        <p:nvCxnSpPr>
          <p:cNvPr id="32" name="Connecteur droit avec flèche 31">
            <a:extLst>
              <a:ext uri="{FF2B5EF4-FFF2-40B4-BE49-F238E27FC236}">
                <a16:creationId xmlns:a16="http://schemas.microsoft.com/office/drawing/2014/main" id="{1DBC4F89-8B71-4B2D-82DA-82B5B7779B65}"/>
              </a:ext>
            </a:extLst>
          </p:cNvPr>
          <p:cNvCxnSpPr/>
          <p:nvPr/>
        </p:nvCxnSpPr>
        <p:spPr>
          <a:xfrm>
            <a:off x="2914334" y="1302471"/>
            <a:ext cx="270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Image 32">
            <a:extLst>
              <a:ext uri="{FF2B5EF4-FFF2-40B4-BE49-F238E27FC236}">
                <a16:creationId xmlns:a16="http://schemas.microsoft.com/office/drawing/2014/main" id="{8C5EDD83-F272-48E0-9B5F-04886E0E15F0}"/>
              </a:ext>
            </a:extLst>
          </p:cNvPr>
          <p:cNvPicPr>
            <a:picLocks noChangeAspect="1"/>
          </p:cNvPicPr>
          <p:nvPr/>
        </p:nvPicPr>
        <p:blipFill>
          <a:blip r:embed="rId9"/>
          <a:stretch>
            <a:fillRect/>
          </a:stretch>
        </p:blipFill>
        <p:spPr>
          <a:xfrm>
            <a:off x="6636093" y="4959752"/>
            <a:ext cx="2446369" cy="611592"/>
          </a:xfrm>
          <a:prstGeom prst="rect">
            <a:avLst/>
          </a:prstGeom>
          <a:noFill/>
          <a:ln w="9525">
            <a:solidFill>
              <a:schemeClr val="tx1"/>
            </a:solidFill>
            <a:miter lim="800000"/>
            <a:headEnd/>
            <a:tailEnd/>
          </a:ln>
          <a:effectLst/>
        </p:spPr>
      </p:pic>
      <p:cxnSp>
        <p:nvCxnSpPr>
          <p:cNvPr id="19" name="Connecteur en arc 18"/>
          <p:cNvCxnSpPr>
            <a:cxnSpLocks/>
          </p:cNvCxnSpPr>
          <p:nvPr/>
        </p:nvCxnSpPr>
        <p:spPr>
          <a:xfrm flipV="1">
            <a:off x="3491880" y="4656825"/>
            <a:ext cx="856189" cy="78839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pic>
        <p:nvPicPr>
          <p:cNvPr id="43" name="Image 42">
            <a:extLst>
              <a:ext uri="{FF2B5EF4-FFF2-40B4-BE49-F238E27FC236}">
                <a16:creationId xmlns:a16="http://schemas.microsoft.com/office/drawing/2014/main" id="{C5A96930-1D2F-421E-B047-2135D88ADEDB}"/>
              </a:ext>
            </a:extLst>
          </p:cNvPr>
          <p:cNvPicPr>
            <a:picLocks noChangeAspect="1"/>
          </p:cNvPicPr>
          <p:nvPr/>
        </p:nvPicPr>
        <p:blipFill>
          <a:blip r:embed="rId10"/>
          <a:stretch>
            <a:fillRect/>
          </a:stretch>
        </p:blipFill>
        <p:spPr>
          <a:xfrm>
            <a:off x="5051053" y="5605777"/>
            <a:ext cx="3784330" cy="1212706"/>
          </a:xfrm>
          <a:prstGeom prst="rect">
            <a:avLst/>
          </a:prstGeom>
          <a:noFill/>
          <a:ln w="9525">
            <a:solidFill>
              <a:schemeClr val="tx1"/>
            </a:solidFill>
            <a:miter lim="800000"/>
            <a:headEnd/>
            <a:tailEnd/>
          </a:ln>
          <a:effectLst/>
        </p:spPr>
      </p:pic>
      <p:cxnSp>
        <p:nvCxnSpPr>
          <p:cNvPr id="48" name="Connecteur en arc 18">
            <a:extLst>
              <a:ext uri="{FF2B5EF4-FFF2-40B4-BE49-F238E27FC236}">
                <a16:creationId xmlns:a16="http://schemas.microsoft.com/office/drawing/2014/main" id="{5CC9E5FD-FB9B-41B9-9006-1FD0122F05C6}"/>
              </a:ext>
            </a:extLst>
          </p:cNvPr>
          <p:cNvCxnSpPr>
            <a:cxnSpLocks/>
          </p:cNvCxnSpPr>
          <p:nvPr/>
        </p:nvCxnSpPr>
        <p:spPr>
          <a:xfrm flipV="1">
            <a:off x="2145610" y="6071354"/>
            <a:ext cx="2862255" cy="479853"/>
          </a:xfrm>
          <a:prstGeom prst="curvedConnector3">
            <a:avLst>
              <a:gd name="adj1" fmla="val 8369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080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07504" y="116632"/>
            <a:ext cx="8640960" cy="369332"/>
          </a:xfrm>
          <a:prstGeom prst="rect">
            <a:avLst/>
          </a:prstGeom>
          <a:noFill/>
        </p:spPr>
        <p:txBody>
          <a:bodyPr wrap="square" rtlCol="0">
            <a:spAutoFit/>
          </a:bodyPr>
          <a:lstStyle/>
          <a:p>
            <a:r>
              <a:rPr lang="fr-BE" b="1" u="sng" dirty="0"/>
              <a:t>Conséquence (+)</a:t>
            </a:r>
          </a:p>
        </p:txBody>
      </p:sp>
      <p:sp>
        <p:nvSpPr>
          <p:cNvPr id="6" name="ZoneTexte 5"/>
          <p:cNvSpPr txBox="1"/>
          <p:nvPr/>
        </p:nvSpPr>
        <p:spPr>
          <a:xfrm>
            <a:off x="150589" y="472018"/>
            <a:ext cx="8836421" cy="5078313"/>
          </a:xfrm>
          <a:prstGeom prst="rect">
            <a:avLst/>
          </a:prstGeom>
          <a:noFill/>
        </p:spPr>
        <p:txBody>
          <a:bodyPr wrap="square" rtlCol="0">
            <a:spAutoFit/>
          </a:bodyPr>
          <a:lstStyle/>
          <a:p>
            <a:pPr marL="285750" indent="-285750">
              <a:buFontTx/>
              <a:buChar char="-"/>
            </a:pPr>
            <a:r>
              <a:rPr lang="fr-BE" dirty="0"/>
              <a:t>Les observateurs peuvent répercuter le changement notifié (notifie()) </a:t>
            </a:r>
            <a:br>
              <a:rPr lang="fr-BE" dirty="0"/>
            </a:br>
            <a:r>
              <a:rPr lang="fr-BE" dirty="0"/>
              <a:t>de façon dynamique : et non plus tout le temps questionner l’Observable.</a:t>
            </a:r>
          </a:p>
          <a:p>
            <a:endParaRPr lang="fr-BE" dirty="0"/>
          </a:p>
          <a:p>
            <a:r>
              <a:rPr lang="fr-BE" dirty="0">
                <a:sym typeface="Wingdings" pitchFamily="2" charset="2"/>
              </a:rPr>
              <a:t>	 A</a:t>
            </a:r>
            <a:r>
              <a:rPr lang="fr-BE" dirty="0"/>
              <a:t>u lieu d’avoir :  Voit1.demarrer() ; … </a:t>
            </a:r>
            <a:r>
              <a:rPr lang="fr-BE" dirty="0" err="1"/>
              <a:t>VoitN.demarrer</a:t>
            </a:r>
            <a:r>
              <a:rPr lang="fr-BE" dirty="0"/>
              <a:t>() ;</a:t>
            </a:r>
          </a:p>
          <a:p>
            <a:r>
              <a:rPr lang="fr-BE" dirty="0"/>
              <a:t> 	On a : quand on passe du Rouge au Vert : </a:t>
            </a:r>
            <a:r>
              <a:rPr lang="fr-BE" dirty="0" err="1"/>
              <a:t>changeCouleur</a:t>
            </a:r>
            <a:r>
              <a:rPr lang="fr-BE" dirty="0"/>
              <a:t>() de Feu appelle notifie() 	de l’Observable notifie() de l’Observable actualise() sa liste d’Observer</a:t>
            </a:r>
          </a:p>
          <a:p>
            <a:pPr lvl="0"/>
            <a:r>
              <a:rPr lang="fr-BE" dirty="0"/>
              <a:t>	l’Interface Observer actualise() la voiture actualise() </a:t>
            </a:r>
            <a:r>
              <a:rPr lang="fr-BE" dirty="0">
                <a:sym typeface="Wingdings"/>
              </a:rPr>
              <a:t></a:t>
            </a:r>
            <a:r>
              <a:rPr lang="fr-BE" dirty="0"/>
              <a:t> </a:t>
            </a:r>
            <a:r>
              <a:rPr lang="fr-BE" dirty="0" err="1"/>
              <a:t>demarrer</a:t>
            </a:r>
            <a:r>
              <a:rPr lang="fr-BE" dirty="0"/>
              <a:t>()</a:t>
            </a:r>
          </a:p>
          <a:p>
            <a:endParaRPr lang="fr-BE" dirty="0"/>
          </a:p>
          <a:p>
            <a:pPr marL="285750" indent="-285750">
              <a:buFontTx/>
              <a:buChar char="-"/>
            </a:pPr>
            <a:r>
              <a:rPr lang="fr-BE" dirty="0"/>
              <a:t>La dépendance entre objets observables et objets observateurs est également gérée dynamiquement : on peut ajouter/retirer un observateur à tout moment sans bien sûr affecter le code des classes existantes</a:t>
            </a:r>
          </a:p>
          <a:p>
            <a:pPr marL="285750" indent="-285750">
              <a:buFontTx/>
              <a:buChar char="-"/>
            </a:pPr>
            <a:endParaRPr lang="fr-BE" dirty="0"/>
          </a:p>
          <a:p>
            <a:pPr marL="285750" indent="-285750">
              <a:buFontTx/>
              <a:buChar char="-"/>
            </a:pPr>
            <a:r>
              <a:rPr lang="fr-BE" dirty="0"/>
              <a:t>Couplage abstrait entre un sujet et un observer, support pour la communication par diffusion</a:t>
            </a:r>
          </a:p>
          <a:p>
            <a:pPr marL="285750" indent="-285750">
              <a:buFontTx/>
              <a:buChar char="-"/>
            </a:pPr>
            <a:endParaRPr lang="fr-BE" dirty="0"/>
          </a:p>
          <a:p>
            <a:pPr marL="285750" indent="-285750">
              <a:buFontTx/>
              <a:buChar char="-"/>
            </a:pPr>
            <a:r>
              <a:rPr lang="fr-BE" dirty="0"/>
              <a:t>La solution offerte par les API Java répond à la situation posée et est robuste et épargne les difficultés de code par nous-mêmes les notifications entre objets et la gestion multithread lié. Cette solution est facile à mettre en place</a:t>
            </a:r>
          </a:p>
        </p:txBody>
      </p:sp>
      <p:sp>
        <p:nvSpPr>
          <p:cNvPr id="4" name="ZoneTexte 3"/>
          <p:cNvSpPr txBox="1"/>
          <p:nvPr/>
        </p:nvSpPr>
        <p:spPr>
          <a:xfrm>
            <a:off x="107504" y="5723964"/>
            <a:ext cx="8640960" cy="369332"/>
          </a:xfrm>
          <a:prstGeom prst="rect">
            <a:avLst/>
          </a:prstGeom>
          <a:noFill/>
        </p:spPr>
        <p:txBody>
          <a:bodyPr wrap="square" rtlCol="0">
            <a:spAutoFit/>
          </a:bodyPr>
          <a:lstStyle/>
          <a:p>
            <a:r>
              <a:rPr lang="fr-BE" b="1" u="sng" dirty="0"/>
              <a:t>Conséquence (-)</a:t>
            </a:r>
          </a:p>
        </p:txBody>
      </p:sp>
      <p:sp>
        <p:nvSpPr>
          <p:cNvPr id="7" name="ZoneTexte 6"/>
          <p:cNvSpPr txBox="1"/>
          <p:nvPr/>
        </p:nvSpPr>
        <p:spPr>
          <a:xfrm>
            <a:off x="150589" y="6156012"/>
            <a:ext cx="8836421" cy="369332"/>
          </a:xfrm>
          <a:prstGeom prst="rect">
            <a:avLst/>
          </a:prstGeom>
          <a:noFill/>
        </p:spPr>
        <p:txBody>
          <a:bodyPr wrap="square" rtlCol="0">
            <a:spAutoFit/>
          </a:bodyPr>
          <a:lstStyle/>
          <a:p>
            <a:pPr marL="285750" indent="-285750">
              <a:buFontTx/>
              <a:buChar char="-"/>
            </a:pPr>
            <a:r>
              <a:rPr lang="fr-BE" dirty="0"/>
              <a:t>des mises à jour inattendues peuvent survenir, avec des coûts importants. </a:t>
            </a:r>
          </a:p>
        </p:txBody>
      </p:sp>
    </p:spTree>
    <p:extLst>
      <p:ext uri="{BB962C8B-B14F-4D97-AF65-F5344CB8AC3E}">
        <p14:creationId xmlns:p14="http://schemas.microsoft.com/office/powerpoint/2010/main" val="325643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p:cNvCxnSpPr/>
          <p:nvPr/>
        </p:nvCxnSpPr>
        <p:spPr>
          <a:xfrm>
            <a:off x="4572000" y="0"/>
            <a:ext cx="0" cy="3822579"/>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a:off x="171919" y="116632"/>
            <a:ext cx="3850761" cy="276999"/>
          </a:xfrm>
          <a:prstGeom prst="rect">
            <a:avLst/>
          </a:prstGeom>
          <a:noFill/>
        </p:spPr>
        <p:txBody>
          <a:bodyPr wrap="square" rtlCol="0">
            <a:spAutoFit/>
          </a:bodyPr>
          <a:lstStyle/>
          <a:p>
            <a:r>
              <a:rPr lang="fr-BE" sz="1200" dirty="0" err="1"/>
              <a:t>etatJeu</a:t>
            </a:r>
            <a:r>
              <a:rPr lang="fr-BE" sz="1200" dirty="0"/>
              <a:t> : Développement, béta, définitif &lt;via Enumération&gt;</a:t>
            </a:r>
          </a:p>
        </p:txBody>
      </p:sp>
      <p:sp>
        <p:nvSpPr>
          <p:cNvPr id="10" name="ZoneTexte 9"/>
          <p:cNvSpPr txBox="1"/>
          <p:nvPr/>
        </p:nvSpPr>
        <p:spPr>
          <a:xfrm>
            <a:off x="4716016" y="213797"/>
            <a:ext cx="4320480" cy="369332"/>
          </a:xfrm>
          <a:prstGeom prst="rect">
            <a:avLst/>
          </a:prstGeom>
          <a:noFill/>
        </p:spPr>
        <p:txBody>
          <a:bodyPr wrap="square" rtlCol="0">
            <a:spAutoFit/>
          </a:bodyPr>
          <a:lstStyle/>
          <a:p>
            <a:r>
              <a:rPr lang="fr-BE" b="1" u="sng" dirty="0"/>
              <a:t>Démarche</a:t>
            </a:r>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r="42435"/>
          <a:stretch/>
        </p:blipFill>
        <p:spPr>
          <a:xfrm>
            <a:off x="797444" y="476672"/>
            <a:ext cx="3213447" cy="3523560"/>
          </a:xfrm>
          <a:prstGeom prst="rect">
            <a:avLst/>
          </a:prstGeom>
        </p:spPr>
      </p:pic>
      <p:sp>
        <p:nvSpPr>
          <p:cNvPr id="3" name="Accolade ouvrante 2"/>
          <p:cNvSpPr/>
          <p:nvPr/>
        </p:nvSpPr>
        <p:spPr>
          <a:xfrm>
            <a:off x="640879" y="1412776"/>
            <a:ext cx="189113" cy="7920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7" name="ZoneTexte 6"/>
          <p:cNvSpPr txBox="1"/>
          <p:nvPr/>
        </p:nvSpPr>
        <p:spPr>
          <a:xfrm>
            <a:off x="120494" y="2806916"/>
            <a:ext cx="978203" cy="1015663"/>
          </a:xfrm>
          <a:prstGeom prst="rect">
            <a:avLst/>
          </a:prstGeom>
          <a:noFill/>
        </p:spPr>
        <p:txBody>
          <a:bodyPr wrap="square" rtlCol="0">
            <a:spAutoFit/>
          </a:bodyPr>
          <a:lstStyle/>
          <a:p>
            <a:r>
              <a:rPr lang="fr-BE" sz="1200" dirty="0"/>
              <a:t>Avec des IF / Switch, </a:t>
            </a:r>
          </a:p>
          <a:p>
            <a:r>
              <a:rPr lang="fr-BE" sz="1200" dirty="0"/>
              <a:t>en fonction de l’état à faire / non</a:t>
            </a:r>
          </a:p>
        </p:txBody>
      </p:sp>
      <p:cxnSp>
        <p:nvCxnSpPr>
          <p:cNvPr id="6" name="Connecteur droit avec flèche 5"/>
          <p:cNvCxnSpPr/>
          <p:nvPr/>
        </p:nvCxnSpPr>
        <p:spPr>
          <a:xfrm>
            <a:off x="640879" y="1772816"/>
            <a:ext cx="0" cy="944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Accolade ouvrante 12"/>
          <p:cNvSpPr/>
          <p:nvPr/>
        </p:nvSpPr>
        <p:spPr>
          <a:xfrm>
            <a:off x="683568" y="1196752"/>
            <a:ext cx="195937" cy="1620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cxnSp>
        <p:nvCxnSpPr>
          <p:cNvPr id="14" name="Connecteur droit avec flèche 13"/>
          <p:cNvCxnSpPr>
            <a:stCxn id="13" idx="1"/>
          </p:cNvCxnSpPr>
          <p:nvPr/>
        </p:nvCxnSpPr>
        <p:spPr>
          <a:xfrm flipV="1">
            <a:off x="683568" y="453184"/>
            <a:ext cx="6824" cy="824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4788024" y="865489"/>
            <a:ext cx="4248472" cy="5293757"/>
          </a:xfrm>
          <a:prstGeom prst="rect">
            <a:avLst/>
          </a:prstGeom>
          <a:noFill/>
        </p:spPr>
        <p:txBody>
          <a:bodyPr wrap="square" rtlCol="0">
            <a:spAutoFit/>
          </a:bodyPr>
          <a:lstStyle/>
          <a:p>
            <a:r>
              <a:rPr lang="fr-BE" dirty="0"/>
              <a:t>1] Création de plusieurs utilisateurs</a:t>
            </a:r>
          </a:p>
          <a:p>
            <a:endParaRPr lang="fr-BE" dirty="0"/>
          </a:p>
          <a:p>
            <a:r>
              <a:rPr lang="fr-BE" dirty="0"/>
              <a:t>2] Création d’un </a:t>
            </a:r>
            <a:r>
              <a:rPr lang="fr-BE" dirty="0" err="1"/>
              <a:t>JeuVideo</a:t>
            </a:r>
            <a:r>
              <a:rPr lang="fr-BE" dirty="0"/>
              <a:t> (</a:t>
            </a:r>
            <a:r>
              <a:rPr lang="fr-BE" sz="1400" dirty="0"/>
              <a:t>ses propriétés +  liste vierge d’utilisateurs</a:t>
            </a:r>
            <a:r>
              <a:rPr lang="fr-BE" dirty="0"/>
              <a:t>).  Jeu en Développement au départ</a:t>
            </a:r>
          </a:p>
          <a:p>
            <a:endParaRPr lang="fr-BE" dirty="0"/>
          </a:p>
          <a:p>
            <a:endParaRPr lang="fr-BE" dirty="0"/>
          </a:p>
          <a:p>
            <a:endParaRPr lang="fr-BE" dirty="0"/>
          </a:p>
          <a:p>
            <a:endParaRPr lang="fr-BE" dirty="0"/>
          </a:p>
          <a:p>
            <a:r>
              <a:rPr lang="fr-BE" dirty="0"/>
              <a:t>3] Test pour les 3 états possibles : </a:t>
            </a:r>
          </a:p>
          <a:p>
            <a:endParaRPr lang="fr-BE" dirty="0"/>
          </a:p>
          <a:p>
            <a:endParaRPr lang="fr-BE" dirty="0"/>
          </a:p>
          <a:p>
            <a:endParaRPr lang="fr-BE" dirty="0"/>
          </a:p>
          <a:p>
            <a:endParaRPr lang="fr-BE" dirty="0"/>
          </a:p>
          <a:p>
            <a:pPr marL="285750" indent="-285750">
              <a:buFontTx/>
              <a:buChar char="-"/>
            </a:pPr>
            <a:r>
              <a:rPr lang="fr-BE" sz="1400" dirty="0"/>
              <a:t>Ajout d’utilisateurs (pas en Développement) </a:t>
            </a:r>
            <a:r>
              <a:rPr lang="fr-BE" sz="1200" dirty="0"/>
              <a:t>&lt;</a:t>
            </a:r>
            <a:r>
              <a:rPr lang="fr-BE" sz="1200" dirty="0" err="1"/>
              <a:t>add</a:t>
            </a:r>
            <a:r>
              <a:rPr lang="fr-BE" sz="1200" dirty="0"/>
              <a:t>(user)&gt;</a:t>
            </a:r>
          </a:p>
          <a:p>
            <a:pPr marL="285750" indent="-285750">
              <a:buFontTx/>
              <a:buChar char="-"/>
            </a:pPr>
            <a:r>
              <a:rPr lang="fr-BE" sz="1400" dirty="0"/>
              <a:t>Retirer des utilisateurs (seulement en définitif) </a:t>
            </a:r>
            <a:r>
              <a:rPr lang="fr-BE" sz="1200" dirty="0"/>
              <a:t>&lt;</a:t>
            </a:r>
            <a:r>
              <a:rPr lang="fr-BE" sz="1200" dirty="0" err="1"/>
              <a:t>remove</a:t>
            </a:r>
            <a:r>
              <a:rPr lang="fr-BE" sz="1200" dirty="0"/>
              <a:t>(user)&gt;</a:t>
            </a:r>
          </a:p>
          <a:p>
            <a:pPr marL="285750" indent="-285750">
              <a:buFontTx/>
              <a:buChar char="-"/>
            </a:pPr>
            <a:r>
              <a:rPr lang="fr-BE" sz="1400" dirty="0"/>
              <a:t>Effacement de la liste complète (impossible en Définitif)</a:t>
            </a:r>
            <a:r>
              <a:rPr lang="fr-BE" sz="1200" dirty="0"/>
              <a:t>&lt;</a:t>
            </a:r>
            <a:r>
              <a:rPr lang="fr-BE" sz="1200" dirty="0" err="1"/>
              <a:t>clear</a:t>
            </a:r>
            <a:r>
              <a:rPr lang="fr-BE" sz="1200" dirty="0"/>
              <a:t>()&gt;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895" y="2348880"/>
            <a:ext cx="3028553" cy="9531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Connecteur droit avec flèche 14"/>
          <p:cNvCxnSpPr/>
          <p:nvPr/>
        </p:nvCxnSpPr>
        <p:spPr>
          <a:xfrm>
            <a:off x="4932040" y="1196752"/>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2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67477" r="16200"/>
          <a:stretch/>
        </p:blipFill>
        <p:spPr bwMode="auto">
          <a:xfrm>
            <a:off x="5483669" y="3686987"/>
            <a:ext cx="3213004" cy="9450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ccolade ouvrante 8"/>
          <p:cNvSpPr/>
          <p:nvPr/>
        </p:nvSpPr>
        <p:spPr>
          <a:xfrm>
            <a:off x="4427984" y="3907627"/>
            <a:ext cx="360040" cy="2761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pic>
        <p:nvPicPr>
          <p:cNvPr id="1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35938" t="37705" r="28125" b="59140"/>
          <a:stretch/>
        </p:blipFill>
        <p:spPr bwMode="auto">
          <a:xfrm>
            <a:off x="829992" y="2420888"/>
            <a:ext cx="3408374" cy="22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3888344"/>
            <a:ext cx="3834142" cy="29057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288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83034" y="1800880"/>
            <a:ext cx="8784976" cy="369332"/>
          </a:xfrm>
          <a:prstGeom prst="rect">
            <a:avLst/>
          </a:prstGeom>
          <a:noFill/>
        </p:spPr>
        <p:txBody>
          <a:bodyPr wrap="square" rtlCol="0">
            <a:spAutoFit/>
          </a:bodyPr>
          <a:lstStyle/>
          <a:p>
            <a:r>
              <a:rPr lang="fr-BE" b="1" u="sng" dirty="0"/>
              <a:t>En quoi est-ce différent du DP STATE ?</a:t>
            </a:r>
          </a:p>
        </p:txBody>
      </p:sp>
      <p:sp>
        <p:nvSpPr>
          <p:cNvPr id="4" name="ZoneTexte 3"/>
          <p:cNvSpPr txBox="1"/>
          <p:nvPr/>
        </p:nvSpPr>
        <p:spPr>
          <a:xfrm>
            <a:off x="150590" y="2594521"/>
            <a:ext cx="8784976" cy="1754326"/>
          </a:xfrm>
          <a:prstGeom prst="rect">
            <a:avLst/>
          </a:prstGeom>
          <a:noFill/>
        </p:spPr>
        <p:txBody>
          <a:bodyPr wrap="square" rtlCol="0">
            <a:spAutoFit/>
          </a:bodyPr>
          <a:lstStyle/>
          <a:p>
            <a:r>
              <a:rPr lang="fr-BE" dirty="0"/>
              <a:t>Ici, on n’interroge pas l’état MAIS c’est l’état qui nous informe (Point de vue solution).</a:t>
            </a:r>
          </a:p>
          <a:p>
            <a:endParaRPr lang="fr-BE" dirty="0"/>
          </a:p>
          <a:p>
            <a:r>
              <a:rPr lang="fr-BE" b="1" dirty="0"/>
              <a:t>STATE : </a:t>
            </a:r>
            <a:r>
              <a:rPr lang="fr-BE" dirty="0"/>
              <a:t>on demande dans quel état est le jeu, pour voir les différentes actions possibles : ajout, suppression d’utilisateurs</a:t>
            </a:r>
          </a:p>
          <a:p>
            <a:endParaRPr lang="fr-BE" dirty="0"/>
          </a:p>
          <a:p>
            <a:r>
              <a:rPr lang="fr-BE" b="1" dirty="0"/>
              <a:t>OBSERVER :</a:t>
            </a:r>
            <a:r>
              <a:rPr lang="fr-BE" dirty="0"/>
              <a:t> c’est le Feu qui en changeant d’état informe ses objets dépendants</a:t>
            </a:r>
          </a:p>
        </p:txBody>
      </p:sp>
    </p:spTree>
    <p:extLst>
      <p:ext uri="{BB962C8B-B14F-4D97-AF65-F5344CB8AC3E}">
        <p14:creationId xmlns:p14="http://schemas.microsoft.com/office/powerpoint/2010/main" val="1827913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2" y="2505670"/>
            <a:ext cx="9140568" cy="923330"/>
          </a:xfrm>
          <a:prstGeom prst="rect">
            <a:avLst/>
          </a:prstGeom>
          <a:noFill/>
        </p:spPr>
        <p:txBody>
          <a:bodyPr wrap="square" lIns="91440" tIns="45720" rIns="91440" bIns="45720">
            <a:spAutoFit/>
          </a:bodyPr>
          <a:lstStyle/>
          <a:p>
            <a:pPr algn="ctr"/>
            <a:r>
              <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DP - STRATEGY</a:t>
            </a:r>
          </a:p>
        </p:txBody>
      </p:sp>
    </p:spTree>
    <p:extLst>
      <p:ext uri="{BB962C8B-B14F-4D97-AF65-F5344CB8AC3E}">
        <p14:creationId xmlns:p14="http://schemas.microsoft.com/office/powerpoint/2010/main" val="1049586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332656"/>
            <a:ext cx="2483768" cy="369332"/>
          </a:xfrm>
          <a:prstGeom prst="rect">
            <a:avLst/>
          </a:prstGeom>
          <a:noFill/>
        </p:spPr>
        <p:txBody>
          <a:bodyPr wrap="square" rtlCol="0">
            <a:spAutoFit/>
          </a:bodyPr>
          <a:lstStyle/>
          <a:p>
            <a:r>
              <a:rPr lang="fr-BE" b="1" u="sng" dirty="0"/>
              <a:t>Enoncé</a:t>
            </a:r>
          </a:p>
        </p:txBody>
      </p:sp>
      <p:sp>
        <p:nvSpPr>
          <p:cNvPr id="5" name="ZoneTexte 4"/>
          <p:cNvSpPr txBox="1"/>
          <p:nvPr/>
        </p:nvSpPr>
        <p:spPr>
          <a:xfrm>
            <a:off x="323528" y="1124744"/>
            <a:ext cx="8280920" cy="646331"/>
          </a:xfrm>
          <a:prstGeom prst="rect">
            <a:avLst/>
          </a:prstGeom>
          <a:noFill/>
        </p:spPr>
        <p:txBody>
          <a:bodyPr wrap="square" rtlCol="0">
            <a:spAutoFit/>
          </a:bodyPr>
          <a:lstStyle/>
          <a:p>
            <a:r>
              <a:rPr lang="fr-BE" dirty="0"/>
              <a:t>Gestion de la vitesse d’une personne qui se déplace (Méthode : </a:t>
            </a:r>
            <a:r>
              <a:rPr lang="fr-BE" dirty="0" err="1"/>
              <a:t>SeDeplacer</a:t>
            </a:r>
            <a:r>
              <a:rPr lang="fr-BE" dirty="0"/>
              <a:t>() : </a:t>
            </a:r>
            <a:r>
              <a:rPr lang="fr-BE" dirty="0" err="1"/>
              <a:t>void</a:t>
            </a:r>
            <a:r>
              <a:rPr lang="fr-BE" dirty="0"/>
              <a:t>). Cette personne a plusieurs stratégies, si elle veut : </a:t>
            </a:r>
          </a:p>
        </p:txBody>
      </p:sp>
      <p:graphicFrame>
        <p:nvGraphicFramePr>
          <p:cNvPr id="3" name="Tableau 2"/>
          <p:cNvGraphicFramePr>
            <a:graphicFrameLocks noGrp="1"/>
          </p:cNvGraphicFramePr>
          <p:nvPr>
            <p:extLst>
              <p:ext uri="{D42A27DB-BD31-4B8C-83A1-F6EECF244321}">
                <p14:modId xmlns:p14="http://schemas.microsoft.com/office/powerpoint/2010/main" val="3063596287"/>
              </p:ext>
            </p:extLst>
          </p:nvPr>
        </p:nvGraphicFramePr>
        <p:xfrm>
          <a:off x="2115528" y="2492896"/>
          <a:ext cx="4696920" cy="2021840"/>
        </p:xfrm>
        <a:graphic>
          <a:graphicData uri="http://schemas.openxmlformats.org/drawingml/2006/table">
            <a:tbl>
              <a:tblPr firstRow="1" bandRow="1">
                <a:tableStyleId>{5C22544A-7EE6-4342-B048-85BDC9FD1C3A}</a:tableStyleId>
              </a:tblPr>
              <a:tblGrid>
                <a:gridCol w="1240536">
                  <a:extLst>
                    <a:ext uri="{9D8B030D-6E8A-4147-A177-3AD203B41FA5}">
                      <a16:colId xmlns:a16="http://schemas.microsoft.com/office/drawing/2014/main" val="549919783"/>
                    </a:ext>
                  </a:extLst>
                </a:gridCol>
                <a:gridCol w="3456384">
                  <a:extLst>
                    <a:ext uri="{9D8B030D-6E8A-4147-A177-3AD203B41FA5}">
                      <a16:colId xmlns:a16="http://schemas.microsoft.com/office/drawing/2014/main" val="2467995953"/>
                    </a:ext>
                  </a:extLst>
                </a:gridCol>
              </a:tblGrid>
              <a:tr h="370840">
                <a:tc>
                  <a:txBody>
                    <a:bodyPr/>
                    <a:lstStyle/>
                    <a:p>
                      <a:pPr algn="ctr"/>
                      <a:r>
                        <a:rPr lang="fr-FR" dirty="0"/>
                        <a:t>STRATEGIE</a:t>
                      </a:r>
                    </a:p>
                  </a:txBody>
                  <a:tcPr/>
                </a:tc>
                <a:tc>
                  <a:txBody>
                    <a:bodyPr/>
                    <a:lstStyle/>
                    <a:p>
                      <a:pPr algn="ctr"/>
                      <a:r>
                        <a:rPr lang="fr-FR" dirty="0"/>
                        <a:t>COMPORTEMENT</a:t>
                      </a:r>
                    </a:p>
                  </a:txBody>
                  <a:tcPr/>
                </a:tc>
                <a:extLst>
                  <a:ext uri="{0D108BD9-81ED-4DB2-BD59-A6C34878D82A}">
                    <a16:rowId xmlns:a16="http://schemas.microsoft.com/office/drawing/2014/main" val="1840503577"/>
                  </a:ext>
                </a:extLst>
              </a:tr>
              <a:tr h="370840">
                <a:tc>
                  <a:txBody>
                    <a:bodyPr/>
                    <a:lstStyle/>
                    <a:p>
                      <a:r>
                        <a:rPr lang="fr-FR" dirty="0"/>
                        <a:t>S’arrêter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dirty="0"/>
                        <a:t>elle passe sa vitesse à 0 km/h</a:t>
                      </a:r>
                    </a:p>
                    <a:p>
                      <a:endParaRPr lang="fr-FR" dirty="0"/>
                    </a:p>
                  </a:txBody>
                  <a:tcPr/>
                </a:tc>
                <a:extLst>
                  <a:ext uri="{0D108BD9-81ED-4DB2-BD59-A6C34878D82A}">
                    <a16:rowId xmlns:a16="http://schemas.microsoft.com/office/drawing/2014/main" val="3756326716"/>
                  </a:ext>
                </a:extLst>
              </a:tr>
              <a:tr h="370840">
                <a:tc>
                  <a:txBody>
                    <a:bodyPr/>
                    <a:lstStyle/>
                    <a:p>
                      <a:r>
                        <a:rPr lang="fr-BE" dirty="0"/>
                        <a:t>Marcher</a:t>
                      </a:r>
                      <a:endParaRPr lang="fr-FR" dirty="0"/>
                    </a:p>
                  </a:txBody>
                  <a:tcPr/>
                </a:tc>
                <a:tc>
                  <a:txBody>
                    <a:bodyPr/>
                    <a:lstStyle/>
                    <a:p>
                      <a:r>
                        <a:rPr lang="fr-BE" dirty="0"/>
                        <a:t>elle passe à la vitesse de 6 km/h</a:t>
                      </a:r>
                    </a:p>
                    <a:p>
                      <a:endParaRPr lang="fr-FR" dirty="0"/>
                    </a:p>
                  </a:txBody>
                  <a:tcPr/>
                </a:tc>
                <a:extLst>
                  <a:ext uri="{0D108BD9-81ED-4DB2-BD59-A6C34878D82A}">
                    <a16:rowId xmlns:a16="http://schemas.microsoft.com/office/drawing/2014/main" val="80622748"/>
                  </a:ext>
                </a:extLst>
              </a:tr>
              <a:tr h="370840">
                <a:tc>
                  <a:txBody>
                    <a:bodyPr/>
                    <a:lstStyle/>
                    <a:p>
                      <a:r>
                        <a:rPr lang="fr-BE" dirty="0"/>
                        <a:t>Courir</a:t>
                      </a:r>
                      <a:endParaRPr lang="fr-FR" dirty="0"/>
                    </a:p>
                  </a:txBody>
                  <a:tcPr/>
                </a:tc>
                <a:tc>
                  <a:txBody>
                    <a:bodyPr/>
                    <a:lstStyle/>
                    <a:p>
                      <a:r>
                        <a:rPr lang="fr-BE" dirty="0"/>
                        <a:t>elle passe à la vitesse de 12 km/h</a:t>
                      </a:r>
                      <a:endParaRPr lang="fr-FR" dirty="0"/>
                    </a:p>
                  </a:txBody>
                  <a:tcPr/>
                </a:tc>
                <a:extLst>
                  <a:ext uri="{0D108BD9-81ED-4DB2-BD59-A6C34878D82A}">
                    <a16:rowId xmlns:a16="http://schemas.microsoft.com/office/drawing/2014/main" val="3297658733"/>
                  </a:ext>
                </a:extLst>
              </a:tr>
            </a:tbl>
          </a:graphicData>
        </a:graphic>
      </p:graphicFrame>
    </p:spTree>
    <p:extLst>
      <p:ext uri="{BB962C8B-B14F-4D97-AF65-F5344CB8AC3E}">
        <p14:creationId xmlns:p14="http://schemas.microsoft.com/office/powerpoint/2010/main" val="2349206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p:cNvCxnSpPr/>
          <p:nvPr/>
        </p:nvCxnSpPr>
        <p:spPr>
          <a:xfrm>
            <a:off x="4572000" y="0"/>
            <a:ext cx="0" cy="1268760"/>
          </a:xfrm>
          <a:prstGeom prst="line">
            <a:avLst/>
          </a:prstGeom>
        </p:spPr>
        <p:style>
          <a:lnRef idx="2">
            <a:schemeClr val="dk1"/>
          </a:lnRef>
          <a:fillRef idx="0">
            <a:schemeClr val="dk1"/>
          </a:fillRef>
          <a:effectRef idx="1">
            <a:schemeClr val="dk1"/>
          </a:effectRef>
          <a:fontRef idx="minor">
            <a:schemeClr val="tx1"/>
          </a:fontRef>
        </p:style>
      </p:cxn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r="48524"/>
          <a:stretch/>
        </p:blipFill>
        <p:spPr>
          <a:xfrm>
            <a:off x="683568" y="26218"/>
            <a:ext cx="3138346" cy="1412776"/>
          </a:xfrm>
          <a:prstGeom prst="rect">
            <a:avLst/>
          </a:prstGeom>
        </p:spPr>
      </p:pic>
      <p:pic>
        <p:nvPicPr>
          <p:cNvPr id="4" name="Image 3"/>
          <p:cNvPicPr>
            <a:picLocks noChangeAspect="1"/>
          </p:cNvPicPr>
          <p:nvPr/>
        </p:nvPicPr>
        <p:blipFill rotWithShape="1">
          <a:blip r:embed="rId3">
            <a:extLst>
              <a:ext uri="{28A0092B-C50C-407E-A947-70E740481C1C}">
                <a14:useLocalDpi xmlns:a14="http://schemas.microsoft.com/office/drawing/2010/main" val="0"/>
              </a:ext>
            </a:extLst>
          </a:blip>
          <a:srcRect l="60649" b="22594"/>
          <a:stretch/>
        </p:blipFill>
        <p:spPr>
          <a:xfrm>
            <a:off x="5148064" y="83042"/>
            <a:ext cx="2850088" cy="1299127"/>
          </a:xfrm>
          <a:prstGeom prst="rect">
            <a:avLst/>
          </a:prstGeom>
        </p:spPr>
      </p:pic>
      <p:sp>
        <p:nvSpPr>
          <p:cNvPr id="6" name="ZoneTexte 5"/>
          <p:cNvSpPr txBox="1"/>
          <p:nvPr/>
        </p:nvSpPr>
        <p:spPr>
          <a:xfrm>
            <a:off x="179512" y="1619508"/>
            <a:ext cx="3240360" cy="369332"/>
          </a:xfrm>
          <a:prstGeom prst="rect">
            <a:avLst/>
          </a:prstGeom>
          <a:noFill/>
        </p:spPr>
        <p:txBody>
          <a:bodyPr wrap="square" rtlCol="0">
            <a:spAutoFit/>
          </a:bodyPr>
          <a:lstStyle/>
          <a:p>
            <a:r>
              <a:rPr lang="fr-BE" b="1" u="sng" dirty="0"/>
              <a:t>Mécanisme</a:t>
            </a:r>
          </a:p>
        </p:txBody>
      </p:sp>
      <p:sp>
        <p:nvSpPr>
          <p:cNvPr id="7" name="ZoneTexte 6"/>
          <p:cNvSpPr txBox="1"/>
          <p:nvPr/>
        </p:nvSpPr>
        <p:spPr>
          <a:xfrm>
            <a:off x="0" y="1988840"/>
            <a:ext cx="9144000" cy="2585323"/>
          </a:xfrm>
          <a:prstGeom prst="rect">
            <a:avLst/>
          </a:prstGeom>
          <a:noFill/>
        </p:spPr>
        <p:txBody>
          <a:bodyPr wrap="square" rtlCol="0">
            <a:spAutoFit/>
          </a:bodyPr>
          <a:lstStyle/>
          <a:p>
            <a:pPr marL="342900" indent="-342900">
              <a:buFont typeface="+mj-lt"/>
              <a:buAutoNum type="arabicParenR"/>
            </a:pPr>
            <a:r>
              <a:rPr lang="fr-BE" dirty="0"/>
              <a:t>Création d’une personne (new personne())</a:t>
            </a:r>
          </a:p>
          <a:p>
            <a:pPr marL="342900" indent="-342900">
              <a:buFont typeface="+mj-lt"/>
              <a:buAutoNum type="arabicParenR"/>
            </a:pPr>
            <a:endParaRPr lang="fr-BE" dirty="0"/>
          </a:p>
          <a:p>
            <a:pPr marL="342900" indent="-342900">
              <a:buFont typeface="+mj-lt"/>
              <a:buAutoNum type="arabicParenR"/>
            </a:pPr>
            <a:r>
              <a:rPr lang="fr-BE" dirty="0"/>
              <a:t>La personne choisit sa stratégie (</a:t>
            </a:r>
            <a:r>
              <a:rPr lang="fr-BE" dirty="0" err="1"/>
              <a:t>setStrategy</a:t>
            </a:r>
            <a:r>
              <a:rPr lang="fr-BE" dirty="0"/>
              <a:t>) :</a:t>
            </a:r>
            <a:br>
              <a:rPr lang="fr-BE" dirty="0"/>
            </a:br>
            <a:r>
              <a:rPr lang="fr-BE" dirty="0"/>
              <a:t>arrêt, marche, course</a:t>
            </a:r>
          </a:p>
          <a:p>
            <a:pPr marL="342900" indent="-342900">
              <a:buFont typeface="+mj-lt"/>
              <a:buAutoNum type="arabicParenR"/>
            </a:pPr>
            <a:endParaRPr lang="fr-BE" dirty="0"/>
          </a:p>
          <a:p>
            <a:pPr marL="342900" indent="-342900">
              <a:buFont typeface="+mj-lt"/>
              <a:buAutoNum type="arabicParenR"/>
            </a:pPr>
            <a:r>
              <a:rPr lang="fr-BE" dirty="0"/>
              <a:t>L’action à exécuter </a:t>
            </a:r>
            <a:r>
              <a:rPr lang="fr-BE" dirty="0" err="1"/>
              <a:t>seDeplacer</a:t>
            </a:r>
            <a:r>
              <a:rPr lang="fr-BE" dirty="0"/>
              <a:t>() sera différente en fonction de la stratégie (If / Switch) en exécutant </a:t>
            </a:r>
            <a:r>
              <a:rPr lang="fr-BE" dirty="0" err="1"/>
              <a:t>setVitesse</a:t>
            </a:r>
            <a:endParaRPr lang="fr-BE" dirty="0"/>
          </a:p>
          <a:p>
            <a:pPr marL="342900" indent="-342900">
              <a:buFont typeface="+mj-lt"/>
              <a:buAutoNum type="arabicParenR"/>
            </a:pPr>
            <a:endParaRPr lang="fr-BE" dirty="0"/>
          </a:p>
          <a:p>
            <a:pPr marL="342900" indent="-342900">
              <a:buFont typeface="+mj-lt"/>
              <a:buAutoNum type="arabicParenR"/>
            </a:pPr>
            <a:endParaRPr lang="fr-BE"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053" y="3039656"/>
            <a:ext cx="3498467" cy="3739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33" y="4005063"/>
            <a:ext cx="3744416" cy="27750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2" y="4513455"/>
            <a:ext cx="2800350" cy="8858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Connecteur en arc 7"/>
          <p:cNvCxnSpPr>
            <a:stCxn id="6147" idx="3"/>
            <a:endCxn id="6148" idx="1"/>
          </p:cNvCxnSpPr>
          <p:nvPr/>
        </p:nvCxnSpPr>
        <p:spPr>
          <a:xfrm flipV="1">
            <a:off x="4124949" y="4956368"/>
            <a:ext cx="1455163" cy="43624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918435" y="4818418"/>
            <a:ext cx="828092" cy="0"/>
          </a:xfrm>
          <a:prstGeom prst="line">
            <a:avLst/>
          </a:prstGeom>
        </p:spPr>
        <p:style>
          <a:lnRef idx="2">
            <a:schemeClr val="dk1"/>
          </a:lnRef>
          <a:fillRef idx="0">
            <a:schemeClr val="dk1"/>
          </a:fillRef>
          <a:effectRef idx="1">
            <a:schemeClr val="dk1"/>
          </a:effectRef>
          <a:fontRef idx="minor">
            <a:schemeClr val="tx1"/>
          </a:fontRef>
        </p:style>
      </p:cxnSp>
      <p:cxnSp>
        <p:nvCxnSpPr>
          <p:cNvPr id="14" name="Connecteur droit 13"/>
          <p:cNvCxnSpPr/>
          <p:nvPr/>
        </p:nvCxnSpPr>
        <p:spPr>
          <a:xfrm>
            <a:off x="921973" y="5485333"/>
            <a:ext cx="828092" cy="0"/>
          </a:xfrm>
          <a:prstGeom prst="line">
            <a:avLst/>
          </a:prstGeom>
        </p:spPr>
        <p:style>
          <a:lnRef idx="2">
            <a:schemeClr val="dk1"/>
          </a:lnRef>
          <a:fillRef idx="0">
            <a:schemeClr val="dk1"/>
          </a:fillRef>
          <a:effectRef idx="1">
            <a:schemeClr val="dk1"/>
          </a:effectRef>
          <a:fontRef idx="minor">
            <a:schemeClr val="tx1"/>
          </a:fontRef>
        </p:style>
      </p:cxnSp>
      <p:cxnSp>
        <p:nvCxnSpPr>
          <p:cNvPr id="15" name="Connecteur droit 14"/>
          <p:cNvCxnSpPr/>
          <p:nvPr/>
        </p:nvCxnSpPr>
        <p:spPr>
          <a:xfrm>
            <a:off x="957410" y="6165304"/>
            <a:ext cx="828092" cy="0"/>
          </a:xfrm>
          <a:prstGeom prst="line">
            <a:avLst/>
          </a:prstGeom>
        </p:spPr>
        <p:style>
          <a:lnRef idx="2">
            <a:schemeClr val="dk1"/>
          </a:lnRef>
          <a:fillRef idx="0">
            <a:schemeClr val="dk1"/>
          </a:fillRef>
          <a:effectRef idx="1">
            <a:schemeClr val="dk1"/>
          </a:effectRef>
          <a:fontRef idx="minor">
            <a:schemeClr val="tx1"/>
          </a:fontRef>
        </p:style>
      </p:cxnSp>
      <p:grpSp>
        <p:nvGrpSpPr>
          <p:cNvPr id="17" name="Groupe 16"/>
          <p:cNvGrpSpPr/>
          <p:nvPr/>
        </p:nvGrpSpPr>
        <p:grpSpPr>
          <a:xfrm>
            <a:off x="2252741" y="2348880"/>
            <a:ext cx="6189632" cy="542925"/>
            <a:chOff x="2252741" y="2348880"/>
            <a:chExt cx="6189632" cy="542925"/>
          </a:xfrm>
        </p:grpSpPr>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8198" y="2348880"/>
              <a:ext cx="2924175" cy="542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ccolade fermante 2"/>
            <p:cNvSpPr/>
            <p:nvPr/>
          </p:nvSpPr>
          <p:spPr>
            <a:xfrm flipH="1">
              <a:off x="5239809" y="2348880"/>
              <a:ext cx="144016" cy="5429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cxnSp>
          <p:nvCxnSpPr>
            <p:cNvPr id="11" name="Connecteur droit avec flèche 10"/>
            <p:cNvCxnSpPr/>
            <p:nvPr/>
          </p:nvCxnSpPr>
          <p:spPr>
            <a:xfrm>
              <a:off x="2411760" y="2556619"/>
              <a:ext cx="2736304" cy="637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flipH="1">
              <a:off x="2252741" y="2556619"/>
              <a:ext cx="159019" cy="6372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 name="Connecteur droit avec flèche 18"/>
          <p:cNvCxnSpPr>
            <a:stCxn id="1026" idx="2"/>
            <a:endCxn id="6146" idx="0"/>
          </p:cNvCxnSpPr>
          <p:nvPr/>
        </p:nvCxnSpPr>
        <p:spPr>
          <a:xfrm>
            <a:off x="6980286" y="2891805"/>
            <a:ext cx="1" cy="1478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2191" y="3818214"/>
            <a:ext cx="1247775" cy="180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Connecteur en arc 20"/>
          <p:cNvCxnSpPr>
            <a:stCxn id="1027" idx="1"/>
          </p:cNvCxnSpPr>
          <p:nvPr/>
        </p:nvCxnSpPr>
        <p:spPr>
          <a:xfrm rot="10800000" flipV="1">
            <a:off x="4124949" y="3908702"/>
            <a:ext cx="467242" cy="45640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312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9512" y="188640"/>
            <a:ext cx="8640960" cy="369332"/>
          </a:xfrm>
          <a:prstGeom prst="rect">
            <a:avLst/>
          </a:prstGeom>
          <a:noFill/>
        </p:spPr>
        <p:txBody>
          <a:bodyPr wrap="square" rtlCol="0">
            <a:spAutoFit/>
          </a:bodyPr>
          <a:lstStyle/>
          <a:p>
            <a:r>
              <a:rPr lang="fr-BE" b="1" u="sng" dirty="0"/>
              <a:t>Problème</a:t>
            </a:r>
          </a:p>
        </p:txBody>
      </p:sp>
      <p:sp>
        <p:nvSpPr>
          <p:cNvPr id="4" name="ZoneTexte 3"/>
          <p:cNvSpPr txBox="1"/>
          <p:nvPr/>
        </p:nvSpPr>
        <p:spPr>
          <a:xfrm>
            <a:off x="323528" y="557972"/>
            <a:ext cx="8496944" cy="923330"/>
          </a:xfrm>
          <a:prstGeom prst="rect">
            <a:avLst/>
          </a:prstGeom>
          <a:noFill/>
        </p:spPr>
        <p:txBody>
          <a:bodyPr wrap="square" rtlCol="0">
            <a:spAutoFit/>
          </a:bodyPr>
          <a:lstStyle/>
          <a:p>
            <a:r>
              <a:rPr lang="fr-BE" dirty="0"/>
              <a:t>Imaginons, que l’on veuille ajouter un nouveau type de Déplacement. On devra compléter l’algorithme « complexe » des If / Switch de la classe Personne </a:t>
            </a:r>
            <a:br>
              <a:rPr lang="fr-BE" dirty="0"/>
            </a:br>
            <a:r>
              <a:rPr lang="fr-BE" dirty="0">
                <a:sym typeface="Wingdings" pitchFamily="2" charset="2"/>
              </a:rPr>
              <a:t> ce qui n’est pas du tout idéal pour la maintenance.</a:t>
            </a:r>
            <a:endParaRPr lang="fr-BE" dirty="0"/>
          </a:p>
        </p:txBody>
      </p:sp>
      <p:sp>
        <p:nvSpPr>
          <p:cNvPr id="5" name="ZoneTexte 4"/>
          <p:cNvSpPr txBox="1"/>
          <p:nvPr/>
        </p:nvSpPr>
        <p:spPr>
          <a:xfrm>
            <a:off x="251520" y="1676182"/>
            <a:ext cx="8640960" cy="369332"/>
          </a:xfrm>
          <a:prstGeom prst="rect">
            <a:avLst/>
          </a:prstGeom>
          <a:noFill/>
        </p:spPr>
        <p:txBody>
          <a:bodyPr wrap="square" rtlCol="0">
            <a:spAutoFit/>
          </a:bodyPr>
          <a:lstStyle/>
          <a:p>
            <a:r>
              <a:rPr lang="fr-BE" b="1" u="sng" dirty="0"/>
              <a:t>Solution</a:t>
            </a:r>
          </a:p>
        </p:txBody>
      </p:sp>
      <p:sp>
        <p:nvSpPr>
          <p:cNvPr id="6" name="ZoneTexte 5"/>
          <p:cNvSpPr txBox="1"/>
          <p:nvPr/>
        </p:nvSpPr>
        <p:spPr>
          <a:xfrm>
            <a:off x="391124" y="2045514"/>
            <a:ext cx="8496944" cy="3139321"/>
          </a:xfrm>
          <a:prstGeom prst="rect">
            <a:avLst/>
          </a:prstGeom>
          <a:noFill/>
        </p:spPr>
        <p:txBody>
          <a:bodyPr wrap="square" rtlCol="0">
            <a:spAutoFit/>
          </a:bodyPr>
          <a:lstStyle/>
          <a:p>
            <a:r>
              <a:rPr lang="fr-BE" dirty="0"/>
              <a:t>On veut :</a:t>
            </a:r>
          </a:p>
          <a:p>
            <a:endParaRPr lang="fr-BE" dirty="0"/>
          </a:p>
          <a:p>
            <a:pPr marL="285750" indent="-285750">
              <a:buFontTx/>
              <a:buChar char="-"/>
            </a:pPr>
            <a:r>
              <a:rPr lang="fr-BE" dirty="0"/>
              <a:t>Définir une famille d’algorithmes</a:t>
            </a:r>
          </a:p>
          <a:p>
            <a:pPr marL="285750" indent="-285750">
              <a:buFontTx/>
              <a:buChar char="-"/>
            </a:pPr>
            <a:endParaRPr lang="fr-BE" dirty="0"/>
          </a:p>
          <a:p>
            <a:pPr marL="285750" indent="-285750">
              <a:buFontTx/>
              <a:buChar char="-"/>
            </a:pPr>
            <a:endParaRPr lang="fr-BE" dirty="0"/>
          </a:p>
          <a:p>
            <a:pPr marL="285750" indent="-285750">
              <a:buFontTx/>
              <a:buChar char="-"/>
            </a:pPr>
            <a:r>
              <a:rPr lang="fr-BE" dirty="0"/>
              <a:t>Encapsuler chaque stratégie et les rendre interchangeables tout en assurant que chaque algorithme peut évoluer indépendamment des clients qui l’utilisent.</a:t>
            </a:r>
          </a:p>
          <a:p>
            <a:endParaRPr lang="fr-BE" dirty="0">
              <a:sym typeface="Wingdings" pitchFamily="2" charset="2"/>
            </a:endParaRPr>
          </a:p>
          <a:p>
            <a:r>
              <a:rPr lang="fr-BE" dirty="0">
                <a:sym typeface="Wingdings" pitchFamily="2" charset="2"/>
              </a:rPr>
              <a:t> Distribution des traitements par délégation : la classe définit son comportement à travers une Interface qui peut être instanciée par différentes classes qui implémentent différemment le comportement</a:t>
            </a:r>
            <a:endParaRPr lang="fr-BE" dirty="0"/>
          </a:p>
        </p:txBody>
      </p:sp>
      <p:sp>
        <p:nvSpPr>
          <p:cNvPr id="2" name="ZoneTexte 1"/>
          <p:cNvSpPr txBox="1"/>
          <p:nvPr/>
        </p:nvSpPr>
        <p:spPr>
          <a:xfrm>
            <a:off x="323528" y="5589240"/>
            <a:ext cx="8496944" cy="1200329"/>
          </a:xfrm>
          <a:prstGeom prst="rect">
            <a:avLst/>
          </a:prstGeom>
          <a:noFill/>
        </p:spPr>
        <p:txBody>
          <a:bodyPr wrap="square" rtlCol="0">
            <a:spAutoFit/>
          </a:bodyPr>
          <a:lstStyle/>
          <a:p>
            <a:r>
              <a:rPr lang="fr-BE" i="1" u="sng" dirty="0"/>
              <a:t>Autre exemple</a:t>
            </a:r>
            <a:r>
              <a:rPr lang="fr-BE" dirty="0"/>
              <a:t> : dans un jeu vidéo, le héros prend une arme, une manière de se battre </a:t>
            </a:r>
            <a:br>
              <a:rPr lang="fr-BE" dirty="0"/>
            </a:br>
            <a:r>
              <a:rPr lang="fr-BE" dirty="0">
                <a:sym typeface="Wingdings"/>
              </a:rPr>
              <a:t></a:t>
            </a:r>
            <a:r>
              <a:rPr lang="fr-BE" dirty="0"/>
              <a:t> En fonction de l’arme, le combat sera différent </a:t>
            </a:r>
            <a:r>
              <a:rPr lang="fr-BE" dirty="0">
                <a:sym typeface="Wingdings"/>
              </a:rPr>
              <a:t></a:t>
            </a:r>
            <a:r>
              <a:rPr lang="fr-BE" dirty="0"/>
              <a:t> On se bat différemment en fonction que l’arme soit un pistolet, couteau, lance-roquette, bazooka, cure-dent, etc. </a:t>
            </a:r>
          </a:p>
          <a:p>
            <a:endParaRPr lang="fr-BE" dirty="0"/>
          </a:p>
        </p:txBody>
      </p:sp>
    </p:spTree>
    <p:extLst>
      <p:ext uri="{BB962C8B-B14F-4D97-AF65-F5344CB8AC3E}">
        <p14:creationId xmlns:p14="http://schemas.microsoft.com/office/powerpoint/2010/main" val="748693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60648"/>
            <a:ext cx="8200621" cy="2241227"/>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3710037"/>
            <a:ext cx="6048672" cy="2167235"/>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111682"/>
            <a:ext cx="253365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cxnSp>
        <p:nvCxnSpPr>
          <p:cNvPr id="6" name="Connecteur droit 5"/>
          <p:cNvCxnSpPr/>
          <p:nvPr/>
        </p:nvCxnSpPr>
        <p:spPr>
          <a:xfrm>
            <a:off x="46577" y="3356992"/>
            <a:ext cx="9097423" cy="0"/>
          </a:xfrm>
          <a:prstGeom prst="line">
            <a:avLst/>
          </a:prstGeom>
        </p:spPr>
        <p:style>
          <a:lnRef idx="3">
            <a:schemeClr val="dk1"/>
          </a:lnRef>
          <a:fillRef idx="0">
            <a:schemeClr val="dk1"/>
          </a:fillRef>
          <a:effectRef idx="2">
            <a:schemeClr val="dk1"/>
          </a:effectRef>
          <a:fontRef idx="minor">
            <a:schemeClr val="tx1"/>
          </a:fontRef>
        </p:style>
      </p:cxnSp>
      <p:sp>
        <p:nvSpPr>
          <p:cNvPr id="3" name="ZoneTexte 2"/>
          <p:cNvSpPr txBox="1"/>
          <p:nvPr/>
        </p:nvSpPr>
        <p:spPr>
          <a:xfrm>
            <a:off x="4283968" y="1570533"/>
            <a:ext cx="936104" cy="276999"/>
          </a:xfrm>
          <a:prstGeom prst="rect">
            <a:avLst/>
          </a:prstGeom>
          <a:noFill/>
        </p:spPr>
        <p:txBody>
          <a:bodyPr wrap="square" rtlCol="0">
            <a:spAutoFit/>
          </a:bodyPr>
          <a:lstStyle/>
          <a:p>
            <a:r>
              <a:rPr lang="fr-BE" sz="1200" dirty="0" err="1"/>
              <a:t>implements</a:t>
            </a:r>
            <a:endParaRPr lang="fr-BE" sz="1200" dirty="0"/>
          </a:p>
        </p:txBody>
      </p:sp>
      <p:sp>
        <p:nvSpPr>
          <p:cNvPr id="8" name="ZoneTexte 7"/>
          <p:cNvSpPr txBox="1"/>
          <p:nvPr/>
        </p:nvSpPr>
        <p:spPr>
          <a:xfrm>
            <a:off x="5724128" y="1570533"/>
            <a:ext cx="936104" cy="276999"/>
          </a:xfrm>
          <a:prstGeom prst="rect">
            <a:avLst/>
          </a:prstGeom>
          <a:noFill/>
        </p:spPr>
        <p:txBody>
          <a:bodyPr wrap="square" rtlCol="0">
            <a:spAutoFit/>
          </a:bodyPr>
          <a:lstStyle/>
          <a:p>
            <a:r>
              <a:rPr lang="fr-BE" sz="1200" dirty="0" err="1"/>
              <a:t>implements</a:t>
            </a:r>
            <a:endParaRPr lang="fr-BE" sz="1200" dirty="0"/>
          </a:p>
        </p:txBody>
      </p:sp>
      <p:sp>
        <p:nvSpPr>
          <p:cNvPr id="9" name="ZoneTexte 8"/>
          <p:cNvSpPr txBox="1"/>
          <p:nvPr/>
        </p:nvSpPr>
        <p:spPr>
          <a:xfrm>
            <a:off x="7236296" y="1556791"/>
            <a:ext cx="936104" cy="276999"/>
          </a:xfrm>
          <a:prstGeom prst="rect">
            <a:avLst/>
          </a:prstGeom>
          <a:noFill/>
        </p:spPr>
        <p:txBody>
          <a:bodyPr wrap="square" rtlCol="0">
            <a:spAutoFit/>
          </a:bodyPr>
          <a:lstStyle/>
          <a:p>
            <a:r>
              <a:rPr lang="fr-BE" sz="1200" dirty="0" err="1"/>
              <a:t>implements</a:t>
            </a:r>
            <a:endParaRPr lang="fr-BE" sz="1200" dirty="0"/>
          </a:p>
        </p:txBody>
      </p:sp>
      <p:cxnSp>
        <p:nvCxnSpPr>
          <p:cNvPr id="10" name="Connecteur droit 9">
            <a:extLst>
              <a:ext uri="{FF2B5EF4-FFF2-40B4-BE49-F238E27FC236}">
                <a16:creationId xmlns:a16="http://schemas.microsoft.com/office/drawing/2014/main" id="{ED765DF3-A1FD-49E8-A019-1A25F62EC0CF}"/>
              </a:ext>
            </a:extLst>
          </p:cNvPr>
          <p:cNvCxnSpPr/>
          <p:nvPr/>
        </p:nvCxnSpPr>
        <p:spPr>
          <a:xfrm>
            <a:off x="5004048" y="474419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940792B3-950B-439A-ADF0-C753C49847E2}"/>
              </a:ext>
            </a:extLst>
          </p:cNvPr>
          <p:cNvCxnSpPr/>
          <p:nvPr/>
        </p:nvCxnSpPr>
        <p:spPr>
          <a:xfrm>
            <a:off x="5892527" y="4759052"/>
            <a:ext cx="1440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391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260648"/>
            <a:ext cx="8200621" cy="2241227"/>
          </a:xfrm>
          <a:prstGeom prst="rect">
            <a:avLst/>
          </a:prstGeom>
        </p:spPr>
      </p:pic>
      <p:sp>
        <p:nvSpPr>
          <p:cNvPr id="5" name="ZoneTexte 4"/>
          <p:cNvSpPr txBox="1"/>
          <p:nvPr/>
        </p:nvSpPr>
        <p:spPr>
          <a:xfrm>
            <a:off x="144542" y="2132543"/>
            <a:ext cx="3240360" cy="369332"/>
          </a:xfrm>
          <a:prstGeom prst="rect">
            <a:avLst/>
          </a:prstGeom>
          <a:noFill/>
        </p:spPr>
        <p:txBody>
          <a:bodyPr wrap="square" rtlCol="0">
            <a:spAutoFit/>
          </a:bodyPr>
          <a:lstStyle/>
          <a:p>
            <a:r>
              <a:rPr lang="fr-BE" b="1" u="sng" dirty="0"/>
              <a:t>Mécanisme</a:t>
            </a:r>
          </a:p>
        </p:txBody>
      </p:sp>
      <p:sp>
        <p:nvSpPr>
          <p:cNvPr id="4" name="Rectangle 3"/>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11682"/>
            <a:ext cx="253365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ZoneTexte 7"/>
          <p:cNvSpPr txBox="1"/>
          <p:nvPr/>
        </p:nvSpPr>
        <p:spPr>
          <a:xfrm>
            <a:off x="-6868" y="2501875"/>
            <a:ext cx="9144000" cy="2585323"/>
          </a:xfrm>
          <a:prstGeom prst="rect">
            <a:avLst/>
          </a:prstGeom>
          <a:noFill/>
        </p:spPr>
        <p:txBody>
          <a:bodyPr wrap="square" rtlCol="0">
            <a:spAutoFit/>
          </a:bodyPr>
          <a:lstStyle/>
          <a:p>
            <a:pPr marL="342900" indent="-342900">
              <a:buFont typeface="+mj-lt"/>
              <a:buAutoNum type="arabicParenR"/>
            </a:pPr>
            <a:r>
              <a:rPr lang="fr-BE" dirty="0"/>
              <a:t>Création d’une personne (new personne())</a:t>
            </a:r>
          </a:p>
          <a:p>
            <a:pPr marL="342900" indent="-342900">
              <a:buFont typeface="+mj-lt"/>
              <a:buAutoNum type="arabicParenR"/>
            </a:pPr>
            <a:endParaRPr lang="fr-BE" dirty="0"/>
          </a:p>
          <a:p>
            <a:pPr marL="342900" indent="-342900">
              <a:buFont typeface="+mj-lt"/>
              <a:buAutoNum type="arabicParenR"/>
            </a:pPr>
            <a:r>
              <a:rPr lang="fr-BE" dirty="0"/>
              <a:t>La personne choisit sa stratégie (</a:t>
            </a:r>
            <a:r>
              <a:rPr lang="fr-BE" dirty="0" err="1"/>
              <a:t>setStrategy</a:t>
            </a:r>
            <a:r>
              <a:rPr lang="fr-BE" dirty="0"/>
              <a:t>) :</a:t>
            </a:r>
            <a:br>
              <a:rPr lang="fr-BE" dirty="0"/>
            </a:br>
            <a:r>
              <a:rPr lang="fr-BE" dirty="0"/>
              <a:t>arrêt, marche, course</a:t>
            </a:r>
          </a:p>
          <a:p>
            <a:pPr marL="342900" indent="-342900">
              <a:buFont typeface="+mj-lt"/>
              <a:buAutoNum type="arabicParenR"/>
            </a:pPr>
            <a:endParaRPr lang="fr-BE" dirty="0"/>
          </a:p>
          <a:p>
            <a:pPr marL="342900" indent="-342900">
              <a:buFont typeface="+mj-lt"/>
              <a:buAutoNum type="arabicParenR"/>
            </a:pPr>
            <a:r>
              <a:rPr lang="fr-BE" dirty="0"/>
              <a:t>L’action à exécuter </a:t>
            </a:r>
            <a:r>
              <a:rPr lang="fr-BE" dirty="0" err="1"/>
              <a:t>seDeplacer</a:t>
            </a:r>
            <a:r>
              <a:rPr lang="fr-BE" dirty="0"/>
              <a:t>() sera différente en fonction de la stratégie (If / Switch) en exécutant </a:t>
            </a:r>
            <a:r>
              <a:rPr lang="fr-BE" dirty="0" err="1"/>
              <a:t>setVitesse</a:t>
            </a:r>
            <a:endParaRPr lang="fr-BE" dirty="0"/>
          </a:p>
          <a:p>
            <a:pPr marL="342900" indent="-342900">
              <a:buFont typeface="+mj-lt"/>
              <a:buAutoNum type="arabicParenR"/>
            </a:pPr>
            <a:endParaRPr lang="fr-BE" dirty="0"/>
          </a:p>
          <a:p>
            <a:pPr marL="342900" indent="-342900">
              <a:buFont typeface="+mj-lt"/>
              <a:buAutoNum type="arabicParenR"/>
            </a:pPr>
            <a:endParaRPr lang="fr-BE" dirty="0"/>
          </a:p>
        </p:txBody>
      </p:sp>
      <p:grpSp>
        <p:nvGrpSpPr>
          <p:cNvPr id="13" name="Groupe 12"/>
          <p:cNvGrpSpPr/>
          <p:nvPr/>
        </p:nvGrpSpPr>
        <p:grpSpPr>
          <a:xfrm>
            <a:off x="269071" y="6276520"/>
            <a:ext cx="3267075" cy="409575"/>
            <a:chOff x="144542" y="5121200"/>
            <a:chExt cx="3267075" cy="409575"/>
          </a:xfrm>
        </p:grpSpPr>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542" y="5121200"/>
              <a:ext cx="3267075" cy="409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Connecteur droit 16"/>
            <p:cNvCxnSpPr/>
            <p:nvPr/>
          </p:nvCxnSpPr>
          <p:spPr>
            <a:xfrm>
              <a:off x="1525365" y="5463007"/>
              <a:ext cx="665621"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71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9458" y="4244422"/>
            <a:ext cx="2794909" cy="8080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0732" y="5921366"/>
            <a:ext cx="3235684" cy="8200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9459" y="5087198"/>
            <a:ext cx="3042478" cy="7900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Connecteur droit 8"/>
          <p:cNvCxnSpPr/>
          <p:nvPr/>
        </p:nvCxnSpPr>
        <p:spPr>
          <a:xfrm>
            <a:off x="5855788" y="4517330"/>
            <a:ext cx="6656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796136" y="5333107"/>
            <a:ext cx="6656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845284" y="6194780"/>
            <a:ext cx="665621"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ccolade ouvrante 9"/>
          <p:cNvSpPr/>
          <p:nvPr/>
        </p:nvSpPr>
        <p:spPr>
          <a:xfrm rot="10800000">
            <a:off x="3615342" y="6262250"/>
            <a:ext cx="373410" cy="3682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cxnSp>
        <p:nvCxnSpPr>
          <p:cNvPr id="12" name="Connecteur droit avec flèche 11"/>
          <p:cNvCxnSpPr>
            <a:stCxn id="10" idx="1"/>
            <a:endCxn id="7172" idx="1"/>
          </p:cNvCxnSpPr>
          <p:nvPr/>
        </p:nvCxnSpPr>
        <p:spPr>
          <a:xfrm flipV="1">
            <a:off x="3988752" y="4648461"/>
            <a:ext cx="1100706" cy="1797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0" idx="1"/>
            <a:endCxn id="7174" idx="1"/>
          </p:cNvCxnSpPr>
          <p:nvPr/>
        </p:nvCxnSpPr>
        <p:spPr>
          <a:xfrm flipV="1">
            <a:off x="3988752" y="5482235"/>
            <a:ext cx="1100707" cy="964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10" idx="1"/>
            <a:endCxn id="7173" idx="1"/>
          </p:cNvCxnSpPr>
          <p:nvPr/>
        </p:nvCxnSpPr>
        <p:spPr>
          <a:xfrm flipV="1">
            <a:off x="3988752" y="6331367"/>
            <a:ext cx="1091980" cy="115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3723459" y="5974583"/>
            <a:ext cx="558548" cy="369332"/>
          </a:xfrm>
          <a:prstGeom prst="rect">
            <a:avLst/>
          </a:prstGeom>
          <a:noFill/>
        </p:spPr>
        <p:txBody>
          <a:bodyPr wrap="square" rtlCol="0">
            <a:spAutoFit/>
          </a:bodyPr>
          <a:lstStyle/>
          <a:p>
            <a:r>
              <a:rPr lang="fr-BE" dirty="0"/>
              <a:t>soit</a:t>
            </a:r>
          </a:p>
        </p:txBody>
      </p:sp>
      <p:sp>
        <p:nvSpPr>
          <p:cNvPr id="22" name="ZoneTexte 21"/>
          <p:cNvSpPr txBox="1"/>
          <p:nvPr/>
        </p:nvSpPr>
        <p:spPr>
          <a:xfrm>
            <a:off x="4283968" y="1570533"/>
            <a:ext cx="936104" cy="276999"/>
          </a:xfrm>
          <a:prstGeom prst="rect">
            <a:avLst/>
          </a:prstGeom>
          <a:noFill/>
        </p:spPr>
        <p:txBody>
          <a:bodyPr wrap="square" rtlCol="0">
            <a:spAutoFit/>
          </a:bodyPr>
          <a:lstStyle/>
          <a:p>
            <a:r>
              <a:rPr lang="fr-BE" sz="1200" dirty="0" err="1"/>
              <a:t>implements</a:t>
            </a:r>
            <a:endParaRPr lang="fr-BE" sz="1200" dirty="0"/>
          </a:p>
        </p:txBody>
      </p:sp>
      <p:sp>
        <p:nvSpPr>
          <p:cNvPr id="23" name="ZoneTexte 22"/>
          <p:cNvSpPr txBox="1"/>
          <p:nvPr/>
        </p:nvSpPr>
        <p:spPr>
          <a:xfrm>
            <a:off x="5724128" y="1570533"/>
            <a:ext cx="936104" cy="276999"/>
          </a:xfrm>
          <a:prstGeom prst="rect">
            <a:avLst/>
          </a:prstGeom>
          <a:noFill/>
        </p:spPr>
        <p:txBody>
          <a:bodyPr wrap="square" rtlCol="0">
            <a:spAutoFit/>
          </a:bodyPr>
          <a:lstStyle/>
          <a:p>
            <a:r>
              <a:rPr lang="fr-BE" sz="1200" dirty="0" err="1"/>
              <a:t>implements</a:t>
            </a:r>
            <a:endParaRPr lang="fr-BE" sz="1200" dirty="0"/>
          </a:p>
        </p:txBody>
      </p:sp>
      <p:sp>
        <p:nvSpPr>
          <p:cNvPr id="25" name="ZoneTexte 24"/>
          <p:cNvSpPr txBox="1"/>
          <p:nvPr/>
        </p:nvSpPr>
        <p:spPr>
          <a:xfrm>
            <a:off x="7236296" y="1556791"/>
            <a:ext cx="936104" cy="276999"/>
          </a:xfrm>
          <a:prstGeom prst="rect">
            <a:avLst/>
          </a:prstGeom>
          <a:noFill/>
        </p:spPr>
        <p:txBody>
          <a:bodyPr wrap="square" rtlCol="0">
            <a:spAutoFit/>
          </a:bodyPr>
          <a:lstStyle/>
          <a:p>
            <a:r>
              <a:rPr lang="fr-BE" sz="1200" dirty="0" err="1"/>
              <a:t>implements</a:t>
            </a:r>
            <a:endParaRPr lang="fr-BE" sz="1200" dirty="0"/>
          </a:p>
        </p:txBody>
      </p:sp>
      <p:grpSp>
        <p:nvGrpSpPr>
          <p:cNvPr id="18" name="Groupe 17"/>
          <p:cNvGrpSpPr/>
          <p:nvPr/>
        </p:nvGrpSpPr>
        <p:grpSpPr>
          <a:xfrm>
            <a:off x="2190986" y="2633663"/>
            <a:ext cx="6223496" cy="1059015"/>
            <a:chOff x="2190986" y="2633663"/>
            <a:chExt cx="6223496" cy="1059015"/>
          </a:xfrm>
        </p:grpSpPr>
        <p:pic>
          <p:nvPicPr>
            <p:cNvPr id="717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3749" y="3358634"/>
              <a:ext cx="3027716" cy="3340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0732" y="2643188"/>
              <a:ext cx="3333750" cy="523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ccolade fermante 2"/>
            <p:cNvSpPr/>
            <p:nvPr/>
          </p:nvSpPr>
          <p:spPr>
            <a:xfrm flipH="1">
              <a:off x="4788024" y="2633663"/>
              <a:ext cx="222892" cy="5238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cxnSp>
          <p:nvCxnSpPr>
            <p:cNvPr id="11" name="Connecteur droit avec flèche 10"/>
            <p:cNvCxnSpPr>
              <a:endCxn id="3" idx="1"/>
            </p:cNvCxnSpPr>
            <p:nvPr/>
          </p:nvCxnSpPr>
          <p:spPr>
            <a:xfrm flipV="1">
              <a:off x="2190986" y="2895601"/>
              <a:ext cx="2597038" cy="261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2050" idx="2"/>
            </p:cNvCxnSpPr>
            <p:nvPr/>
          </p:nvCxnSpPr>
          <p:spPr>
            <a:xfrm>
              <a:off x="6747607" y="3167063"/>
              <a:ext cx="0" cy="1899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051"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1405" y="4520597"/>
            <a:ext cx="1276350" cy="209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Connecteur droit avec flèche 25"/>
          <p:cNvCxnSpPr/>
          <p:nvPr/>
        </p:nvCxnSpPr>
        <p:spPr>
          <a:xfrm>
            <a:off x="1764722" y="4743102"/>
            <a:ext cx="0" cy="1655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12"/>
          <a:stretch>
            <a:fillRect/>
          </a:stretch>
        </p:blipFill>
        <p:spPr>
          <a:xfrm>
            <a:off x="473545" y="4907806"/>
            <a:ext cx="3178629" cy="1185400"/>
          </a:xfrm>
          <a:prstGeom prst="rect">
            <a:avLst/>
          </a:prstGeom>
          <a:noFill/>
          <a:ln w="9525">
            <a:solidFill>
              <a:schemeClr val="tx1"/>
            </a:solidFill>
            <a:miter lim="800000"/>
            <a:headEnd/>
            <a:tailEnd/>
          </a:ln>
          <a:effectLst/>
        </p:spPr>
      </p:pic>
      <p:cxnSp>
        <p:nvCxnSpPr>
          <p:cNvPr id="45" name="Connecteur droit avec flèche 44"/>
          <p:cNvCxnSpPr/>
          <p:nvPr/>
        </p:nvCxnSpPr>
        <p:spPr>
          <a:xfrm>
            <a:off x="1764722" y="6093206"/>
            <a:ext cx="14859" cy="169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2608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51620" y="4869160"/>
            <a:ext cx="8784976" cy="369332"/>
          </a:xfrm>
          <a:prstGeom prst="rect">
            <a:avLst/>
          </a:prstGeom>
          <a:noFill/>
        </p:spPr>
        <p:txBody>
          <a:bodyPr wrap="square" rtlCol="0">
            <a:spAutoFit/>
          </a:bodyPr>
          <a:lstStyle/>
          <a:p>
            <a:r>
              <a:rPr lang="fr-BE" b="1" u="sng" dirty="0"/>
              <a:t>Conséquences (-)</a:t>
            </a:r>
          </a:p>
        </p:txBody>
      </p:sp>
      <p:sp>
        <p:nvSpPr>
          <p:cNvPr id="4" name="ZoneTexte 3"/>
          <p:cNvSpPr txBox="1"/>
          <p:nvPr/>
        </p:nvSpPr>
        <p:spPr>
          <a:xfrm>
            <a:off x="74837" y="5264040"/>
            <a:ext cx="8928992" cy="1200329"/>
          </a:xfrm>
          <a:prstGeom prst="rect">
            <a:avLst/>
          </a:prstGeom>
          <a:noFill/>
        </p:spPr>
        <p:txBody>
          <a:bodyPr wrap="square" rtlCol="0">
            <a:spAutoFit/>
          </a:bodyPr>
          <a:lstStyle/>
          <a:p>
            <a:pPr marL="285750" indent="-285750">
              <a:buFontTx/>
              <a:buChar char="-"/>
            </a:pPr>
            <a:r>
              <a:rPr lang="fr-BE" dirty="0">
                <a:sym typeface="Wingdings" pitchFamily="2" charset="2"/>
              </a:rPr>
              <a:t>Les clients doivent faire attention à la stratégie, surcoût lié à la communication entre </a:t>
            </a:r>
            <a:r>
              <a:rPr lang="fr-BE" dirty="0" err="1">
                <a:sym typeface="Wingdings" pitchFamily="2" charset="2"/>
              </a:rPr>
              <a:t>Strategy</a:t>
            </a:r>
            <a:r>
              <a:rPr lang="fr-BE" dirty="0">
                <a:sym typeface="Wingdings" pitchFamily="2" charset="2"/>
              </a:rPr>
              <a:t> et </a:t>
            </a:r>
            <a:r>
              <a:rPr lang="fr-BE" dirty="0" err="1">
                <a:sym typeface="Wingdings" pitchFamily="2" charset="2"/>
              </a:rPr>
              <a:t>Context</a:t>
            </a:r>
            <a:r>
              <a:rPr lang="fr-BE" dirty="0">
                <a:sym typeface="Wingdings" pitchFamily="2" charset="2"/>
              </a:rPr>
              <a:t>, augmentation du nombre d’objets</a:t>
            </a:r>
          </a:p>
          <a:p>
            <a:pPr marL="285750" indent="-285750">
              <a:buFontTx/>
              <a:buChar char="-"/>
            </a:pPr>
            <a:endParaRPr lang="fr-BE" dirty="0">
              <a:sym typeface="Wingdings" pitchFamily="2" charset="2"/>
            </a:endParaRPr>
          </a:p>
          <a:p>
            <a:pPr marL="285750" indent="-285750">
              <a:buFontTx/>
              <a:buChar char="-"/>
            </a:pPr>
            <a:r>
              <a:rPr lang="fr-BE" dirty="0">
                <a:sym typeface="Wingdings" pitchFamily="2" charset="2"/>
              </a:rPr>
              <a:t>Maintenance pas idéale</a:t>
            </a:r>
            <a:endParaRPr lang="fr-BE" dirty="0"/>
          </a:p>
        </p:txBody>
      </p:sp>
      <p:sp>
        <p:nvSpPr>
          <p:cNvPr id="5" name="ZoneTexte 4"/>
          <p:cNvSpPr txBox="1"/>
          <p:nvPr/>
        </p:nvSpPr>
        <p:spPr>
          <a:xfrm>
            <a:off x="93515" y="188640"/>
            <a:ext cx="3240360" cy="369332"/>
          </a:xfrm>
          <a:prstGeom prst="rect">
            <a:avLst/>
          </a:prstGeom>
          <a:noFill/>
        </p:spPr>
        <p:txBody>
          <a:bodyPr wrap="square" rtlCol="0">
            <a:spAutoFit/>
          </a:bodyPr>
          <a:lstStyle/>
          <a:p>
            <a:r>
              <a:rPr lang="fr-BE" b="1" u="sng" dirty="0"/>
              <a:t>Conséquences (+)</a:t>
            </a:r>
          </a:p>
        </p:txBody>
      </p:sp>
      <p:sp>
        <p:nvSpPr>
          <p:cNvPr id="6" name="ZoneTexte 5"/>
          <p:cNvSpPr txBox="1"/>
          <p:nvPr/>
        </p:nvSpPr>
        <p:spPr>
          <a:xfrm>
            <a:off x="251520" y="557973"/>
            <a:ext cx="8731299" cy="4239179"/>
          </a:xfrm>
          <a:prstGeom prst="rect">
            <a:avLst/>
          </a:prstGeom>
          <a:noFill/>
        </p:spPr>
        <p:txBody>
          <a:bodyPr wrap="square" rtlCol="0">
            <a:spAutoFit/>
          </a:bodyPr>
          <a:lstStyle/>
          <a:p>
            <a:pPr marL="285750" indent="-285750">
              <a:buFontTx/>
              <a:buChar char="-"/>
            </a:pPr>
            <a:r>
              <a:rPr lang="fr-BE" dirty="0"/>
              <a:t>Expression hiérarchique de familles d’algorithmes</a:t>
            </a:r>
          </a:p>
          <a:p>
            <a:pPr marL="285750" indent="-285750">
              <a:buFontTx/>
              <a:buChar char="-"/>
            </a:pPr>
            <a:endParaRPr lang="fr-BE" dirty="0"/>
          </a:p>
          <a:p>
            <a:pPr marL="285750" indent="-285750">
              <a:buFontTx/>
              <a:buChar char="-"/>
            </a:pPr>
            <a:r>
              <a:rPr lang="fr-BE" dirty="0"/>
              <a:t>Elimination de tests pour sélectionner le bon algorithme</a:t>
            </a:r>
          </a:p>
          <a:p>
            <a:r>
              <a:rPr lang="fr-BE" dirty="0">
                <a:sym typeface="Wingdings" pitchFamily="2" charset="2"/>
              </a:rPr>
              <a:t>	 Évite les algorithmes avec des conditions trop complexes</a:t>
            </a:r>
          </a:p>
          <a:p>
            <a:endParaRPr lang="fr-BE" dirty="0"/>
          </a:p>
          <a:p>
            <a:pPr marL="285750" indent="-285750">
              <a:buFontTx/>
              <a:buChar char="-"/>
            </a:pPr>
            <a:r>
              <a:rPr lang="fr-BE" dirty="0"/>
              <a:t>Laisse un choix d’implémentation et une sélection dynamique de l’algorithme</a:t>
            </a:r>
          </a:p>
          <a:p>
            <a:r>
              <a:rPr lang="fr-BE" dirty="0"/>
              <a:t>	</a:t>
            </a:r>
            <a:r>
              <a:rPr lang="fr-BE" dirty="0">
                <a:sym typeface="Wingdings" pitchFamily="2" charset="2"/>
              </a:rPr>
              <a:t> Permet d’adapter le comportement et les algorithmes d’un objet en fonction 	d’un besoin</a:t>
            </a:r>
          </a:p>
          <a:p>
            <a:endParaRPr lang="fr-BE" dirty="0"/>
          </a:p>
          <a:p>
            <a:pPr marL="285750" indent="-285750">
              <a:buFontTx/>
              <a:buChar char="-"/>
            </a:pPr>
            <a:r>
              <a:rPr lang="fr-BE" dirty="0"/>
              <a:t>Permet de ne pas réécrire des classes qui ne diffèrent que par une partie de leur comportement</a:t>
            </a:r>
          </a:p>
          <a:p>
            <a:pPr marL="285750" indent="-285750">
              <a:buFontTx/>
              <a:buChar char="-"/>
            </a:pPr>
            <a:endParaRPr lang="fr-BE" dirty="0"/>
          </a:p>
          <a:p>
            <a:pPr marL="285750" indent="-285750">
              <a:buFontTx/>
              <a:buChar char="-"/>
            </a:pPr>
            <a:r>
              <a:rPr lang="fr-BE" dirty="0"/>
              <a:t>Distribution des traitements par délégation : la classe définit son comportement à travers une interface qui peut être « instanciée » par différentes classes qui implémentent différemment le comportement</a:t>
            </a:r>
          </a:p>
        </p:txBody>
      </p:sp>
    </p:spTree>
    <p:extLst>
      <p:ext uri="{BB962C8B-B14F-4D97-AF65-F5344CB8AC3E}">
        <p14:creationId xmlns:p14="http://schemas.microsoft.com/office/powerpoint/2010/main" val="3667459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7504" y="260648"/>
            <a:ext cx="8784976" cy="369332"/>
          </a:xfrm>
          <a:prstGeom prst="rect">
            <a:avLst/>
          </a:prstGeom>
          <a:noFill/>
        </p:spPr>
        <p:txBody>
          <a:bodyPr wrap="square" rtlCol="0">
            <a:spAutoFit/>
          </a:bodyPr>
          <a:lstStyle/>
          <a:p>
            <a:r>
              <a:rPr lang="fr-BE" b="1" u="sng" dirty="0"/>
              <a:t>En quoi est-ce différent du DP STATE ?</a:t>
            </a:r>
          </a:p>
        </p:txBody>
      </p:sp>
      <p:graphicFrame>
        <p:nvGraphicFramePr>
          <p:cNvPr id="2" name="Tableau 1"/>
          <p:cNvGraphicFramePr>
            <a:graphicFrameLocks noGrp="1"/>
          </p:cNvGraphicFramePr>
          <p:nvPr>
            <p:extLst>
              <p:ext uri="{D42A27DB-BD31-4B8C-83A1-F6EECF244321}">
                <p14:modId xmlns:p14="http://schemas.microsoft.com/office/powerpoint/2010/main" val="2177952515"/>
              </p:ext>
            </p:extLst>
          </p:nvPr>
        </p:nvGraphicFramePr>
        <p:xfrm>
          <a:off x="107504" y="629979"/>
          <a:ext cx="8928992" cy="5922353"/>
        </p:xfrm>
        <a:graphic>
          <a:graphicData uri="http://schemas.openxmlformats.org/drawingml/2006/table">
            <a:tbl>
              <a:tblPr firstRow="1" bandRow="1">
                <a:tableStyleId>{5C22544A-7EE6-4342-B048-85BDC9FD1C3A}</a:tableStyleId>
              </a:tblPr>
              <a:tblGrid>
                <a:gridCol w="4464496">
                  <a:extLst>
                    <a:ext uri="{9D8B030D-6E8A-4147-A177-3AD203B41FA5}">
                      <a16:colId xmlns:a16="http://schemas.microsoft.com/office/drawing/2014/main" val="20000"/>
                    </a:ext>
                  </a:extLst>
                </a:gridCol>
                <a:gridCol w="4464496">
                  <a:extLst>
                    <a:ext uri="{9D8B030D-6E8A-4147-A177-3AD203B41FA5}">
                      <a16:colId xmlns:a16="http://schemas.microsoft.com/office/drawing/2014/main" val="20001"/>
                    </a:ext>
                  </a:extLst>
                </a:gridCol>
              </a:tblGrid>
              <a:tr h="688917">
                <a:tc>
                  <a:txBody>
                    <a:bodyPr/>
                    <a:lstStyle/>
                    <a:p>
                      <a:pPr algn="ctr"/>
                      <a:r>
                        <a:rPr lang="fr-BE" sz="3200" dirty="0"/>
                        <a:t>STATE</a:t>
                      </a:r>
                    </a:p>
                  </a:txBody>
                  <a:tcPr/>
                </a:tc>
                <a:tc>
                  <a:txBody>
                    <a:bodyPr/>
                    <a:lstStyle/>
                    <a:p>
                      <a:pPr algn="ctr"/>
                      <a:r>
                        <a:rPr lang="fr-BE" sz="3200" dirty="0"/>
                        <a:t>STRATEGY</a:t>
                      </a:r>
                    </a:p>
                  </a:txBody>
                  <a:tcPr/>
                </a:tc>
                <a:extLst>
                  <a:ext uri="{0D108BD9-81ED-4DB2-BD59-A6C34878D82A}">
                    <a16:rowId xmlns:a16="http://schemas.microsoft.com/office/drawing/2014/main" val="10000"/>
                  </a:ext>
                </a:extLst>
              </a:tr>
              <a:tr h="37662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sz="1800" kern="1200" dirty="0">
                          <a:solidFill>
                            <a:schemeClr val="dk1"/>
                          </a:solidFill>
                          <a:effectLst/>
                          <a:latin typeface="+mn-lt"/>
                          <a:ea typeface="+mn-ea"/>
                          <a:cs typeface="+mn-cs"/>
                        </a:rPr>
                        <a:t>1 état engendre </a:t>
                      </a:r>
                      <a:r>
                        <a:rPr lang="fr-BE" sz="1800" b="1" kern="1200" dirty="0">
                          <a:solidFill>
                            <a:schemeClr val="dk1"/>
                          </a:solidFill>
                          <a:effectLst/>
                          <a:latin typeface="+mn-lt"/>
                          <a:ea typeface="+mn-ea"/>
                          <a:cs typeface="+mn-cs"/>
                        </a:rPr>
                        <a:t>plusieurs comportements (ex : ajouter, supprimer, effacer des utilisateurs, etc.)</a:t>
                      </a:r>
                      <a:endParaRPr lang="fr-BE" sz="1800" kern="1200" dirty="0">
                        <a:solidFill>
                          <a:schemeClr val="dk1"/>
                        </a:solidFill>
                        <a:effectLst/>
                        <a:latin typeface="+mn-lt"/>
                        <a:ea typeface="+mn-ea"/>
                        <a:cs typeface="+mn-cs"/>
                      </a:endParaRPr>
                    </a:p>
                    <a:p>
                      <a:endParaRPr lang="fr-BE" dirty="0"/>
                    </a:p>
                    <a:p>
                      <a:pPr marL="285750" indent="-285750">
                        <a:buFont typeface="Wingdings"/>
                        <a:buChar char="à"/>
                      </a:pPr>
                      <a:r>
                        <a:rPr lang="fr-BE" sz="1800" b="1" kern="1200" dirty="0">
                          <a:solidFill>
                            <a:schemeClr val="dk1"/>
                          </a:solidFill>
                          <a:effectLst/>
                          <a:latin typeface="+mn-lt"/>
                          <a:ea typeface="+mn-ea"/>
                          <a:cs typeface="+mn-cs"/>
                        </a:rPr>
                        <a:t>Plusieurs méthodes à redéfinir</a:t>
                      </a:r>
                      <a:r>
                        <a:rPr lang="fr-BE" sz="1800" kern="1200" dirty="0">
                          <a:solidFill>
                            <a:schemeClr val="dk1"/>
                          </a:solidFill>
                          <a:effectLst/>
                          <a:latin typeface="+mn-lt"/>
                          <a:ea typeface="+mn-ea"/>
                          <a:cs typeface="+mn-cs"/>
                        </a:rPr>
                        <a:t> en fonction de l’état</a:t>
                      </a:r>
                    </a:p>
                    <a:p>
                      <a:r>
                        <a:rPr lang="fr-BE" sz="1800" b="1" kern="1200" dirty="0">
                          <a:solidFill>
                            <a:schemeClr val="dk1"/>
                          </a:solidFill>
                          <a:effectLst/>
                          <a:latin typeface="+mn-lt"/>
                          <a:ea typeface="+mn-ea"/>
                          <a:cs typeface="+mn-cs"/>
                        </a:rPr>
                        <a:t> </a:t>
                      </a:r>
                      <a:endParaRPr lang="fr-BE" sz="1800" kern="1200" dirty="0">
                        <a:solidFill>
                          <a:schemeClr val="dk1"/>
                        </a:solidFill>
                        <a:effectLst/>
                        <a:latin typeface="+mn-lt"/>
                        <a:ea typeface="+mn-ea"/>
                        <a:cs typeface="+mn-cs"/>
                      </a:endParaRPr>
                    </a:p>
                    <a:p>
                      <a:pPr lvl="0"/>
                      <a:r>
                        <a:rPr lang="fr-BE" sz="1800" kern="1200" dirty="0">
                          <a:solidFill>
                            <a:schemeClr val="dk1"/>
                          </a:solidFill>
                          <a:effectLst/>
                          <a:latin typeface="+mn-lt"/>
                          <a:ea typeface="+mn-ea"/>
                          <a:cs typeface="+mn-cs"/>
                          <a:sym typeface="Wingdings" pitchFamily="2" charset="2"/>
                        </a:rPr>
                        <a:t> </a:t>
                      </a:r>
                      <a:r>
                        <a:rPr lang="fr-BE" sz="1800" kern="1200" dirty="0">
                          <a:solidFill>
                            <a:schemeClr val="dk1"/>
                          </a:solidFill>
                          <a:effectLst/>
                          <a:latin typeface="+mn-lt"/>
                          <a:ea typeface="+mn-ea"/>
                          <a:cs typeface="+mn-cs"/>
                        </a:rPr>
                        <a:t>1 objet voit ses comportements se modifier en fonction de l’état dans lequel il se trouve (on se base sur diagramme état)</a:t>
                      </a:r>
                    </a:p>
                    <a:p>
                      <a:pPr lvl="0"/>
                      <a:endParaRPr lang="fr-BE" sz="1800" kern="1200" dirty="0">
                        <a:solidFill>
                          <a:schemeClr val="dk1"/>
                        </a:solidFill>
                        <a:effectLst/>
                        <a:latin typeface="+mn-lt"/>
                        <a:ea typeface="+mn-ea"/>
                        <a:cs typeface="+mn-cs"/>
                        <a:sym typeface="Wingdings" pitchFamily="2" charset="2"/>
                      </a:endParaRPr>
                    </a:p>
                    <a:p>
                      <a:pPr lvl="0"/>
                      <a:r>
                        <a:rPr lang="fr-BE" sz="1800" kern="1200" dirty="0">
                          <a:solidFill>
                            <a:schemeClr val="dk1"/>
                          </a:solidFill>
                          <a:effectLst/>
                          <a:latin typeface="+mn-lt"/>
                          <a:ea typeface="+mn-ea"/>
                          <a:cs typeface="+mn-cs"/>
                          <a:sym typeface="Wingdings" pitchFamily="2" charset="2"/>
                        </a:rPr>
                        <a:t> </a:t>
                      </a:r>
                      <a:r>
                        <a:rPr lang="fr-BE" sz="1800" kern="1200" dirty="0">
                          <a:solidFill>
                            <a:schemeClr val="dk1"/>
                          </a:solidFill>
                          <a:effectLst/>
                          <a:latin typeface="+mn-lt"/>
                          <a:ea typeface="+mn-ea"/>
                          <a:cs typeface="+mn-cs"/>
                        </a:rPr>
                        <a:t>Possibilité de passer d’un état à l’autre via :</a:t>
                      </a:r>
                      <a:r>
                        <a:rPr lang="fr-BE" sz="1800" kern="1200" baseline="0" dirty="0">
                          <a:solidFill>
                            <a:schemeClr val="dk1"/>
                          </a:solidFill>
                          <a:effectLst/>
                          <a:latin typeface="+mn-lt"/>
                          <a:ea typeface="+mn-ea"/>
                          <a:cs typeface="+mn-cs"/>
                        </a:rPr>
                        <a:t> </a:t>
                      </a:r>
                      <a:r>
                        <a:rPr lang="fr-BE" sz="1800" kern="1200" dirty="0" err="1">
                          <a:solidFill>
                            <a:schemeClr val="dk1"/>
                          </a:solidFill>
                          <a:effectLst/>
                          <a:latin typeface="+mn-lt"/>
                          <a:ea typeface="+mn-ea"/>
                          <a:cs typeface="+mn-cs"/>
                        </a:rPr>
                        <a:t>etatSuivant</a:t>
                      </a:r>
                      <a:r>
                        <a:rPr lang="fr-BE" sz="1800" kern="1200" dirty="0">
                          <a:solidFill>
                            <a:schemeClr val="dk1"/>
                          </a:solidFill>
                          <a:effectLst/>
                          <a:latin typeface="+mn-lt"/>
                          <a:ea typeface="+mn-ea"/>
                          <a:cs typeface="+mn-cs"/>
                        </a:rPr>
                        <a:t>()</a:t>
                      </a:r>
                      <a:endParaRPr lang="fr-BE" dirty="0"/>
                    </a:p>
                  </a:txBody>
                  <a:tcPr/>
                </a:tc>
                <a:tc>
                  <a:txBody>
                    <a:bodyPr/>
                    <a:lstStyle/>
                    <a:p>
                      <a:r>
                        <a:rPr lang="fr-BE" sz="1800" kern="1200" dirty="0">
                          <a:solidFill>
                            <a:schemeClr val="dk1"/>
                          </a:solidFill>
                          <a:effectLst/>
                          <a:latin typeface="+mn-lt"/>
                          <a:ea typeface="+mn-ea"/>
                          <a:cs typeface="+mn-cs"/>
                        </a:rPr>
                        <a:t>1 état n’engendre </a:t>
                      </a:r>
                      <a:r>
                        <a:rPr lang="fr-BE" sz="1800" b="1" kern="1200" dirty="0">
                          <a:solidFill>
                            <a:schemeClr val="dk1"/>
                          </a:solidFill>
                          <a:effectLst/>
                          <a:latin typeface="+mn-lt"/>
                          <a:ea typeface="+mn-ea"/>
                          <a:cs typeface="+mn-cs"/>
                        </a:rPr>
                        <a:t>qu’un seul comportement (ex : se </a:t>
                      </a:r>
                      <a:r>
                        <a:rPr lang="fr-BE" sz="1800" b="1" kern="1200" dirty="0" err="1">
                          <a:solidFill>
                            <a:schemeClr val="dk1"/>
                          </a:solidFill>
                          <a:effectLst/>
                          <a:latin typeface="+mn-lt"/>
                          <a:ea typeface="+mn-ea"/>
                          <a:cs typeface="+mn-cs"/>
                        </a:rPr>
                        <a:t>deplacer</a:t>
                      </a:r>
                      <a:r>
                        <a:rPr lang="fr-BE" sz="1800" b="1" kern="1200" dirty="0">
                          <a:solidFill>
                            <a:schemeClr val="dk1"/>
                          </a:solidFill>
                          <a:effectLst/>
                          <a:latin typeface="+mn-lt"/>
                          <a:ea typeface="+mn-ea"/>
                          <a:cs typeface="+mn-cs"/>
                        </a:rPr>
                        <a:t>())</a:t>
                      </a:r>
                      <a:r>
                        <a:rPr lang="fr-BE" sz="1800" kern="1200" dirty="0">
                          <a:solidFill>
                            <a:schemeClr val="dk1"/>
                          </a:solidFill>
                          <a:effectLst/>
                          <a:latin typeface="+mn-lt"/>
                          <a:ea typeface="+mn-ea"/>
                          <a:cs typeface="+mn-cs"/>
                        </a:rPr>
                        <a:t>, qui est basé sur plusieurs conditions </a:t>
                      </a:r>
                    </a:p>
                    <a:p>
                      <a:endParaRPr lang="fr-BE" sz="1800" kern="1200" dirty="0">
                        <a:solidFill>
                          <a:schemeClr val="dk1"/>
                        </a:solidFill>
                        <a:effectLst/>
                        <a:latin typeface="+mn-lt"/>
                        <a:ea typeface="+mn-ea"/>
                        <a:cs typeface="+mn-cs"/>
                      </a:endParaRPr>
                    </a:p>
                    <a:p>
                      <a:pPr marL="285750" indent="-285750">
                        <a:buFont typeface="Wingdings"/>
                        <a:buChar char="à"/>
                      </a:pPr>
                      <a:r>
                        <a:rPr lang="fr-BE" sz="1800" b="1" kern="1200" dirty="0">
                          <a:solidFill>
                            <a:schemeClr val="dk1"/>
                          </a:solidFill>
                          <a:effectLst/>
                          <a:latin typeface="+mn-lt"/>
                          <a:ea typeface="+mn-ea"/>
                          <a:cs typeface="+mn-cs"/>
                        </a:rPr>
                        <a:t>1 seule méthode à redéfinir </a:t>
                      </a:r>
                      <a:r>
                        <a:rPr lang="fr-BE" sz="1800" kern="1200" dirty="0">
                          <a:solidFill>
                            <a:schemeClr val="dk1"/>
                          </a:solidFill>
                          <a:effectLst/>
                          <a:latin typeface="+mn-lt"/>
                          <a:ea typeface="+mn-ea"/>
                          <a:cs typeface="+mn-cs"/>
                        </a:rPr>
                        <a:t>par stratégie</a:t>
                      </a:r>
                    </a:p>
                    <a:p>
                      <a:pPr marL="285750" indent="-285750">
                        <a:buFont typeface="Wingdings"/>
                        <a:buChar char="à"/>
                      </a:pPr>
                      <a:endParaRPr lang="fr-BE" sz="1800" kern="1200" dirty="0">
                        <a:solidFill>
                          <a:schemeClr val="dk1"/>
                        </a:solidFill>
                        <a:effectLst/>
                        <a:latin typeface="+mn-lt"/>
                        <a:ea typeface="+mn-ea"/>
                        <a:cs typeface="+mn-cs"/>
                      </a:endParaRPr>
                    </a:p>
                    <a:p>
                      <a:pPr marL="285750" indent="-285750">
                        <a:buFont typeface="Wingdings"/>
                        <a:buChar char="à"/>
                      </a:pPr>
                      <a:endParaRPr lang="fr-BE" sz="1800" kern="1200" dirty="0">
                        <a:solidFill>
                          <a:schemeClr val="dk1"/>
                        </a:solidFill>
                        <a:effectLst/>
                        <a:latin typeface="+mn-lt"/>
                        <a:ea typeface="+mn-ea"/>
                        <a:cs typeface="+mn-cs"/>
                      </a:endParaRPr>
                    </a:p>
                    <a:p>
                      <a:pPr marL="285750" indent="-285750">
                        <a:buFont typeface="Wingdings"/>
                        <a:buChar char="à"/>
                      </a:pPr>
                      <a:r>
                        <a:rPr lang="fr-BE" sz="1800" kern="1200" dirty="0">
                          <a:solidFill>
                            <a:schemeClr val="dk1"/>
                          </a:solidFill>
                          <a:effectLst/>
                          <a:latin typeface="+mn-lt"/>
                          <a:ea typeface="+mn-ea"/>
                          <a:cs typeface="+mn-cs"/>
                        </a:rPr>
                        <a:t>la stratégie (</a:t>
                      </a:r>
                      <a:r>
                        <a:rPr lang="fr-BE" sz="1800" kern="1200" dirty="0" err="1">
                          <a:solidFill>
                            <a:schemeClr val="dk1"/>
                          </a:solidFill>
                          <a:effectLst/>
                          <a:latin typeface="+mn-lt"/>
                          <a:ea typeface="+mn-ea"/>
                          <a:cs typeface="+mn-cs"/>
                        </a:rPr>
                        <a:t>setStrategy</a:t>
                      </a:r>
                      <a:r>
                        <a:rPr lang="fr-BE" sz="1800" kern="1200" dirty="0">
                          <a:solidFill>
                            <a:schemeClr val="dk1"/>
                          </a:solidFill>
                          <a:effectLst/>
                          <a:latin typeface="+mn-lt"/>
                          <a:ea typeface="+mn-ea"/>
                          <a:cs typeface="+mn-cs"/>
                        </a:rPr>
                        <a:t>)() ne dépend pas de l’état de l’objet MAIS en fonction de conditions (mur, dépasser </a:t>
                      </a:r>
                      <a:r>
                        <a:rPr lang="fr-BE" sz="1800" kern="1200" dirty="0" err="1">
                          <a:solidFill>
                            <a:schemeClr val="dk1"/>
                          </a:solidFill>
                          <a:effectLst/>
                          <a:latin typeface="+mn-lt"/>
                          <a:ea typeface="+mn-ea"/>
                          <a:cs typeface="+mn-cs"/>
                        </a:rPr>
                        <a:t>qqchose</a:t>
                      </a:r>
                      <a:r>
                        <a:rPr lang="fr-BE" sz="1800" kern="1200" dirty="0">
                          <a:solidFill>
                            <a:schemeClr val="dk1"/>
                          </a:solidFill>
                          <a:effectLst/>
                          <a:latin typeface="+mn-lt"/>
                          <a:ea typeface="+mn-ea"/>
                          <a:cs typeface="+mn-cs"/>
                        </a:rPr>
                        <a:t>,</a:t>
                      </a:r>
                      <a:r>
                        <a:rPr lang="fr-BE" sz="1800" kern="1200" baseline="0" dirty="0">
                          <a:solidFill>
                            <a:schemeClr val="dk1"/>
                          </a:solidFill>
                          <a:effectLst/>
                          <a:latin typeface="+mn-lt"/>
                          <a:ea typeface="+mn-ea"/>
                          <a:cs typeface="+mn-cs"/>
                        </a:rPr>
                        <a:t> etc.)</a:t>
                      </a:r>
                      <a:r>
                        <a:rPr lang="fr-BE" sz="1800" kern="1200" dirty="0">
                          <a:solidFill>
                            <a:schemeClr val="dk1"/>
                          </a:solidFill>
                          <a:effectLst/>
                          <a:latin typeface="+mn-lt"/>
                          <a:ea typeface="+mn-ea"/>
                          <a:cs typeface="+mn-cs"/>
                        </a:rPr>
                        <a:t> on veut se déplacer</a:t>
                      </a:r>
                      <a:r>
                        <a:rPr lang="fr-BE" sz="1800" kern="1200" baseline="0" dirty="0">
                          <a:solidFill>
                            <a:schemeClr val="dk1"/>
                          </a:solidFill>
                          <a:effectLst/>
                          <a:latin typeface="+mn-lt"/>
                          <a:ea typeface="+mn-ea"/>
                          <a:cs typeface="+mn-cs"/>
                        </a:rPr>
                        <a:t> d’une manière précise : </a:t>
                      </a:r>
                      <a:r>
                        <a:rPr lang="fr-BE" sz="1800" kern="1200" dirty="0">
                          <a:solidFill>
                            <a:schemeClr val="dk1"/>
                          </a:solidFill>
                          <a:effectLst/>
                          <a:latin typeface="+mn-lt"/>
                          <a:ea typeface="+mn-ea"/>
                          <a:cs typeface="+mn-cs"/>
                        </a:rPr>
                        <a:t>marche, course, arrêt,</a:t>
                      </a:r>
                      <a:r>
                        <a:rPr lang="fr-BE" sz="1800" kern="1200" baseline="0" dirty="0">
                          <a:solidFill>
                            <a:schemeClr val="dk1"/>
                          </a:solidFill>
                          <a:effectLst/>
                          <a:latin typeface="+mn-lt"/>
                          <a:ea typeface="+mn-ea"/>
                          <a:cs typeface="+mn-cs"/>
                        </a:rPr>
                        <a:t> etc.</a:t>
                      </a:r>
                      <a:endParaRPr lang="fr-BE" dirty="0"/>
                    </a:p>
                  </a:txBody>
                  <a:tcPr/>
                </a:tc>
                <a:extLst>
                  <a:ext uri="{0D108BD9-81ED-4DB2-BD59-A6C34878D82A}">
                    <a16:rowId xmlns:a16="http://schemas.microsoft.com/office/drawing/2014/main" val="10001"/>
                  </a:ext>
                </a:extLst>
              </a:tr>
              <a:tr h="1467148">
                <a:tc>
                  <a:txBody>
                    <a:bodyPr/>
                    <a:lstStyle/>
                    <a:p>
                      <a:pPr marL="285750" indent="-285750">
                        <a:buFont typeface="Wingdings"/>
                        <a:buChar char="à"/>
                      </a:pPr>
                      <a:r>
                        <a:rPr lang="fr-BE" dirty="0"/>
                        <a:t>1 attribut</a:t>
                      </a:r>
                      <a:r>
                        <a:rPr lang="fr-BE" baseline="0" dirty="0"/>
                        <a:t> Etat dans </a:t>
                      </a:r>
                      <a:r>
                        <a:rPr lang="fr-BE" baseline="0" dirty="0" err="1"/>
                        <a:t>MachineEtat</a:t>
                      </a:r>
                      <a:r>
                        <a:rPr lang="fr-BE" baseline="0" dirty="0"/>
                        <a:t> afin de lancer la méthode de l’état concret</a:t>
                      </a:r>
                    </a:p>
                    <a:p>
                      <a:pPr marL="285750" indent="-285750">
                        <a:buFont typeface="Wingdings"/>
                        <a:buChar char="à"/>
                      </a:pPr>
                      <a:r>
                        <a:rPr lang="fr-BE" baseline="0" dirty="0"/>
                        <a:t>1 attribut </a:t>
                      </a:r>
                      <a:r>
                        <a:rPr lang="fr-BE" baseline="0" dirty="0" err="1"/>
                        <a:t>MachineEtat</a:t>
                      </a:r>
                      <a:r>
                        <a:rPr lang="fr-BE" baseline="0" dirty="0"/>
                        <a:t> dans Etat pour permettre de travailler avec la liste de la </a:t>
                      </a:r>
                      <a:r>
                        <a:rPr lang="fr-BE" baseline="0" dirty="0" err="1"/>
                        <a:t>MachineEtat</a:t>
                      </a:r>
                      <a:endParaRPr lang="fr-BE" dirty="0"/>
                    </a:p>
                  </a:txBody>
                  <a:tcPr/>
                </a:tc>
                <a:tc>
                  <a:txBody>
                    <a:bodyPr/>
                    <a:lstStyle/>
                    <a:p>
                      <a:pPr marL="285750" indent="-285750">
                        <a:buFont typeface="Wingdings"/>
                        <a:buChar char="à"/>
                      </a:pPr>
                      <a:r>
                        <a:rPr lang="fr-BE" dirty="0"/>
                        <a:t>1 attribut</a:t>
                      </a:r>
                      <a:r>
                        <a:rPr lang="fr-BE" baseline="0" dirty="0"/>
                        <a:t> « Interface »</a:t>
                      </a:r>
                      <a:r>
                        <a:rPr lang="fr-BE" baseline="0" dirty="0" err="1"/>
                        <a:t>Strategy</a:t>
                      </a:r>
                      <a:r>
                        <a:rPr lang="fr-BE" baseline="0" dirty="0"/>
                        <a:t> dans l’</a:t>
                      </a:r>
                      <a:r>
                        <a:rPr lang="fr-BE" baseline="0" dirty="0" err="1"/>
                        <a:t>Entity</a:t>
                      </a:r>
                      <a:r>
                        <a:rPr lang="fr-BE" baseline="0" dirty="0"/>
                        <a:t> afin de lancer le comportement adéquat pour réaliser sa stratégie.</a:t>
                      </a:r>
                      <a:endParaRPr lang="fr-BE" dirty="0"/>
                    </a:p>
                  </a:txBody>
                  <a:tcPr/>
                </a:tc>
                <a:extLst>
                  <a:ext uri="{0D108BD9-81ED-4DB2-BD59-A6C34878D82A}">
                    <a16:rowId xmlns:a16="http://schemas.microsoft.com/office/drawing/2014/main" val="826508063"/>
                  </a:ext>
                </a:extLst>
              </a:tr>
            </a:tbl>
          </a:graphicData>
        </a:graphic>
      </p:graphicFrame>
    </p:spTree>
    <p:extLst>
      <p:ext uri="{BB962C8B-B14F-4D97-AF65-F5344CB8AC3E}">
        <p14:creationId xmlns:p14="http://schemas.microsoft.com/office/powerpoint/2010/main" val="3762755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7504" y="260648"/>
            <a:ext cx="8784976" cy="369332"/>
          </a:xfrm>
          <a:prstGeom prst="rect">
            <a:avLst/>
          </a:prstGeom>
          <a:noFill/>
        </p:spPr>
        <p:txBody>
          <a:bodyPr wrap="square" rtlCol="0">
            <a:spAutoFit/>
          </a:bodyPr>
          <a:lstStyle/>
          <a:p>
            <a:r>
              <a:rPr lang="fr-BE" b="1" u="sng" dirty="0"/>
              <a:t>En quoi est-ce différent du DP STATE ?</a:t>
            </a:r>
          </a:p>
        </p:txBody>
      </p:sp>
      <p:graphicFrame>
        <p:nvGraphicFramePr>
          <p:cNvPr id="2" name="Tableau 1"/>
          <p:cNvGraphicFramePr>
            <a:graphicFrameLocks noGrp="1"/>
          </p:cNvGraphicFramePr>
          <p:nvPr>
            <p:extLst>
              <p:ext uri="{D42A27DB-BD31-4B8C-83A1-F6EECF244321}">
                <p14:modId xmlns:p14="http://schemas.microsoft.com/office/powerpoint/2010/main" val="1760693514"/>
              </p:ext>
            </p:extLst>
          </p:nvPr>
        </p:nvGraphicFramePr>
        <p:xfrm>
          <a:off x="107504" y="629979"/>
          <a:ext cx="8928992" cy="5556815"/>
        </p:xfrm>
        <a:graphic>
          <a:graphicData uri="http://schemas.openxmlformats.org/drawingml/2006/table">
            <a:tbl>
              <a:tblPr firstRow="1" bandRow="1">
                <a:tableStyleId>{5C22544A-7EE6-4342-B048-85BDC9FD1C3A}</a:tableStyleId>
              </a:tblPr>
              <a:tblGrid>
                <a:gridCol w="4464496">
                  <a:extLst>
                    <a:ext uri="{9D8B030D-6E8A-4147-A177-3AD203B41FA5}">
                      <a16:colId xmlns:a16="http://schemas.microsoft.com/office/drawing/2014/main" val="20000"/>
                    </a:ext>
                  </a:extLst>
                </a:gridCol>
                <a:gridCol w="4464496">
                  <a:extLst>
                    <a:ext uri="{9D8B030D-6E8A-4147-A177-3AD203B41FA5}">
                      <a16:colId xmlns:a16="http://schemas.microsoft.com/office/drawing/2014/main" val="20001"/>
                    </a:ext>
                  </a:extLst>
                </a:gridCol>
              </a:tblGrid>
              <a:tr h="688917">
                <a:tc>
                  <a:txBody>
                    <a:bodyPr/>
                    <a:lstStyle/>
                    <a:p>
                      <a:pPr algn="ctr"/>
                      <a:r>
                        <a:rPr lang="fr-BE" sz="3200" dirty="0"/>
                        <a:t>STATE</a:t>
                      </a:r>
                    </a:p>
                  </a:txBody>
                  <a:tcPr/>
                </a:tc>
                <a:tc>
                  <a:txBody>
                    <a:bodyPr/>
                    <a:lstStyle/>
                    <a:p>
                      <a:pPr algn="ctr"/>
                      <a:r>
                        <a:rPr lang="fr-BE" sz="3200" dirty="0"/>
                        <a:t>STRATEGY</a:t>
                      </a:r>
                    </a:p>
                  </a:txBody>
                  <a:tcPr/>
                </a:tc>
                <a:extLst>
                  <a:ext uri="{0D108BD9-81ED-4DB2-BD59-A6C34878D82A}">
                    <a16:rowId xmlns:a16="http://schemas.microsoft.com/office/drawing/2014/main" val="10000"/>
                  </a:ext>
                </a:extLst>
              </a:tr>
              <a:tr h="2902192">
                <a:tc>
                  <a:txBody>
                    <a:bodyPr/>
                    <a:lstStyle/>
                    <a:p>
                      <a:r>
                        <a:rPr lang="fr-BE" sz="1800" kern="1200" dirty="0">
                          <a:solidFill>
                            <a:schemeClr val="dk1"/>
                          </a:solidFill>
                          <a:effectLst/>
                          <a:latin typeface="+mn-lt"/>
                          <a:ea typeface="+mn-ea"/>
                          <a:cs typeface="+mn-cs"/>
                        </a:rPr>
                        <a:t>Enumération passe</a:t>
                      </a:r>
                      <a:r>
                        <a:rPr lang="fr-BE" sz="1800" kern="1200" baseline="0" dirty="0">
                          <a:solidFill>
                            <a:schemeClr val="dk1"/>
                          </a:solidFill>
                          <a:effectLst/>
                          <a:latin typeface="+mn-lt"/>
                          <a:ea typeface="+mn-ea"/>
                          <a:cs typeface="+mn-cs"/>
                        </a:rPr>
                        <a:t> à </a:t>
                      </a:r>
                      <a:endParaRPr lang="fr-BE" sz="1800" kern="1200" dirty="0">
                        <a:solidFill>
                          <a:schemeClr val="dk1"/>
                        </a:solidFill>
                        <a:effectLst/>
                        <a:latin typeface="+mn-lt"/>
                        <a:ea typeface="+mn-ea"/>
                        <a:cs typeface="+mn-cs"/>
                      </a:endParaRPr>
                    </a:p>
                    <a:p>
                      <a:r>
                        <a:rPr lang="fr-BE" sz="1800" kern="1200" dirty="0">
                          <a:solidFill>
                            <a:schemeClr val="dk1"/>
                          </a:solidFill>
                          <a:effectLst/>
                          <a:latin typeface="+mn-lt"/>
                          <a:ea typeface="+mn-ea"/>
                          <a:cs typeface="+mn-cs"/>
                        </a:rPr>
                        <a:t> </a:t>
                      </a:r>
                    </a:p>
                    <a:p>
                      <a:r>
                        <a:rPr lang="fr-BE" sz="1800" kern="1200" dirty="0">
                          <a:solidFill>
                            <a:schemeClr val="dk1"/>
                          </a:solidFill>
                          <a:effectLst/>
                          <a:latin typeface="+mn-lt"/>
                          <a:ea typeface="+mn-ea"/>
                          <a:cs typeface="+mn-cs"/>
                          <a:sym typeface="Wingdings"/>
                        </a:rPr>
                        <a:t></a:t>
                      </a:r>
                      <a:r>
                        <a:rPr lang="fr-BE" sz="1800" kern="1200" dirty="0">
                          <a:solidFill>
                            <a:schemeClr val="dk1"/>
                          </a:solidFill>
                          <a:effectLst/>
                          <a:latin typeface="+mn-lt"/>
                          <a:ea typeface="+mn-ea"/>
                          <a:cs typeface="+mn-cs"/>
                        </a:rPr>
                        <a:t> une </a:t>
                      </a:r>
                      <a:r>
                        <a:rPr lang="fr-BE" sz="1800" b="1" kern="1200" dirty="0">
                          <a:solidFill>
                            <a:schemeClr val="dk1"/>
                          </a:solidFill>
                          <a:effectLst/>
                          <a:latin typeface="+mn-lt"/>
                          <a:ea typeface="+mn-ea"/>
                          <a:cs typeface="+mn-cs"/>
                        </a:rPr>
                        <a:t>classe </a:t>
                      </a:r>
                      <a:r>
                        <a:rPr lang="fr-BE" sz="1800" b="1" kern="1200" dirty="0" err="1">
                          <a:solidFill>
                            <a:schemeClr val="dk1"/>
                          </a:solidFill>
                          <a:effectLst/>
                          <a:latin typeface="+mn-lt"/>
                          <a:ea typeface="+mn-ea"/>
                          <a:cs typeface="+mn-cs"/>
                        </a:rPr>
                        <a:t>Asbtraite</a:t>
                      </a:r>
                      <a:r>
                        <a:rPr lang="fr-BE" sz="1800" kern="1200" dirty="0">
                          <a:solidFill>
                            <a:schemeClr val="dk1"/>
                          </a:solidFill>
                          <a:effectLst/>
                          <a:latin typeface="+mn-lt"/>
                          <a:ea typeface="+mn-ea"/>
                          <a:cs typeface="+mn-cs"/>
                        </a:rPr>
                        <a:t> (avec méthodes abstraites) avec autant de sous-classe (autant d’état) de cette classe abstraite, redéfinissant les différentes méthodes, les différents comportements</a:t>
                      </a:r>
                    </a:p>
                    <a:p>
                      <a:r>
                        <a:rPr lang="fr-BE" sz="1800" kern="1200" dirty="0">
                          <a:solidFill>
                            <a:schemeClr val="dk1"/>
                          </a:solidFill>
                          <a:effectLst/>
                          <a:latin typeface="+mn-lt"/>
                          <a:ea typeface="+mn-ea"/>
                          <a:cs typeface="+mn-cs"/>
                        </a:rPr>
                        <a:t> </a:t>
                      </a:r>
                    </a:p>
                    <a:p>
                      <a:r>
                        <a:rPr lang="fr-BE" sz="1800" kern="1200" dirty="0">
                          <a:solidFill>
                            <a:schemeClr val="dk1"/>
                          </a:solidFill>
                          <a:effectLst/>
                          <a:latin typeface="+mn-lt"/>
                          <a:ea typeface="+mn-ea"/>
                          <a:cs typeface="+mn-cs"/>
                          <a:sym typeface="Wingdings"/>
                        </a:rPr>
                        <a:t></a:t>
                      </a:r>
                      <a:r>
                        <a:rPr lang="fr-BE" sz="1800" kern="1200" dirty="0">
                          <a:solidFill>
                            <a:schemeClr val="dk1"/>
                          </a:solidFill>
                          <a:effectLst/>
                          <a:latin typeface="+mn-lt"/>
                          <a:ea typeface="+mn-ea"/>
                          <a:cs typeface="+mn-cs"/>
                        </a:rPr>
                        <a:t> constructeur : super(Objet de type Machine Etat)</a:t>
                      </a:r>
                      <a:endParaRPr lang="fr-BE" dirty="0"/>
                    </a:p>
                  </a:txBody>
                  <a:tcPr/>
                </a:tc>
                <a:tc>
                  <a:txBody>
                    <a:bodyPr/>
                    <a:lstStyle/>
                    <a:p>
                      <a:r>
                        <a:rPr lang="fr-BE" sz="1800" kern="1200" dirty="0">
                          <a:solidFill>
                            <a:schemeClr val="dk1"/>
                          </a:solidFill>
                          <a:effectLst/>
                          <a:latin typeface="+mn-lt"/>
                          <a:ea typeface="+mn-ea"/>
                          <a:cs typeface="+mn-cs"/>
                        </a:rPr>
                        <a:t>Enumération passe à</a:t>
                      </a:r>
                    </a:p>
                    <a:p>
                      <a:r>
                        <a:rPr lang="fr-BE" sz="1800" kern="1200" dirty="0">
                          <a:solidFill>
                            <a:schemeClr val="dk1"/>
                          </a:solidFill>
                          <a:effectLst/>
                          <a:latin typeface="+mn-lt"/>
                          <a:ea typeface="+mn-ea"/>
                          <a:cs typeface="+mn-cs"/>
                        </a:rPr>
                        <a:t> </a:t>
                      </a:r>
                    </a:p>
                    <a:p>
                      <a:pPr marL="285750" indent="-285750">
                        <a:buFont typeface="Wingdings" panose="05000000000000000000" pitchFamily="2" charset="2"/>
                        <a:buChar char="à"/>
                      </a:pPr>
                      <a:r>
                        <a:rPr lang="fr-BE" sz="1800" b="1" kern="1200" dirty="0">
                          <a:solidFill>
                            <a:schemeClr val="dk1"/>
                          </a:solidFill>
                          <a:effectLst/>
                          <a:latin typeface="+mn-lt"/>
                          <a:ea typeface="+mn-ea"/>
                          <a:cs typeface="+mn-cs"/>
                        </a:rPr>
                        <a:t>une Interface</a:t>
                      </a:r>
                      <a:r>
                        <a:rPr lang="fr-BE" sz="1800" kern="1200" dirty="0">
                          <a:solidFill>
                            <a:schemeClr val="dk1"/>
                          </a:solidFill>
                          <a:effectLst/>
                          <a:latin typeface="+mn-lt"/>
                          <a:ea typeface="+mn-ea"/>
                          <a:cs typeface="+mn-cs"/>
                        </a:rPr>
                        <a:t> et autant de sous-classe (autant de stratégie &lt;ici : déplacement&gt;) de cet interface redéfinissant la méthode qui fait l’objet d’une stratégie.</a:t>
                      </a:r>
                    </a:p>
                    <a:p>
                      <a:pPr marL="285750" indent="-285750">
                        <a:buFont typeface="Wingdings" panose="05000000000000000000" pitchFamily="2" charset="2"/>
                        <a:buChar char="à"/>
                      </a:pPr>
                      <a:endParaRPr lang="fr-BE" sz="1800" kern="1200" dirty="0">
                        <a:solidFill>
                          <a:schemeClr val="dk1"/>
                        </a:solidFill>
                        <a:effectLst/>
                        <a:latin typeface="+mn-lt"/>
                        <a:ea typeface="+mn-ea"/>
                        <a:cs typeface="+mn-cs"/>
                      </a:endParaRPr>
                    </a:p>
                    <a:p>
                      <a:pPr marL="0" indent="0">
                        <a:buFont typeface="Wingdings" panose="05000000000000000000" pitchFamily="2" charset="2"/>
                        <a:buNone/>
                      </a:pPr>
                      <a:r>
                        <a:rPr lang="fr-BE" sz="1800" kern="1200" dirty="0">
                          <a:solidFill>
                            <a:schemeClr val="dk1"/>
                          </a:solidFill>
                          <a:effectLst/>
                          <a:latin typeface="+mn-lt"/>
                          <a:ea typeface="+mn-ea"/>
                          <a:cs typeface="+mn-cs"/>
                        </a:rPr>
                        <a:t>NB : en fonction du « business », on pourrait très bien avoir</a:t>
                      </a:r>
                      <a:r>
                        <a:rPr lang="fr-BE" sz="1800" kern="1200" baseline="0" dirty="0">
                          <a:solidFill>
                            <a:schemeClr val="dk1"/>
                          </a:solidFill>
                          <a:effectLst/>
                          <a:latin typeface="+mn-lt"/>
                          <a:ea typeface="+mn-ea"/>
                          <a:cs typeface="+mn-cs"/>
                        </a:rPr>
                        <a:t> à la place une classe abstraite</a:t>
                      </a:r>
                      <a:endParaRPr lang="fr-BE"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1467148">
                <a:tc>
                  <a:txBody>
                    <a:bodyPr/>
                    <a:lstStyle/>
                    <a:p>
                      <a:pPr>
                        <a:lnSpc>
                          <a:spcPct val="115000"/>
                        </a:lnSpc>
                        <a:spcAft>
                          <a:spcPts val="0"/>
                        </a:spcAft>
                      </a:pPr>
                      <a:r>
                        <a:rPr lang="fr-BE" sz="1800" dirty="0">
                          <a:effectLst/>
                          <a:latin typeface="+mn-lt"/>
                          <a:ea typeface="Calibri"/>
                          <a:cs typeface="Times New Roman"/>
                        </a:rPr>
                        <a:t>Si on veut rajouter un état, on doit : </a:t>
                      </a:r>
                    </a:p>
                    <a:p>
                      <a:pPr>
                        <a:lnSpc>
                          <a:spcPct val="115000"/>
                        </a:lnSpc>
                        <a:spcAft>
                          <a:spcPts val="0"/>
                        </a:spcAft>
                      </a:pPr>
                      <a:r>
                        <a:rPr lang="fr-BE" sz="1800" dirty="0">
                          <a:effectLst/>
                          <a:latin typeface="+mn-lt"/>
                          <a:ea typeface="Calibri"/>
                          <a:cs typeface="Times New Roman"/>
                        </a:rPr>
                        <a:t>rajouter une sous-classe en « </a:t>
                      </a:r>
                      <a:r>
                        <a:rPr lang="fr-BE" sz="1800" b="1" dirty="0" err="1">
                          <a:solidFill>
                            <a:srgbClr val="FF0000"/>
                          </a:solidFill>
                          <a:effectLst/>
                          <a:latin typeface="+mn-lt"/>
                          <a:ea typeface="Calibri"/>
                          <a:cs typeface="Times New Roman"/>
                        </a:rPr>
                        <a:t>extends</a:t>
                      </a:r>
                      <a:r>
                        <a:rPr lang="fr-BE" sz="1800" b="1" dirty="0">
                          <a:solidFill>
                            <a:srgbClr val="FF0000"/>
                          </a:solidFill>
                          <a:effectLst/>
                          <a:latin typeface="+mn-lt"/>
                          <a:ea typeface="Calibri"/>
                          <a:cs typeface="Times New Roman"/>
                        </a:rPr>
                        <a:t> »</a:t>
                      </a:r>
                      <a:r>
                        <a:rPr lang="fr-BE" sz="1800" dirty="0">
                          <a:effectLst/>
                          <a:latin typeface="+mn-lt"/>
                          <a:ea typeface="Calibri"/>
                          <a:cs typeface="Times New Roman"/>
                        </a:rPr>
                        <a:t> de la classe abstraite (avec redéfinition des méthodes &lt;@</a:t>
                      </a:r>
                      <a:r>
                        <a:rPr lang="fr-BE" sz="1800" dirty="0" err="1">
                          <a:effectLst/>
                          <a:latin typeface="+mn-lt"/>
                          <a:ea typeface="Calibri"/>
                          <a:cs typeface="Times New Roman"/>
                        </a:rPr>
                        <a:t>override</a:t>
                      </a:r>
                      <a:r>
                        <a:rPr lang="fr-BE" sz="1800" dirty="0">
                          <a:effectLst/>
                          <a:latin typeface="+mn-lt"/>
                          <a:ea typeface="Calibri"/>
                          <a:cs typeface="Times New Roman"/>
                        </a:rPr>
                        <a:t>&gt; dont également la méthode qui permet de passer d’un état à l’autre</a:t>
                      </a:r>
                      <a:endParaRPr lang="fr-BE" sz="1100" dirty="0">
                        <a:effectLst/>
                        <a:latin typeface="+mn-lt"/>
                        <a:ea typeface="Calibri"/>
                        <a:cs typeface="Times New Roman"/>
                      </a:endParaRPr>
                    </a:p>
                  </a:txBody>
                  <a:tcPr/>
                </a:tc>
                <a:tc>
                  <a:txBody>
                    <a:bodyPr/>
                    <a:lstStyle/>
                    <a:p>
                      <a:r>
                        <a:rPr lang="fr-BE" sz="1800" kern="1200" dirty="0">
                          <a:solidFill>
                            <a:schemeClr val="dk1"/>
                          </a:solidFill>
                          <a:effectLst/>
                          <a:latin typeface="+mn-lt"/>
                          <a:ea typeface="+mn-ea"/>
                          <a:cs typeface="+mn-cs"/>
                        </a:rPr>
                        <a:t>Si on veut rajouter une stratégie, on doit </a:t>
                      </a:r>
                    </a:p>
                    <a:p>
                      <a:r>
                        <a:rPr lang="fr-BE" sz="1800" kern="1200" dirty="0">
                          <a:solidFill>
                            <a:schemeClr val="dk1"/>
                          </a:solidFill>
                          <a:effectLst/>
                          <a:latin typeface="+mn-lt"/>
                          <a:ea typeface="+mn-ea"/>
                          <a:cs typeface="+mn-cs"/>
                        </a:rPr>
                        <a:t> rajouter une sous-classe en « </a:t>
                      </a:r>
                      <a:r>
                        <a:rPr lang="fr-BE" sz="1800" b="1" kern="1200" dirty="0" err="1">
                          <a:solidFill>
                            <a:srgbClr val="FF0000"/>
                          </a:solidFill>
                          <a:effectLst/>
                          <a:latin typeface="+mn-lt"/>
                          <a:ea typeface="+mn-ea"/>
                          <a:cs typeface="+mn-cs"/>
                        </a:rPr>
                        <a:t>implements</a:t>
                      </a:r>
                      <a:r>
                        <a:rPr lang="fr-BE" sz="1800" b="1" kern="1200" dirty="0">
                          <a:solidFill>
                            <a:schemeClr val="dk1"/>
                          </a:solidFill>
                          <a:effectLst/>
                          <a:latin typeface="+mn-lt"/>
                          <a:ea typeface="+mn-ea"/>
                          <a:cs typeface="+mn-cs"/>
                        </a:rPr>
                        <a:t> »</a:t>
                      </a:r>
                      <a:r>
                        <a:rPr lang="fr-BE" sz="1800" kern="1200" dirty="0">
                          <a:solidFill>
                            <a:schemeClr val="dk1"/>
                          </a:solidFill>
                          <a:effectLst/>
                          <a:latin typeface="+mn-lt"/>
                          <a:ea typeface="+mn-ea"/>
                          <a:cs typeface="+mn-cs"/>
                        </a:rPr>
                        <a:t> de l’interface (avec redéfinition &lt;@</a:t>
                      </a:r>
                      <a:r>
                        <a:rPr lang="fr-BE" sz="1800" kern="1200" dirty="0" err="1">
                          <a:solidFill>
                            <a:schemeClr val="dk1"/>
                          </a:solidFill>
                          <a:effectLst/>
                          <a:latin typeface="+mn-lt"/>
                          <a:ea typeface="+mn-ea"/>
                          <a:cs typeface="+mn-cs"/>
                        </a:rPr>
                        <a:t>override</a:t>
                      </a:r>
                      <a:r>
                        <a:rPr lang="fr-BE" sz="1800" kern="1200" dirty="0">
                          <a:solidFill>
                            <a:schemeClr val="dk1"/>
                          </a:solidFill>
                          <a:effectLst/>
                          <a:latin typeface="+mn-lt"/>
                          <a:ea typeface="+mn-ea"/>
                          <a:cs typeface="+mn-cs"/>
                        </a:rPr>
                        <a:t>&gt; de l’unique méthode)</a:t>
                      </a:r>
                      <a:endParaRPr lang="fr-BE" dirty="0"/>
                    </a:p>
                  </a:txBody>
                  <a:tcPr/>
                </a:tc>
                <a:extLst>
                  <a:ext uri="{0D108BD9-81ED-4DB2-BD59-A6C34878D82A}">
                    <a16:rowId xmlns:a16="http://schemas.microsoft.com/office/drawing/2014/main" val="826508063"/>
                  </a:ext>
                </a:extLst>
              </a:tr>
            </a:tbl>
          </a:graphicData>
        </a:graphic>
      </p:graphicFrame>
      <p:sp>
        <p:nvSpPr>
          <p:cNvPr id="4" name="ZoneTexte 3"/>
          <p:cNvSpPr txBox="1"/>
          <p:nvPr/>
        </p:nvSpPr>
        <p:spPr>
          <a:xfrm>
            <a:off x="251520" y="6237312"/>
            <a:ext cx="8640960" cy="646331"/>
          </a:xfrm>
          <a:prstGeom prst="rect">
            <a:avLst/>
          </a:prstGeom>
          <a:noFill/>
        </p:spPr>
        <p:txBody>
          <a:bodyPr wrap="square" rtlCol="0">
            <a:spAutoFit/>
          </a:bodyPr>
          <a:lstStyle/>
          <a:p>
            <a:pPr algn="ctr"/>
            <a:r>
              <a:rPr lang="fr-BE" b="1" dirty="0"/>
              <a:t>Nb : l’architecture se construit au fur et à mesure </a:t>
            </a:r>
            <a:r>
              <a:rPr lang="fr-BE" b="1" dirty="0">
                <a:sym typeface="Wingdings"/>
              </a:rPr>
              <a:t></a:t>
            </a:r>
            <a:r>
              <a:rPr lang="fr-BE" b="1" dirty="0"/>
              <a:t> Méthode </a:t>
            </a:r>
            <a:r>
              <a:rPr lang="fr-BE" b="1" dirty="0" err="1"/>
              <a:t>Agil</a:t>
            </a:r>
            <a:endParaRPr lang="fr-BE" b="1" dirty="0"/>
          </a:p>
          <a:p>
            <a:endParaRPr lang="fr-BE" dirty="0"/>
          </a:p>
        </p:txBody>
      </p:sp>
    </p:spTree>
    <p:extLst>
      <p:ext uri="{BB962C8B-B14F-4D97-AF65-F5344CB8AC3E}">
        <p14:creationId xmlns:p14="http://schemas.microsoft.com/office/powerpoint/2010/main" val="246799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512" y="188640"/>
            <a:ext cx="8640960" cy="369332"/>
          </a:xfrm>
          <a:prstGeom prst="rect">
            <a:avLst/>
          </a:prstGeom>
          <a:noFill/>
        </p:spPr>
        <p:txBody>
          <a:bodyPr wrap="square" rtlCol="0">
            <a:spAutoFit/>
          </a:bodyPr>
          <a:lstStyle/>
          <a:p>
            <a:r>
              <a:rPr lang="fr-BE" b="1" u="sng" dirty="0"/>
              <a:t>Problèmes</a:t>
            </a:r>
          </a:p>
        </p:txBody>
      </p:sp>
      <p:sp>
        <p:nvSpPr>
          <p:cNvPr id="3" name="ZoneTexte 2"/>
          <p:cNvSpPr txBox="1"/>
          <p:nvPr/>
        </p:nvSpPr>
        <p:spPr>
          <a:xfrm>
            <a:off x="179512" y="692696"/>
            <a:ext cx="8784976" cy="4154984"/>
          </a:xfrm>
          <a:prstGeom prst="rect">
            <a:avLst/>
          </a:prstGeom>
          <a:noFill/>
        </p:spPr>
        <p:txBody>
          <a:bodyPr wrap="square" rtlCol="0">
            <a:spAutoFit/>
          </a:bodyPr>
          <a:lstStyle/>
          <a:p>
            <a:r>
              <a:rPr lang="fr-BE" sz="2400" dirty="0"/>
              <a:t>Si on rajoute différents états, on doit :  MODIFIER LE CODE &lt;Problème de Maintenance&gt;</a:t>
            </a:r>
          </a:p>
          <a:p>
            <a:endParaRPr lang="fr-BE" sz="2400" dirty="0"/>
          </a:p>
          <a:p>
            <a:pPr marL="342900" indent="-342900">
              <a:buFont typeface="Arial" charset="0"/>
              <a:buChar char="•"/>
            </a:pPr>
            <a:r>
              <a:rPr lang="fr-BE" sz="2400" dirty="0"/>
              <a:t>Rajouter ce nouvel état dans l’énumération  </a:t>
            </a:r>
            <a:r>
              <a:rPr lang="fr-BE" sz="2400" dirty="0" err="1"/>
              <a:t>EtatJeu</a:t>
            </a:r>
            <a:endParaRPr lang="fr-BE" sz="2400" dirty="0"/>
          </a:p>
          <a:p>
            <a:pPr marL="342900" indent="-342900">
              <a:buFont typeface="Arial" charset="0"/>
              <a:buChar char="•"/>
            </a:pPr>
            <a:endParaRPr lang="fr-BE" sz="2400" dirty="0"/>
          </a:p>
          <a:p>
            <a:pPr marL="342900" indent="-342900">
              <a:buFont typeface="Arial" charset="0"/>
              <a:buChar char="•"/>
            </a:pPr>
            <a:r>
              <a:rPr lang="fr-BE" sz="2400" dirty="0"/>
              <a:t>rajouter un IF/SWITCH dans la méthode </a:t>
            </a:r>
            <a:r>
              <a:rPr lang="fr-BE" sz="2400" dirty="0" err="1"/>
              <a:t>etatsuivant</a:t>
            </a:r>
            <a:r>
              <a:rPr lang="fr-BE" sz="2400" dirty="0"/>
              <a:t>() pour savoir quand on pourrait passer dans ce nouvel état</a:t>
            </a:r>
          </a:p>
          <a:p>
            <a:endParaRPr lang="fr-BE" sz="2400" dirty="0"/>
          </a:p>
          <a:p>
            <a:pPr marL="342900" indent="-342900">
              <a:buFont typeface="Arial" charset="0"/>
              <a:buChar char="•"/>
            </a:pPr>
            <a:r>
              <a:rPr lang="fr-BE" sz="2400" dirty="0"/>
              <a:t>dans chaque demandes (</a:t>
            </a:r>
            <a:r>
              <a:rPr lang="fr-BE" sz="2400" dirty="0" err="1"/>
              <a:t>ajouterUtilisateur</a:t>
            </a:r>
            <a:r>
              <a:rPr lang="fr-BE" sz="2400" dirty="0"/>
              <a:t>(), </a:t>
            </a:r>
            <a:r>
              <a:rPr lang="fr-BE" sz="2400" dirty="0" err="1"/>
              <a:t>retirerUtilisateur</a:t>
            </a:r>
            <a:r>
              <a:rPr lang="fr-BE" sz="2400" dirty="0"/>
              <a:t>(), </a:t>
            </a:r>
            <a:r>
              <a:rPr lang="fr-BE" sz="2400" dirty="0" err="1"/>
              <a:t>effacerUtilisateur</a:t>
            </a:r>
            <a:r>
              <a:rPr lang="fr-BE" sz="2400" dirty="0"/>
              <a:t>()) on doit rajouter le comportement de cette méthode en fonction de ce nouvel état </a:t>
            </a:r>
            <a:r>
              <a:rPr lang="fr-BE" sz="2400" dirty="0">
                <a:sym typeface="Wingdings" pitchFamily="2" charset="2"/>
              </a:rPr>
              <a:t> IF / SWITCH</a:t>
            </a:r>
            <a:endParaRPr lang="fr-BE" sz="2400" dirty="0"/>
          </a:p>
        </p:txBody>
      </p:sp>
      <p:sp>
        <p:nvSpPr>
          <p:cNvPr id="4" name="ZoneTexte 3"/>
          <p:cNvSpPr txBox="1"/>
          <p:nvPr/>
        </p:nvSpPr>
        <p:spPr>
          <a:xfrm>
            <a:off x="2267744" y="5085184"/>
            <a:ext cx="5616624" cy="923330"/>
          </a:xfrm>
          <a:prstGeom prst="rect">
            <a:avLst/>
          </a:prstGeom>
          <a:noFill/>
        </p:spPr>
        <p:txBody>
          <a:bodyPr wrap="square" rtlCol="0">
            <a:spAutoFit/>
          </a:bodyPr>
          <a:lstStyle/>
          <a:p>
            <a:r>
              <a:rPr lang="fr-BE" dirty="0">
                <a:sym typeface="Wingdings" pitchFamily="2" charset="2"/>
              </a:rPr>
              <a:t> DELEGATION des traitements à une classe Abstraite : </a:t>
            </a:r>
          </a:p>
          <a:p>
            <a:endParaRPr lang="fr-BE" dirty="0">
              <a:sym typeface="Wingdings" pitchFamily="2" charset="2"/>
            </a:endParaRPr>
          </a:p>
          <a:p>
            <a:pPr algn="ctr"/>
            <a:r>
              <a:rPr lang="fr-BE" dirty="0">
                <a:sym typeface="Wingdings" pitchFamily="2" charset="2"/>
              </a:rPr>
              <a:t>Ici : </a:t>
            </a:r>
            <a:r>
              <a:rPr lang="fr-BE" dirty="0" err="1">
                <a:sym typeface="Wingdings" pitchFamily="2" charset="2"/>
              </a:rPr>
              <a:t>EtatJeuVideo</a:t>
            </a:r>
            <a:endParaRPr lang="fr-BE" dirty="0"/>
          </a:p>
        </p:txBody>
      </p:sp>
    </p:spTree>
    <p:extLst>
      <p:ext uri="{BB962C8B-B14F-4D97-AF65-F5344CB8AC3E}">
        <p14:creationId xmlns:p14="http://schemas.microsoft.com/office/powerpoint/2010/main" val="36396844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2" y="2505670"/>
            <a:ext cx="9140568" cy="923330"/>
          </a:xfrm>
          <a:prstGeom prst="rect">
            <a:avLst/>
          </a:prstGeom>
          <a:noFill/>
        </p:spPr>
        <p:txBody>
          <a:bodyPr wrap="square" lIns="91440" tIns="45720" rIns="91440" bIns="45720">
            <a:spAutoFit/>
          </a:bodyPr>
          <a:lstStyle/>
          <a:p>
            <a:pPr algn="ctr"/>
            <a:r>
              <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DP – </a:t>
            </a:r>
            <a:r>
              <a:rPr lang="fr-FR"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TEMPLATE METHOD</a:t>
            </a:r>
            <a:endParaRPr lang="fr-FR"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238601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332656"/>
            <a:ext cx="2483768" cy="369332"/>
          </a:xfrm>
          <a:prstGeom prst="rect">
            <a:avLst/>
          </a:prstGeom>
          <a:noFill/>
        </p:spPr>
        <p:txBody>
          <a:bodyPr wrap="square" rtlCol="0">
            <a:spAutoFit/>
          </a:bodyPr>
          <a:lstStyle/>
          <a:p>
            <a:r>
              <a:rPr lang="fr-BE" b="1" u="sng" dirty="0"/>
              <a:t>Enoncé</a:t>
            </a:r>
          </a:p>
        </p:txBody>
      </p:sp>
      <p:sp>
        <p:nvSpPr>
          <p:cNvPr id="5" name="ZoneTexte 4"/>
          <p:cNvSpPr txBox="1"/>
          <p:nvPr/>
        </p:nvSpPr>
        <p:spPr>
          <a:xfrm>
            <a:off x="323528" y="1124744"/>
            <a:ext cx="8280920" cy="2031325"/>
          </a:xfrm>
          <a:prstGeom prst="rect">
            <a:avLst/>
          </a:prstGeom>
          <a:noFill/>
        </p:spPr>
        <p:txBody>
          <a:bodyPr wrap="square" rtlCol="0">
            <a:spAutoFit/>
          </a:bodyPr>
          <a:lstStyle/>
          <a:p>
            <a:r>
              <a:rPr lang="fr-BE" dirty="0"/>
              <a:t>Gestion de produits : nous voulons créer 2 types de produit : </a:t>
            </a:r>
          </a:p>
          <a:p>
            <a:endParaRPr lang="fr-BE" dirty="0"/>
          </a:p>
          <a:p>
            <a:pPr marL="285750" indent="-285750">
              <a:buFont typeface="Arial" charset="0"/>
              <a:buChar char="•"/>
            </a:pPr>
            <a:r>
              <a:rPr lang="fr-BE" dirty="0"/>
              <a:t>Alimentaire, dont la TVA = 6%</a:t>
            </a:r>
          </a:p>
          <a:p>
            <a:pPr marL="285750" indent="-285750">
              <a:buFont typeface="Arial" charset="0"/>
              <a:buChar char="•"/>
            </a:pPr>
            <a:r>
              <a:rPr lang="fr-BE" dirty="0"/>
              <a:t>Ordinaire, dont la TVA = 21%</a:t>
            </a:r>
          </a:p>
          <a:p>
            <a:pPr marL="285750" indent="-285750">
              <a:buFont typeface="Arial" charset="0"/>
              <a:buChar char="•"/>
            </a:pPr>
            <a:endParaRPr lang="fr-BE" dirty="0"/>
          </a:p>
          <a:p>
            <a:r>
              <a:rPr lang="fr-BE" dirty="0"/>
              <a:t>En encodant le prix d’un produit, nous voulons calculer son prix TVAC. Il faut savoir que pour un produit ordinaire, on doit rajouter en plus de la TVA :  2,00€</a:t>
            </a:r>
          </a:p>
        </p:txBody>
      </p:sp>
    </p:spTree>
    <p:extLst>
      <p:ext uri="{BB962C8B-B14F-4D97-AF65-F5344CB8AC3E}">
        <p14:creationId xmlns:p14="http://schemas.microsoft.com/office/powerpoint/2010/main" val="1465418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913" y="116632"/>
            <a:ext cx="2933333" cy="2076190"/>
          </a:xfrm>
          <a:prstGeom prst="rect">
            <a:avLst/>
          </a:prstGeom>
        </p:spPr>
      </p:pic>
      <p:sp>
        <p:nvSpPr>
          <p:cNvPr id="4" name="ZoneTexte 3"/>
          <p:cNvSpPr txBox="1"/>
          <p:nvPr/>
        </p:nvSpPr>
        <p:spPr>
          <a:xfrm>
            <a:off x="179512" y="2501875"/>
            <a:ext cx="3240360" cy="369332"/>
          </a:xfrm>
          <a:prstGeom prst="rect">
            <a:avLst/>
          </a:prstGeom>
          <a:noFill/>
        </p:spPr>
        <p:txBody>
          <a:bodyPr wrap="square" rtlCol="0">
            <a:spAutoFit/>
          </a:bodyPr>
          <a:lstStyle/>
          <a:p>
            <a:r>
              <a:rPr lang="fr-BE" b="1" u="sng" dirty="0"/>
              <a:t>Mécanisme</a:t>
            </a:r>
          </a:p>
        </p:txBody>
      </p:sp>
      <p:sp>
        <p:nvSpPr>
          <p:cNvPr id="5" name="ZoneTexte 4"/>
          <p:cNvSpPr txBox="1"/>
          <p:nvPr/>
        </p:nvSpPr>
        <p:spPr>
          <a:xfrm>
            <a:off x="-17350" y="2924944"/>
            <a:ext cx="9144000" cy="2677656"/>
          </a:xfrm>
          <a:prstGeom prst="rect">
            <a:avLst/>
          </a:prstGeom>
          <a:noFill/>
        </p:spPr>
        <p:txBody>
          <a:bodyPr wrap="square" rtlCol="0">
            <a:spAutoFit/>
          </a:bodyPr>
          <a:lstStyle/>
          <a:p>
            <a:pPr marL="342900" indent="-342900">
              <a:buFont typeface="+mj-lt"/>
              <a:buAutoNum type="arabicParenR"/>
            </a:pPr>
            <a:r>
              <a:rPr lang="fr-BE" dirty="0"/>
              <a:t>Création d’un Produit Alimentaire / Ordinaire (new </a:t>
            </a:r>
            <a:r>
              <a:rPr lang="fr-BE" dirty="0" err="1"/>
              <a:t>ProduitAlimentaire</a:t>
            </a:r>
            <a:r>
              <a:rPr lang="fr-BE" dirty="0"/>
              <a:t>() ou new </a:t>
            </a:r>
            <a:r>
              <a:rPr lang="fr-BE" dirty="0" err="1"/>
              <a:t>ProduitOrdinaire</a:t>
            </a:r>
            <a:r>
              <a:rPr lang="fr-BE" dirty="0"/>
              <a:t>()) : avec appel au constructeur de sa </a:t>
            </a:r>
            <a:r>
              <a:rPr lang="fr-BE" dirty="0" err="1"/>
              <a:t>SuperClasse</a:t>
            </a:r>
            <a:r>
              <a:rPr lang="fr-BE" dirty="0"/>
              <a:t> via super (libellé, </a:t>
            </a:r>
            <a:r>
              <a:rPr lang="fr-BE" dirty="0" err="1"/>
              <a:t>prixHtva</a:t>
            </a:r>
            <a:r>
              <a:rPr lang="fr-BE" dirty="0"/>
              <a:t>)</a:t>
            </a:r>
          </a:p>
          <a:p>
            <a:pPr marL="342900" indent="-342900">
              <a:buFont typeface="+mj-lt"/>
              <a:buAutoNum type="arabicParenR"/>
            </a:pPr>
            <a:endParaRPr lang="fr-BE" dirty="0"/>
          </a:p>
          <a:p>
            <a:pPr marL="342900" indent="-342900">
              <a:buFont typeface="+mj-lt"/>
              <a:buAutoNum type="arabicParenR"/>
            </a:pPr>
            <a:r>
              <a:rPr lang="fr-BE" dirty="0"/>
              <a:t>Exécution de la méthode                                                 qui lance la méthode commune aux 2 produits </a:t>
            </a:r>
            <a:br>
              <a:rPr lang="fr-BE" dirty="0"/>
            </a:br>
            <a:r>
              <a:rPr lang="fr-BE" sz="1200" dirty="0">
                <a:sym typeface="Wingdings" panose="05000000000000000000" pitchFamily="2" charset="2"/>
              </a:rPr>
              <a:t> de</a:t>
            </a:r>
            <a:br>
              <a:rPr lang="fr-BE" sz="1200" dirty="0">
                <a:sym typeface="Wingdings" panose="05000000000000000000" pitchFamily="2" charset="2"/>
              </a:rPr>
            </a:br>
            <a:r>
              <a:rPr lang="fr-BE" sz="1200" dirty="0">
                <a:sym typeface="Wingdings" panose="05000000000000000000" pitchFamily="2" charset="2"/>
              </a:rPr>
              <a:t>la classe Produit</a:t>
            </a:r>
            <a:endParaRPr lang="fr-BE" dirty="0"/>
          </a:p>
          <a:p>
            <a:r>
              <a:rPr lang="fr-BE" dirty="0"/>
              <a:t>			informations communes		calcul </a:t>
            </a:r>
            <a:r>
              <a:rPr lang="fr-BE" dirty="0" err="1"/>
              <a:t>PrixTvac</a:t>
            </a:r>
            <a:r>
              <a:rPr lang="fr-BE" dirty="0"/>
              <a:t> qui diffère</a:t>
            </a:r>
          </a:p>
          <a:p>
            <a:pPr marL="342900" indent="-342900">
              <a:buFont typeface="+mj-lt"/>
              <a:buAutoNum type="arabicParenR"/>
            </a:pPr>
            <a:endParaRPr lang="fr-BE"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088631"/>
            <a:ext cx="235267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370437"/>
            <a:ext cx="7562850" cy="409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ccolade ouvrante 5"/>
          <p:cNvSpPr/>
          <p:nvPr/>
        </p:nvSpPr>
        <p:spPr>
          <a:xfrm rot="16200000">
            <a:off x="4391980" y="2672916"/>
            <a:ext cx="360040" cy="47525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9" name="Accolade ouvrante 8"/>
          <p:cNvSpPr/>
          <p:nvPr/>
        </p:nvSpPr>
        <p:spPr>
          <a:xfrm rot="16200000">
            <a:off x="7596336" y="4293096"/>
            <a:ext cx="360040" cy="15121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7402" y="5731380"/>
            <a:ext cx="3552825" cy="428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3947" y="5731380"/>
            <a:ext cx="3248025" cy="447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Connecteur droit avec flèche 7"/>
          <p:cNvCxnSpPr/>
          <p:nvPr/>
        </p:nvCxnSpPr>
        <p:spPr>
          <a:xfrm flipH="1">
            <a:off x="5041057" y="5517232"/>
            <a:ext cx="2267248" cy="214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endCxn id="4101" idx="0"/>
          </p:cNvCxnSpPr>
          <p:nvPr/>
        </p:nvCxnSpPr>
        <p:spPr>
          <a:xfrm flipH="1">
            <a:off x="7167960" y="5517232"/>
            <a:ext cx="109834" cy="214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3539691" y="6432538"/>
            <a:ext cx="4248472" cy="276999"/>
          </a:xfrm>
          <a:prstGeom prst="rect">
            <a:avLst/>
          </a:prstGeom>
          <a:noFill/>
        </p:spPr>
        <p:txBody>
          <a:bodyPr wrap="square" rtlCol="0">
            <a:spAutoFit/>
          </a:bodyPr>
          <a:lstStyle/>
          <a:p>
            <a:r>
              <a:rPr lang="fr-BE" sz="1200" dirty="0"/>
              <a:t>Avec </a:t>
            </a:r>
            <a:r>
              <a:rPr lang="fr-BE" sz="1200" dirty="0" err="1"/>
              <a:t>getPrixHtva</a:t>
            </a:r>
            <a:r>
              <a:rPr lang="fr-BE" sz="1200" dirty="0"/>
              <a:t> commun aux 2 méthodes</a:t>
            </a:r>
          </a:p>
        </p:txBody>
      </p:sp>
      <p:cxnSp>
        <p:nvCxnSpPr>
          <p:cNvPr id="19" name="Connecteur droit 18"/>
          <p:cNvCxnSpPr/>
          <p:nvPr/>
        </p:nvCxnSpPr>
        <p:spPr>
          <a:xfrm>
            <a:off x="2358802" y="6049863"/>
            <a:ext cx="100811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4" name="Connecteur droit 23"/>
          <p:cNvCxnSpPr/>
          <p:nvPr/>
        </p:nvCxnSpPr>
        <p:spPr>
          <a:xfrm>
            <a:off x="6416799" y="6060876"/>
            <a:ext cx="100811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Connecteur droit 24"/>
          <p:cNvCxnSpPr/>
          <p:nvPr/>
        </p:nvCxnSpPr>
        <p:spPr>
          <a:xfrm>
            <a:off x="3982045" y="6661912"/>
            <a:ext cx="695871"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7" name="Connecteur droit 26"/>
          <p:cNvCxnSpPr/>
          <p:nvPr/>
        </p:nvCxnSpPr>
        <p:spPr>
          <a:xfrm>
            <a:off x="5034731" y="4696569"/>
            <a:ext cx="695871"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07892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512" y="188640"/>
            <a:ext cx="4464496" cy="369332"/>
          </a:xfrm>
          <a:prstGeom prst="rect">
            <a:avLst/>
          </a:prstGeom>
          <a:noFill/>
        </p:spPr>
        <p:txBody>
          <a:bodyPr wrap="square" rtlCol="0">
            <a:spAutoFit/>
          </a:bodyPr>
          <a:lstStyle/>
          <a:p>
            <a:r>
              <a:rPr lang="fr-BE" b="1" u="sng" dirty="0"/>
              <a:t>Problème</a:t>
            </a:r>
          </a:p>
        </p:txBody>
      </p:sp>
      <p:sp>
        <p:nvSpPr>
          <p:cNvPr id="3" name="ZoneTexte 2"/>
          <p:cNvSpPr txBox="1"/>
          <p:nvPr/>
        </p:nvSpPr>
        <p:spPr>
          <a:xfrm>
            <a:off x="251520" y="620688"/>
            <a:ext cx="8496944" cy="1200329"/>
          </a:xfrm>
          <a:prstGeom prst="rect">
            <a:avLst/>
          </a:prstGeom>
          <a:noFill/>
        </p:spPr>
        <p:txBody>
          <a:bodyPr wrap="square" rtlCol="0">
            <a:spAutoFit/>
          </a:bodyPr>
          <a:lstStyle/>
          <a:p>
            <a:r>
              <a:rPr lang="fr-BE" dirty="0"/>
              <a:t>Le problème est que les sous-classes vont devoir redéfinir la méthode abstraite (Ici : </a:t>
            </a:r>
            <a:r>
              <a:rPr lang="fr-BE" dirty="0" err="1"/>
              <a:t>getPrixTvac</a:t>
            </a:r>
            <a:r>
              <a:rPr lang="fr-BE" dirty="0"/>
              <a:t>()), alors que ces redéfinitions utilisent du code commun : le montant </a:t>
            </a:r>
            <a:r>
              <a:rPr lang="fr-BE" dirty="0" err="1"/>
              <a:t>HorsTva</a:t>
            </a:r>
            <a:r>
              <a:rPr lang="fr-BE" dirty="0"/>
              <a:t>. Ensuite elles le calculent différemment.</a:t>
            </a:r>
          </a:p>
          <a:p>
            <a:endParaRPr lang="fr-BE" dirty="0"/>
          </a:p>
        </p:txBody>
      </p:sp>
      <p:sp>
        <p:nvSpPr>
          <p:cNvPr id="8" name="ZoneTexte 7"/>
          <p:cNvSpPr txBox="1"/>
          <p:nvPr/>
        </p:nvSpPr>
        <p:spPr>
          <a:xfrm>
            <a:off x="179512" y="1547500"/>
            <a:ext cx="4464496" cy="369332"/>
          </a:xfrm>
          <a:prstGeom prst="rect">
            <a:avLst/>
          </a:prstGeom>
          <a:noFill/>
        </p:spPr>
        <p:txBody>
          <a:bodyPr wrap="square" rtlCol="0">
            <a:spAutoFit/>
          </a:bodyPr>
          <a:lstStyle/>
          <a:p>
            <a:r>
              <a:rPr lang="fr-BE" b="1" u="sng" dirty="0"/>
              <a:t>Solution</a:t>
            </a:r>
          </a:p>
        </p:txBody>
      </p:sp>
      <p:sp>
        <p:nvSpPr>
          <p:cNvPr id="9" name="ZoneTexte 8"/>
          <p:cNvSpPr txBox="1"/>
          <p:nvPr/>
        </p:nvSpPr>
        <p:spPr>
          <a:xfrm>
            <a:off x="225277" y="2001029"/>
            <a:ext cx="8712968" cy="4524315"/>
          </a:xfrm>
          <a:prstGeom prst="rect">
            <a:avLst/>
          </a:prstGeom>
          <a:noFill/>
        </p:spPr>
        <p:txBody>
          <a:bodyPr wrap="square" rtlCol="0">
            <a:spAutoFit/>
          </a:bodyPr>
          <a:lstStyle/>
          <a:p>
            <a:r>
              <a:rPr lang="fr-BE" dirty="0"/>
              <a:t>On repère dans les algorithmes (redéfinition de la méthode) des parties communes et des parties spécifiques. On va encapsuler les parties spécifiques pour retenir un algorithme global générique (algorithme _à trou_).</a:t>
            </a:r>
          </a:p>
          <a:p>
            <a:r>
              <a:rPr lang="fr-BE" dirty="0"/>
              <a:t> </a:t>
            </a:r>
          </a:p>
          <a:p>
            <a:r>
              <a:rPr lang="fr-BE" dirty="0"/>
              <a:t> </a:t>
            </a:r>
            <a:r>
              <a:rPr lang="fr-BE" dirty="0">
                <a:sym typeface="Wingdings"/>
              </a:rPr>
              <a:t></a:t>
            </a:r>
            <a:r>
              <a:rPr lang="fr-BE" dirty="0"/>
              <a:t> Distribution des traitements par héritage : permettre aux sous-classes une partie de la réalisation d’une opération. Ici : Classe Abstraite Produit qui oblige les 2 sous-classes : </a:t>
            </a:r>
            <a:r>
              <a:rPr lang="fr-BE" dirty="0" err="1"/>
              <a:t>ProduitOrdinaire</a:t>
            </a:r>
            <a:r>
              <a:rPr lang="fr-BE" dirty="0"/>
              <a:t> et </a:t>
            </a:r>
            <a:r>
              <a:rPr lang="fr-BE" dirty="0" err="1"/>
              <a:t>ProduitAlimentaire</a:t>
            </a:r>
            <a:r>
              <a:rPr lang="fr-BE" dirty="0"/>
              <a:t> de calculer la Tva en fonction de leurs spécificités.</a:t>
            </a:r>
          </a:p>
          <a:p>
            <a:r>
              <a:rPr lang="fr-BE" dirty="0"/>
              <a:t> </a:t>
            </a:r>
          </a:p>
          <a:p>
            <a:r>
              <a:rPr lang="fr-BE" dirty="0">
                <a:sym typeface="Wingdings"/>
              </a:rPr>
              <a:t></a:t>
            </a:r>
            <a:r>
              <a:rPr lang="fr-BE" dirty="0"/>
              <a:t> Sert à factoriser du code identique (partie commune = récupération du montant HTVA ici) entre plusieurs classes en laissant les spécificités dans les sous-classes (redéfinition en fonction de la TVA différente).</a:t>
            </a:r>
          </a:p>
          <a:p>
            <a:r>
              <a:rPr lang="fr-BE" dirty="0"/>
              <a:t> </a:t>
            </a:r>
          </a:p>
          <a:p>
            <a:pPr marL="285750" lvl="0" indent="-285750">
              <a:buFontTx/>
              <a:buChar char="-"/>
            </a:pPr>
            <a:r>
              <a:rPr lang="fr-BE" dirty="0"/>
              <a:t>La classe abstraite contient l'algorithme (le </a:t>
            </a:r>
            <a:r>
              <a:rPr lang="fr-BE" dirty="0" err="1"/>
              <a:t>template</a:t>
            </a:r>
            <a:r>
              <a:rPr lang="fr-BE" dirty="0"/>
              <a:t> de méthode) et des versions abstraites des éléments variables. </a:t>
            </a:r>
          </a:p>
          <a:p>
            <a:pPr marL="285750" lvl="0" indent="-285750">
              <a:buFontTx/>
              <a:buChar char="-"/>
            </a:pPr>
            <a:r>
              <a:rPr lang="fr-BE" dirty="0"/>
              <a:t>Les éléments variables sont appelés dans l'algorithme. </a:t>
            </a:r>
          </a:p>
          <a:p>
            <a:pPr marL="285750" lvl="0" indent="-285750">
              <a:buFontTx/>
              <a:buChar char="-"/>
            </a:pPr>
            <a:r>
              <a:rPr lang="fr-BE" dirty="0"/>
              <a:t>Chaque classe dérivée implémente sa version des éléments variables</a:t>
            </a:r>
          </a:p>
        </p:txBody>
      </p:sp>
    </p:spTree>
    <p:extLst>
      <p:ext uri="{BB962C8B-B14F-4D97-AF65-F5344CB8AC3E}">
        <p14:creationId xmlns:p14="http://schemas.microsoft.com/office/powerpoint/2010/main" val="2647869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r="50000"/>
          <a:stretch/>
        </p:blipFill>
        <p:spPr>
          <a:xfrm>
            <a:off x="735895" y="0"/>
            <a:ext cx="3510585" cy="2308905"/>
          </a:xfrm>
          <a:prstGeom prst="rect">
            <a:avLst/>
          </a:prstGeom>
        </p:spPr>
      </p:pic>
      <p:cxnSp>
        <p:nvCxnSpPr>
          <p:cNvPr id="5" name="Connecteur droit 4"/>
          <p:cNvCxnSpPr/>
          <p:nvPr/>
        </p:nvCxnSpPr>
        <p:spPr>
          <a:xfrm>
            <a:off x="4572000" y="0"/>
            <a:ext cx="0" cy="2308905"/>
          </a:xfrm>
          <a:prstGeom prst="line">
            <a:avLst/>
          </a:prstGeom>
        </p:spPr>
        <p:style>
          <a:lnRef idx="2">
            <a:schemeClr val="dk1"/>
          </a:lnRef>
          <a:fillRef idx="0">
            <a:schemeClr val="dk1"/>
          </a:fillRef>
          <a:effectRef idx="1">
            <a:schemeClr val="dk1"/>
          </a:effectRef>
          <a:fontRef idx="minor">
            <a:schemeClr val="tx1"/>
          </a:fontRef>
        </p:style>
      </p:cxnSp>
      <p:sp>
        <p:nvSpPr>
          <p:cNvPr id="3" name="ZoneTexte 2"/>
          <p:cNvSpPr txBox="1"/>
          <p:nvPr/>
        </p:nvSpPr>
        <p:spPr>
          <a:xfrm>
            <a:off x="179512" y="2501875"/>
            <a:ext cx="3240360" cy="369332"/>
          </a:xfrm>
          <a:prstGeom prst="rect">
            <a:avLst/>
          </a:prstGeom>
          <a:noFill/>
        </p:spPr>
        <p:txBody>
          <a:bodyPr wrap="square" rtlCol="0">
            <a:spAutoFit/>
          </a:bodyPr>
          <a:lstStyle/>
          <a:p>
            <a:r>
              <a:rPr lang="fr-BE" b="1" u="sng" dirty="0"/>
              <a:t>Mécanisme</a:t>
            </a:r>
          </a:p>
        </p:txBody>
      </p:sp>
      <p:pic>
        <p:nvPicPr>
          <p:cNvPr id="6" name="Image 5"/>
          <p:cNvPicPr>
            <a:picLocks noChangeAspect="1"/>
          </p:cNvPicPr>
          <p:nvPr/>
        </p:nvPicPr>
        <p:blipFill rotWithShape="1">
          <a:blip r:embed="rId3">
            <a:extLst>
              <a:ext uri="{28A0092B-C50C-407E-A947-70E740481C1C}">
                <a14:useLocalDpi xmlns:a14="http://schemas.microsoft.com/office/drawing/2010/main" val="0"/>
              </a:ext>
            </a:extLst>
          </a:blip>
          <a:srcRect l="58546"/>
          <a:stretch/>
        </p:blipFill>
        <p:spPr>
          <a:xfrm>
            <a:off x="5652120" y="59299"/>
            <a:ext cx="2910580" cy="2308905"/>
          </a:xfrm>
          <a:prstGeom prst="rect">
            <a:avLst/>
          </a:prstGeom>
        </p:spPr>
      </p:pic>
      <p:sp>
        <p:nvSpPr>
          <p:cNvPr id="4" name="ZoneTexte 3"/>
          <p:cNvSpPr txBox="1"/>
          <p:nvPr/>
        </p:nvSpPr>
        <p:spPr>
          <a:xfrm>
            <a:off x="179512" y="2996952"/>
            <a:ext cx="8784976" cy="2677656"/>
          </a:xfrm>
          <a:prstGeom prst="rect">
            <a:avLst/>
          </a:prstGeom>
          <a:noFill/>
        </p:spPr>
        <p:txBody>
          <a:bodyPr wrap="square" rtlCol="0">
            <a:spAutoFit/>
          </a:bodyPr>
          <a:lstStyle/>
          <a:p>
            <a:pPr marL="342900" indent="-342900">
              <a:buFont typeface="+mj-lt"/>
              <a:buAutoNum type="arabicParenR"/>
            </a:pPr>
            <a:r>
              <a:rPr lang="fr-BE" dirty="0"/>
              <a:t>Création d’un Produit Alimentaire / Ordinaire (new </a:t>
            </a:r>
            <a:r>
              <a:rPr lang="fr-BE" dirty="0" err="1"/>
              <a:t>ProduitAlimentaire</a:t>
            </a:r>
            <a:r>
              <a:rPr lang="fr-BE" dirty="0"/>
              <a:t>() ou new </a:t>
            </a:r>
            <a:r>
              <a:rPr lang="fr-BE" dirty="0" err="1"/>
              <a:t>ProduitOrdinaire</a:t>
            </a:r>
            <a:r>
              <a:rPr lang="fr-BE" dirty="0"/>
              <a:t>()) : avec appel au constructeur de sa </a:t>
            </a:r>
            <a:r>
              <a:rPr lang="fr-BE" dirty="0" err="1"/>
              <a:t>SuperClasse</a:t>
            </a:r>
            <a:r>
              <a:rPr lang="fr-BE" dirty="0"/>
              <a:t> via super (libellé, </a:t>
            </a:r>
            <a:r>
              <a:rPr lang="fr-BE" dirty="0" err="1"/>
              <a:t>prixHtva</a:t>
            </a:r>
            <a:r>
              <a:rPr lang="fr-BE" dirty="0"/>
              <a:t>)</a:t>
            </a:r>
          </a:p>
          <a:p>
            <a:pPr marL="342900" indent="-342900">
              <a:buFont typeface="+mj-lt"/>
              <a:buAutoNum type="arabicParenR"/>
            </a:pPr>
            <a:endParaRPr lang="fr-BE" dirty="0"/>
          </a:p>
          <a:p>
            <a:pPr marL="342900" indent="-342900">
              <a:buFont typeface="+mj-lt"/>
              <a:buAutoNum type="arabicParenR"/>
            </a:pPr>
            <a:r>
              <a:rPr lang="fr-BE" dirty="0"/>
              <a:t>Exécution de la méthode                                                qui lance la méthode commune aux 2 produits </a:t>
            </a:r>
          </a:p>
          <a:p>
            <a:r>
              <a:rPr lang="fr-BE" sz="1200" dirty="0">
                <a:sym typeface="Wingdings" panose="05000000000000000000" pitchFamily="2" charset="2"/>
              </a:rPr>
              <a:t> de</a:t>
            </a:r>
            <a:br>
              <a:rPr lang="fr-BE" sz="1200" dirty="0">
                <a:sym typeface="Wingdings" panose="05000000000000000000" pitchFamily="2" charset="2"/>
              </a:rPr>
            </a:br>
            <a:r>
              <a:rPr lang="fr-BE" sz="1200" dirty="0">
                <a:sym typeface="Wingdings" panose="05000000000000000000" pitchFamily="2" charset="2"/>
              </a:rPr>
              <a:t>la classe Produit</a:t>
            </a:r>
          </a:p>
          <a:p>
            <a:pPr marL="342900" indent="-342900">
              <a:buFont typeface="+mj-lt"/>
              <a:buAutoNum type="arabicParenR"/>
            </a:pPr>
            <a:endParaRPr lang="fr-BE" dirty="0"/>
          </a:p>
          <a:p>
            <a:endParaRPr lang="fr-BE"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172570"/>
            <a:ext cx="235267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0132" y="4469143"/>
            <a:ext cx="7386364" cy="4000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ccolade ouvrante 9"/>
          <p:cNvSpPr/>
          <p:nvPr/>
        </p:nvSpPr>
        <p:spPr>
          <a:xfrm rot="16200000">
            <a:off x="4399545" y="2593343"/>
            <a:ext cx="360040" cy="50556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11" name="Accolade ouvrante 10"/>
          <p:cNvSpPr/>
          <p:nvPr/>
        </p:nvSpPr>
        <p:spPr>
          <a:xfrm rot="16200000">
            <a:off x="7776356" y="4329100"/>
            <a:ext cx="360040" cy="15841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42" y="5749255"/>
            <a:ext cx="3247814" cy="3928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984" y="5630192"/>
            <a:ext cx="3705225" cy="238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1332" y="6337928"/>
            <a:ext cx="3221335" cy="3617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63803" y="6337928"/>
            <a:ext cx="2664296" cy="3361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Connecteur droit avec flèche 11"/>
          <p:cNvCxnSpPr>
            <a:stCxn id="11" idx="1"/>
            <a:endCxn id="5123" idx="0"/>
          </p:cNvCxnSpPr>
          <p:nvPr/>
        </p:nvCxnSpPr>
        <p:spPr>
          <a:xfrm flipH="1">
            <a:off x="1651949" y="5301208"/>
            <a:ext cx="6304427" cy="448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5124" idx="2"/>
            <a:endCxn id="5125" idx="0"/>
          </p:cNvCxnSpPr>
          <p:nvPr/>
        </p:nvCxnSpPr>
        <p:spPr>
          <a:xfrm flipH="1">
            <a:off x="4572000" y="5868317"/>
            <a:ext cx="1708597" cy="469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5124" idx="2"/>
            <a:endCxn id="5126" idx="0"/>
          </p:cNvCxnSpPr>
          <p:nvPr/>
        </p:nvCxnSpPr>
        <p:spPr>
          <a:xfrm>
            <a:off x="6280597" y="5868317"/>
            <a:ext cx="1315354" cy="469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899592" y="6049863"/>
            <a:ext cx="50405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Connecteur droit 24"/>
          <p:cNvCxnSpPr/>
          <p:nvPr/>
        </p:nvCxnSpPr>
        <p:spPr>
          <a:xfrm>
            <a:off x="5246787" y="4784923"/>
            <a:ext cx="837381" cy="0"/>
          </a:xfrm>
          <a:prstGeom prst="line">
            <a:avLst/>
          </a:prstGeom>
        </p:spPr>
        <p:style>
          <a:lnRef idx="3">
            <a:schemeClr val="accent3"/>
          </a:lnRef>
          <a:fillRef idx="0">
            <a:schemeClr val="accent3"/>
          </a:fillRef>
          <a:effectRef idx="2">
            <a:schemeClr val="accent3"/>
          </a:effectRef>
          <a:fontRef idx="minor">
            <a:schemeClr val="tx1"/>
          </a:fontRef>
        </p:style>
      </p:cxnSp>
      <p:sp>
        <p:nvSpPr>
          <p:cNvPr id="21" name="Rectangle 20"/>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Tree>
    <p:extLst>
      <p:ext uri="{BB962C8B-B14F-4D97-AF65-F5344CB8AC3E}">
        <p14:creationId xmlns:p14="http://schemas.microsoft.com/office/powerpoint/2010/main" val="264786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9512" y="188640"/>
            <a:ext cx="4464496" cy="369332"/>
          </a:xfrm>
          <a:prstGeom prst="rect">
            <a:avLst/>
          </a:prstGeom>
          <a:noFill/>
        </p:spPr>
        <p:txBody>
          <a:bodyPr wrap="square" rtlCol="0">
            <a:spAutoFit/>
          </a:bodyPr>
          <a:lstStyle/>
          <a:p>
            <a:r>
              <a:rPr lang="fr-BE" b="1" u="sng" dirty="0"/>
              <a:t>Conséquences (+)</a:t>
            </a:r>
          </a:p>
        </p:txBody>
      </p:sp>
      <p:sp>
        <p:nvSpPr>
          <p:cNvPr id="5" name="ZoneTexte 4"/>
          <p:cNvSpPr txBox="1"/>
          <p:nvPr/>
        </p:nvSpPr>
        <p:spPr>
          <a:xfrm>
            <a:off x="323528" y="764704"/>
            <a:ext cx="8280920" cy="1200329"/>
          </a:xfrm>
          <a:prstGeom prst="rect">
            <a:avLst/>
          </a:prstGeom>
          <a:noFill/>
        </p:spPr>
        <p:txBody>
          <a:bodyPr wrap="square" rtlCol="0">
            <a:spAutoFit/>
          </a:bodyPr>
          <a:lstStyle/>
          <a:p>
            <a:pPr marL="285750" indent="-285750">
              <a:buFontTx/>
              <a:buChar char="-"/>
            </a:pPr>
            <a:r>
              <a:rPr lang="fr-BE" dirty="0"/>
              <a:t>Ne pas répéter du code commun</a:t>
            </a:r>
          </a:p>
          <a:p>
            <a:endParaRPr lang="fr-BE" dirty="0"/>
          </a:p>
          <a:p>
            <a:pPr marL="285750" indent="-285750">
              <a:buFontTx/>
              <a:buChar char="-"/>
            </a:pPr>
            <a:r>
              <a:rPr lang="fr-BE" dirty="0"/>
              <a:t>N’ajouter dans les sous-classes que les spécificités sans tout réutiliser depuis le début, donc moins de codes</a:t>
            </a:r>
          </a:p>
        </p:txBody>
      </p:sp>
      <p:sp>
        <p:nvSpPr>
          <p:cNvPr id="6" name="ZoneTexte 5"/>
          <p:cNvSpPr txBox="1"/>
          <p:nvPr/>
        </p:nvSpPr>
        <p:spPr>
          <a:xfrm>
            <a:off x="251520" y="2042264"/>
            <a:ext cx="4464496" cy="369332"/>
          </a:xfrm>
          <a:prstGeom prst="rect">
            <a:avLst/>
          </a:prstGeom>
          <a:noFill/>
        </p:spPr>
        <p:txBody>
          <a:bodyPr wrap="square" rtlCol="0">
            <a:spAutoFit/>
          </a:bodyPr>
          <a:lstStyle/>
          <a:p>
            <a:r>
              <a:rPr lang="fr-BE" b="1" u="sng" dirty="0"/>
              <a:t>Utilité</a:t>
            </a:r>
          </a:p>
        </p:txBody>
      </p:sp>
      <p:sp>
        <p:nvSpPr>
          <p:cNvPr id="7" name="ZoneTexte 6"/>
          <p:cNvSpPr txBox="1"/>
          <p:nvPr/>
        </p:nvSpPr>
        <p:spPr>
          <a:xfrm>
            <a:off x="251520" y="2627620"/>
            <a:ext cx="8496944" cy="1477328"/>
          </a:xfrm>
          <a:prstGeom prst="rect">
            <a:avLst/>
          </a:prstGeom>
          <a:noFill/>
        </p:spPr>
        <p:txBody>
          <a:bodyPr wrap="square" rtlCol="0">
            <a:spAutoFit/>
          </a:bodyPr>
          <a:lstStyle/>
          <a:p>
            <a:r>
              <a:rPr lang="fr-BE" dirty="0"/>
              <a:t>Cas 1 : on définit la méthode dans la </a:t>
            </a:r>
            <a:r>
              <a:rPr lang="fr-BE" dirty="0" err="1"/>
              <a:t>superClasse</a:t>
            </a:r>
            <a:r>
              <a:rPr lang="fr-BE" dirty="0"/>
              <a:t>, en n’y mettant que la partie commune à toutes les sous-classes</a:t>
            </a:r>
          </a:p>
          <a:p>
            <a:endParaRPr lang="fr-BE" dirty="0"/>
          </a:p>
          <a:p>
            <a:r>
              <a:rPr lang="fr-BE" dirty="0"/>
              <a:t>	Inconvénient : les sous-classes ne sont pas obligées de redéfinir la méthode et 	peuvent donc se contenter de ce comportement général</a:t>
            </a:r>
          </a:p>
        </p:txBody>
      </p:sp>
      <p:sp>
        <p:nvSpPr>
          <p:cNvPr id="8" name="ZoneTexte 7"/>
          <p:cNvSpPr txBox="1"/>
          <p:nvPr/>
        </p:nvSpPr>
        <p:spPr>
          <a:xfrm>
            <a:off x="251520" y="4399944"/>
            <a:ext cx="8496944" cy="1477328"/>
          </a:xfrm>
          <a:prstGeom prst="rect">
            <a:avLst/>
          </a:prstGeom>
          <a:noFill/>
        </p:spPr>
        <p:txBody>
          <a:bodyPr wrap="square" rtlCol="0">
            <a:spAutoFit/>
          </a:bodyPr>
          <a:lstStyle/>
          <a:p>
            <a:r>
              <a:rPr lang="fr-BE" dirty="0"/>
              <a:t>Cas 2 : la méthode est abstraite dans la </a:t>
            </a:r>
            <a:r>
              <a:rPr lang="fr-BE" dirty="0" err="1"/>
              <a:t>superClasse</a:t>
            </a:r>
            <a:r>
              <a:rPr lang="fr-BE" dirty="0"/>
              <a:t>, les sous-classes sont alors obligées de redéfinir la méthode </a:t>
            </a:r>
          </a:p>
          <a:p>
            <a:endParaRPr lang="fr-BE" dirty="0"/>
          </a:p>
          <a:p>
            <a:r>
              <a:rPr lang="fr-BE" dirty="0"/>
              <a:t>	Inconvénient : toutes les sous-classes vont contenir une partie de code 	commun</a:t>
            </a:r>
          </a:p>
        </p:txBody>
      </p:sp>
    </p:spTree>
    <p:extLst>
      <p:ext uri="{BB962C8B-B14F-4D97-AF65-F5344CB8AC3E}">
        <p14:creationId xmlns:p14="http://schemas.microsoft.com/office/powerpoint/2010/main" val="175725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 y="978987"/>
            <a:ext cx="9060485" cy="4322221"/>
          </a:xfrm>
          <a:prstGeom prst="rect">
            <a:avLst/>
          </a:prstGeom>
        </p:spPr>
      </p:pic>
      <p:sp>
        <p:nvSpPr>
          <p:cNvPr id="8" name="ZoneTexte 7"/>
          <p:cNvSpPr txBox="1"/>
          <p:nvPr/>
        </p:nvSpPr>
        <p:spPr>
          <a:xfrm>
            <a:off x="2627784" y="1070691"/>
            <a:ext cx="1152128" cy="215444"/>
          </a:xfrm>
          <a:prstGeom prst="rect">
            <a:avLst/>
          </a:prstGeom>
          <a:noFill/>
        </p:spPr>
        <p:txBody>
          <a:bodyPr wrap="square" rtlCol="0">
            <a:spAutoFit/>
          </a:bodyPr>
          <a:lstStyle/>
          <a:p>
            <a:r>
              <a:rPr lang="fr-BE" sz="800" dirty="0" err="1"/>
              <a:t>etatJeu</a:t>
            </a:r>
            <a:r>
              <a:rPr lang="fr-BE" sz="800" dirty="0"/>
              <a:t> : </a:t>
            </a:r>
            <a:r>
              <a:rPr lang="fr-BE" sz="800" dirty="0" err="1"/>
              <a:t>EtatJeuVideo</a:t>
            </a:r>
            <a:endParaRPr lang="fr-BE" sz="800" dirty="0"/>
          </a:p>
        </p:txBody>
      </p:sp>
      <p:sp>
        <p:nvSpPr>
          <p:cNvPr id="7" name="ZoneTexte 6"/>
          <p:cNvSpPr txBox="1"/>
          <p:nvPr/>
        </p:nvSpPr>
        <p:spPr>
          <a:xfrm>
            <a:off x="3063680" y="5589240"/>
            <a:ext cx="3920587" cy="275954"/>
          </a:xfrm>
          <a:prstGeom prst="rect">
            <a:avLst/>
          </a:prstGeom>
          <a:noFill/>
        </p:spPr>
        <p:txBody>
          <a:bodyPr wrap="square" rtlCol="0">
            <a:spAutoFit/>
          </a:bodyPr>
          <a:lstStyle/>
          <a:p>
            <a:r>
              <a:rPr lang="fr-BE" sz="1200" dirty="0"/>
              <a:t>Disparition des IF / Switch, en fonction de l’état à faire / non</a:t>
            </a:r>
          </a:p>
        </p:txBody>
      </p:sp>
      <p:sp>
        <p:nvSpPr>
          <p:cNvPr id="22" name="ZoneTexte 21"/>
          <p:cNvSpPr txBox="1"/>
          <p:nvPr/>
        </p:nvSpPr>
        <p:spPr>
          <a:xfrm>
            <a:off x="3275856" y="1578473"/>
            <a:ext cx="792088" cy="215444"/>
          </a:xfrm>
          <a:prstGeom prst="rect">
            <a:avLst/>
          </a:prstGeom>
          <a:noFill/>
        </p:spPr>
        <p:txBody>
          <a:bodyPr wrap="square" rtlCol="0">
            <a:spAutoFit/>
          </a:bodyPr>
          <a:lstStyle/>
          <a:p>
            <a:r>
              <a:rPr lang="fr-BE" sz="800" dirty="0"/>
              <a:t>Jeu : </a:t>
            </a:r>
            <a:r>
              <a:rPr lang="fr-BE" sz="800" dirty="0" err="1"/>
              <a:t>JeuVideo</a:t>
            </a:r>
            <a:endParaRPr lang="fr-BE" sz="800" dirty="0"/>
          </a:p>
        </p:txBody>
      </p:sp>
      <p:sp>
        <p:nvSpPr>
          <p:cNvPr id="15" name="Accolade ouvrante 14"/>
          <p:cNvSpPr/>
          <p:nvPr/>
        </p:nvSpPr>
        <p:spPr>
          <a:xfrm rot="16200000">
            <a:off x="4807950" y="1432702"/>
            <a:ext cx="576064" cy="77370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ZoneTexte 23"/>
          <p:cNvSpPr txBox="1"/>
          <p:nvPr/>
        </p:nvSpPr>
        <p:spPr>
          <a:xfrm>
            <a:off x="3704312" y="3319501"/>
            <a:ext cx="792088" cy="276999"/>
          </a:xfrm>
          <a:prstGeom prst="rect">
            <a:avLst/>
          </a:prstGeom>
          <a:noFill/>
        </p:spPr>
        <p:txBody>
          <a:bodyPr wrap="square" rtlCol="0">
            <a:spAutoFit/>
          </a:bodyPr>
          <a:lstStyle/>
          <a:p>
            <a:r>
              <a:rPr lang="fr-BE" sz="1200" dirty="0" err="1"/>
              <a:t>extends</a:t>
            </a:r>
            <a:endParaRPr lang="fr-BE" sz="1200" dirty="0"/>
          </a:p>
        </p:txBody>
      </p:sp>
      <p:sp>
        <p:nvSpPr>
          <p:cNvPr id="25" name="ZoneTexte 24"/>
          <p:cNvSpPr txBox="1"/>
          <p:nvPr/>
        </p:nvSpPr>
        <p:spPr>
          <a:xfrm>
            <a:off x="5220072" y="3335904"/>
            <a:ext cx="792088" cy="276999"/>
          </a:xfrm>
          <a:prstGeom prst="rect">
            <a:avLst/>
          </a:prstGeom>
          <a:noFill/>
        </p:spPr>
        <p:txBody>
          <a:bodyPr wrap="square" rtlCol="0">
            <a:spAutoFit/>
          </a:bodyPr>
          <a:lstStyle/>
          <a:p>
            <a:r>
              <a:rPr lang="fr-BE" sz="1200" dirty="0" err="1"/>
              <a:t>extends</a:t>
            </a:r>
            <a:endParaRPr lang="fr-BE" sz="1200" dirty="0"/>
          </a:p>
        </p:txBody>
      </p:sp>
      <p:sp>
        <p:nvSpPr>
          <p:cNvPr id="27" name="ZoneTexte 26"/>
          <p:cNvSpPr txBox="1"/>
          <p:nvPr/>
        </p:nvSpPr>
        <p:spPr>
          <a:xfrm>
            <a:off x="6876256" y="3319501"/>
            <a:ext cx="792088" cy="276999"/>
          </a:xfrm>
          <a:prstGeom prst="rect">
            <a:avLst/>
          </a:prstGeom>
          <a:noFill/>
        </p:spPr>
        <p:txBody>
          <a:bodyPr wrap="square" rtlCol="0">
            <a:spAutoFit/>
          </a:bodyPr>
          <a:lstStyle/>
          <a:p>
            <a:r>
              <a:rPr lang="fr-BE" sz="1200" dirty="0" err="1"/>
              <a:t>extends</a:t>
            </a:r>
            <a:endParaRPr lang="fr-BE" sz="1200" dirty="0"/>
          </a:p>
        </p:txBody>
      </p:sp>
      <p:sp>
        <p:nvSpPr>
          <p:cNvPr id="2" name="Ellipse 1"/>
          <p:cNvSpPr/>
          <p:nvPr/>
        </p:nvSpPr>
        <p:spPr>
          <a:xfrm>
            <a:off x="2627784" y="1070691"/>
            <a:ext cx="1044116" cy="27699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7884368" y="1005784"/>
            <a:ext cx="504056" cy="2677656"/>
          </a:xfrm>
          <a:prstGeom prst="rect">
            <a:avLst/>
          </a:prstGeom>
          <a:noFill/>
        </p:spPr>
        <p:txBody>
          <a:bodyPr wrap="square" rtlCol="0">
            <a:spAutoFit/>
          </a:bodyPr>
          <a:lstStyle/>
          <a:p>
            <a:pPr algn="ctr"/>
            <a:r>
              <a:rPr lang="fr-BE" sz="1200" b="1" dirty="0">
                <a:solidFill>
                  <a:srgbClr val="00B050"/>
                </a:solidFill>
              </a:rPr>
              <a:t>S</a:t>
            </a:r>
          </a:p>
          <a:p>
            <a:pPr algn="ctr"/>
            <a:r>
              <a:rPr lang="fr-BE" sz="1200" b="1" dirty="0">
                <a:solidFill>
                  <a:srgbClr val="00B050"/>
                </a:solidFill>
              </a:rPr>
              <a:t>P</a:t>
            </a:r>
          </a:p>
          <a:p>
            <a:pPr algn="ctr"/>
            <a:r>
              <a:rPr lang="fr-BE" sz="1200" b="1" dirty="0">
                <a:solidFill>
                  <a:srgbClr val="00B050"/>
                </a:solidFill>
              </a:rPr>
              <a:t>É</a:t>
            </a:r>
          </a:p>
          <a:p>
            <a:pPr algn="ctr"/>
            <a:r>
              <a:rPr lang="fr-BE" sz="1200" b="1" dirty="0">
                <a:solidFill>
                  <a:srgbClr val="00B050"/>
                </a:solidFill>
              </a:rPr>
              <a:t>C</a:t>
            </a:r>
          </a:p>
          <a:p>
            <a:pPr algn="ctr"/>
            <a:r>
              <a:rPr lang="fr-BE" sz="1200" b="1" dirty="0">
                <a:solidFill>
                  <a:srgbClr val="00B050"/>
                </a:solidFill>
              </a:rPr>
              <a:t>I</a:t>
            </a:r>
          </a:p>
          <a:p>
            <a:pPr algn="ctr"/>
            <a:r>
              <a:rPr lang="fr-BE" sz="1200" b="1" dirty="0">
                <a:solidFill>
                  <a:srgbClr val="00B050"/>
                </a:solidFill>
              </a:rPr>
              <a:t>A</a:t>
            </a:r>
          </a:p>
          <a:p>
            <a:pPr algn="ctr"/>
            <a:r>
              <a:rPr lang="fr-BE" sz="1200" b="1" dirty="0">
                <a:solidFill>
                  <a:srgbClr val="00B050"/>
                </a:solidFill>
              </a:rPr>
              <a:t>L</a:t>
            </a:r>
          </a:p>
          <a:p>
            <a:pPr algn="ctr"/>
            <a:r>
              <a:rPr lang="fr-BE" sz="1200" b="1" dirty="0">
                <a:solidFill>
                  <a:srgbClr val="00B050"/>
                </a:solidFill>
              </a:rPr>
              <a:t>I</a:t>
            </a:r>
          </a:p>
          <a:p>
            <a:pPr algn="ctr"/>
            <a:r>
              <a:rPr lang="fr-BE" sz="1200" b="1" dirty="0">
                <a:solidFill>
                  <a:srgbClr val="00B050"/>
                </a:solidFill>
              </a:rPr>
              <a:t>S</a:t>
            </a:r>
          </a:p>
          <a:p>
            <a:pPr algn="ctr"/>
            <a:r>
              <a:rPr lang="fr-BE" sz="1200" b="1" dirty="0">
                <a:solidFill>
                  <a:srgbClr val="00B050"/>
                </a:solidFill>
              </a:rPr>
              <a:t>A</a:t>
            </a:r>
          </a:p>
          <a:p>
            <a:pPr algn="ctr"/>
            <a:r>
              <a:rPr lang="fr-BE" sz="1200" b="1" dirty="0">
                <a:solidFill>
                  <a:srgbClr val="00B050"/>
                </a:solidFill>
              </a:rPr>
              <a:t>T</a:t>
            </a:r>
          </a:p>
          <a:p>
            <a:pPr algn="ctr"/>
            <a:r>
              <a:rPr lang="fr-BE" sz="1200" b="1" dirty="0">
                <a:solidFill>
                  <a:srgbClr val="00B050"/>
                </a:solidFill>
              </a:rPr>
              <a:t>I</a:t>
            </a:r>
          </a:p>
          <a:p>
            <a:pPr algn="ctr"/>
            <a:r>
              <a:rPr lang="fr-BE" sz="1200" b="1" dirty="0">
                <a:solidFill>
                  <a:srgbClr val="00B050"/>
                </a:solidFill>
              </a:rPr>
              <a:t>O</a:t>
            </a:r>
          </a:p>
          <a:p>
            <a:pPr algn="ctr"/>
            <a:r>
              <a:rPr lang="fr-BE" sz="1200" b="1" dirty="0">
                <a:solidFill>
                  <a:srgbClr val="00B050"/>
                </a:solidFill>
              </a:rPr>
              <a:t>N</a:t>
            </a:r>
          </a:p>
        </p:txBody>
      </p:sp>
      <p:sp>
        <p:nvSpPr>
          <p:cNvPr id="17" name="Ellipse 16"/>
          <p:cNvSpPr/>
          <p:nvPr/>
        </p:nvSpPr>
        <p:spPr>
          <a:xfrm>
            <a:off x="3275856" y="1585498"/>
            <a:ext cx="814948" cy="20841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 name="Rectangle 2"/>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cxnSp>
        <p:nvCxnSpPr>
          <p:cNvPr id="11" name="Connecteur droit avec flèche 10"/>
          <p:cNvCxnSpPr/>
          <p:nvPr/>
        </p:nvCxnSpPr>
        <p:spPr>
          <a:xfrm>
            <a:off x="7812360" y="831632"/>
            <a:ext cx="0" cy="295740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pic>
        <p:nvPicPr>
          <p:cNvPr id="1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5938" t="37705" r="28125" b="59140"/>
          <a:stretch/>
        </p:blipFill>
        <p:spPr bwMode="auto">
          <a:xfrm>
            <a:off x="251520" y="2589063"/>
            <a:ext cx="2661888" cy="17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60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Imag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311" y="197318"/>
            <a:ext cx="6472540" cy="3087666"/>
          </a:xfrm>
          <a:prstGeom prst="rect">
            <a:avLst/>
          </a:prstGeom>
        </p:spPr>
      </p:pic>
      <p:cxnSp>
        <p:nvCxnSpPr>
          <p:cNvPr id="11" name="Connecteur droit 10"/>
          <p:cNvCxnSpPr/>
          <p:nvPr/>
        </p:nvCxnSpPr>
        <p:spPr>
          <a:xfrm>
            <a:off x="0" y="3645024"/>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5" name="ZoneTexte 4"/>
          <p:cNvSpPr txBox="1"/>
          <p:nvPr/>
        </p:nvSpPr>
        <p:spPr>
          <a:xfrm>
            <a:off x="179512" y="3789040"/>
            <a:ext cx="4320480" cy="369332"/>
          </a:xfrm>
          <a:prstGeom prst="rect">
            <a:avLst/>
          </a:prstGeom>
          <a:noFill/>
        </p:spPr>
        <p:txBody>
          <a:bodyPr wrap="square" rtlCol="0">
            <a:spAutoFit/>
          </a:bodyPr>
          <a:lstStyle/>
          <a:p>
            <a:r>
              <a:rPr lang="fr-BE" b="1" u="sng" dirty="0"/>
              <a:t>Démarche </a:t>
            </a:r>
          </a:p>
        </p:txBody>
      </p:sp>
      <p:sp>
        <p:nvSpPr>
          <p:cNvPr id="2" name="Rectangle 1"/>
          <p:cNvSpPr/>
          <p:nvPr/>
        </p:nvSpPr>
        <p:spPr>
          <a:xfrm>
            <a:off x="323528" y="4175316"/>
            <a:ext cx="8640960" cy="1477328"/>
          </a:xfrm>
          <a:prstGeom prst="rect">
            <a:avLst/>
          </a:prstGeom>
        </p:spPr>
        <p:txBody>
          <a:bodyPr wrap="square">
            <a:spAutoFit/>
          </a:bodyPr>
          <a:lstStyle/>
          <a:p>
            <a:endParaRPr lang="fr-BE" dirty="0"/>
          </a:p>
          <a:p>
            <a:r>
              <a:rPr lang="fr-BE" dirty="0"/>
              <a:t>1] Création de plusieurs utilisateurs</a:t>
            </a:r>
          </a:p>
          <a:p>
            <a:r>
              <a:rPr lang="fr-BE" dirty="0"/>
              <a:t>2] Création d’un </a:t>
            </a:r>
            <a:r>
              <a:rPr lang="fr-BE" dirty="0" err="1"/>
              <a:t>JeuVideo</a:t>
            </a:r>
            <a:r>
              <a:rPr lang="fr-BE" dirty="0"/>
              <a:t> (</a:t>
            </a:r>
            <a:r>
              <a:rPr lang="fr-BE" sz="1400" dirty="0"/>
              <a:t>ses propriétés +  liste vierge d’utilisateurs</a:t>
            </a:r>
            <a:r>
              <a:rPr lang="fr-BE" dirty="0"/>
              <a:t>).  </a:t>
            </a:r>
            <a:br>
              <a:rPr lang="fr-BE" dirty="0"/>
            </a:br>
            <a:r>
              <a:rPr lang="fr-BE" dirty="0"/>
              <a:t>Jeu en Développement au départ </a:t>
            </a:r>
          </a:p>
          <a:p>
            <a:r>
              <a:rPr lang="fr-BE" dirty="0"/>
              <a:t>3] Test pour les 3 états possibles : </a:t>
            </a:r>
            <a:r>
              <a:rPr lang="fr-BE" sz="1200" dirty="0"/>
              <a:t>ajout, suppression, effacement</a:t>
            </a:r>
          </a:p>
        </p:txBody>
      </p:sp>
      <p:cxnSp>
        <p:nvCxnSpPr>
          <p:cNvPr id="7" name="Connecteur droit avec flèche 6"/>
          <p:cNvCxnSpPr/>
          <p:nvPr/>
        </p:nvCxnSpPr>
        <p:spPr>
          <a:xfrm>
            <a:off x="323528" y="4615083"/>
            <a:ext cx="0" cy="3694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3059832" y="404664"/>
            <a:ext cx="1152128" cy="215444"/>
          </a:xfrm>
          <a:prstGeom prst="rect">
            <a:avLst/>
          </a:prstGeom>
          <a:noFill/>
        </p:spPr>
        <p:txBody>
          <a:bodyPr wrap="square" rtlCol="0">
            <a:spAutoFit/>
          </a:bodyPr>
          <a:lstStyle/>
          <a:p>
            <a:r>
              <a:rPr lang="fr-BE" sz="800" dirty="0" err="1"/>
              <a:t>etatJeu</a:t>
            </a:r>
            <a:r>
              <a:rPr lang="fr-BE" sz="800" dirty="0"/>
              <a:t> : </a:t>
            </a:r>
            <a:r>
              <a:rPr lang="fr-BE" sz="800" dirty="0" err="1"/>
              <a:t>EtatJeuVideo</a:t>
            </a:r>
            <a:endParaRPr lang="fr-BE" sz="800" dirty="0"/>
          </a:p>
        </p:txBody>
      </p:sp>
      <p:sp>
        <p:nvSpPr>
          <p:cNvPr id="14" name="ZoneTexte 13"/>
          <p:cNvSpPr txBox="1"/>
          <p:nvPr/>
        </p:nvSpPr>
        <p:spPr>
          <a:xfrm>
            <a:off x="3347864" y="908720"/>
            <a:ext cx="792088" cy="215444"/>
          </a:xfrm>
          <a:prstGeom prst="rect">
            <a:avLst/>
          </a:prstGeom>
          <a:noFill/>
        </p:spPr>
        <p:txBody>
          <a:bodyPr wrap="square" rtlCol="0">
            <a:spAutoFit/>
          </a:bodyPr>
          <a:lstStyle/>
          <a:p>
            <a:r>
              <a:rPr lang="fr-BE" sz="800" dirty="0"/>
              <a:t>Jeu : </a:t>
            </a:r>
            <a:r>
              <a:rPr lang="fr-BE" sz="800" dirty="0" err="1"/>
              <a:t>JeuVideo</a:t>
            </a:r>
            <a:endParaRPr lang="fr-BE" sz="800" dirty="0"/>
          </a:p>
        </p:txBody>
      </p:sp>
      <p:grpSp>
        <p:nvGrpSpPr>
          <p:cNvPr id="24" name="Groupe 23"/>
          <p:cNvGrpSpPr/>
          <p:nvPr/>
        </p:nvGrpSpPr>
        <p:grpSpPr>
          <a:xfrm>
            <a:off x="1955523" y="5626901"/>
            <a:ext cx="2341119" cy="1185302"/>
            <a:chOff x="5425929" y="4910496"/>
            <a:chExt cx="3473974" cy="1758863"/>
          </a:xfrm>
        </p:grpSpPr>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929" y="4910496"/>
              <a:ext cx="3473974" cy="17588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Connecteur droit 22"/>
            <p:cNvCxnSpPr/>
            <p:nvPr/>
          </p:nvCxnSpPr>
          <p:spPr>
            <a:xfrm>
              <a:off x="5784706" y="5213838"/>
              <a:ext cx="50405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5" name="Connecteur droit 34"/>
            <p:cNvCxnSpPr/>
            <p:nvPr/>
          </p:nvCxnSpPr>
          <p:spPr>
            <a:xfrm>
              <a:off x="5773276" y="5661248"/>
              <a:ext cx="50405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6" name="Connecteur droit 35"/>
            <p:cNvCxnSpPr/>
            <p:nvPr/>
          </p:nvCxnSpPr>
          <p:spPr>
            <a:xfrm>
              <a:off x="5777086" y="6104726"/>
              <a:ext cx="50405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7" name="Connecteur droit 36"/>
            <p:cNvCxnSpPr/>
            <p:nvPr/>
          </p:nvCxnSpPr>
          <p:spPr>
            <a:xfrm>
              <a:off x="5780896" y="6548204"/>
              <a:ext cx="504056" cy="0"/>
            </a:xfrm>
            <a:prstGeom prst="line">
              <a:avLst/>
            </a:prstGeom>
          </p:spPr>
          <p:style>
            <a:lnRef idx="2">
              <a:schemeClr val="accent3"/>
            </a:lnRef>
            <a:fillRef idx="0">
              <a:schemeClr val="accent3"/>
            </a:fillRef>
            <a:effectRef idx="1">
              <a:schemeClr val="accent3"/>
            </a:effectRef>
            <a:fontRef idx="minor">
              <a:schemeClr val="tx1"/>
            </a:fontRef>
          </p:style>
        </p:cxnSp>
      </p:grpSp>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6665" y="673036"/>
            <a:ext cx="1359631" cy="2513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3491" y="5757777"/>
            <a:ext cx="1924050" cy="290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6745" y="6127044"/>
            <a:ext cx="2147997" cy="263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13164" y="6475441"/>
            <a:ext cx="1432597" cy="282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095" y="1268760"/>
            <a:ext cx="2356689" cy="2356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6708" y="4362012"/>
            <a:ext cx="2160068" cy="3661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6708" y="4872378"/>
            <a:ext cx="2160068" cy="349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7"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2531" y="5329568"/>
            <a:ext cx="2174878" cy="3207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Accolade ouvrante 31"/>
          <p:cNvSpPr/>
          <p:nvPr/>
        </p:nvSpPr>
        <p:spPr>
          <a:xfrm>
            <a:off x="6712305" y="5656450"/>
            <a:ext cx="235959" cy="11569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51" name="Accolade ouvrante 50"/>
          <p:cNvSpPr/>
          <p:nvPr/>
        </p:nvSpPr>
        <p:spPr>
          <a:xfrm>
            <a:off x="6666572" y="4460182"/>
            <a:ext cx="191780" cy="3661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52" name="Accolade ouvrante 51"/>
          <p:cNvSpPr/>
          <p:nvPr/>
        </p:nvSpPr>
        <p:spPr>
          <a:xfrm>
            <a:off x="6660232" y="4858274"/>
            <a:ext cx="191780" cy="3661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sp>
        <p:nvSpPr>
          <p:cNvPr id="53" name="Accolade ouvrante 52"/>
          <p:cNvSpPr/>
          <p:nvPr/>
        </p:nvSpPr>
        <p:spPr>
          <a:xfrm>
            <a:off x="6660232" y="5284249"/>
            <a:ext cx="191780" cy="3661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a:p>
        </p:txBody>
      </p:sp>
      <p:cxnSp>
        <p:nvCxnSpPr>
          <p:cNvPr id="34" name="Connecteur droit avec flèche 33"/>
          <p:cNvCxnSpPr>
            <a:endCxn id="53" idx="1"/>
          </p:cNvCxnSpPr>
          <p:nvPr/>
        </p:nvCxnSpPr>
        <p:spPr>
          <a:xfrm flipV="1">
            <a:off x="3827676" y="5467306"/>
            <a:ext cx="2832556" cy="7029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a:endCxn id="32" idx="1"/>
          </p:cNvCxnSpPr>
          <p:nvPr/>
        </p:nvCxnSpPr>
        <p:spPr>
          <a:xfrm flipV="1">
            <a:off x="3967840" y="6234913"/>
            <a:ext cx="2744465" cy="4956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a:endCxn id="52" idx="1"/>
          </p:cNvCxnSpPr>
          <p:nvPr/>
        </p:nvCxnSpPr>
        <p:spPr>
          <a:xfrm flipV="1">
            <a:off x="4211960" y="5041331"/>
            <a:ext cx="2448272" cy="936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a:endCxn id="51" idx="1"/>
          </p:cNvCxnSpPr>
          <p:nvPr/>
        </p:nvCxnSpPr>
        <p:spPr>
          <a:xfrm flipV="1">
            <a:off x="4211960" y="4643239"/>
            <a:ext cx="2454612" cy="952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
        <p:nvSpPr>
          <p:cNvPr id="42" name="ZoneTexte 41"/>
          <p:cNvSpPr txBox="1"/>
          <p:nvPr/>
        </p:nvSpPr>
        <p:spPr>
          <a:xfrm>
            <a:off x="3491880" y="2060848"/>
            <a:ext cx="640415" cy="215444"/>
          </a:xfrm>
          <a:prstGeom prst="rect">
            <a:avLst/>
          </a:prstGeom>
          <a:noFill/>
        </p:spPr>
        <p:txBody>
          <a:bodyPr wrap="square" rtlCol="0">
            <a:spAutoFit/>
          </a:bodyPr>
          <a:lstStyle/>
          <a:p>
            <a:r>
              <a:rPr lang="fr-BE" sz="800" dirty="0" err="1"/>
              <a:t>extends</a:t>
            </a:r>
            <a:endParaRPr lang="fr-BE" sz="800" dirty="0"/>
          </a:p>
        </p:txBody>
      </p:sp>
      <p:sp>
        <p:nvSpPr>
          <p:cNvPr id="43" name="ZoneTexte 42"/>
          <p:cNvSpPr txBox="1"/>
          <p:nvPr/>
        </p:nvSpPr>
        <p:spPr>
          <a:xfrm>
            <a:off x="4867689" y="2060848"/>
            <a:ext cx="640415" cy="215444"/>
          </a:xfrm>
          <a:prstGeom prst="rect">
            <a:avLst/>
          </a:prstGeom>
          <a:noFill/>
        </p:spPr>
        <p:txBody>
          <a:bodyPr wrap="square" rtlCol="0">
            <a:spAutoFit/>
          </a:bodyPr>
          <a:lstStyle/>
          <a:p>
            <a:r>
              <a:rPr lang="fr-BE" sz="800" dirty="0" err="1"/>
              <a:t>extends</a:t>
            </a:r>
            <a:endParaRPr lang="fr-BE" sz="800" dirty="0"/>
          </a:p>
        </p:txBody>
      </p:sp>
      <p:sp>
        <p:nvSpPr>
          <p:cNvPr id="44" name="ZoneTexte 43"/>
          <p:cNvSpPr txBox="1"/>
          <p:nvPr/>
        </p:nvSpPr>
        <p:spPr>
          <a:xfrm>
            <a:off x="6163833" y="2060848"/>
            <a:ext cx="640415" cy="215444"/>
          </a:xfrm>
          <a:prstGeom prst="rect">
            <a:avLst/>
          </a:prstGeom>
          <a:noFill/>
        </p:spPr>
        <p:txBody>
          <a:bodyPr wrap="square" rtlCol="0">
            <a:spAutoFit/>
          </a:bodyPr>
          <a:lstStyle/>
          <a:p>
            <a:r>
              <a:rPr lang="fr-BE" sz="800" dirty="0" err="1"/>
              <a:t>extends</a:t>
            </a:r>
            <a:endParaRPr lang="fr-BE" sz="800" dirty="0"/>
          </a:p>
        </p:txBody>
      </p:sp>
      <p:grpSp>
        <p:nvGrpSpPr>
          <p:cNvPr id="15" name="Groupe 14"/>
          <p:cNvGrpSpPr/>
          <p:nvPr/>
        </p:nvGrpSpPr>
        <p:grpSpPr>
          <a:xfrm>
            <a:off x="46577" y="3740814"/>
            <a:ext cx="6810428" cy="1173166"/>
            <a:chOff x="46577" y="3740814"/>
            <a:chExt cx="6810428" cy="1173166"/>
          </a:xfrm>
        </p:grpSpPr>
        <p:grpSp>
          <p:nvGrpSpPr>
            <p:cNvPr id="20" name="Groupe 19"/>
            <p:cNvGrpSpPr/>
            <p:nvPr/>
          </p:nvGrpSpPr>
          <p:grpSpPr>
            <a:xfrm>
              <a:off x="1296435" y="3740814"/>
              <a:ext cx="5560570" cy="761387"/>
              <a:chOff x="3547934" y="3774317"/>
              <a:chExt cx="5560570" cy="761387"/>
            </a:xfrm>
          </p:grpSpPr>
          <p:pic>
            <p:nvPicPr>
              <p:cNvPr id="3077"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40242" y="4175316"/>
                <a:ext cx="2368262" cy="360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e 24"/>
              <p:cNvGrpSpPr/>
              <p:nvPr/>
            </p:nvGrpSpPr>
            <p:grpSpPr>
              <a:xfrm>
                <a:off x="4219962" y="3774317"/>
                <a:ext cx="2376264" cy="745149"/>
                <a:chOff x="5652120" y="3789040"/>
                <a:chExt cx="3080941" cy="966122"/>
              </a:xfrm>
            </p:grpSpPr>
            <p:pic>
              <p:nvPicPr>
                <p:cNvPr id="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2120" y="3789040"/>
                  <a:ext cx="3080941" cy="9661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Connecteur droit 26"/>
                <p:cNvCxnSpPr/>
                <p:nvPr/>
              </p:nvCxnSpPr>
              <p:spPr>
                <a:xfrm>
                  <a:off x="8028384" y="4437112"/>
                  <a:ext cx="216024" cy="0"/>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8" name="Groupe 27"/>
              <p:cNvGrpSpPr/>
              <p:nvPr/>
            </p:nvGrpSpPr>
            <p:grpSpPr>
              <a:xfrm>
                <a:off x="6740242" y="3795717"/>
                <a:ext cx="2367146" cy="334014"/>
                <a:chOff x="5661239" y="5029827"/>
                <a:chExt cx="3105150" cy="438150"/>
              </a:xfrm>
            </p:grpSpPr>
            <p:pic>
              <p:nvPicPr>
                <p:cNvPr id="29"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61239" y="5029827"/>
                  <a:ext cx="3105150" cy="438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Connecteur droit 29"/>
                <p:cNvCxnSpPr/>
                <p:nvPr/>
              </p:nvCxnSpPr>
              <p:spPr>
                <a:xfrm>
                  <a:off x="7746793" y="5221006"/>
                  <a:ext cx="574024" cy="0"/>
                </a:xfrm>
                <a:prstGeom prst="line">
                  <a:avLst/>
                </a:prstGeom>
              </p:spPr>
              <p:style>
                <a:lnRef idx="2">
                  <a:schemeClr val="accent3"/>
                </a:lnRef>
                <a:fillRef idx="0">
                  <a:schemeClr val="accent3"/>
                </a:fillRef>
                <a:effectRef idx="1">
                  <a:schemeClr val="accent3"/>
                </a:effectRef>
                <a:fontRef idx="minor">
                  <a:schemeClr val="tx1"/>
                </a:fontRef>
              </p:style>
            </p:cxnSp>
          </p:grpSp>
          <p:cxnSp>
            <p:nvCxnSpPr>
              <p:cNvPr id="4" name="Connecteur droit avec flèche 3"/>
              <p:cNvCxnSpPr/>
              <p:nvPr/>
            </p:nvCxnSpPr>
            <p:spPr>
              <a:xfrm>
                <a:off x="3547934" y="4231879"/>
                <a:ext cx="792088"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cxnSp>
          <p:nvCxnSpPr>
            <p:cNvPr id="6" name="Connecteur droit 5"/>
            <p:cNvCxnSpPr/>
            <p:nvPr/>
          </p:nvCxnSpPr>
          <p:spPr>
            <a:xfrm flipH="1">
              <a:off x="179512" y="4198376"/>
              <a:ext cx="1116923" cy="287587"/>
            </a:xfrm>
            <a:prstGeom prst="line">
              <a:avLst/>
            </a:prstGeom>
          </p:spPr>
          <p:style>
            <a:lnRef idx="2">
              <a:schemeClr val="accent3"/>
            </a:lnRef>
            <a:fillRef idx="0">
              <a:schemeClr val="accent3"/>
            </a:fillRef>
            <a:effectRef idx="1">
              <a:schemeClr val="accent3"/>
            </a:effectRef>
            <a:fontRef idx="minor">
              <a:schemeClr val="tx1"/>
            </a:fontRef>
          </p:style>
        </p:cxnSp>
        <p:cxnSp>
          <p:nvCxnSpPr>
            <p:cNvPr id="9" name="Connecteur droit 8"/>
            <p:cNvCxnSpPr/>
            <p:nvPr/>
          </p:nvCxnSpPr>
          <p:spPr>
            <a:xfrm flipH="1">
              <a:off x="46577" y="4485963"/>
              <a:ext cx="132935" cy="428017"/>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Connecteur droit 11"/>
            <p:cNvCxnSpPr>
              <a:endCxn id="2" idx="1"/>
            </p:cNvCxnSpPr>
            <p:nvPr/>
          </p:nvCxnSpPr>
          <p:spPr>
            <a:xfrm>
              <a:off x="46577" y="4913980"/>
              <a:ext cx="276951" cy="0"/>
            </a:xfrm>
            <a:prstGeom prst="line">
              <a:avLst/>
            </a:prstGeom>
          </p:spPr>
          <p:style>
            <a:lnRef idx="2">
              <a:schemeClr val="accent3"/>
            </a:lnRef>
            <a:fillRef idx="0">
              <a:schemeClr val="accent3"/>
            </a:fillRef>
            <a:effectRef idx="1">
              <a:schemeClr val="accent3"/>
            </a:effectRef>
            <a:fontRef idx="minor">
              <a:schemeClr val="tx1"/>
            </a:fontRef>
          </p:style>
        </p:cxnSp>
      </p:grpSp>
      <p:cxnSp>
        <p:nvCxnSpPr>
          <p:cNvPr id="48" name="Connecteur droit 47"/>
          <p:cNvCxnSpPr/>
          <p:nvPr/>
        </p:nvCxnSpPr>
        <p:spPr>
          <a:xfrm>
            <a:off x="3126851" y="577752"/>
            <a:ext cx="324688"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9" name="Connecteur droit 48"/>
          <p:cNvCxnSpPr/>
          <p:nvPr/>
        </p:nvCxnSpPr>
        <p:spPr>
          <a:xfrm>
            <a:off x="5120145" y="4045173"/>
            <a:ext cx="24394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Connecteur droit 49"/>
          <p:cNvCxnSpPr/>
          <p:nvPr/>
        </p:nvCxnSpPr>
        <p:spPr>
          <a:xfrm>
            <a:off x="6617680" y="3922423"/>
            <a:ext cx="15337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Connecteur droit 53"/>
          <p:cNvCxnSpPr/>
          <p:nvPr/>
        </p:nvCxnSpPr>
        <p:spPr>
          <a:xfrm>
            <a:off x="3398606" y="1082212"/>
            <a:ext cx="22176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Connecteur droit 54"/>
          <p:cNvCxnSpPr/>
          <p:nvPr/>
        </p:nvCxnSpPr>
        <p:spPr>
          <a:xfrm>
            <a:off x="5141411" y="4447745"/>
            <a:ext cx="24394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Connecteur droit 56"/>
          <p:cNvCxnSpPr/>
          <p:nvPr/>
        </p:nvCxnSpPr>
        <p:spPr>
          <a:xfrm>
            <a:off x="5552193" y="4447745"/>
            <a:ext cx="24394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Connecteur en arc 7"/>
          <p:cNvCxnSpPr>
            <a:stCxn id="29" idx="3"/>
            <a:endCxn id="3077" idx="3"/>
          </p:cNvCxnSpPr>
          <p:nvPr/>
        </p:nvCxnSpPr>
        <p:spPr>
          <a:xfrm>
            <a:off x="6855889" y="3929221"/>
            <a:ext cx="1116" cy="392786"/>
          </a:xfrm>
          <a:prstGeom prst="curvedConnector3">
            <a:avLst>
              <a:gd name="adj1" fmla="val 205838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endCxn id="29" idx="1"/>
          </p:cNvCxnSpPr>
          <p:nvPr/>
        </p:nvCxnSpPr>
        <p:spPr>
          <a:xfrm flipV="1">
            <a:off x="4344727" y="3929221"/>
            <a:ext cx="144016" cy="184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a:xfrm>
            <a:off x="6470365" y="908720"/>
            <a:ext cx="221766" cy="0"/>
          </a:xfrm>
          <a:prstGeom prst="line">
            <a:avLst/>
          </a:prstGeom>
        </p:spPr>
        <p:style>
          <a:lnRef idx="3">
            <a:schemeClr val="accent1"/>
          </a:lnRef>
          <a:fillRef idx="0">
            <a:schemeClr val="accent1"/>
          </a:fillRef>
          <a:effectRef idx="2">
            <a:schemeClr val="accent1"/>
          </a:effectRef>
          <a:fontRef idx="minor">
            <a:schemeClr val="tx1"/>
          </a:fontRef>
        </p:style>
      </p:cxnSp>
      <p:sp>
        <p:nvSpPr>
          <p:cNvPr id="17" name="ZoneTexte 16"/>
          <p:cNvSpPr txBox="1"/>
          <p:nvPr/>
        </p:nvSpPr>
        <p:spPr>
          <a:xfrm>
            <a:off x="6831245" y="4221088"/>
            <a:ext cx="2290154" cy="184666"/>
          </a:xfrm>
          <a:prstGeom prst="rect">
            <a:avLst/>
          </a:prstGeom>
          <a:noFill/>
        </p:spPr>
        <p:txBody>
          <a:bodyPr wrap="square" rtlCol="0">
            <a:spAutoFit/>
          </a:bodyPr>
          <a:lstStyle/>
          <a:p>
            <a:r>
              <a:rPr lang="fr-FR" sz="600" b="1" dirty="0" err="1"/>
              <a:t>JeuBeta</a:t>
            </a:r>
            <a:r>
              <a:rPr lang="fr-FR" sz="600" b="1" dirty="0"/>
              <a:t> et </a:t>
            </a:r>
            <a:r>
              <a:rPr lang="fr-FR" sz="600" b="1" dirty="0" err="1"/>
              <a:t>JeuDefinitif</a:t>
            </a:r>
            <a:r>
              <a:rPr lang="fr-FR" sz="600" b="1" dirty="0"/>
              <a:t>. Pas de corps pour </a:t>
            </a:r>
            <a:r>
              <a:rPr lang="fr-FR" sz="600" b="1" dirty="0" err="1"/>
              <a:t>JeuEnDeveloppement</a:t>
            </a:r>
            <a:endParaRPr lang="fr-FR" sz="600" b="1" dirty="0"/>
          </a:p>
        </p:txBody>
      </p:sp>
      <p:sp>
        <p:nvSpPr>
          <p:cNvPr id="61" name="ZoneTexte 60"/>
          <p:cNvSpPr txBox="1"/>
          <p:nvPr/>
        </p:nvSpPr>
        <p:spPr>
          <a:xfrm>
            <a:off x="6828488" y="4714258"/>
            <a:ext cx="2290154" cy="184666"/>
          </a:xfrm>
          <a:prstGeom prst="rect">
            <a:avLst/>
          </a:prstGeom>
          <a:noFill/>
        </p:spPr>
        <p:txBody>
          <a:bodyPr wrap="square" rtlCol="0">
            <a:spAutoFit/>
          </a:bodyPr>
          <a:lstStyle/>
          <a:p>
            <a:r>
              <a:rPr lang="fr-FR" sz="600" b="1" dirty="0" err="1"/>
              <a:t>JeuDefinitif</a:t>
            </a:r>
            <a:r>
              <a:rPr lang="fr-FR" sz="600" b="1" dirty="0"/>
              <a:t>. Pas de corps pour </a:t>
            </a:r>
            <a:r>
              <a:rPr lang="fr-FR" sz="600" b="1" dirty="0" err="1"/>
              <a:t>JeuBeta</a:t>
            </a:r>
            <a:r>
              <a:rPr lang="fr-FR" sz="600" b="1" dirty="0"/>
              <a:t> et </a:t>
            </a:r>
            <a:r>
              <a:rPr lang="fr-FR" sz="600" b="1" dirty="0" err="1"/>
              <a:t>JeuEnDeveloppement</a:t>
            </a:r>
            <a:endParaRPr lang="fr-FR" sz="600" b="1" dirty="0"/>
          </a:p>
        </p:txBody>
      </p:sp>
      <p:sp>
        <p:nvSpPr>
          <p:cNvPr id="63" name="ZoneTexte 62"/>
          <p:cNvSpPr txBox="1"/>
          <p:nvPr/>
        </p:nvSpPr>
        <p:spPr>
          <a:xfrm>
            <a:off x="6807758" y="5177664"/>
            <a:ext cx="2290154" cy="184666"/>
          </a:xfrm>
          <a:prstGeom prst="rect">
            <a:avLst/>
          </a:prstGeom>
          <a:noFill/>
        </p:spPr>
        <p:txBody>
          <a:bodyPr wrap="square" rtlCol="0">
            <a:spAutoFit/>
          </a:bodyPr>
          <a:lstStyle/>
          <a:p>
            <a:r>
              <a:rPr lang="fr-FR" sz="600" b="1" dirty="0" err="1"/>
              <a:t>JeuBeta</a:t>
            </a:r>
            <a:r>
              <a:rPr lang="fr-FR" sz="600" b="1" dirty="0"/>
              <a:t> et </a:t>
            </a:r>
            <a:r>
              <a:rPr lang="fr-FR" sz="600" b="1" dirty="0" err="1"/>
              <a:t>JeuEnDeveloppement</a:t>
            </a:r>
            <a:r>
              <a:rPr lang="fr-FR" sz="600" b="1" dirty="0"/>
              <a:t>. Pas de corps pour </a:t>
            </a:r>
            <a:r>
              <a:rPr lang="fr-FR" sz="600" b="1" dirty="0" err="1"/>
              <a:t>JeuDefinitif</a:t>
            </a:r>
            <a:endParaRPr lang="fr-FR" sz="600" b="1" dirty="0"/>
          </a:p>
        </p:txBody>
      </p:sp>
      <p:sp>
        <p:nvSpPr>
          <p:cNvPr id="64" name="ZoneTexte 63"/>
          <p:cNvSpPr txBox="1"/>
          <p:nvPr/>
        </p:nvSpPr>
        <p:spPr>
          <a:xfrm>
            <a:off x="6815194" y="5609331"/>
            <a:ext cx="2290154" cy="184666"/>
          </a:xfrm>
          <a:prstGeom prst="rect">
            <a:avLst/>
          </a:prstGeom>
          <a:noFill/>
        </p:spPr>
        <p:txBody>
          <a:bodyPr wrap="square" rtlCol="0">
            <a:spAutoFit/>
          </a:bodyPr>
          <a:lstStyle/>
          <a:p>
            <a:r>
              <a:rPr lang="fr-FR" sz="600" b="1" dirty="0" err="1"/>
              <a:t>JeuEnDeveloppement</a:t>
            </a:r>
            <a:r>
              <a:rPr lang="fr-FR" sz="600" b="1" dirty="0"/>
              <a:t> </a:t>
            </a:r>
            <a:r>
              <a:rPr lang="fr-FR" sz="600" b="1" dirty="0">
                <a:sym typeface="Wingdings" panose="05000000000000000000" pitchFamily="2" charset="2"/>
              </a:rPr>
              <a:t> Création d’une instance </a:t>
            </a:r>
            <a:r>
              <a:rPr lang="fr-FR" sz="600" b="1" dirty="0" err="1">
                <a:sym typeface="Wingdings" panose="05000000000000000000" pitchFamily="2" charset="2"/>
              </a:rPr>
              <a:t>JeuBeta</a:t>
            </a:r>
            <a:endParaRPr lang="fr-FR" sz="600" b="1" dirty="0"/>
          </a:p>
        </p:txBody>
      </p:sp>
      <p:sp>
        <p:nvSpPr>
          <p:cNvPr id="65" name="ZoneTexte 64"/>
          <p:cNvSpPr txBox="1"/>
          <p:nvPr/>
        </p:nvSpPr>
        <p:spPr>
          <a:xfrm>
            <a:off x="6804248" y="5993747"/>
            <a:ext cx="2290154" cy="184666"/>
          </a:xfrm>
          <a:prstGeom prst="rect">
            <a:avLst/>
          </a:prstGeom>
          <a:noFill/>
        </p:spPr>
        <p:txBody>
          <a:bodyPr wrap="square" rtlCol="0">
            <a:spAutoFit/>
          </a:bodyPr>
          <a:lstStyle/>
          <a:p>
            <a:r>
              <a:rPr lang="fr-FR" sz="600" b="1" dirty="0" err="1"/>
              <a:t>JeuBeta</a:t>
            </a:r>
            <a:r>
              <a:rPr lang="fr-FR" sz="600" b="1" dirty="0"/>
              <a:t> </a:t>
            </a:r>
            <a:r>
              <a:rPr lang="fr-FR" sz="600" b="1" dirty="0">
                <a:sym typeface="Wingdings" panose="05000000000000000000" pitchFamily="2" charset="2"/>
              </a:rPr>
              <a:t> Création d’une instance </a:t>
            </a:r>
            <a:r>
              <a:rPr lang="fr-FR" sz="600" b="1" dirty="0" err="1">
                <a:sym typeface="Wingdings" panose="05000000000000000000" pitchFamily="2" charset="2"/>
              </a:rPr>
              <a:t>JeuDefinitif</a:t>
            </a:r>
            <a:endParaRPr lang="fr-FR" sz="600" b="1" dirty="0"/>
          </a:p>
        </p:txBody>
      </p:sp>
      <p:sp>
        <p:nvSpPr>
          <p:cNvPr id="66" name="ZoneTexte 65"/>
          <p:cNvSpPr txBox="1"/>
          <p:nvPr/>
        </p:nvSpPr>
        <p:spPr>
          <a:xfrm>
            <a:off x="6813344" y="6337219"/>
            <a:ext cx="2290154" cy="184666"/>
          </a:xfrm>
          <a:prstGeom prst="rect">
            <a:avLst/>
          </a:prstGeom>
          <a:noFill/>
        </p:spPr>
        <p:txBody>
          <a:bodyPr wrap="square" rtlCol="0">
            <a:spAutoFit/>
          </a:bodyPr>
          <a:lstStyle/>
          <a:p>
            <a:r>
              <a:rPr lang="fr-FR" sz="600" b="1" dirty="0" err="1"/>
              <a:t>JeuDefinitif</a:t>
            </a:r>
            <a:r>
              <a:rPr lang="fr-FR" sz="600" b="1" dirty="0">
                <a:sym typeface="Wingdings" panose="05000000000000000000" pitchFamily="2" charset="2"/>
              </a:rPr>
              <a:t> Pas de création d’une instance, car plus d’autre état</a:t>
            </a:r>
            <a:endParaRPr lang="fr-FR" sz="600" b="1" dirty="0"/>
          </a:p>
        </p:txBody>
      </p:sp>
    </p:spTree>
    <p:extLst>
      <p:ext uri="{BB962C8B-B14F-4D97-AF65-F5344CB8AC3E}">
        <p14:creationId xmlns:p14="http://schemas.microsoft.com/office/powerpoint/2010/main" val="62669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5124" y="188640"/>
            <a:ext cx="8755348" cy="369332"/>
          </a:xfrm>
          <a:prstGeom prst="rect">
            <a:avLst/>
          </a:prstGeom>
          <a:noFill/>
        </p:spPr>
        <p:txBody>
          <a:bodyPr wrap="square" rtlCol="0">
            <a:spAutoFit/>
          </a:bodyPr>
          <a:lstStyle/>
          <a:p>
            <a:r>
              <a:rPr lang="fr-BE" b="1" u="sng" dirty="0"/>
              <a:t>Situation</a:t>
            </a:r>
          </a:p>
        </p:txBody>
      </p:sp>
      <p:sp>
        <p:nvSpPr>
          <p:cNvPr id="3" name="ZoneTexte 2"/>
          <p:cNvSpPr txBox="1"/>
          <p:nvPr/>
        </p:nvSpPr>
        <p:spPr>
          <a:xfrm>
            <a:off x="65124" y="908720"/>
            <a:ext cx="8784976" cy="4524315"/>
          </a:xfrm>
          <a:prstGeom prst="rect">
            <a:avLst/>
          </a:prstGeom>
          <a:noFill/>
        </p:spPr>
        <p:txBody>
          <a:bodyPr wrap="square" rtlCol="0">
            <a:spAutoFit/>
          </a:bodyPr>
          <a:lstStyle/>
          <a:p>
            <a:r>
              <a:rPr lang="fr-BE" sz="2400" dirty="0"/>
              <a:t>Ce DP est à utiliser lorsque l’on veut qu’un objet change de comportement lorsque son état (plusieurs possibles)  interne change </a:t>
            </a:r>
          </a:p>
          <a:p>
            <a:r>
              <a:rPr lang="fr-BE" sz="2400" dirty="0"/>
              <a:t>-&gt; permet d’adapter les comportements d’un objet en fonction de son état.</a:t>
            </a:r>
          </a:p>
          <a:p>
            <a:endParaRPr lang="fr-BE" sz="2400" dirty="0"/>
          </a:p>
          <a:p>
            <a:r>
              <a:rPr lang="fr-BE" b="1" u="sng" dirty="0"/>
              <a:t>Utile </a:t>
            </a:r>
          </a:p>
          <a:p>
            <a:endParaRPr lang="fr-BE" sz="2400" dirty="0"/>
          </a:p>
          <a:p>
            <a:r>
              <a:rPr lang="fr-BE" sz="2400" dirty="0"/>
              <a:t>Lorsqu’un objet possède plusieurs états possibles et que les traitements diffèrent dans chaque état. Il faut gérer le passage d’un état à l’autre</a:t>
            </a:r>
          </a:p>
          <a:p>
            <a:r>
              <a:rPr lang="fr-BE" sz="2400" dirty="0"/>
              <a:t>-&gt; distribution des traitements par délégation à </a:t>
            </a:r>
            <a:r>
              <a:rPr lang="fr-BE" sz="2400" dirty="0" err="1"/>
              <a:t>EtatJeuVideo</a:t>
            </a:r>
            <a:r>
              <a:rPr lang="fr-BE" sz="2400" dirty="0"/>
              <a:t> qui va déléguer aux sous-classes </a:t>
            </a:r>
            <a:r>
              <a:rPr lang="fr-BE" sz="2400" dirty="0" err="1"/>
              <a:t>EtatsConcrets</a:t>
            </a:r>
            <a:r>
              <a:rPr lang="fr-BE" sz="2400" dirty="0"/>
              <a:t> : chacune gère ses méthodes</a:t>
            </a:r>
          </a:p>
        </p:txBody>
      </p:sp>
    </p:spTree>
    <p:extLst>
      <p:ext uri="{BB962C8B-B14F-4D97-AF65-F5344CB8AC3E}">
        <p14:creationId xmlns:p14="http://schemas.microsoft.com/office/powerpoint/2010/main" val="174438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72008"/>
            <a:ext cx="7339012" cy="3501008"/>
          </a:xfrm>
          <a:prstGeom prst="rect">
            <a:avLst/>
          </a:prstGeom>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608" y="3789040"/>
            <a:ext cx="6234970" cy="2808312"/>
          </a:xfrm>
          <a:prstGeom prst="rect">
            <a:avLst/>
          </a:prstGeom>
        </p:spPr>
      </p:pic>
      <p:cxnSp>
        <p:nvCxnSpPr>
          <p:cNvPr id="11" name="Connecteur droit 10"/>
          <p:cNvCxnSpPr/>
          <p:nvPr/>
        </p:nvCxnSpPr>
        <p:spPr>
          <a:xfrm>
            <a:off x="0" y="3645024"/>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ZoneTexte 6"/>
          <p:cNvSpPr txBox="1"/>
          <p:nvPr/>
        </p:nvSpPr>
        <p:spPr>
          <a:xfrm>
            <a:off x="3347864" y="908720"/>
            <a:ext cx="792088" cy="215444"/>
          </a:xfrm>
          <a:prstGeom prst="rect">
            <a:avLst/>
          </a:prstGeom>
          <a:noFill/>
        </p:spPr>
        <p:txBody>
          <a:bodyPr wrap="square" rtlCol="0">
            <a:spAutoFit/>
          </a:bodyPr>
          <a:lstStyle/>
          <a:p>
            <a:r>
              <a:rPr lang="fr-BE" sz="800" dirty="0"/>
              <a:t>Jeu : </a:t>
            </a:r>
            <a:r>
              <a:rPr lang="fr-BE" sz="800" dirty="0" err="1"/>
              <a:t>JeuVideo</a:t>
            </a:r>
            <a:endParaRPr lang="fr-BE" sz="800" dirty="0"/>
          </a:p>
        </p:txBody>
      </p:sp>
      <p:sp>
        <p:nvSpPr>
          <p:cNvPr id="8" name="ZoneTexte 7"/>
          <p:cNvSpPr txBox="1"/>
          <p:nvPr/>
        </p:nvSpPr>
        <p:spPr>
          <a:xfrm>
            <a:off x="3059832" y="404664"/>
            <a:ext cx="1152128" cy="215444"/>
          </a:xfrm>
          <a:prstGeom prst="rect">
            <a:avLst/>
          </a:prstGeom>
          <a:noFill/>
        </p:spPr>
        <p:txBody>
          <a:bodyPr wrap="square" rtlCol="0">
            <a:spAutoFit/>
          </a:bodyPr>
          <a:lstStyle/>
          <a:p>
            <a:r>
              <a:rPr lang="fr-BE" sz="800" dirty="0" err="1"/>
              <a:t>etatJeu</a:t>
            </a:r>
            <a:r>
              <a:rPr lang="fr-BE" sz="800" dirty="0"/>
              <a:t> : </a:t>
            </a:r>
            <a:r>
              <a:rPr lang="fr-BE" sz="800" dirty="0" err="1"/>
              <a:t>EtatJeuVideo</a:t>
            </a:r>
            <a:endParaRPr lang="fr-BE" sz="800" dirty="0"/>
          </a:p>
        </p:txBody>
      </p:sp>
      <p:pic>
        <p:nvPicPr>
          <p:cNvPr id="1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095" y="1300659"/>
            <a:ext cx="2356689" cy="2356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46577" y="35243"/>
            <a:ext cx="98937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DP</a:t>
            </a:r>
          </a:p>
        </p:txBody>
      </p:sp>
      <p:sp>
        <p:nvSpPr>
          <p:cNvPr id="14" name="ZoneTexte 13"/>
          <p:cNvSpPr txBox="1"/>
          <p:nvPr/>
        </p:nvSpPr>
        <p:spPr>
          <a:xfrm>
            <a:off x="3419872" y="2276109"/>
            <a:ext cx="640415" cy="215444"/>
          </a:xfrm>
          <a:prstGeom prst="rect">
            <a:avLst/>
          </a:prstGeom>
          <a:noFill/>
        </p:spPr>
        <p:txBody>
          <a:bodyPr wrap="square" rtlCol="0">
            <a:spAutoFit/>
          </a:bodyPr>
          <a:lstStyle/>
          <a:p>
            <a:r>
              <a:rPr lang="fr-BE" sz="800" dirty="0" err="1"/>
              <a:t>extends</a:t>
            </a:r>
            <a:endParaRPr lang="fr-BE" sz="800" dirty="0"/>
          </a:p>
        </p:txBody>
      </p:sp>
      <p:sp>
        <p:nvSpPr>
          <p:cNvPr id="15" name="ZoneTexte 14"/>
          <p:cNvSpPr txBox="1"/>
          <p:nvPr/>
        </p:nvSpPr>
        <p:spPr>
          <a:xfrm>
            <a:off x="5083713" y="2276292"/>
            <a:ext cx="640415" cy="215444"/>
          </a:xfrm>
          <a:prstGeom prst="rect">
            <a:avLst/>
          </a:prstGeom>
          <a:noFill/>
        </p:spPr>
        <p:txBody>
          <a:bodyPr wrap="square" rtlCol="0">
            <a:spAutoFit/>
          </a:bodyPr>
          <a:lstStyle/>
          <a:p>
            <a:r>
              <a:rPr lang="fr-BE" sz="800" dirty="0" err="1"/>
              <a:t>extends</a:t>
            </a:r>
            <a:endParaRPr lang="fr-BE" sz="800" dirty="0"/>
          </a:p>
        </p:txBody>
      </p:sp>
      <p:sp>
        <p:nvSpPr>
          <p:cNvPr id="16" name="ZoneTexte 15"/>
          <p:cNvSpPr txBox="1"/>
          <p:nvPr/>
        </p:nvSpPr>
        <p:spPr>
          <a:xfrm>
            <a:off x="6590538" y="2285817"/>
            <a:ext cx="640415" cy="215444"/>
          </a:xfrm>
          <a:prstGeom prst="rect">
            <a:avLst/>
          </a:prstGeom>
          <a:noFill/>
        </p:spPr>
        <p:txBody>
          <a:bodyPr wrap="square" rtlCol="0">
            <a:spAutoFit/>
          </a:bodyPr>
          <a:lstStyle/>
          <a:p>
            <a:r>
              <a:rPr lang="fr-BE" sz="800" dirty="0" err="1"/>
              <a:t>extends</a:t>
            </a:r>
            <a:endParaRPr lang="fr-BE" sz="800" dirty="0"/>
          </a:p>
        </p:txBody>
      </p:sp>
    </p:spTree>
    <p:extLst>
      <p:ext uri="{BB962C8B-B14F-4D97-AF65-F5344CB8AC3E}">
        <p14:creationId xmlns:p14="http://schemas.microsoft.com/office/powerpoint/2010/main" val="2798156849"/>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3302</TotalTime>
  <Words>2747</Words>
  <Application>Microsoft Office PowerPoint</Application>
  <PresentationFormat>Affichage à l'écran (4:3)</PresentationFormat>
  <Paragraphs>582</Paragraphs>
  <Slides>55</Slides>
  <Notes>55</Notes>
  <HiddenSlides>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55</vt:i4>
      </vt:variant>
    </vt:vector>
  </HeadingPairs>
  <TitlesOfParts>
    <vt:vector size="60" baseType="lpstr">
      <vt:lpstr>Arial</vt:lpstr>
      <vt:lpstr>Calibri</vt:lpstr>
      <vt:lpstr>Consolas</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Godefroid Laurent</cp:lastModifiedBy>
  <cp:revision>944</cp:revision>
  <cp:lastPrinted>2019-10-09T21:28:03Z</cp:lastPrinted>
  <dcterms:modified xsi:type="dcterms:W3CDTF">2019-10-09T23:29:01Z</dcterms:modified>
</cp:coreProperties>
</file>