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4" r:id="rId5"/>
    <p:sldId id="257" r:id="rId6"/>
    <p:sldId id="267" r:id="rId7"/>
    <p:sldId id="265" r:id="rId8"/>
    <p:sldId id="268" r:id="rId9"/>
    <p:sldId id="269" r:id="rId10"/>
    <p:sldId id="270" r:id="rId11"/>
    <p:sldId id="260" r:id="rId12"/>
    <p:sldId id="263" r:id="rId13"/>
    <p:sldId id="261" r:id="rId14"/>
    <p:sldId id="262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44979-93C6-417C-ADA5-C2F63644D615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E8992-918D-4EA7-9F4F-55BB648711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62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C37BB-8D54-421F-AD0A-BF35597D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8F786-9FBC-4075-B4ED-785E6867B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4B1F2C-CDFF-4F07-BB93-5D547A86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0E59-8AD5-44D2-B88B-295ADD82C613}" type="datetime1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DA4E8-FA04-4A32-A065-237A55D6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97827-8974-4892-9D47-DBC04B89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28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5837-83D9-4AA6-9E8C-D8F64563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63B467-C417-494C-BAE3-EB2FD22F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74053-2A2A-40A6-8A9A-B48E55F8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D3C8-C971-422B-83EC-84C771710DE0}" type="datetime1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F87CE-711C-4F62-B7C8-0A8B6C0F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538E4F-FAF5-476B-A83C-CDC71EA2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28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D6973C-9EDD-4660-9E8F-F14F8ECC3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F4BD55-D9F4-45D9-9E53-0288DC51B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A3FF86-5CC3-4C93-989C-72576802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ACDF-CFE5-48EE-836F-F9EE1630904C}" type="datetime1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D356F-D0C2-4EA5-ACE5-51EB98A8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4EE6C-9191-46B7-A3B4-39286B9E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53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C503-9A09-48DA-AE88-C224E182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2513F-3627-4AA5-BA35-53C846CC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AEDA1-F0AC-4975-AC82-F0C12A1A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FCF1-F3DF-4DD4-8BAB-BA93E1434BF6}" type="datetime1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F54F6-DF1E-438C-80B2-EFE38A90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BE4A3-807F-48D3-9D32-06EA79DD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1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10D25-B43F-4022-AE71-C45FAE7C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438BBD-1E66-46F5-BD02-C259B8D9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0287A-5E76-4D3C-91B6-5E7F2B91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CF15-DB88-4B3A-AE7E-55D3B45641B9}" type="datetime1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EB113-4332-4145-BB6E-9367F24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2A824-8900-454C-9CED-1B8B3734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79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11252-DBB4-4F4E-8487-F1FD2AEB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0B615-A2FD-43B3-B899-CACBB47A8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5380C0-B263-43B1-ACF0-B76E888E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E630DF-64B8-4979-8B95-4D7527F8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E3CA-7891-40E6-9FC4-676320C58A7E}" type="datetime1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06B016-4A55-4878-9452-25556FB5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AEB5E-8DC7-4374-9764-A23F7EB0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3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5FCF9-0062-4C81-95C3-6C895A67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D4E9F-0DCB-40CC-95C8-43A4EBF2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5574D3-8C34-47F3-883A-2FBEE4DDB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55227C-0E15-4145-8E7E-BE5265F8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3D7065-FC93-4FA0-94A8-2F0735197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4CFD43-E1D9-4419-B593-75600CC9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474E-8BDD-427E-AA1A-048DD7BE2CFA}" type="datetime1">
              <a:rPr lang="es-CO" smtClean="0"/>
              <a:t>6/12/2021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1B1B60-FC4B-47A9-81BA-51DB17FB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1CFB5A-878B-48E8-B6EE-A4232062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551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E56DF-53D8-4F1B-B136-1FE975BE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4B28A4-88E3-4776-9EC4-6A538E26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70E-EA3C-441A-AAEB-2CDDE9F15EA5}" type="datetime1">
              <a:rPr lang="es-CO" smtClean="0"/>
              <a:t>6/12/2021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DE0A8D-E2E2-410A-BA1A-1E68EA3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D18764-BCB5-491B-A8ED-170EBC69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03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614769-AED1-4281-9330-D3F23E8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D4AC-742D-4503-B583-D94834062E7D}" type="datetime1">
              <a:rPr lang="es-CO" smtClean="0"/>
              <a:t>6/12/2021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44FDD3-69C0-4703-B8D5-FB70790F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0F5696-D5EE-4996-A3B9-B5EEEC9F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851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045F5-F29C-430C-87A6-8A73AF7B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5EFB4-8583-4E3C-8891-526E0E70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7F8C2-1C67-4EFC-AE6F-870687362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C74D47-A497-4316-9A07-6281832D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E919-BFFF-444B-8DD2-4FDF1F5E7F9C}" type="datetime1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16AEEC-0D3C-4988-BF1B-BB431974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6D6244-C8BE-4A6D-970D-97AD6F33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70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27919-F38C-413C-AA0F-FA981ABA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2B303D-4ECC-48CC-B824-3A898DAA5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D7B31-449B-4063-94D8-CF8FE2C9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89F255-1C4F-4C46-ADA7-E799221C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7F7-ED30-46B7-85A1-736D9769EB39}" type="datetime1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9585A4-9AB1-48A2-8F64-120E880A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6FC552-C55F-40B9-B0C0-9B7D15B3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2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745B13-A5CD-4F0F-9010-99692474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87754-0241-4186-98FA-BFE36F3E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BB8D7-8918-431E-959A-F34BF2FD4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4E67-81A6-402A-9C38-4DDF535E1FD9}" type="datetime1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DC5F6-300A-4DDD-8C44-1F00A9D7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7953C-7713-4D51-AC38-5F0D85FE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F10C-AB33-42E9-B1D3-504A3EBF7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76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D09DA-B419-4E0E-8993-D3960E35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000" b="1" dirty="0">
                <a:latin typeface="Arial Nova Cond Light" panose="020B0604020202020204" pitchFamily="34" charset="0"/>
              </a:rPr>
              <a:t>Modelamiento del proceso de metástasis producto de la desdiferenciación de células cancerígenas adultas (CAC) en células madre cancerígenas (CMC)</a:t>
            </a:r>
            <a:endParaRPr lang="es-CO" sz="3000" b="1" dirty="0">
              <a:latin typeface="Arial Nova Cond Light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F0C01-7FE2-49FD-BC07-9B0683EBF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Nicolás Garnica (201713127), José Rodríguez (20161715)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E0090C-B6BA-4E09-B687-88EF74B3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960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Metodología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37EFDB-5A95-4939-8A83-70CC99644E02}"/>
              </a:ext>
            </a:extLst>
          </p:cNvPr>
          <p:cNvSpPr txBox="1"/>
          <p:nvPr/>
        </p:nvSpPr>
        <p:spPr>
          <a:xfrm>
            <a:off x="838200" y="1613139"/>
            <a:ext cx="63772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latin typeface="Arial Nova Cond Light" panose="020B0306020202020204" pitchFamily="34" charset="0"/>
              </a:rPr>
              <a:t>Queremos que halla un limite de crecimiento celular…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A83553-5A61-47D0-A370-D7975B308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41" y="2436724"/>
            <a:ext cx="5396021" cy="599558"/>
          </a:xfrm>
          <a:prstGeom prst="rect">
            <a:avLst/>
          </a:prstGeom>
        </p:spPr>
      </p:pic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5AED292A-4083-4DD1-AB9C-670A3325D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41" y="3917330"/>
            <a:ext cx="6571714" cy="137211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2E67F09-1B84-4639-A83F-AD582D9E61D5}"/>
              </a:ext>
            </a:extLst>
          </p:cNvPr>
          <p:cNvSpPr txBox="1"/>
          <p:nvPr/>
        </p:nvSpPr>
        <p:spPr>
          <a:xfrm>
            <a:off x="838200" y="3543791"/>
            <a:ext cx="42278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latin typeface="Arial Nova Cond Light" panose="020B0306020202020204" pitchFamily="34" charset="0"/>
              </a:rPr>
              <a:t>Agregamos un limite al crecimiento: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2FAFDE1-926B-4D8F-8336-52D3F9ACBD0C}"/>
              </a:ext>
            </a:extLst>
          </p:cNvPr>
          <p:cNvSpPr/>
          <p:nvPr/>
        </p:nvSpPr>
        <p:spPr>
          <a:xfrm>
            <a:off x="8978054" y="4351592"/>
            <a:ext cx="756860" cy="2172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D15751-953F-405B-AD3C-64C189D45186}"/>
              </a:ext>
            </a:extLst>
          </p:cNvPr>
          <p:cNvSpPr/>
          <p:nvPr/>
        </p:nvSpPr>
        <p:spPr>
          <a:xfrm>
            <a:off x="9052816" y="4909517"/>
            <a:ext cx="756860" cy="2383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A76E3EB-1BDB-4550-9A6A-CE70420D6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07961"/>
            <a:ext cx="6401693" cy="1124107"/>
          </a:xfrm>
          <a:prstGeom prst="rect">
            <a:avLst/>
          </a:prstGeo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DBAD11E1-E26E-466D-9AFB-1FF846C7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20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Resultados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A83C893-04AC-49AE-84B0-F98F69216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95" y="2354134"/>
            <a:ext cx="4450263" cy="333769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AFB9AB-83D6-46D8-8D2C-14148FCD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62" y="2379076"/>
            <a:ext cx="4527040" cy="33127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372A4AE-FFFE-40EB-A9EB-A29391F9747D}"/>
              </a:ext>
            </a:extLst>
          </p:cNvPr>
          <p:cNvSpPr txBox="1"/>
          <p:nvPr/>
        </p:nvSpPr>
        <p:spPr>
          <a:xfrm>
            <a:off x="838200" y="1613139"/>
            <a:ext cx="29844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latin typeface="Arial Nova Cond Light" panose="020B0306020202020204" pitchFamily="34" charset="0"/>
              </a:rPr>
              <a:t>Simulaciones en Python: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4D11BB-0DE6-4471-88F6-1FE62AF2C08C}"/>
              </a:ext>
            </a:extLst>
          </p:cNvPr>
          <p:cNvSpPr txBox="1"/>
          <p:nvPr/>
        </p:nvSpPr>
        <p:spPr>
          <a:xfrm>
            <a:off x="2653459" y="5903165"/>
            <a:ext cx="1655646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Simulación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CB0FD1-BF07-4A4E-927B-7EE33419590F}"/>
              </a:ext>
            </a:extLst>
          </p:cNvPr>
          <p:cNvSpPr txBox="1"/>
          <p:nvPr/>
        </p:nvSpPr>
        <p:spPr>
          <a:xfrm>
            <a:off x="7882895" y="5899837"/>
            <a:ext cx="1655646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Simulación 2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9551AE7-5395-44EC-9334-7A441A7D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013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Resultados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D4DD3DF-0148-4F98-B2B5-A5BAE56B5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54" y="1865382"/>
            <a:ext cx="4425458" cy="3319093"/>
          </a:xfr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6133708-2E7E-4D9E-834B-4AEC9002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70" y="1865382"/>
            <a:ext cx="4425458" cy="331909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999A301-81B9-40E5-B310-8174B02BDB4C}"/>
              </a:ext>
            </a:extLst>
          </p:cNvPr>
          <p:cNvSpPr txBox="1"/>
          <p:nvPr/>
        </p:nvSpPr>
        <p:spPr>
          <a:xfrm>
            <a:off x="5441747" y="5471844"/>
            <a:ext cx="1655646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Simulación 3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B3A0DE-38DE-4B57-AB61-93E66AA6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49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FED89-B898-4BD9-8105-10FA00E8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Modelo continuo no lineal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r>
              <a:rPr lang="es-CO" dirty="0">
                <a:latin typeface="Arial Nova Cond Light" panose="020B0306020202020204" pitchFamily="34" charset="0"/>
              </a:rPr>
              <a:t>Cantidad máxima hallada después de realizar cálculos de cantidad de células dentro de un tumor de 4cm de largo, de forma ovalada.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r>
              <a:rPr lang="es-CO" dirty="0">
                <a:latin typeface="Arial Nova Cond Light" panose="020B0306020202020204" pitchFamily="34" charset="0"/>
              </a:rPr>
              <a:t>Tasa de proliferación de </a:t>
            </a:r>
            <a:r>
              <a:rPr lang="es-CO" dirty="0" err="1">
                <a:latin typeface="Arial Nova Cond Light" panose="020B0306020202020204" pitchFamily="34" charset="0"/>
              </a:rPr>
              <a:t>CACs</a:t>
            </a:r>
            <a:r>
              <a:rPr lang="es-CO" dirty="0">
                <a:latin typeface="Arial Nova Cond Light" panose="020B0306020202020204" pitchFamily="34" charset="0"/>
              </a:rPr>
              <a:t>, disminuye en gran medida al acercarse al limite, en 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A608E1-D8CC-45DF-B49E-902BD0C09227}"/>
              </a:ext>
            </a:extLst>
          </p:cNvPr>
          <p:cNvSpPr txBox="1"/>
          <p:nvPr/>
        </p:nvSpPr>
        <p:spPr>
          <a:xfrm>
            <a:off x="1796431" y="4643709"/>
            <a:ext cx="1655646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Simulación 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D2CEE4-D596-4CE5-8BB8-A0EC115C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28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Discusión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AF21A305-2406-40F0-8856-E416B920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56" y="1805883"/>
            <a:ext cx="8555182" cy="324623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10F0DD-664B-43E8-82D9-CB72D979A274}"/>
              </a:ext>
            </a:extLst>
          </p:cNvPr>
          <p:cNvSpPr txBox="1"/>
          <p:nvPr/>
        </p:nvSpPr>
        <p:spPr>
          <a:xfrm>
            <a:off x="3218831" y="5167312"/>
            <a:ext cx="1655646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Simulación 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B0B6D1-6290-47B2-985A-C038D860CD06}"/>
              </a:ext>
            </a:extLst>
          </p:cNvPr>
          <p:cNvSpPr txBox="1"/>
          <p:nvPr/>
        </p:nvSpPr>
        <p:spPr>
          <a:xfrm>
            <a:off x="7317525" y="5167312"/>
            <a:ext cx="3125920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500" dirty="0">
                <a:latin typeface="Arial Nova Cond Light" panose="020B0306020202020204" pitchFamily="34" charset="0"/>
              </a:rPr>
              <a:t>Modelo de </a:t>
            </a:r>
            <a:r>
              <a:rPr lang="es-CO" sz="2500" dirty="0" err="1">
                <a:latin typeface="Arial Nova Cond Light" panose="020B0306020202020204" pitchFamily="34" charset="0"/>
              </a:rPr>
              <a:t>Gompertz</a:t>
            </a:r>
            <a:r>
              <a:rPr lang="es-CO" sz="2500" dirty="0">
                <a:latin typeface="Arial Nova Cond Light" panose="020B0306020202020204" pitchFamily="34" charset="0"/>
              </a:rPr>
              <a:t> [10]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3C0ED47-A36A-44DC-8F30-DA0A7F04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36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FED89-B898-4BD9-8105-10FA00E8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Curvas del la		son parecidas a las curvas obtenidas por medio del modelo de </a:t>
            </a:r>
            <a:r>
              <a:rPr lang="es-CO" dirty="0" err="1">
                <a:latin typeface="Arial Nova Cond Light" panose="020B0306020202020204" pitchFamily="34" charset="0"/>
              </a:rPr>
              <a:t>Gompertz</a:t>
            </a:r>
            <a:r>
              <a:rPr lang="es-CO" dirty="0">
                <a:latin typeface="Arial Nova Cond Light" panose="020B0306020202020204" pitchFamily="34" charset="0"/>
              </a:rPr>
              <a:t>.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r>
              <a:rPr lang="es-CO" dirty="0">
                <a:latin typeface="Arial Nova Cond Light" panose="020B0306020202020204" pitchFamily="34" charset="0"/>
              </a:rPr>
              <a:t>Diferencia en las variables medidas</a:t>
            </a:r>
          </a:p>
          <a:p>
            <a:pPr marL="457200" lvl="1" indent="0">
              <a:buNone/>
            </a:pPr>
            <a:endParaRPr lang="es-CO" dirty="0">
              <a:latin typeface="Arial Nova Cond Light" panose="020B0306020202020204" pitchFamily="34" charset="0"/>
            </a:endParaRPr>
          </a:p>
          <a:p>
            <a:pPr marL="457200" lvl="1" indent="0">
              <a:buNone/>
            </a:pPr>
            <a:r>
              <a:rPr lang="es-CO" dirty="0">
                <a:latin typeface="Arial Nova Cond Light" panose="020B0306020202020204" pitchFamily="34" charset="0"/>
              </a:rPr>
              <a:t>		     </a:t>
            </a:r>
            <a:r>
              <a:rPr lang="es-CO" dirty="0" err="1">
                <a:latin typeface="Arial Nova Cond Light" panose="020B0306020202020204" pitchFamily="34" charset="0"/>
              </a:rPr>
              <a:t>Gompertz</a:t>
            </a:r>
            <a:r>
              <a:rPr lang="es-CO" dirty="0">
                <a:latin typeface="Arial Nova Cond Light" panose="020B0306020202020204" pitchFamily="34" charset="0"/>
              </a:rPr>
              <a:t>   </a:t>
            </a:r>
          </a:p>
          <a:p>
            <a:endParaRPr lang="es-CO" dirty="0">
              <a:latin typeface="Arial Nova Cond Light" panose="020B0306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B11776-0AB1-4BF5-A040-27D509D93872}"/>
              </a:ext>
            </a:extLst>
          </p:cNvPr>
          <p:cNvSpPr txBox="1"/>
          <p:nvPr/>
        </p:nvSpPr>
        <p:spPr>
          <a:xfrm>
            <a:off x="2866106" y="1825625"/>
            <a:ext cx="1655646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Simulación 2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DEEA740-3671-4C92-8DCF-F2718ED0821F}"/>
              </a:ext>
            </a:extLst>
          </p:cNvPr>
          <p:cNvCxnSpPr/>
          <p:nvPr/>
        </p:nvCxnSpPr>
        <p:spPr>
          <a:xfrm>
            <a:off x="4521752" y="4304582"/>
            <a:ext cx="118181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E2F3DA0-A635-480E-B72F-1F702D54E1BE}"/>
              </a:ext>
            </a:extLst>
          </p:cNvPr>
          <p:cNvSpPr txBox="1"/>
          <p:nvPr/>
        </p:nvSpPr>
        <p:spPr>
          <a:xfrm>
            <a:off x="6096000" y="4001294"/>
            <a:ext cx="2789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dirty="0">
                <a:latin typeface="Arial Nova Cond Light" panose="020B0306020202020204" pitchFamily="34" charset="0"/>
              </a:rPr>
              <a:t>Volumen ocupado por un tumor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7FFC64-251C-4B2A-BF2D-7653FEC42FCF}"/>
              </a:ext>
            </a:extLst>
          </p:cNvPr>
          <p:cNvSpPr txBox="1"/>
          <p:nvPr/>
        </p:nvSpPr>
        <p:spPr>
          <a:xfrm>
            <a:off x="2794221" y="5070520"/>
            <a:ext cx="1655646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Simulación 2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7DF9DF5-E9AC-4A00-8DFA-AE8B69CF8CC4}"/>
              </a:ext>
            </a:extLst>
          </p:cNvPr>
          <p:cNvCxnSpPr/>
          <p:nvPr/>
        </p:nvCxnSpPr>
        <p:spPr>
          <a:xfrm>
            <a:off x="4567832" y="5373819"/>
            <a:ext cx="118181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D387B1-F2B6-4A36-8B94-CA2282858E9D}"/>
              </a:ext>
            </a:extLst>
          </p:cNvPr>
          <p:cNvSpPr txBox="1"/>
          <p:nvPr/>
        </p:nvSpPr>
        <p:spPr>
          <a:xfrm>
            <a:off x="6096000" y="5089128"/>
            <a:ext cx="2789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dirty="0">
                <a:latin typeface="Arial Nova Cond Light" panose="020B0306020202020204" pitchFamily="34" charset="0"/>
              </a:rPr>
              <a:t>No. De </a:t>
            </a:r>
            <a:r>
              <a:rPr lang="es-CO" sz="2500" dirty="0" err="1">
                <a:latin typeface="Arial Nova Cond Light" panose="020B0306020202020204" pitchFamily="34" charset="0"/>
              </a:rPr>
              <a:t>CACs</a:t>
            </a:r>
            <a:r>
              <a:rPr lang="es-CO" sz="2500" dirty="0">
                <a:latin typeface="Arial Nova Cond Light" panose="020B0306020202020204" pitchFamily="34" charset="0"/>
              </a:rPr>
              <a:t> en un tumor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7456249D-9D6A-4F6E-A314-B656D9268FCD}"/>
              </a:ext>
            </a:extLst>
          </p:cNvPr>
          <p:cNvSpPr/>
          <p:nvPr/>
        </p:nvSpPr>
        <p:spPr>
          <a:xfrm>
            <a:off x="8885208" y="4001294"/>
            <a:ext cx="120769" cy="1830163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42AADF-5CD7-404A-84C5-8D46102C3387}"/>
              </a:ext>
            </a:extLst>
          </p:cNvPr>
          <p:cNvSpPr txBox="1"/>
          <p:nvPr/>
        </p:nvSpPr>
        <p:spPr>
          <a:xfrm>
            <a:off x="9136737" y="4432181"/>
            <a:ext cx="2789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dirty="0">
                <a:solidFill>
                  <a:schemeClr val="accent1">
                    <a:lumMod val="50000"/>
                  </a:schemeClr>
                </a:solidFill>
                <a:latin typeface="Arial Nova Cond Light" panose="020B0306020202020204" pitchFamily="34" charset="0"/>
              </a:rPr>
              <a:t>Directamente proporcionales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1889005E-94F4-4365-BBEC-D1C84C20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929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FED89-B898-4BD9-8105-10FA00E8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Curvas del la		de las tasas de proliferación de </a:t>
            </a:r>
            <a:r>
              <a:rPr lang="es-CO" dirty="0" err="1">
                <a:latin typeface="Arial Nova Cond Light" panose="020B0306020202020204" pitchFamily="34" charset="0"/>
              </a:rPr>
              <a:t>CACs</a:t>
            </a:r>
            <a:r>
              <a:rPr lang="es-CO" dirty="0">
                <a:latin typeface="Arial Nova Cond Light" panose="020B0306020202020204" pitchFamily="34" charset="0"/>
              </a:rPr>
              <a:t> cambian abruptamente al llegar al limite. Desdiferenciación en </a:t>
            </a:r>
            <a:r>
              <a:rPr lang="es-CO" dirty="0" err="1">
                <a:latin typeface="Arial Nova Cond Light" panose="020B0306020202020204" pitchFamily="34" charset="0"/>
              </a:rPr>
              <a:t>CMCs</a:t>
            </a:r>
            <a:r>
              <a:rPr lang="es-CO" dirty="0">
                <a:latin typeface="Arial Nova Cond Light" panose="020B0306020202020204" pitchFamily="34" charset="0"/>
              </a:rPr>
              <a:t> y diferenciación, al llegar al tejido cerebral, en </a:t>
            </a:r>
            <a:r>
              <a:rPr lang="es-CO" dirty="0" err="1">
                <a:latin typeface="Arial Nova Cond Light" panose="020B0306020202020204" pitchFamily="34" charset="0"/>
              </a:rPr>
              <a:t>CACs</a:t>
            </a:r>
            <a:r>
              <a:rPr lang="es-CO" dirty="0">
                <a:latin typeface="Arial Nova Cond Light" panose="020B0306020202020204" pitchFamily="34" charset="0"/>
              </a:rPr>
              <a:t> es </a:t>
            </a:r>
            <a:r>
              <a:rPr lang="es-CO" dirty="0" err="1">
                <a:latin typeface="Arial Nova Cond Light" panose="020B0306020202020204" pitchFamily="34" charset="0"/>
              </a:rPr>
              <a:t>instantanea</a:t>
            </a:r>
            <a:r>
              <a:rPr lang="es-CO" dirty="0">
                <a:latin typeface="Arial Nova Cond Light" panose="020B0306020202020204" pitchFamily="34" charset="0"/>
              </a:rPr>
              <a:t>!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r>
              <a:rPr lang="es-CO" dirty="0">
                <a:latin typeface="Arial Nova Cond Light" panose="020B0306020202020204" pitchFamily="34" charset="0"/>
              </a:rPr>
              <a:t>Algoritmo desarrollado modifica los resultados obtenidos.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r>
              <a:rPr lang="es-CO" dirty="0">
                <a:latin typeface="Arial Nova Cond Light" panose="020B0306020202020204" pitchFamily="34" charset="0"/>
              </a:rPr>
              <a:t>Es más difícil la toma de datos de cantidades celulares en comparación con la medición del volumen de un tumor </a:t>
            </a:r>
            <a:r>
              <a:rPr lang="es-CO" dirty="0" err="1">
                <a:latin typeface="Arial Nova Cond Light" panose="020B0306020202020204" pitchFamily="34" charset="0"/>
              </a:rPr>
              <a:t>in-vivo</a:t>
            </a:r>
            <a:r>
              <a:rPr lang="es-CO" dirty="0">
                <a:latin typeface="Arial Nova Cond Light" panose="020B0306020202020204" pitchFamily="34" charset="0"/>
              </a:rPr>
              <a:t>.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endParaRPr lang="es-CO" dirty="0">
              <a:latin typeface="Arial Nova Cond Light" panose="020B0306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B11776-0AB1-4BF5-A040-27D509D93872}"/>
              </a:ext>
            </a:extLst>
          </p:cNvPr>
          <p:cNvSpPr txBox="1"/>
          <p:nvPr/>
        </p:nvSpPr>
        <p:spPr>
          <a:xfrm>
            <a:off x="2866106" y="1825625"/>
            <a:ext cx="1655646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sz="2500" dirty="0">
                <a:solidFill>
                  <a:schemeClr val="bg1"/>
                </a:solidFill>
                <a:latin typeface="Arial Nova Cond Light" panose="020B0306020202020204" pitchFamily="34" charset="0"/>
              </a:rPr>
              <a:t>Simulación 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4774E8-4341-4FE5-97F2-D4E10412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42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FED89-B898-4BD9-8105-10FA00E8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>
              <a:latin typeface="Arial Nova Cond Light" panose="020B0306020202020204" pitchFamily="34" charset="0"/>
            </a:endParaRPr>
          </a:p>
          <a:p>
            <a:endParaRPr lang="es-CO" dirty="0">
              <a:latin typeface="Arial Nova Cond Light" panose="020B0306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C4E588-E9DF-495B-BA2F-5822E4EE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558" y="1825625"/>
            <a:ext cx="4639322" cy="40391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0A51FC-EEEE-4D17-B4B9-F98DCDB81743}"/>
              </a:ext>
            </a:extLst>
          </p:cNvPr>
          <p:cNvSpPr txBox="1"/>
          <p:nvPr/>
        </p:nvSpPr>
        <p:spPr>
          <a:xfrm>
            <a:off x="974785" y="1825625"/>
            <a:ext cx="457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Arial Nova Cond Light" panose="020B0306020202020204" pitchFamily="34" charset="0"/>
              </a:rPr>
              <a:t>Necesaria la recolección de datos para hallar los mejores </a:t>
            </a:r>
            <a:r>
              <a:rPr lang="es-CO" sz="2800" dirty="0" err="1">
                <a:latin typeface="Arial Nova Cond Light" panose="020B0306020202020204" pitchFamily="34" charset="0"/>
              </a:rPr>
              <a:t>parametros</a:t>
            </a:r>
            <a:r>
              <a:rPr lang="es-CO" sz="2800" dirty="0">
                <a:latin typeface="Arial Nova Cond Light" panose="020B0306020202020204" pitchFamily="34" charset="0"/>
              </a:rPr>
              <a:t> que ajusten el modelo a la vida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latin typeface="Arial Nova Cond Light" panose="020B0306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Arial Nova Cond Light" panose="020B0306020202020204" pitchFamily="34" charset="0"/>
              </a:rPr>
              <a:t>Algunos parámetros de nuestro modelo no se encuentran en la literatura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85F227F-E767-4E36-956D-06647820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65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FED89-B898-4BD9-8105-10FA00E8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>
              <a:latin typeface="Arial Nova Cond Light" panose="020B0306020202020204" pitchFamily="34" charset="0"/>
            </a:endParaRPr>
          </a:p>
          <a:p>
            <a:endParaRPr lang="es-CO" dirty="0">
              <a:latin typeface="Arial Nova Cond Light" panose="020B0306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0A51FC-EEEE-4D17-B4B9-F98DCDB81743}"/>
              </a:ext>
            </a:extLst>
          </p:cNvPr>
          <p:cNvSpPr txBox="1"/>
          <p:nvPr/>
        </p:nvSpPr>
        <p:spPr>
          <a:xfrm>
            <a:off x="974784" y="1825625"/>
            <a:ext cx="1051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 Nova Cond Light" panose="020B0306020202020204" pitchFamily="34" charset="0"/>
              </a:rPr>
              <a:t>El modelo propuesto en este trabajo, permitió el análisis de la migración tumoral, teniendo en cuenta la tasa de desdiferenciación de </a:t>
            </a:r>
            <a:r>
              <a:rPr lang="es-ES" sz="2800" dirty="0" err="1">
                <a:latin typeface="Arial Nova Cond Light" panose="020B0306020202020204" pitchFamily="34" charset="0"/>
              </a:rPr>
              <a:t>CACs</a:t>
            </a:r>
            <a:r>
              <a:rPr lang="es-ES" sz="2800" dirty="0">
                <a:latin typeface="Arial Nova Cond Light" panose="020B0306020202020204" pitchFamily="34" charset="0"/>
              </a:rPr>
              <a:t> en </a:t>
            </a:r>
            <a:r>
              <a:rPr lang="es-ES" sz="2800" dirty="0" err="1">
                <a:latin typeface="Arial Nova Cond Light" panose="020B0306020202020204" pitchFamily="34" charset="0"/>
              </a:rPr>
              <a:t>CMCs</a:t>
            </a:r>
            <a:r>
              <a:rPr lang="es-ES" sz="2800" dirty="0">
                <a:latin typeface="Arial Nova Cond Light" panose="020B0306020202020204" pitchFamily="34" charset="0"/>
              </a:rPr>
              <a:t> con la influencia de la </a:t>
            </a:r>
            <a:r>
              <a:rPr lang="es-ES" sz="2800" dirty="0" err="1">
                <a:latin typeface="Arial Nova Cond Light" panose="020B0306020202020204" pitchFamily="34" charset="0"/>
              </a:rPr>
              <a:t>generacion</a:t>
            </a:r>
            <a:r>
              <a:rPr lang="es-ES" sz="2800" dirty="0">
                <a:latin typeface="Arial Nova Cond Light" panose="020B0306020202020204" pitchFamily="34" charset="0"/>
              </a:rPr>
              <a:t> de fibronectina en el medio celular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>
              <a:latin typeface="Arial Nova Cond Light" panose="020B0306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Arial Nova Cond Light" panose="020B0306020202020204" pitchFamily="34" charset="0"/>
              </a:rPr>
              <a:t>En comparación con nuestras anteriores iteraciones de este modelo, se logro implementar un limite de crecimiento el cual permite establecer el momento en el cual las </a:t>
            </a:r>
            <a:r>
              <a:rPr lang="es-ES" sz="2800" dirty="0" err="1">
                <a:latin typeface="Arial Nova Cond Light" panose="020B0306020202020204" pitchFamily="34" charset="0"/>
              </a:rPr>
              <a:t>CACs</a:t>
            </a:r>
            <a:r>
              <a:rPr lang="es-ES" sz="2800" dirty="0">
                <a:latin typeface="Arial Nova Cond Light" panose="020B0306020202020204" pitchFamily="34" charset="0"/>
              </a:rPr>
              <a:t> se convierten en </a:t>
            </a:r>
            <a:r>
              <a:rPr lang="es-ES" sz="2800" dirty="0" err="1">
                <a:latin typeface="Arial Nova Cond Light" panose="020B0306020202020204" pitchFamily="34" charset="0"/>
              </a:rPr>
              <a:t>CMCs</a:t>
            </a:r>
            <a:r>
              <a:rPr lang="es-ES" sz="2800" dirty="0">
                <a:latin typeface="Arial Nova Cond Light" panose="020B0306020202020204" pitchFamily="34" charset="0"/>
              </a:rPr>
              <a:t>. Sin embargo, es indispensable contar con datos reales en el futuro para poder ajustar los parámetros del modelo.</a:t>
            </a:r>
            <a:endParaRPr lang="es-CO" sz="2800" dirty="0">
              <a:latin typeface="Arial Nova Cond Light" panose="020B0306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43C585-5F20-4806-AAAC-5B380BCA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4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FED89-B898-4BD9-8105-10FA00E8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>
              <a:latin typeface="Arial Nova Cond Light" panose="020B0306020202020204" pitchFamily="34" charset="0"/>
            </a:endParaRPr>
          </a:p>
          <a:p>
            <a:endParaRPr lang="es-CO" dirty="0">
              <a:latin typeface="Arial Nova Cond Light" panose="020B0306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0A51FC-EEEE-4D17-B4B9-F98DCDB81743}"/>
              </a:ext>
            </a:extLst>
          </p:cNvPr>
          <p:cNvSpPr txBox="1"/>
          <p:nvPr/>
        </p:nvSpPr>
        <p:spPr>
          <a:xfrm>
            <a:off x="1164564" y="1534852"/>
            <a:ext cx="1012741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[1] </a:t>
            </a:r>
            <a:r>
              <a:rPr lang="es-CO" sz="1300" dirty="0" err="1">
                <a:latin typeface="Arial Nova Cond Light" panose="020B0306020202020204" pitchFamily="34" charset="0"/>
              </a:rPr>
              <a:t>Nikolaos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Sfakianakis</a:t>
            </a:r>
            <a:r>
              <a:rPr lang="es-CO" sz="1300" dirty="0">
                <a:latin typeface="Arial Nova Cond Light" panose="020B0306020202020204" pitchFamily="34" charset="0"/>
              </a:rPr>
              <a:t>, Niklas Kolbe, </a:t>
            </a:r>
            <a:r>
              <a:rPr lang="es-CO" sz="1300" dirty="0" err="1">
                <a:latin typeface="Arial Nova Cond Light" panose="020B0306020202020204" pitchFamily="34" charset="0"/>
              </a:rPr>
              <a:t>Nadja</a:t>
            </a:r>
            <a:r>
              <a:rPr lang="es-CO" sz="1300" dirty="0">
                <a:latin typeface="Arial Nova Cond Light" panose="020B0306020202020204" pitchFamily="34" charset="0"/>
              </a:rPr>
              <a:t> Hellmann, </a:t>
            </a:r>
            <a:r>
              <a:rPr lang="es-CO" sz="1300" dirty="0" err="1">
                <a:latin typeface="Arial Nova Cond Light" panose="020B0306020202020204" pitchFamily="34" charset="0"/>
              </a:rPr>
              <a:t>Maria</a:t>
            </a:r>
            <a:r>
              <a:rPr lang="es-CO" sz="1300" dirty="0">
                <a:latin typeface="Arial Nova Cond Light" panose="020B0306020202020204" pitchFamily="34" charset="0"/>
              </a:rPr>
              <a:t> ´ Luka´ˇ</a:t>
            </a:r>
            <a:r>
              <a:rPr lang="es-CO" sz="1300" dirty="0" err="1">
                <a:latin typeface="Arial Nova Cond Light" panose="020B0306020202020204" pitchFamily="34" charset="0"/>
              </a:rPr>
              <a:t>cova-Medv</a:t>
            </a:r>
            <a:r>
              <a:rPr lang="es-CO" sz="1300" dirty="0">
                <a:latin typeface="Arial Nova Cond Light" panose="020B0306020202020204" pitchFamily="34" charset="0"/>
              </a:rPr>
              <a:t>id’ov ´ a. 2017 ”A </a:t>
            </a:r>
            <a:r>
              <a:rPr lang="es-CO" sz="1300" dirty="0" err="1">
                <a:latin typeface="Arial Nova Cond Light" panose="020B0306020202020204" pitchFamily="34" charset="0"/>
              </a:rPr>
              <a:t>Multiscale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Approach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to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the</a:t>
            </a:r>
            <a:r>
              <a:rPr lang="es-CO" sz="1300" dirty="0">
                <a:latin typeface="Arial Nova Cond Light" panose="020B0306020202020204" pitchFamily="34" charset="0"/>
              </a:rPr>
              <a:t> ´ </a:t>
            </a:r>
            <a:r>
              <a:rPr lang="es-CO" sz="1300" dirty="0" err="1">
                <a:latin typeface="Arial Nova Cond Light" panose="020B0306020202020204" pitchFamily="34" charset="0"/>
              </a:rPr>
              <a:t>Migration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of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Cancer</a:t>
            </a:r>
            <a:r>
              <a:rPr lang="es-CO" sz="1300" dirty="0">
                <a:latin typeface="Arial Nova Cond Light" panose="020B0306020202020204" pitchFamily="34" charset="0"/>
              </a:rPr>
              <a:t>” </a:t>
            </a:r>
            <a:r>
              <a:rPr lang="es-CO" sz="1300" dirty="0" err="1">
                <a:latin typeface="Arial Nova Cond Light" panose="020B0306020202020204" pitchFamily="34" charset="0"/>
              </a:rPr>
              <a:t>Stem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Cells</a:t>
            </a:r>
            <a:r>
              <a:rPr lang="es-CO" sz="1300" dirty="0">
                <a:latin typeface="Arial Nova Cond Light" panose="020B0306020202020204" pitchFamily="34" charset="0"/>
              </a:rPr>
              <a:t>: </a:t>
            </a:r>
            <a:r>
              <a:rPr lang="es-CO" sz="1300" dirty="0" err="1">
                <a:latin typeface="Arial Nova Cond Light" panose="020B0306020202020204" pitchFamily="34" charset="0"/>
              </a:rPr>
              <a:t>Mathematical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Modelling</a:t>
            </a:r>
            <a:r>
              <a:rPr lang="es-CO" sz="1300" dirty="0">
                <a:latin typeface="Arial Nova Cond Light" panose="020B0306020202020204" pitchFamily="34" charset="0"/>
              </a:rPr>
              <a:t> and </a:t>
            </a:r>
            <a:r>
              <a:rPr lang="es-CO" sz="1300" dirty="0" err="1">
                <a:latin typeface="Arial Nova Cond Light" panose="020B0306020202020204" pitchFamily="34" charset="0"/>
              </a:rPr>
              <a:t>Simulations</a:t>
            </a:r>
            <a:r>
              <a:rPr lang="es-CO" sz="1300" dirty="0">
                <a:latin typeface="Arial Nova Cond Light" panose="020B0306020202020204" pitchFamily="34" charset="0"/>
              </a:rPr>
              <a:t>. </a:t>
            </a:r>
            <a:r>
              <a:rPr lang="es-CO" sz="1300" dirty="0" err="1">
                <a:latin typeface="Arial Nova Cond Light" panose="020B0306020202020204" pitchFamily="34" charset="0"/>
              </a:rPr>
              <a:t>doi</a:t>
            </a:r>
            <a:r>
              <a:rPr lang="es-CO" sz="1300" dirty="0">
                <a:latin typeface="Arial Nova Cond Light" panose="020B0306020202020204" pitchFamily="34" charset="0"/>
              </a:rPr>
              <a:t>: 10.1007/s11538-016-0233-6.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[2] </a:t>
            </a:r>
            <a:r>
              <a:rPr lang="es-CO" sz="1300" dirty="0" err="1">
                <a:latin typeface="Arial Nova Cond Light" panose="020B0306020202020204" pitchFamily="34" charset="0"/>
              </a:rPr>
              <a:t>Brabletz</a:t>
            </a:r>
            <a:r>
              <a:rPr lang="es-CO" sz="1300" dirty="0">
                <a:latin typeface="Arial Nova Cond Light" panose="020B0306020202020204" pitchFamily="34" charset="0"/>
              </a:rPr>
              <a:t>, T., Jung, A., </a:t>
            </a:r>
            <a:r>
              <a:rPr lang="es-CO" sz="1300" dirty="0" err="1">
                <a:latin typeface="Arial Nova Cond Light" panose="020B0306020202020204" pitchFamily="34" charset="0"/>
              </a:rPr>
              <a:t>Spaderna</a:t>
            </a:r>
            <a:r>
              <a:rPr lang="es-CO" sz="1300" dirty="0">
                <a:latin typeface="Arial Nova Cond Light" panose="020B0306020202020204" pitchFamily="34" charset="0"/>
              </a:rPr>
              <a:t>, S. et al. </a:t>
            </a:r>
            <a:r>
              <a:rPr lang="es-CO" sz="1300" dirty="0" err="1">
                <a:latin typeface="Arial Nova Cond Light" panose="020B0306020202020204" pitchFamily="34" charset="0"/>
              </a:rPr>
              <a:t>Migrating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cancer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stem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cells</a:t>
            </a:r>
            <a:r>
              <a:rPr lang="es-CO" sz="1300" dirty="0">
                <a:latin typeface="Arial Nova Cond Light" panose="020B0306020202020204" pitchFamily="34" charset="0"/>
              </a:rPr>
              <a:t> — </a:t>
            </a:r>
            <a:r>
              <a:rPr lang="es-CO" sz="1300" dirty="0" err="1">
                <a:latin typeface="Arial Nova Cond Light" panose="020B0306020202020204" pitchFamily="34" charset="0"/>
              </a:rPr>
              <a:t>an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integrated</a:t>
            </a:r>
            <a:r>
              <a:rPr lang="es-CO" sz="1300" dirty="0">
                <a:latin typeface="Arial Nova Cond Light" panose="020B0306020202020204" pitchFamily="34" charset="0"/>
              </a:rPr>
              <a:t> concept </a:t>
            </a:r>
            <a:r>
              <a:rPr lang="es-CO" sz="1300" dirty="0" err="1">
                <a:latin typeface="Arial Nova Cond Light" panose="020B0306020202020204" pitchFamily="34" charset="0"/>
              </a:rPr>
              <a:t>of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malignant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tumour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progression</a:t>
            </a:r>
            <a:r>
              <a:rPr lang="es-CO" sz="1300" dirty="0">
                <a:latin typeface="Arial Nova Cond Light" panose="020B0306020202020204" pitchFamily="34" charset="0"/>
              </a:rPr>
              <a:t>. </a:t>
            </a:r>
            <a:r>
              <a:rPr lang="es-CO" sz="1300" dirty="0" err="1">
                <a:latin typeface="Arial Nova Cond Light" panose="020B0306020202020204" pitchFamily="34" charset="0"/>
              </a:rPr>
              <a:t>Nat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Rev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Cancer</a:t>
            </a:r>
            <a:r>
              <a:rPr lang="es-CO" sz="1300" dirty="0">
                <a:latin typeface="Arial Nova Cond Light" panose="020B0306020202020204" pitchFamily="34" charset="0"/>
              </a:rPr>
              <a:t> 5, 744–749 (2005). https://doi.org/10.1038/nrc1694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[3] </a:t>
            </a:r>
            <a:r>
              <a:rPr lang="es-CO" sz="1300" dirty="0" err="1">
                <a:latin typeface="Arial Nova Cond Light" panose="020B0306020202020204" pitchFamily="34" charset="0"/>
              </a:rPr>
              <a:t>Eyler</a:t>
            </a:r>
            <a:r>
              <a:rPr lang="es-CO" sz="1300" dirty="0">
                <a:latin typeface="Arial Nova Cond Light" panose="020B0306020202020204" pitchFamily="34" charset="0"/>
              </a:rPr>
              <a:t> CE, </a:t>
            </a:r>
            <a:r>
              <a:rPr lang="es-CO" sz="1300" dirty="0" err="1">
                <a:latin typeface="Arial Nova Cond Light" panose="020B0306020202020204" pitchFamily="34" charset="0"/>
              </a:rPr>
              <a:t>Rich</a:t>
            </a:r>
            <a:r>
              <a:rPr lang="es-CO" sz="1300" dirty="0">
                <a:latin typeface="Arial Nova Cond Light" panose="020B0306020202020204" pitchFamily="34" charset="0"/>
              </a:rPr>
              <a:t> JN. </a:t>
            </a:r>
            <a:r>
              <a:rPr lang="es-CO" sz="1300" dirty="0" err="1">
                <a:latin typeface="Arial Nova Cond Light" panose="020B0306020202020204" pitchFamily="34" charset="0"/>
              </a:rPr>
              <a:t>Survival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of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the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fittest</a:t>
            </a:r>
            <a:r>
              <a:rPr lang="es-CO" sz="1300" dirty="0">
                <a:latin typeface="Arial Nova Cond Light" panose="020B0306020202020204" pitchFamily="34" charset="0"/>
              </a:rPr>
              <a:t>: </a:t>
            </a:r>
            <a:r>
              <a:rPr lang="es-CO" sz="1300" dirty="0" err="1">
                <a:latin typeface="Arial Nova Cond Light" panose="020B0306020202020204" pitchFamily="34" charset="0"/>
              </a:rPr>
              <a:t>cancer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stem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cells</a:t>
            </a:r>
            <a:r>
              <a:rPr lang="es-CO" sz="1300" dirty="0">
                <a:latin typeface="Arial Nova Cond Light" panose="020B0306020202020204" pitchFamily="34" charset="0"/>
              </a:rPr>
              <a:t> in </a:t>
            </a:r>
            <a:r>
              <a:rPr lang="es-CO" sz="1300" dirty="0" err="1">
                <a:latin typeface="Arial Nova Cond Light" panose="020B0306020202020204" pitchFamily="34" charset="0"/>
              </a:rPr>
              <a:t>therapeutic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resistance</a:t>
            </a:r>
            <a:r>
              <a:rPr lang="es-CO" sz="1300" dirty="0">
                <a:latin typeface="Arial Nova Cond Light" panose="020B0306020202020204" pitchFamily="34" charset="0"/>
              </a:rPr>
              <a:t> and </a:t>
            </a:r>
            <a:r>
              <a:rPr lang="es-CO" sz="1300" dirty="0" err="1">
                <a:latin typeface="Arial Nova Cond Light" panose="020B0306020202020204" pitchFamily="34" charset="0"/>
              </a:rPr>
              <a:t>angiogenesis</a:t>
            </a:r>
            <a:r>
              <a:rPr lang="es-CO" sz="1300" dirty="0">
                <a:latin typeface="Arial Nova Cond Light" panose="020B0306020202020204" pitchFamily="34" charset="0"/>
              </a:rPr>
              <a:t>. J Clin Oncol. 2008;26(17):2839-2845. doi:10.1200/JCO.2007.15.1829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[4] Dolores </a:t>
            </a:r>
            <a:r>
              <a:rPr lang="es-CO" sz="1300" dirty="0" err="1">
                <a:latin typeface="Arial Nova Cond Light" panose="020B0306020202020204" pitchFamily="34" charset="0"/>
              </a:rPr>
              <a:t>Hambardzumyan</a:t>
            </a:r>
            <a:r>
              <a:rPr lang="es-CO" sz="1300" dirty="0">
                <a:latin typeface="Arial Nova Cond Light" panose="020B0306020202020204" pitchFamily="34" charset="0"/>
              </a:rPr>
              <a:t>, Oren J. Becher and Eric C. </a:t>
            </a:r>
            <a:r>
              <a:rPr lang="es-CO" sz="1300" dirty="0" err="1">
                <a:latin typeface="Arial Nova Cond Light" panose="020B0306020202020204" pitchFamily="34" charset="0"/>
              </a:rPr>
              <a:t>Holland</a:t>
            </a:r>
            <a:r>
              <a:rPr lang="es-CO" sz="1300" dirty="0">
                <a:latin typeface="Arial Nova Cond Light" panose="020B0306020202020204" pitchFamily="34" charset="0"/>
              </a:rPr>
              <a:t> (2008) </a:t>
            </a:r>
            <a:r>
              <a:rPr lang="es-CO" sz="1300" dirty="0" err="1">
                <a:latin typeface="Arial Nova Cond Light" panose="020B0306020202020204" pitchFamily="34" charset="0"/>
              </a:rPr>
              <a:t>Cancer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stem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cells</a:t>
            </a:r>
            <a:r>
              <a:rPr lang="es-CO" sz="1300" dirty="0">
                <a:latin typeface="Arial Nova Cond Light" panose="020B0306020202020204" pitchFamily="34" charset="0"/>
              </a:rPr>
              <a:t> and </a:t>
            </a:r>
            <a:r>
              <a:rPr lang="es-CO" sz="1300" dirty="0" err="1">
                <a:latin typeface="Arial Nova Cond Light" panose="020B0306020202020204" pitchFamily="34" charset="0"/>
              </a:rPr>
              <a:t>survival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pathways</a:t>
            </a:r>
            <a:r>
              <a:rPr lang="es-CO" sz="1300" dirty="0">
                <a:latin typeface="Arial Nova Cond Light" panose="020B0306020202020204" pitchFamily="34" charset="0"/>
              </a:rPr>
              <a:t>, Cell </a:t>
            </a:r>
            <a:r>
              <a:rPr lang="es-CO" sz="1300" dirty="0" err="1">
                <a:latin typeface="Arial Nova Cond Light" panose="020B0306020202020204" pitchFamily="34" charset="0"/>
              </a:rPr>
              <a:t>Cycle</a:t>
            </a:r>
            <a:r>
              <a:rPr lang="es-CO" sz="1300" dirty="0">
                <a:latin typeface="Arial Nova Cond Light" panose="020B0306020202020204" pitchFamily="34" charset="0"/>
              </a:rPr>
              <a:t>, 7:10, 1371-1378, DOI: 10.4161/cc.7.10.5954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[5] Liu ZG, </a:t>
            </a:r>
            <a:r>
              <a:rPr lang="es-CO" sz="1300" dirty="0" err="1">
                <a:latin typeface="Arial Nova Cond Light" panose="020B0306020202020204" pitchFamily="34" charset="0"/>
              </a:rPr>
              <a:t>Jiao</a:t>
            </a:r>
            <a:r>
              <a:rPr lang="es-CO" sz="1300" dirty="0">
                <a:latin typeface="Arial Nova Cond Light" panose="020B0306020202020204" pitchFamily="34" charset="0"/>
              </a:rPr>
              <a:t> D. </a:t>
            </a:r>
            <a:r>
              <a:rPr lang="es-CO" sz="1300" dirty="0" err="1">
                <a:latin typeface="Arial Nova Cond Light" panose="020B0306020202020204" pitchFamily="34" charset="0"/>
              </a:rPr>
              <a:t>Necroptosis</a:t>
            </a:r>
            <a:r>
              <a:rPr lang="es-CO" sz="1300" dirty="0">
                <a:latin typeface="Arial Nova Cond Light" panose="020B0306020202020204" pitchFamily="34" charset="0"/>
              </a:rPr>
              <a:t>, tumor necrosis and </a:t>
            </a:r>
            <a:r>
              <a:rPr lang="es-CO" sz="1300" dirty="0" err="1">
                <a:latin typeface="Arial Nova Cond Light" panose="020B0306020202020204" pitchFamily="34" charset="0"/>
              </a:rPr>
              <a:t>tumorigenesis</a:t>
            </a:r>
            <a:r>
              <a:rPr lang="es-CO" sz="1300" dirty="0">
                <a:latin typeface="Arial Nova Cond Light" panose="020B0306020202020204" pitchFamily="34" charset="0"/>
              </a:rPr>
              <a:t>. Cell Stress. 2019;4(1):1-8. </a:t>
            </a:r>
            <a:r>
              <a:rPr lang="es-CO" sz="1300" dirty="0" err="1">
                <a:latin typeface="Arial Nova Cond Light" panose="020B0306020202020204" pitchFamily="34" charset="0"/>
              </a:rPr>
              <a:t>Published</a:t>
            </a:r>
            <a:r>
              <a:rPr lang="es-CO" sz="1300" dirty="0">
                <a:latin typeface="Arial Nova Cond Light" panose="020B0306020202020204" pitchFamily="34" charset="0"/>
              </a:rPr>
              <a:t> 2019 </a:t>
            </a:r>
            <a:r>
              <a:rPr lang="es-CO" sz="1300" dirty="0" err="1">
                <a:latin typeface="Arial Nova Cond Light" panose="020B0306020202020204" pitchFamily="34" charset="0"/>
              </a:rPr>
              <a:t>Dec</a:t>
            </a:r>
            <a:r>
              <a:rPr lang="es-CO" sz="1300" dirty="0">
                <a:latin typeface="Arial Nova Cond Light" panose="020B0306020202020204" pitchFamily="34" charset="0"/>
              </a:rPr>
              <a:t> 19. doi:10.15698/cst2020.01.208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[6] Robert E. </a:t>
            </a:r>
            <a:r>
              <a:rPr lang="es-CO" sz="1300" dirty="0" err="1">
                <a:latin typeface="Arial Nova Cond Light" panose="020B0306020202020204" pitchFamily="34" charset="0"/>
              </a:rPr>
              <a:t>Hynds</a:t>
            </a:r>
            <a:r>
              <a:rPr lang="es-CO" sz="1300" dirty="0">
                <a:latin typeface="Arial Nova Cond Light" panose="020B0306020202020204" pitchFamily="34" charset="0"/>
              </a:rPr>
              <a:t>, </a:t>
            </a:r>
            <a:r>
              <a:rPr lang="es-CO" sz="1300" dirty="0" err="1">
                <a:latin typeface="Arial Nova Cond Light" panose="020B0306020202020204" pitchFamily="34" charset="0"/>
              </a:rPr>
              <a:t>Kristopher</a:t>
            </a:r>
            <a:r>
              <a:rPr lang="es-CO" sz="1300" dirty="0">
                <a:latin typeface="Arial Nova Cond Light" panose="020B0306020202020204" pitchFamily="34" charset="0"/>
              </a:rPr>
              <a:t> K. Frese, David R. Pearce, Eva </a:t>
            </a:r>
            <a:r>
              <a:rPr lang="es-CO" sz="1300" dirty="0" err="1">
                <a:latin typeface="Arial Nova Cond Light" panose="020B0306020202020204" pitchFamily="34" charset="0"/>
              </a:rPr>
              <a:t>Gronroons</a:t>
            </a:r>
            <a:r>
              <a:rPr lang="es-CO" sz="1300" dirty="0">
                <a:latin typeface="Arial Nova Cond Light" panose="020B0306020202020204" pitchFamily="34" charset="0"/>
              </a:rPr>
              <a:t>, Caroline Dive and Charles </a:t>
            </a:r>
            <a:r>
              <a:rPr lang="es-CO" sz="1300" dirty="0" err="1">
                <a:latin typeface="Arial Nova Cond Light" panose="020B0306020202020204" pitchFamily="34" charset="0"/>
              </a:rPr>
              <a:t>Swanton</a:t>
            </a:r>
            <a:r>
              <a:rPr lang="es-CO" sz="1300" dirty="0">
                <a:latin typeface="Arial Nova Cond Light" panose="020B0306020202020204" pitchFamily="34" charset="0"/>
              </a:rPr>
              <a:t>. ¨ (2021) </a:t>
            </a:r>
            <a:r>
              <a:rPr lang="es-CO" sz="1300" dirty="0" err="1">
                <a:latin typeface="Arial Nova Cond Light" panose="020B0306020202020204" pitchFamily="34" charset="0"/>
              </a:rPr>
              <a:t>Progress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towards</a:t>
            </a:r>
            <a:r>
              <a:rPr lang="es-CO" sz="1300" dirty="0">
                <a:latin typeface="Arial Nova Cond Light" panose="020B0306020202020204" pitchFamily="34" charset="0"/>
              </a:rPr>
              <a:t> non-</a:t>
            </a:r>
            <a:r>
              <a:rPr lang="es-CO" sz="1300" dirty="0" err="1">
                <a:latin typeface="Arial Nova Cond Light" panose="020B0306020202020204" pitchFamily="34" charset="0"/>
              </a:rPr>
              <a:t>small</a:t>
            </a:r>
            <a:r>
              <a:rPr lang="es-CO" sz="1300" dirty="0">
                <a:latin typeface="Arial Nova Cond Light" panose="020B0306020202020204" pitchFamily="34" charset="0"/>
              </a:rPr>
              <a:t>-</a:t>
            </a:r>
            <a:r>
              <a:rPr lang="es-CO" sz="1300" dirty="0" err="1">
                <a:latin typeface="Arial Nova Cond Light" panose="020B0306020202020204" pitchFamily="34" charset="0"/>
              </a:rPr>
              <a:t>cell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lung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cancer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models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that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represent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clinical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evolutionary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trajectories</a:t>
            </a:r>
            <a:r>
              <a:rPr lang="es-CO" sz="1300" dirty="0">
                <a:latin typeface="Arial Nova Cond Light" panose="020B0306020202020204" pitchFamily="34" charset="0"/>
              </a:rPr>
              <a:t>. </a:t>
            </a:r>
            <a:r>
              <a:rPr lang="es-CO" sz="1300" dirty="0" err="1">
                <a:latin typeface="Arial Nova Cond Light" panose="020B0306020202020204" pitchFamily="34" charset="0"/>
              </a:rPr>
              <a:t>taken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from</a:t>
            </a:r>
            <a:r>
              <a:rPr lang="es-CO" sz="1300" dirty="0">
                <a:latin typeface="Arial Nova Cond Light" panose="020B0306020202020204" pitchFamily="34" charset="0"/>
              </a:rPr>
              <a:t>: https://royalsocietypublishing.org/ </a:t>
            </a:r>
            <a:r>
              <a:rPr lang="es-CO" sz="1300" dirty="0" err="1">
                <a:latin typeface="Arial Nova Cond Light" panose="020B0306020202020204" pitchFamily="34" charset="0"/>
              </a:rPr>
              <a:t>doi</a:t>
            </a:r>
            <a:r>
              <a:rPr lang="es-CO" sz="1300" dirty="0">
                <a:latin typeface="Arial Nova Cond Light" panose="020B0306020202020204" pitchFamily="34" charset="0"/>
              </a:rPr>
              <a:t>/10.1098/rsob.200247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[7] Miguel Mayoral, Edgar Zenteno, Blanca Espinosa, Salvador </a:t>
            </a:r>
            <a:r>
              <a:rPr lang="es-CO" sz="1300" dirty="0" err="1">
                <a:latin typeface="Arial Nova Cond Light" panose="020B0306020202020204" pitchFamily="34" charset="0"/>
              </a:rPr>
              <a:t>Martinez</a:t>
            </a:r>
            <a:r>
              <a:rPr lang="es-CO" sz="1300" dirty="0">
                <a:latin typeface="Arial Nova Cond Light" panose="020B0306020202020204" pitchFamily="34" charset="0"/>
              </a:rPr>
              <a:t> y Jorge Guevara (2004) PERSPECTIVA MONOGRAFICA DEL C ´ ANCER PUL- ´ MONAR: UN ENFOQUE MOLECULAR Y LA METASTASIS AL CEREBRO. </a:t>
            </a:r>
            <a:r>
              <a:rPr lang="es-CO" sz="1300" dirty="0" err="1">
                <a:latin typeface="Arial Nova Cond Light" panose="020B0306020202020204" pitchFamily="34" charset="0"/>
              </a:rPr>
              <a:t>taken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from</a:t>
            </a:r>
            <a:r>
              <a:rPr lang="es-CO" sz="1300" dirty="0">
                <a:latin typeface="Arial Nova Cond Light" panose="020B0306020202020204" pitchFamily="34" charset="0"/>
              </a:rPr>
              <a:t>: ´ http: //www.scielo.org.mx/scielo.php?script= </a:t>
            </a:r>
            <a:r>
              <a:rPr lang="es-CO" sz="1300" dirty="0" err="1">
                <a:latin typeface="Arial Nova Cond Light" panose="020B0306020202020204" pitchFamily="34" charset="0"/>
              </a:rPr>
              <a:t>sci_arttext&amp;pid</a:t>
            </a:r>
            <a:r>
              <a:rPr lang="es-CO" sz="1300" dirty="0">
                <a:latin typeface="Arial Nova Cond Light" panose="020B0306020202020204" pitchFamily="34" charset="0"/>
              </a:rPr>
              <a:t>=S0187-75852004000400007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[8] Christina Cho, Carol </a:t>
            </a:r>
            <a:r>
              <a:rPr lang="es-CO" sz="1300" dirty="0" err="1">
                <a:latin typeface="Arial Nova Cond Light" panose="020B0306020202020204" pitchFamily="34" charset="0"/>
              </a:rPr>
              <a:t>Horzempa</a:t>
            </a:r>
            <a:r>
              <a:rPr lang="es-CO" sz="1300" dirty="0">
                <a:latin typeface="Arial Nova Cond Light" panose="020B0306020202020204" pitchFamily="34" charset="0"/>
              </a:rPr>
              <a:t>, Christine M. Longo, Donna M. Peters, David M. Jones and Paula J. </a:t>
            </a:r>
            <a:r>
              <a:rPr lang="es-CO" sz="1300" dirty="0" err="1">
                <a:latin typeface="Arial Nova Cond Light" panose="020B0306020202020204" pitchFamily="34" charset="0"/>
              </a:rPr>
              <a:t>McKeown</a:t>
            </a:r>
            <a:r>
              <a:rPr lang="es-CO" sz="1300" dirty="0">
                <a:latin typeface="Arial Nova Cond Light" panose="020B0306020202020204" pitchFamily="34" charset="0"/>
              </a:rPr>
              <a:t>-Longo (2020) </a:t>
            </a:r>
            <a:r>
              <a:rPr lang="es-CO" sz="1300" dirty="0" err="1">
                <a:latin typeface="Arial Nova Cond Light" panose="020B0306020202020204" pitchFamily="34" charset="0"/>
              </a:rPr>
              <a:t>Fibronectin</a:t>
            </a:r>
            <a:r>
              <a:rPr lang="es-CO" sz="1300" dirty="0">
                <a:latin typeface="Arial Nova Cond Light" panose="020B0306020202020204" pitchFamily="34" charset="0"/>
              </a:rPr>
              <a:t> in </a:t>
            </a:r>
            <a:r>
              <a:rPr lang="es-CO" sz="1300" dirty="0" err="1">
                <a:latin typeface="Arial Nova Cond Light" panose="020B0306020202020204" pitchFamily="34" charset="0"/>
              </a:rPr>
              <a:t>the</a:t>
            </a:r>
            <a:r>
              <a:rPr lang="es-CO" sz="1300" dirty="0">
                <a:latin typeface="Arial Nova Cond Light" panose="020B0306020202020204" pitchFamily="34" charset="0"/>
              </a:rPr>
              <a:t> Tumor </a:t>
            </a:r>
            <a:r>
              <a:rPr lang="es-CO" sz="1300" dirty="0" err="1">
                <a:latin typeface="Arial Nova Cond Light" panose="020B0306020202020204" pitchFamily="34" charset="0"/>
              </a:rPr>
              <a:t>Microenvironment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Activates</a:t>
            </a:r>
            <a:r>
              <a:rPr lang="es-CO" sz="1300" dirty="0">
                <a:latin typeface="Arial Nova Cond Light" panose="020B0306020202020204" pitchFamily="34" charset="0"/>
              </a:rPr>
              <a:t> a TLR4-dependent </a:t>
            </a:r>
            <a:r>
              <a:rPr lang="es-CO" sz="1300" dirty="0" err="1">
                <a:latin typeface="Arial Nova Cond Light" panose="020B0306020202020204" pitchFamily="34" charset="0"/>
              </a:rPr>
              <a:t>Inflammatory</a:t>
            </a:r>
            <a:r>
              <a:rPr lang="es-CO" sz="1300" dirty="0">
                <a:latin typeface="Arial Nova Cond Light" panose="020B0306020202020204" pitchFamily="34" charset="0"/>
              </a:rPr>
              <a:t> Response in </a:t>
            </a:r>
            <a:r>
              <a:rPr lang="es-CO" sz="1300" dirty="0" err="1">
                <a:latin typeface="Arial Nova Cond Light" panose="020B0306020202020204" pitchFamily="34" charset="0"/>
              </a:rPr>
              <a:t>Lung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Cancer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Cells</a:t>
            </a:r>
            <a:r>
              <a:rPr lang="es-CO" sz="1300" dirty="0">
                <a:latin typeface="Arial Nova Cond Light" panose="020B0306020202020204" pitchFamily="34" charset="0"/>
              </a:rPr>
              <a:t>. </a:t>
            </a:r>
            <a:r>
              <a:rPr lang="es-CO" sz="1300" dirty="0" err="1">
                <a:latin typeface="Arial Nova Cond Light" panose="020B0306020202020204" pitchFamily="34" charset="0"/>
              </a:rPr>
              <a:t>taken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from</a:t>
            </a:r>
            <a:r>
              <a:rPr lang="es-CO" sz="1300" dirty="0">
                <a:latin typeface="Arial Nova Cond Light" panose="020B0306020202020204" pitchFamily="34" charset="0"/>
              </a:rPr>
              <a:t>: https://www.ncbi.nlm.nih. </a:t>
            </a:r>
            <a:r>
              <a:rPr lang="es-CO" sz="1300" dirty="0" err="1">
                <a:latin typeface="Arial Nova Cond Light" panose="020B0306020202020204" pitchFamily="34" charset="0"/>
              </a:rPr>
              <a:t>gov</a:t>
            </a:r>
            <a:r>
              <a:rPr lang="es-CO" sz="1300" dirty="0">
                <a:latin typeface="Arial Nova Cond Light" panose="020B0306020202020204" pitchFamily="34" charset="0"/>
              </a:rPr>
              <a:t>/</a:t>
            </a:r>
            <a:r>
              <a:rPr lang="es-CO" sz="1300" dirty="0" err="1">
                <a:latin typeface="Arial Nova Cond Light" panose="020B0306020202020204" pitchFamily="34" charset="0"/>
              </a:rPr>
              <a:t>pmc</a:t>
            </a:r>
            <a:r>
              <a:rPr lang="es-CO" sz="1300" dirty="0">
                <a:latin typeface="Arial Nova Cond Light" panose="020B0306020202020204" pitchFamily="34" charset="0"/>
              </a:rPr>
              <a:t>/</a:t>
            </a:r>
            <a:r>
              <a:rPr lang="es-CO" sz="1300" dirty="0" err="1">
                <a:latin typeface="Arial Nova Cond Light" panose="020B0306020202020204" pitchFamily="34" charset="0"/>
              </a:rPr>
              <a:t>articles</a:t>
            </a:r>
            <a:r>
              <a:rPr lang="es-CO" sz="1300" dirty="0">
                <a:latin typeface="Arial Nova Cond Light" panose="020B0306020202020204" pitchFamily="34" charset="0"/>
              </a:rPr>
              <a:t>/PMC7097952/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[9] Ministerio de Salud de Colombia (2020) ”</a:t>
            </a:r>
            <a:r>
              <a:rPr lang="es-CO" sz="1300" dirty="0" err="1">
                <a:latin typeface="Arial Nova Cond Light" panose="020B0306020202020204" pitchFamily="34" charset="0"/>
              </a:rPr>
              <a:t>Bolet´ın</a:t>
            </a:r>
            <a:r>
              <a:rPr lang="es-CO" sz="1300" dirty="0">
                <a:latin typeface="Arial Nova Cond Light" panose="020B0306020202020204" pitchFamily="34" charset="0"/>
              </a:rPr>
              <a:t> No. 01 </a:t>
            </a:r>
            <a:r>
              <a:rPr lang="es-CO" sz="1300" dirty="0" err="1">
                <a:latin typeface="Arial Nova Cond Light" panose="020B0306020202020204" pitchFamily="34" charset="0"/>
              </a:rPr>
              <a:t>D´ıa</a:t>
            </a:r>
            <a:r>
              <a:rPr lang="es-CO" sz="1300" dirty="0">
                <a:latin typeface="Arial Nova Cond Light" panose="020B0306020202020204" pitchFamily="34" charset="0"/>
              </a:rPr>
              <a:t> mundial del </a:t>
            </a:r>
            <a:r>
              <a:rPr lang="es-CO" sz="1300" dirty="0" err="1">
                <a:latin typeface="Arial Nova Cond Light" panose="020B0306020202020204" pitchFamily="34" charset="0"/>
              </a:rPr>
              <a:t>cancer</a:t>
            </a:r>
            <a:r>
              <a:rPr lang="es-CO" sz="1300" dirty="0">
                <a:latin typeface="Arial Nova Cond Light" panose="020B0306020202020204" pitchFamily="34" charset="0"/>
              </a:rPr>
              <a:t> de </a:t>
            </a:r>
            <a:r>
              <a:rPr lang="es-CO" sz="1300" dirty="0" err="1">
                <a:latin typeface="Arial Nova Cond Light" panose="020B0306020202020204" pitchFamily="34" charset="0"/>
              </a:rPr>
              <a:t>pulm</a:t>
            </a:r>
            <a:r>
              <a:rPr lang="es-CO" sz="1300" dirty="0">
                <a:latin typeface="Arial Nova Cond Light" panose="020B0306020202020204" pitchFamily="34" charset="0"/>
              </a:rPr>
              <a:t> ´ </a:t>
            </a:r>
            <a:r>
              <a:rPr lang="es-CO" sz="1300" dirty="0" err="1">
                <a:latin typeface="Arial Nova Cond Light" panose="020B0306020202020204" pitchFamily="34" charset="0"/>
              </a:rPr>
              <a:t>on</a:t>
            </a:r>
            <a:r>
              <a:rPr lang="es-CO" sz="1300" dirty="0">
                <a:latin typeface="Arial Nova Cond Light" panose="020B0306020202020204" pitchFamily="34" charset="0"/>
              </a:rPr>
              <a:t>” </a:t>
            </a:r>
            <a:r>
              <a:rPr lang="es-CO" sz="1300" dirty="0" err="1">
                <a:latin typeface="Arial Nova Cond Light" panose="020B0306020202020204" pitchFamily="34" charset="0"/>
              </a:rPr>
              <a:t>taken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from</a:t>
            </a:r>
            <a:r>
              <a:rPr lang="es-CO" sz="1300" dirty="0">
                <a:latin typeface="Arial Nova Cond Light" panose="020B0306020202020204" pitchFamily="34" charset="0"/>
              </a:rPr>
              <a:t>: ´ https:// www.sispro.gov.co/observatorios/oncancer/ Paginas/onc_boletin_01_cancer_pulmon.aspx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[10] Jorge A. </a:t>
            </a:r>
            <a:r>
              <a:rPr lang="es-CO" sz="1300" dirty="0" err="1">
                <a:latin typeface="Arial Nova Cond Light" panose="020B0306020202020204" pitchFamily="34" charset="0"/>
              </a:rPr>
              <a:t>Gonzaleza</a:t>
            </a:r>
            <a:r>
              <a:rPr lang="es-CO" sz="1300" dirty="0">
                <a:latin typeface="Arial Nova Cond Light" panose="020B0306020202020204" pitchFamily="34" charset="0"/>
              </a:rPr>
              <a:t>, Harold P. de </a:t>
            </a:r>
            <a:r>
              <a:rPr lang="es-CO" sz="1300" dirty="0" err="1">
                <a:latin typeface="Arial Nova Cond Light" panose="020B0306020202020204" pitchFamily="34" charset="0"/>
              </a:rPr>
              <a:t>Vladar</a:t>
            </a:r>
            <a:r>
              <a:rPr lang="es-CO" sz="1300" dirty="0">
                <a:latin typeface="Arial Nova Cond Light" panose="020B0306020202020204" pitchFamily="34" charset="0"/>
              </a:rPr>
              <a:t> and Morella ´ </a:t>
            </a:r>
            <a:r>
              <a:rPr lang="es-CO" sz="1300" dirty="0" err="1">
                <a:latin typeface="Arial Nova Cond Light" panose="020B0306020202020204" pitchFamily="34" charset="0"/>
              </a:rPr>
              <a:t>Rebolledoc</a:t>
            </a:r>
            <a:r>
              <a:rPr lang="es-CO" sz="1300" dirty="0">
                <a:latin typeface="Arial Nova Cond Light" panose="020B0306020202020204" pitchFamily="34" charset="0"/>
              </a:rPr>
              <a:t> (2003) ”NEW LATE-INTENSIFICATION SCHEDULES FOR CANCER TREATMENTS”, Centro de </a:t>
            </a:r>
            <a:r>
              <a:rPr lang="es-CO" sz="1300" dirty="0" err="1">
                <a:latin typeface="Arial Nova Cond Light" panose="020B0306020202020204" pitchFamily="34" charset="0"/>
              </a:rPr>
              <a:t>F´ısica</a:t>
            </a:r>
            <a:r>
              <a:rPr lang="es-CO" sz="1300" dirty="0">
                <a:latin typeface="Arial Nova Cond Light" panose="020B0306020202020204" pitchFamily="34" charset="0"/>
              </a:rPr>
              <a:t>. Departamento de </a:t>
            </a:r>
            <a:r>
              <a:rPr lang="es-CO" sz="1300" dirty="0" err="1">
                <a:latin typeface="Arial Nova Cond Light" panose="020B0306020202020204" pitchFamily="34" charset="0"/>
              </a:rPr>
              <a:t>Matematicas</a:t>
            </a:r>
            <a:r>
              <a:rPr lang="es-CO" sz="1300" dirty="0">
                <a:latin typeface="Arial Nova Cond Light" panose="020B0306020202020204" pitchFamily="34" charset="0"/>
              </a:rPr>
              <a:t> y Centro ´ de </a:t>
            </a:r>
            <a:r>
              <a:rPr lang="es-CO" sz="1300" dirty="0" err="1">
                <a:latin typeface="Arial Nova Cond Light" panose="020B0306020202020204" pitchFamily="34" charset="0"/>
              </a:rPr>
              <a:t>Ecolog´ıa</a:t>
            </a:r>
            <a:r>
              <a:rPr lang="es-CO" sz="1300" dirty="0">
                <a:latin typeface="Arial Nova Cond Light" panose="020B0306020202020204" pitchFamily="34" charset="0"/>
              </a:rPr>
              <a:t>. Instituto Venezolano de Investigaciones </a:t>
            </a:r>
            <a:r>
              <a:rPr lang="es-CO" sz="1300" dirty="0" err="1">
                <a:latin typeface="Arial Nova Cond Light" panose="020B0306020202020204" pitchFamily="34" charset="0"/>
              </a:rPr>
              <a:t>Cient´ıficas</a:t>
            </a:r>
            <a:r>
              <a:rPr lang="es-CO" sz="1300" dirty="0">
                <a:latin typeface="Arial Nova Cond Light" panose="020B0306020202020204" pitchFamily="34" charset="0"/>
              </a:rPr>
              <a:t>. Aptdo. Postal 21827, Caracas 1020-A, Venezuela. Acta </a:t>
            </a:r>
            <a:r>
              <a:rPr lang="es-CO" sz="1300" dirty="0" err="1">
                <a:latin typeface="Arial Nova Cond Light" panose="020B0306020202020204" pitchFamily="34" charset="0"/>
              </a:rPr>
              <a:t>Cient´ıfica</a:t>
            </a:r>
            <a:r>
              <a:rPr lang="es-CO" sz="1300" dirty="0">
                <a:latin typeface="Arial Nova Cond Light" panose="020B0306020202020204" pitchFamily="34" charset="0"/>
              </a:rPr>
              <a:t> Venezolana. </a:t>
            </a:r>
            <a:r>
              <a:rPr lang="es-CO" sz="1300" dirty="0" err="1">
                <a:latin typeface="Arial Nova Cond Light" panose="020B0306020202020204" pitchFamily="34" charset="0"/>
              </a:rPr>
              <a:t>taken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from</a:t>
            </a:r>
            <a:r>
              <a:rPr lang="es-CO" sz="1300" dirty="0">
                <a:latin typeface="Arial Nova Cond Light" panose="020B0306020202020204" pitchFamily="34" charset="0"/>
              </a:rPr>
              <a:t>: https://www.researchgate.net/publication/ 7825977_New_late-intensification_ </a:t>
            </a:r>
            <a:r>
              <a:rPr lang="es-CO" sz="1300" dirty="0" err="1">
                <a:latin typeface="Arial Nova Cond Light" panose="020B0306020202020204" pitchFamily="34" charset="0"/>
              </a:rPr>
              <a:t>schedules_for_cancer_treatments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300" dirty="0">
                <a:latin typeface="Arial Nova Cond Light" panose="020B0306020202020204" pitchFamily="34" charset="0"/>
              </a:rPr>
              <a:t>[11] American </a:t>
            </a:r>
            <a:r>
              <a:rPr lang="es-CO" sz="1300" dirty="0" err="1">
                <a:latin typeface="Arial Nova Cond Light" panose="020B0306020202020204" pitchFamily="34" charset="0"/>
              </a:rPr>
              <a:t>Society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of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Clnical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Oncology</a:t>
            </a:r>
            <a:r>
              <a:rPr lang="es-CO" sz="1300" dirty="0">
                <a:latin typeface="Arial Nova Cond Light" panose="020B0306020202020204" pitchFamily="34" charset="0"/>
              </a:rPr>
              <a:t> (2019) ”</a:t>
            </a:r>
            <a:r>
              <a:rPr lang="es-CO" sz="1300" dirty="0" err="1">
                <a:latin typeface="Arial Nova Cond Light" panose="020B0306020202020204" pitchFamily="34" charset="0"/>
              </a:rPr>
              <a:t>Cancer</a:t>
            </a:r>
            <a:r>
              <a:rPr lang="es-CO" sz="1300" dirty="0">
                <a:latin typeface="Arial Nova Cond Light" panose="020B0306020202020204" pitchFamily="34" charset="0"/>
              </a:rPr>
              <a:t> ´ de </a:t>
            </a:r>
            <a:r>
              <a:rPr lang="es-CO" sz="1300" dirty="0" err="1">
                <a:latin typeface="Arial Nova Cond Light" panose="020B0306020202020204" pitchFamily="34" charset="0"/>
              </a:rPr>
              <a:t>pulmon</a:t>
            </a:r>
            <a:r>
              <a:rPr lang="es-CO" sz="1300" dirty="0">
                <a:latin typeface="Arial Nova Cond Light" panose="020B0306020202020204" pitchFamily="34" charset="0"/>
              </a:rPr>
              <a:t> de c ´ </a:t>
            </a:r>
            <a:r>
              <a:rPr lang="es-CO" sz="1300" dirty="0" err="1">
                <a:latin typeface="Arial Nova Cond Light" panose="020B0306020202020204" pitchFamily="34" charset="0"/>
              </a:rPr>
              <a:t>elulas</a:t>
            </a:r>
            <a:r>
              <a:rPr lang="es-CO" sz="1300" dirty="0">
                <a:latin typeface="Arial Nova Cond Light" panose="020B0306020202020204" pitchFamily="34" charset="0"/>
              </a:rPr>
              <a:t> no peque ´ </a:t>
            </a:r>
            <a:r>
              <a:rPr lang="es-CO" sz="1300" dirty="0" err="1">
                <a:latin typeface="Arial Nova Cond Light" panose="020B0306020202020204" pitchFamily="34" charset="0"/>
              </a:rPr>
              <a:t>nas</a:t>
            </a:r>
            <a:r>
              <a:rPr lang="es-CO" sz="1300" dirty="0">
                <a:latin typeface="Arial Nova Cond Light" panose="020B0306020202020204" pitchFamily="34" charset="0"/>
              </a:rPr>
              <a:t>: Estadios”, </a:t>
            </a:r>
            <a:r>
              <a:rPr lang="es-CO" sz="1300" dirty="0" err="1">
                <a:latin typeface="Arial Nova Cond Light" panose="020B0306020202020204" pitchFamily="34" charset="0"/>
              </a:rPr>
              <a:t>taken</a:t>
            </a:r>
            <a:r>
              <a:rPr lang="es-CO" sz="1300" dirty="0">
                <a:latin typeface="Arial Nova Cond Light" panose="020B0306020202020204" pitchFamily="34" charset="0"/>
              </a:rPr>
              <a:t> </a:t>
            </a:r>
            <a:r>
              <a:rPr lang="es-CO" sz="1300" dirty="0" err="1">
                <a:latin typeface="Arial Nova Cond Light" panose="020B0306020202020204" pitchFamily="34" charset="0"/>
              </a:rPr>
              <a:t>from</a:t>
            </a:r>
            <a:r>
              <a:rPr lang="es-CO" sz="1300" dirty="0">
                <a:latin typeface="Arial Nova Cond Light" panose="020B0306020202020204" pitchFamily="34" charset="0"/>
              </a:rPr>
              <a:t>: ˜ https://www.cancer.net/es/tipos-de-c%C3% A1ncer/c%C3%A1ncer-de-pulm%C3%B3n-de-c% C3%A9lulas-no-peque%C3%B1as/estadios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500ACE-E5C3-4302-AE4D-A8176F98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72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B4F0EE9F-9FF0-4D66-BE75-E0FC8053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61" y="2598389"/>
            <a:ext cx="3134162" cy="32961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Introducción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0FC17E-65ED-4F0B-8B6E-CDF0624EC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2310" y="3116384"/>
            <a:ext cx="2107996" cy="1954956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22081D3-34F7-4ABC-A64A-221CFAD9396B}"/>
              </a:ext>
            </a:extLst>
          </p:cNvPr>
          <p:cNvCxnSpPr>
            <a:cxnSpLocks/>
          </p:cNvCxnSpPr>
          <p:nvPr/>
        </p:nvCxnSpPr>
        <p:spPr>
          <a:xfrm flipV="1">
            <a:off x="3735238" y="4099795"/>
            <a:ext cx="1889087" cy="825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DE732F-9C1E-47B4-8585-F8D5ADEDCD2F}"/>
              </a:ext>
            </a:extLst>
          </p:cNvPr>
          <p:cNvSpPr txBox="1"/>
          <p:nvPr/>
        </p:nvSpPr>
        <p:spPr>
          <a:xfrm>
            <a:off x="838200" y="1681190"/>
            <a:ext cx="2270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500" dirty="0">
                <a:latin typeface="Arial Nova Cond Light" panose="020B0306020202020204" pitchFamily="34" charset="0"/>
              </a:rPr>
              <a:t>Cáncer de pulmón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E8A138D-C903-41AA-BB75-6168D13597D1}"/>
              </a:ext>
            </a:extLst>
          </p:cNvPr>
          <p:cNvSpPr txBox="1"/>
          <p:nvPr/>
        </p:nvSpPr>
        <p:spPr>
          <a:xfrm>
            <a:off x="7719029" y="1583875"/>
            <a:ext cx="357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11.8 habitantes por cada 100,000. Segunda causa de muerte en Colombia</a:t>
            </a:r>
          </a:p>
        </p:txBody>
      </p:sp>
      <p:pic>
        <p:nvPicPr>
          <p:cNvPr id="1026" name="Picture 2" descr="Colombia - Iconos gratis de mapas y banderas">
            <a:extLst>
              <a:ext uri="{FF2B5EF4-FFF2-40B4-BE49-F238E27FC236}">
                <a16:creationId xmlns:a16="http://schemas.microsoft.com/office/drawing/2014/main" id="{1F3C5EBE-752D-440E-A4AE-460BDCCC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646" y="2507205"/>
            <a:ext cx="3692106" cy="36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7920B0A7-CBF9-49DD-AA89-C0DDFBE5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18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FED89-B898-4BD9-8105-10FA00E8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58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>
                <a:latin typeface="Arial Nova Cond Light" panose="020B0306020202020204" pitchFamily="34" charset="0"/>
              </a:rPr>
              <a:t>Metástasis de cáncer de pulmón:</a:t>
            </a:r>
          </a:p>
          <a:p>
            <a:pPr marL="0" indent="0">
              <a:buNone/>
            </a:pPr>
            <a:endParaRPr lang="es-CO" dirty="0">
              <a:latin typeface="Arial Nova Cond Light" panose="020B0306020202020204" pitchFamily="34" charset="0"/>
            </a:endParaRPr>
          </a:p>
          <a:p>
            <a:r>
              <a:rPr lang="es-CO" dirty="0">
                <a:latin typeface="Arial Nova Cond Light" panose="020B0306020202020204" pitchFamily="34" charset="0"/>
              </a:rPr>
              <a:t>Hígado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r>
              <a:rPr lang="es-CO" dirty="0">
                <a:latin typeface="Arial Nova Cond Light" panose="020B0306020202020204" pitchFamily="34" charset="0"/>
              </a:rPr>
              <a:t>Huesos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r>
              <a:rPr lang="es-CO" dirty="0">
                <a:latin typeface="Arial Nova Cond Light" panose="020B0306020202020204" pitchFamily="34" charset="0"/>
              </a:rPr>
              <a:t>Estomago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r>
              <a:rPr lang="es-CO" dirty="0">
                <a:latin typeface="Arial Nova Cond Light" panose="020B0306020202020204" pitchFamily="34" charset="0"/>
              </a:rPr>
              <a:t>Cerebro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000867-027E-4586-BC4F-814410126011}"/>
              </a:ext>
            </a:extLst>
          </p:cNvPr>
          <p:cNvSpPr txBox="1">
            <a:spLocks/>
          </p:cNvSpPr>
          <p:nvPr/>
        </p:nvSpPr>
        <p:spPr>
          <a:xfrm>
            <a:off x="5881777" y="1825625"/>
            <a:ext cx="4725838" cy="7850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bg1"/>
                </a:solidFill>
                <a:latin typeface="Arial Nova Cond Light" panose="020B0306020202020204" pitchFamily="34" charset="0"/>
              </a:rPr>
              <a:t>Células de la misma clase del tumor original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>
              <a:latin typeface="Arial Nova Cond Light" panose="020B0306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5557EB0-ACC0-4042-A56B-01571BF151BE}"/>
              </a:ext>
            </a:extLst>
          </p:cNvPr>
          <p:cNvCxnSpPr>
            <a:stCxn id="4" idx="2"/>
          </p:cNvCxnSpPr>
          <p:nvPr/>
        </p:nvCxnSpPr>
        <p:spPr>
          <a:xfrm>
            <a:off x="8244696" y="2610629"/>
            <a:ext cx="0" cy="121949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C38AF05-72FD-49A3-9D6A-96D2259D0B7D}"/>
              </a:ext>
            </a:extLst>
          </p:cNvPr>
          <p:cNvSpPr txBox="1"/>
          <p:nvPr/>
        </p:nvSpPr>
        <p:spPr>
          <a:xfrm>
            <a:off x="6283582" y="4001294"/>
            <a:ext cx="392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Arial Nova Cond Light" panose="020B0306020202020204" pitchFamily="34" charset="0"/>
              </a:rPr>
              <a:t>Características de crecimiento son las mismas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7C3CA4-55D8-457E-B46F-237094A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33" y="3429000"/>
            <a:ext cx="2739136" cy="2291521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A946A68-4848-478E-B32F-A8EF1E24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74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FED89-B898-4BD9-8105-10FA00E8A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5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>
                <a:latin typeface="Arial Nova Cond Light" panose="020B0306020202020204" pitchFamily="34" charset="0"/>
              </a:rPr>
              <a:t>Metástasis de cáncer de pulmón:</a:t>
            </a:r>
          </a:p>
          <a:p>
            <a:pPr marL="0" indent="0">
              <a:buNone/>
            </a:pPr>
            <a:endParaRPr lang="es-CO" dirty="0">
              <a:latin typeface="Arial Nova Cond Light" panose="020B0306020202020204" pitchFamily="34" charset="0"/>
            </a:endParaRPr>
          </a:p>
          <a:p>
            <a:pPr marL="0" indent="0">
              <a:buNone/>
            </a:pPr>
            <a:endParaRPr lang="es-CO" dirty="0">
              <a:latin typeface="Arial Nova Cond Light" panose="020B0306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41B2113-1614-4E3B-8704-4B36D27F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70" y="2697452"/>
            <a:ext cx="2958412" cy="27242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39B67B2-DD7B-4717-87DA-C272480B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21" y="2512431"/>
            <a:ext cx="3096509" cy="29574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B6F8D6-78E0-4C62-9F85-B2C1DC0F2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352" y="2602918"/>
            <a:ext cx="3313746" cy="27967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67F3372-5A9A-4E26-9B80-0BAE78CED1F1}"/>
              </a:ext>
            </a:extLst>
          </p:cNvPr>
          <p:cNvSpPr txBox="1"/>
          <p:nvPr/>
        </p:nvSpPr>
        <p:spPr>
          <a:xfrm>
            <a:off x="1468582" y="5556682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Tamaño del tumor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28CAF71-3ACB-4357-9366-7558AC1661FF}"/>
              </a:ext>
            </a:extLst>
          </p:cNvPr>
          <p:cNvSpPr txBox="1"/>
          <p:nvPr/>
        </p:nvSpPr>
        <p:spPr>
          <a:xfrm>
            <a:off x="5141444" y="555739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Fibronectina en ECM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76157E-5C99-41D6-BF62-F30BA1672469}"/>
              </a:ext>
            </a:extLst>
          </p:cNvPr>
          <p:cNvSpPr txBox="1"/>
          <p:nvPr/>
        </p:nvSpPr>
        <p:spPr>
          <a:xfrm>
            <a:off x="8589500" y="5556682"/>
            <a:ext cx="192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Des-diferenciación</a:t>
            </a:r>
            <a:endParaRPr lang="es-CO" dirty="0"/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03EA34E0-329D-484B-8EAD-03147C95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3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FED89-B898-4BD9-8105-10FA00E8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Plantear un modelo que permita el análisis del impacto que tiene el proceso de </a:t>
            </a:r>
            <a:r>
              <a:rPr lang="es-CO" dirty="0" err="1">
                <a:latin typeface="Arial Nova Cond Light" panose="020B0306020202020204" pitchFamily="34" charset="0"/>
              </a:rPr>
              <a:t>des-diferenciación</a:t>
            </a:r>
            <a:r>
              <a:rPr lang="es-CO" dirty="0">
                <a:latin typeface="Arial Nova Cond Light" panose="020B0306020202020204" pitchFamily="34" charset="0"/>
              </a:rPr>
              <a:t> de </a:t>
            </a:r>
            <a:r>
              <a:rPr lang="es-CO" dirty="0" err="1">
                <a:latin typeface="Arial Nova Cond Light" panose="020B0306020202020204" pitchFamily="34" charset="0"/>
              </a:rPr>
              <a:t>CACs</a:t>
            </a:r>
            <a:r>
              <a:rPr lang="es-CO" dirty="0">
                <a:latin typeface="Arial Nova Cond Light" panose="020B0306020202020204" pitchFamily="34" charset="0"/>
              </a:rPr>
              <a:t> en </a:t>
            </a:r>
            <a:r>
              <a:rPr lang="es-CO" dirty="0" err="1">
                <a:latin typeface="Arial Nova Cond Light" panose="020B0306020202020204" pitchFamily="34" charset="0"/>
              </a:rPr>
              <a:t>CMCs</a:t>
            </a:r>
            <a:r>
              <a:rPr lang="es-CO" dirty="0">
                <a:latin typeface="Arial Nova Cond Light" panose="020B0306020202020204" pitchFamily="34" charset="0"/>
              </a:rPr>
              <a:t>.</a:t>
            </a:r>
          </a:p>
          <a:p>
            <a:endParaRPr lang="es-CO" dirty="0">
              <a:latin typeface="Arial Nova Cond Light" panose="020B0306020202020204" pitchFamily="34" charset="0"/>
            </a:endParaRPr>
          </a:p>
          <a:p>
            <a:pPr marL="0" indent="0">
              <a:buNone/>
            </a:pPr>
            <a:endParaRPr lang="es-CO" dirty="0">
              <a:latin typeface="Arial Nova Cond Light" panose="020B0306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D5AC6-A3D0-4532-8F0A-7B704D15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85" y="3064874"/>
            <a:ext cx="6176829" cy="2707852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B68C3-233D-48B2-A465-93FFC0D5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08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Metodología</a:t>
            </a:r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D7E281C-4F33-49AA-BC74-80E11D5C7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51" y="1812988"/>
            <a:ext cx="7026898" cy="20516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AFBB57D-5F0A-4570-A57A-A33327D1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96" y="5696310"/>
            <a:ext cx="7805978" cy="6504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A81144-EC7E-45CC-B86F-34C41EA62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570" y="3942565"/>
            <a:ext cx="7725853" cy="1762371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FE7796E-6C71-4BC0-82EE-102473B4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70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Metodología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237B12D-5AE6-4B21-AC0F-17382E2FE89F}"/>
              </a:ext>
            </a:extLst>
          </p:cNvPr>
          <p:cNvCxnSpPr>
            <a:cxnSpLocks/>
          </p:cNvCxnSpPr>
          <p:nvPr/>
        </p:nvCxnSpPr>
        <p:spPr>
          <a:xfrm>
            <a:off x="6188078" y="3113687"/>
            <a:ext cx="0" cy="85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6E685BEF-B724-44E5-B614-FE1AB120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40" y="4259486"/>
            <a:ext cx="5241142" cy="61833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B99DA45-D448-4CFF-8922-9702A113B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8" y="5028451"/>
            <a:ext cx="5108641" cy="61833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2694649-3937-4033-B2C5-69A943D29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209" y="1969462"/>
            <a:ext cx="6505737" cy="1144225"/>
          </a:xfrm>
          <a:prstGeom prst="rect">
            <a:avLst/>
          </a:prstGeom>
        </p:spPr>
      </p:pic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8C92822-B152-42EC-923D-98E6C844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34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Metodología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11033F9-3B81-4E12-8EC6-FCF541D92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638465"/>
              </p:ext>
            </p:extLst>
          </p:nvPr>
        </p:nvGraphicFramePr>
        <p:xfrm>
          <a:off x="2956703" y="1761402"/>
          <a:ext cx="5954383" cy="153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n de mapa de bits" r:id="rId3" imgW="2362320" imgH="609480" progId="Paint.Picture">
                  <p:embed/>
                </p:oleObj>
              </mc:Choice>
              <mc:Fallback>
                <p:oleObj name="Imagen de mapa de bits" r:id="rId3" imgW="2362320" imgH="609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6703" y="1761402"/>
                        <a:ext cx="5954383" cy="153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07B30EC5-957B-4A2C-83D6-C17BA85E0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703" y="3630697"/>
            <a:ext cx="6430272" cy="590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B5CA79-4AAD-425F-99DA-030C24827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808" y="4221329"/>
            <a:ext cx="6392167" cy="6954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431C44C-7C2C-4363-8070-4FD5D24E8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4808" y="4905347"/>
            <a:ext cx="6392167" cy="5715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226BDF-3096-40EE-8976-A28D90DFC9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4808" y="5476927"/>
            <a:ext cx="6430272" cy="733527"/>
          </a:xfrm>
          <a:prstGeom prst="rect">
            <a:avLst/>
          </a:prstGeo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41F2AC28-FCA2-4CBD-998A-1FA0B6C4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405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1D62-8E9E-4C61-B93F-C2A180C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 Nova Cond Light" panose="020B0306020202020204" pitchFamily="34" charset="0"/>
              </a:rPr>
              <a:t>Metodología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08D0FE-A3F7-4237-8FF9-0B5B5C3C5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40" y="1740518"/>
            <a:ext cx="6095313" cy="14809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AAE3A0-578B-4EE1-85B9-C655D050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44" y="3962016"/>
            <a:ext cx="4635323" cy="25308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38E91A3-F860-478C-B229-31779EFB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44" y="3308544"/>
            <a:ext cx="4621568" cy="653346"/>
          </a:xfrm>
          <a:prstGeom prst="rect">
            <a:avLst/>
          </a:prstGeom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7CB079AF-370E-4DEF-971C-C530AB6A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F10C-AB33-42E9-B1D3-504A3EBF7B6D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83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1074</Words>
  <Application>Microsoft Office PowerPoint</Application>
  <PresentationFormat>Panorámica</PresentationFormat>
  <Paragraphs>104</Paragraphs>
  <Slides>19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Nova Cond Light</vt:lpstr>
      <vt:lpstr>Calibri</vt:lpstr>
      <vt:lpstr>Calibri Light</vt:lpstr>
      <vt:lpstr>Tema de Office</vt:lpstr>
      <vt:lpstr>Imagen de Paintbrush</vt:lpstr>
      <vt:lpstr>Modelamiento del proceso de metástasis producto de la desdiferenciación de células cancerígenas adultas (CAC) en células madre cancerígenas (CMC)</vt:lpstr>
      <vt:lpstr>Introducción</vt:lpstr>
      <vt:lpstr>Introducción</vt:lpstr>
      <vt:lpstr>Introducción</vt:lpstr>
      <vt:lpstr>Objetivo</vt:lpstr>
      <vt:lpstr>Metodología</vt:lpstr>
      <vt:lpstr>Metodología</vt:lpstr>
      <vt:lpstr>Metodología</vt:lpstr>
      <vt:lpstr>Metodología</vt:lpstr>
      <vt:lpstr>Metodología</vt:lpstr>
      <vt:lpstr>Resultados</vt:lpstr>
      <vt:lpstr>Resultados</vt:lpstr>
      <vt:lpstr>Discusión</vt:lpstr>
      <vt:lpstr>Discusión</vt:lpstr>
      <vt:lpstr>Discusión</vt:lpstr>
      <vt:lpstr>Discusión</vt:lpstr>
      <vt:lpstr>Discusión</vt:lpstr>
      <vt:lpstr>Conclusión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Modelamiento del proceso de metástasis producto de la desdiferenciación de células cancerígenas adultas (CAC) en células madre cancerígenas (CMC)</dc:title>
  <dc:creator>Nicolás Garnica</dc:creator>
  <cp:lastModifiedBy>Nicolás Garnica</cp:lastModifiedBy>
  <cp:revision>2</cp:revision>
  <dcterms:created xsi:type="dcterms:W3CDTF">2021-12-06T18:53:36Z</dcterms:created>
  <dcterms:modified xsi:type="dcterms:W3CDTF">2021-12-07T04:46:47Z</dcterms:modified>
</cp:coreProperties>
</file>