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6"/>
  </p:notesMasterIdLst>
  <p:sldIdLst>
    <p:sldId id="293" r:id="rId2"/>
    <p:sldId id="362" r:id="rId3"/>
    <p:sldId id="363" r:id="rId4"/>
    <p:sldId id="364" r:id="rId5"/>
    <p:sldId id="367" r:id="rId6"/>
    <p:sldId id="365" r:id="rId7"/>
    <p:sldId id="366" r:id="rId8"/>
    <p:sldId id="305" r:id="rId9"/>
    <p:sldId id="306" r:id="rId10"/>
    <p:sldId id="307" r:id="rId11"/>
    <p:sldId id="308" r:id="rId12"/>
    <p:sldId id="356" r:id="rId13"/>
    <p:sldId id="309" r:id="rId14"/>
    <p:sldId id="310" r:id="rId15"/>
    <p:sldId id="311" r:id="rId16"/>
    <p:sldId id="312" r:id="rId17"/>
    <p:sldId id="313" r:id="rId18"/>
    <p:sldId id="347" r:id="rId19"/>
    <p:sldId id="361" r:id="rId20"/>
    <p:sldId id="348" r:id="rId21"/>
    <p:sldId id="349" r:id="rId22"/>
    <p:sldId id="350" r:id="rId23"/>
    <p:sldId id="314" r:id="rId24"/>
    <p:sldId id="359" r:id="rId25"/>
    <p:sldId id="360" r:id="rId26"/>
    <p:sldId id="315" r:id="rId27"/>
    <p:sldId id="316" r:id="rId28"/>
    <p:sldId id="351" r:id="rId29"/>
    <p:sldId id="317" r:id="rId30"/>
    <p:sldId id="343" r:id="rId31"/>
    <p:sldId id="358" r:id="rId32"/>
    <p:sldId id="352" r:id="rId33"/>
    <p:sldId id="353" r:id="rId34"/>
    <p:sldId id="354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45875E-0D71-42A6-9513-ABC4B1B387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47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5875E-0D71-42A6-9513-ABC4B1B387A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1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6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3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 bwMode="auto">
          <a:xfrm>
            <a:off x="685800" y="980728"/>
            <a:ext cx="7772400" cy="1874639"/>
          </a:xfrm>
          <a:prstGeom prst="rect">
            <a:avLst/>
          </a:prstGeom>
          <a:solidFill>
            <a:srgbClr val="080808">
              <a:alpha val="65098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pt-BR" sz="1800" dirty="0">
                <a:solidFill>
                  <a:schemeClr val="bg1"/>
                </a:solidFill>
              </a:rPr>
              <a:t>Unidade de Ensino 0: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Apresentação da Matéria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11/02/2014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107504" y="4830961"/>
            <a:ext cx="5760640" cy="1874639"/>
          </a:xfrm>
          <a:prstGeom prst="rect">
            <a:avLst/>
          </a:prstGeom>
          <a:solidFill>
            <a:srgbClr val="080808">
              <a:alpha val="65098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solidFill>
                  <a:schemeClr val="bg1"/>
                </a:solidFill>
              </a:rPr>
              <a:t>Disciplina: 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</a:rPr>
              <a:t>Curso: 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</a:rPr>
              <a:t>Período: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</a:rPr>
              <a:t>Docente:     Prof. Adriano Sepe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4953000"/>
            <a:ext cx="4495800" cy="30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BR" sz="1800" dirty="0">
                <a:solidFill>
                  <a:schemeClr val="bg1"/>
                </a:solidFill>
              </a:rPr>
              <a:t>Nome da Disciplina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19200" y="5359167"/>
            <a:ext cx="4495800" cy="30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BR" sz="1800" dirty="0">
                <a:solidFill>
                  <a:schemeClr val="bg1"/>
                </a:solidFill>
              </a:rPr>
              <a:t>Curso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218500" y="5790501"/>
            <a:ext cx="4496499" cy="304800"/>
          </a:xfrm>
        </p:spPr>
        <p:txBody>
          <a:bodyPr/>
          <a:lstStyle>
            <a:lvl1pPr marL="0" indent="0">
              <a:buNone/>
              <a:defRPr sz="3200" baseline="0"/>
            </a:lvl1pPr>
          </a:lstStyle>
          <a:p>
            <a:pPr lvl="0"/>
            <a:r>
              <a:rPr lang="pt-BR" sz="1800" dirty="0">
                <a:solidFill>
                  <a:schemeClr val="bg1"/>
                </a:solidFill>
              </a:rPr>
              <a:t>Noturno – 2014.1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8400" y="3962400"/>
            <a:ext cx="2362200" cy="30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BR" sz="1800" dirty="0">
                <a:solidFill>
                  <a:schemeClr val="bg1"/>
                </a:solidFill>
              </a:rPr>
              <a:t>[Nome da Disciplina]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7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83000">
              <a:schemeClr val="bg1"/>
            </a:gs>
            <a:gs pos="100000">
              <a:srgbClr val="FFC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13AA389-D495-4A46-A99A-3A7760E4D2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 spd="slow">
    <p:cover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1"/>
          <p:cNvSpPr txBox="1">
            <a:spLocks noChangeArrowheads="1"/>
          </p:cNvSpPr>
          <p:nvPr/>
        </p:nvSpPr>
        <p:spPr bwMode="auto">
          <a:xfrm>
            <a:off x="179388" y="4070817"/>
            <a:ext cx="89646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UNIDADE ARAPONGAS</a:t>
            </a:r>
          </a:p>
          <a:p>
            <a:pPr>
              <a:defRPr/>
            </a:pP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Algorítmos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e 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Programação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Estruturada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Prof. Everson Gomes Nishimura</a:t>
            </a:r>
            <a:endParaRPr lang="pt-BR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0AC28F-B0E9-7A6B-3882-53FC4C64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8" y="1268760"/>
            <a:ext cx="79208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Em um dia de trabalho no escritório, em relação aos funcionários Ana, Cláudia, Luis, Paula e João, sabe-se que: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- Ana chegou antes de Paula e Luís.</a:t>
            </a:r>
            <a:br>
              <a:rPr lang="pt-BR" sz="2000" dirty="0"/>
            </a:br>
            <a:r>
              <a:rPr lang="pt-BR" sz="2000" dirty="0"/>
              <a:t>- Paula chegou antes de João.</a:t>
            </a:r>
            <a:br>
              <a:rPr lang="pt-BR" sz="2000" dirty="0"/>
            </a:br>
            <a:r>
              <a:rPr lang="pt-BR" sz="2000" dirty="0"/>
              <a:t>- Cláudia chegou antes de Ana.</a:t>
            </a:r>
            <a:br>
              <a:rPr lang="pt-BR" sz="2000" dirty="0"/>
            </a:br>
            <a:r>
              <a:rPr lang="pt-BR" sz="2000" dirty="0"/>
              <a:t>- João não foi o último a chegar.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Nesse dia, o terceiro a chegar no escritório para o trabalho foi:</a:t>
            </a:r>
          </a:p>
          <a:p>
            <a:pPr marL="457200" indent="-457200">
              <a:buAutoNum type="alphaLcParenR"/>
            </a:pPr>
            <a:r>
              <a:rPr lang="pt-BR" sz="2000" dirty="0"/>
              <a:t>Ana</a:t>
            </a:r>
          </a:p>
          <a:p>
            <a:pPr marL="457200" indent="-457200">
              <a:buAutoNum type="alphaLcParenR"/>
            </a:pPr>
            <a:r>
              <a:rPr lang="pt-BR" sz="2000" dirty="0"/>
              <a:t>Cláudia</a:t>
            </a:r>
          </a:p>
          <a:p>
            <a:pPr marL="457200" indent="-457200">
              <a:buAutoNum type="alphaLcParenR"/>
            </a:pPr>
            <a:r>
              <a:rPr lang="pt-BR" sz="2000" dirty="0"/>
              <a:t>João</a:t>
            </a:r>
          </a:p>
          <a:p>
            <a:pPr marL="457200" indent="-457200">
              <a:buAutoNum type="alphaLcParenR"/>
            </a:pPr>
            <a:r>
              <a:rPr lang="pt-BR" sz="2000" dirty="0"/>
              <a:t>Luís</a:t>
            </a:r>
          </a:p>
          <a:p>
            <a:pPr marL="457200" indent="-457200">
              <a:buAutoNum type="alphaLcParenR"/>
            </a:pPr>
            <a:r>
              <a:rPr lang="pt-BR" sz="2000" dirty="0"/>
              <a:t>Paula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10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DBABA8-AD26-2823-0BC5-927F97C4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sz="2400" dirty="0"/>
              <a:t>Esta sequencia de palavras segue uma lógica:</a:t>
            </a:r>
            <a:br>
              <a:rPr lang="pt-BR" sz="2400" dirty="0"/>
            </a:br>
            <a:r>
              <a:rPr lang="pt-BR" sz="2400" dirty="0"/>
              <a:t>- Pá</a:t>
            </a:r>
            <a:br>
              <a:rPr lang="pt-BR" sz="2400" dirty="0"/>
            </a:br>
            <a:r>
              <a:rPr lang="pt-BR" sz="2400" dirty="0"/>
              <a:t>- Xale</a:t>
            </a:r>
            <a:br>
              <a:rPr lang="pt-BR" sz="2400" dirty="0"/>
            </a:br>
            <a:r>
              <a:rPr lang="pt-BR" sz="2400" dirty="0"/>
              <a:t>- </a:t>
            </a:r>
            <a:r>
              <a:rPr lang="pt-BR" sz="2400" dirty="0" err="1"/>
              <a:t>Japeri</a:t>
            </a:r>
            <a:r>
              <a:rPr lang="pt-BR" sz="2400" dirty="0"/>
              <a:t>.</a:t>
            </a:r>
          </a:p>
          <a:p>
            <a:pPr lvl="1">
              <a:buNone/>
            </a:pPr>
            <a:r>
              <a:rPr lang="pt-BR" sz="2400" dirty="0"/>
              <a:t>Uma quarta palavra que daria continuidade lógica à sequencia poderia ser: </a:t>
            </a:r>
            <a:endParaRPr lang="pt-BR" sz="2000" dirty="0"/>
          </a:p>
          <a:p>
            <a:endParaRPr lang="pt-BR" sz="500" dirty="0"/>
          </a:p>
          <a:p>
            <a:pPr lvl="0">
              <a:buNone/>
            </a:pPr>
            <a:r>
              <a:rPr lang="pt-BR" sz="2400" dirty="0"/>
              <a:t>	a) Casa.</a:t>
            </a:r>
            <a:br>
              <a:rPr lang="pt-BR" sz="2400" dirty="0"/>
            </a:br>
            <a:r>
              <a:rPr lang="pt-BR" sz="2400" dirty="0"/>
              <a:t>b) Anseio.</a:t>
            </a:r>
            <a:br>
              <a:rPr lang="pt-BR" sz="2400" dirty="0"/>
            </a:br>
            <a:r>
              <a:rPr lang="pt-BR" sz="2400" dirty="0"/>
              <a:t>c) Urubu.</a:t>
            </a:r>
            <a:br>
              <a:rPr lang="pt-BR" sz="2400" dirty="0"/>
            </a:br>
            <a:r>
              <a:rPr lang="pt-BR" sz="2400" dirty="0"/>
              <a:t>d) Café.</a:t>
            </a:r>
            <a:br>
              <a:rPr lang="pt-BR" sz="2400" dirty="0"/>
            </a:br>
            <a:r>
              <a:rPr lang="pt-BR" sz="2400" dirty="0"/>
              <a:t>e) Sua</a:t>
            </a:r>
            <a:endParaRPr lang="pt-BR" sz="20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11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2955BA-7985-24BC-27CA-4F500551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sz="2400" dirty="0"/>
              <a:t>É uma charada possível.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Estou no Brasil. Tenho 30 centavos, ou seja, R$0,30, e esta soma é obtida com apenas duas moedas nacionais, sendo que uma delas não é de 5 centavos.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Quais são as duas moedas que tenho?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12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6BD718-B0C0-06A3-4ECA-EB108B7E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tabela indica os plantões de funcionários de uma repartição pública em três sábados consecutivos: 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Dos seis funcionários indicados na tabela, 2 são da área administrativa e 4 da área de informática. Sabe-se que para cada plantão de sábado são convocados 2 funcionários da área de informática, 1 da área administrativa, e que Fernanda é da área de informática. Um funcionário que necessariamente é da área de informática é:</a:t>
            </a:r>
          </a:p>
          <a:p>
            <a:r>
              <a:rPr lang="pt-BR" sz="2000" dirty="0"/>
              <a:t>a) Beatriz.</a:t>
            </a:r>
            <a:br>
              <a:rPr lang="pt-BR" sz="2000" dirty="0"/>
            </a:br>
            <a:r>
              <a:rPr lang="pt-BR" sz="2000" dirty="0"/>
              <a:t>b) Cristina.</a:t>
            </a:r>
            <a:br>
              <a:rPr lang="pt-BR" sz="2000" dirty="0"/>
            </a:br>
            <a:r>
              <a:rPr lang="pt-BR" sz="2000" dirty="0"/>
              <a:t>c) Julia.</a:t>
            </a:r>
            <a:br>
              <a:rPr lang="pt-BR" sz="2000" dirty="0"/>
            </a:br>
            <a:r>
              <a:rPr lang="pt-BR" sz="2000" dirty="0"/>
              <a:t>d) Ricardo.</a:t>
            </a:r>
            <a:br>
              <a:rPr lang="pt-BR" sz="2000" dirty="0"/>
            </a:br>
            <a:r>
              <a:rPr lang="pt-BR" sz="2000" dirty="0"/>
              <a:t>e) Silvia.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13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Imagem 5" descr="Alt tex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04864"/>
            <a:ext cx="3744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6DD141-6CE9-BAD2-1F08-C834A4C2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 Conjunto de regras e operações bem definidas e ordenadas, destinadas à solução de um problema, ou de uma classe de problemas, em um número finito de passos.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14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891315-057F-7E77-98AA-56CE0333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iniciarmos o desenvolvimento de um sistema, necessitamos ordenar os passos para se alcançar um objetivo.</a:t>
            </a:r>
          </a:p>
          <a:p>
            <a:r>
              <a:rPr lang="pt-BR" dirty="0"/>
              <a:t>Definir o escopo do projeto, definir o problema e as estratégias para solução.</a:t>
            </a:r>
          </a:p>
          <a:p>
            <a:r>
              <a:rPr lang="pt-BR" dirty="0"/>
              <a:t>Portanto, devemos escrever um algoritmo que siga uma sequencia lógica para se alcançar o objetivo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15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4CA2C3-4617-9CB6-5CF2-C3614D8C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Normalmente o projeto lógico de um programa ou conjunto de programas é idealizado utilizando ferramentas gráficas e textuais:</a:t>
            </a:r>
          </a:p>
          <a:p>
            <a:r>
              <a:rPr lang="pt-BR" sz="2800" dirty="0"/>
              <a:t>Gráficas: pode-se utilizar o diagrama de blocos ou diagrama de quadros.</a:t>
            </a:r>
          </a:p>
          <a:p>
            <a:r>
              <a:rPr lang="pt-BR" sz="2800" dirty="0"/>
              <a:t>Textuais: Pseudocódigo ou Metalinguagens –permite descrever de forma simples e sem rigor técnico da linguagem de programação formal as etapas que o programa de computador deverá executar.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16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A14E8F-9860-3531-7BBE-77F28CF56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Agilizar a codificação da escrita da programação</a:t>
            </a:r>
          </a:p>
          <a:p>
            <a:r>
              <a:rPr lang="pt-BR" dirty="0"/>
              <a:t>Facilitar a depuração da leitura</a:t>
            </a:r>
          </a:p>
          <a:p>
            <a:r>
              <a:rPr lang="pt-BR" dirty="0"/>
              <a:t>Permitir a verificação de possíveis falhas</a:t>
            </a:r>
          </a:p>
          <a:p>
            <a:r>
              <a:rPr lang="pt-BR" dirty="0"/>
              <a:t>Permitir a reutilização do código </a:t>
            </a:r>
          </a:p>
          <a:p>
            <a:r>
              <a:rPr lang="pt-BR" dirty="0"/>
              <a:t>Facilitar as alterações e atualizações</a:t>
            </a:r>
          </a:p>
          <a:p>
            <a:r>
              <a:rPr lang="pt-BR" dirty="0"/>
              <a:t>Escrever funções ligadas entre si apenas por estruturas sequenciais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17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6947BD-6004-1B5B-94A7-C4E5B3BD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pegue uma escada;</a:t>
            </a:r>
          </a:p>
          <a:p>
            <a:pPr lvl="0"/>
            <a:r>
              <a:rPr lang="pt-BR" dirty="0"/>
              <a:t>posicione-a embaixo da lâmpada;</a:t>
            </a:r>
          </a:p>
          <a:p>
            <a:pPr lvl="0"/>
            <a:r>
              <a:rPr lang="pt-BR" dirty="0"/>
              <a:t>busque uma lâmpada nova;                                 </a:t>
            </a:r>
          </a:p>
          <a:p>
            <a:pPr lvl="0"/>
            <a:r>
              <a:rPr lang="pt-BR" dirty="0"/>
              <a:t>suba na escada;</a:t>
            </a:r>
          </a:p>
          <a:p>
            <a:pPr lvl="0"/>
            <a:r>
              <a:rPr lang="pt-BR" dirty="0"/>
              <a:t>retire a lâmpada velha;</a:t>
            </a:r>
          </a:p>
          <a:p>
            <a:r>
              <a:rPr lang="pt-BR" dirty="0"/>
              <a:t>coloque a lâmpada nova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18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E14AD3-D7C7-4054-C188-C69089EE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Desenvolva um algoritmo para cozinhar batatas: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ozinh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698" y="1593340"/>
            <a:ext cx="3096344" cy="2413685"/>
          </a:xfrm>
          <a:prstGeom prst="rect">
            <a:avLst/>
          </a:prstGeom>
        </p:spPr>
      </p:pic>
      <p:pic>
        <p:nvPicPr>
          <p:cNvPr id="5" name="Imagem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2824" y="2150499"/>
            <a:ext cx="2749674" cy="1964053"/>
          </a:xfrm>
          <a:prstGeom prst="rect">
            <a:avLst/>
          </a:prstGeom>
        </p:spPr>
      </p:pic>
      <p:pic>
        <p:nvPicPr>
          <p:cNvPr id="6" name="Imagem 5" descr="IMG_5924+(800x600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626" y="4055135"/>
            <a:ext cx="2968104" cy="2226078"/>
          </a:xfrm>
          <a:prstGeom prst="rect">
            <a:avLst/>
          </a:prstGeom>
        </p:spPr>
      </p:pic>
      <p:pic>
        <p:nvPicPr>
          <p:cNvPr id="7" name="Imagem 6" descr="cozinha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4098306"/>
            <a:ext cx="4320480" cy="21780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E7E7CF-97BE-DB92-9ED7-64F11B1F0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2276872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Professor: Everson G. Nishimura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err="1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. Tecnol. Proc. De Dados – UNICAMP</a:t>
            </a:r>
          </a:p>
          <a:p>
            <a:pPr algn="ctr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Pós 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: Engenharia em Telecomunicações</a:t>
            </a: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UNOPAR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Pós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: Informática Aplicada na Educação</a:t>
            </a: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UEL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Algoritmos e Programação Estruturada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0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o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 se a lâmpada não estiver queimada. Para solucionar esse problema, podemos efetuar um teste, verificando se a lâmpada está ou não queimada:</a:t>
            </a:r>
            <a:endParaRPr lang="pt-BR" dirty="0"/>
          </a:p>
          <a:p>
            <a:pPr lvl="0">
              <a:buNone/>
            </a:pPr>
            <a:r>
              <a:rPr lang="pt-BR" sz="2400" dirty="0"/>
              <a:t>pegue uma escada;</a:t>
            </a:r>
          </a:p>
          <a:p>
            <a:pPr lvl="0">
              <a:buNone/>
            </a:pPr>
            <a:r>
              <a:rPr lang="pt-BR" sz="2400" dirty="0"/>
              <a:t>posicione-a embaixo da lâmpada;</a:t>
            </a:r>
          </a:p>
          <a:p>
            <a:pPr lvl="0">
              <a:buNone/>
            </a:pPr>
            <a:r>
              <a:rPr lang="pt-BR" sz="2400" dirty="0"/>
              <a:t>busque uma lâmpada nova;</a:t>
            </a:r>
          </a:p>
          <a:p>
            <a:pPr lvl="0">
              <a:buNone/>
            </a:pPr>
            <a:r>
              <a:rPr lang="pt-BR" sz="2400" dirty="0"/>
              <a:t>ligue o interruptor;</a:t>
            </a:r>
          </a:p>
          <a:p>
            <a:pPr lvl="0">
              <a:buNone/>
            </a:pPr>
            <a:r>
              <a:rPr lang="pt-BR" sz="2400" dirty="0"/>
              <a:t>se a lâmpada não acender, então; </a:t>
            </a:r>
          </a:p>
          <a:p>
            <a:pPr lvl="1">
              <a:buNone/>
            </a:pPr>
            <a:r>
              <a:rPr lang="pt-BR" sz="2400" dirty="0"/>
              <a:t>suba na escada;                                              </a:t>
            </a:r>
          </a:p>
          <a:p>
            <a:pPr lvl="1">
              <a:buNone/>
            </a:pPr>
            <a:r>
              <a:rPr lang="pt-BR" sz="2400" dirty="0"/>
              <a:t>retire a lâmpada velha;</a:t>
            </a:r>
          </a:p>
          <a:p>
            <a:pPr lvl="1">
              <a:buNone/>
            </a:pPr>
            <a:r>
              <a:rPr lang="pt-BR" sz="2400" dirty="0"/>
              <a:t>coloque a lâmpada nova.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20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48064" y="4437112"/>
            <a:ext cx="3995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pt-BR" sz="1400" b="1" dirty="0"/>
              <a:t>Condição</a:t>
            </a:r>
            <a:r>
              <a:rPr lang="pt-BR" sz="1400" dirty="0"/>
              <a:t>, se for verdadeira a lâmpada será trocada,</a:t>
            </a:r>
          </a:p>
          <a:p>
            <a:pPr>
              <a:buFont typeface="Wingdings"/>
              <a:buChar char="à"/>
            </a:pPr>
            <a:r>
              <a:rPr lang="pt-BR" sz="1400" dirty="0"/>
              <a:t>se for falsa a lâmpada não será trocada</a:t>
            </a:r>
            <a:r>
              <a:rPr lang="pt-BR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523CA7-C869-582A-901E-04677C8E5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sz="1800" dirty="0"/>
              <a:t>ligue o interruptor;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se a lâmpada não acender, então;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pegue uma escada;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posicione-a embaixo da lâmpada;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busque uma caixa de lâmpadas novas;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suba na escada;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retire a lâmpada velha;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coloque a lâmpada nova.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se a lâmpada não acender, então;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retire a lâmpada;	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coloque outra lâmpada;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	se a lâmpada não acender, então;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		retire a lâmpada;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		coloque outra lâmpada;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		se a lâmpada não acender, então;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dirty="0"/>
              <a:t>					retire a lâmpada.......................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21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A9EA38-777A-D010-15DF-333E654E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spcBef>
                <a:spcPts val="0"/>
              </a:spcBef>
              <a:buNone/>
            </a:pPr>
            <a:r>
              <a:rPr lang="pt-BR" sz="2400" dirty="0"/>
              <a:t>Observemos que o teste da lâmpada nova é efetuado por um mesmo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pt-BR" sz="2400" dirty="0"/>
              <a:t>conjunto de ações: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se a lâmpada não acender, então;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	retire a lâmpada; 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	coloque outra lâmpada;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pt-BR" sz="2400" dirty="0"/>
              <a:t>Precisamos, então, determinar um limite para tal repetição, com o objetivo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pt-BR" sz="2400" dirty="0"/>
              <a:t>de garantir que ele cesse quando a lâmpada acender: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enquanto a lâmpada não acender, faça;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	retire a lâmpada;                                           </a:t>
            </a:r>
          </a:p>
          <a:p>
            <a:pPr marL="180000" lvl="0" indent="-180000">
              <a:spcBef>
                <a:spcPts val="0"/>
              </a:spcBef>
              <a:buNone/>
            </a:pPr>
            <a:r>
              <a:rPr lang="pt-BR" sz="2400" dirty="0"/>
              <a:t>			Coloque outra lâmpada.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22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E7E7CF-97BE-DB92-9ED7-64F11B1F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é escrito de forma gráfica</a:t>
            </a:r>
          </a:p>
          <a:p>
            <a:r>
              <a:rPr lang="pt-BR" dirty="0"/>
              <a:t>Utiliza-se figuras para representar as ações a serem executadas, em ordem relacional para se alcançar o objetivo.</a:t>
            </a:r>
          </a:p>
          <a:p>
            <a:r>
              <a:rPr lang="pt-BR" dirty="0"/>
              <a:t>Principais</a:t>
            </a:r>
          </a:p>
          <a:p>
            <a:pPr lvl="1"/>
            <a:r>
              <a:rPr lang="pt-BR" dirty="0"/>
              <a:t>Início e fim:</a:t>
            </a:r>
          </a:p>
          <a:p>
            <a:pPr lvl="1"/>
            <a:r>
              <a:rPr lang="pt-BR" dirty="0"/>
              <a:t>Atribuição de valores:</a:t>
            </a:r>
          </a:p>
          <a:p>
            <a:pPr lvl="1"/>
            <a:r>
              <a:rPr lang="pt-BR" dirty="0"/>
              <a:t>Controles de fluxo: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23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Fluxograma: Terminação 6"/>
          <p:cNvSpPr/>
          <p:nvPr/>
        </p:nvSpPr>
        <p:spPr>
          <a:xfrm>
            <a:off x="3203848" y="4437112"/>
            <a:ext cx="648072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4716016" y="4797152"/>
            <a:ext cx="792088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/>
          <p:cNvSpPr/>
          <p:nvPr/>
        </p:nvSpPr>
        <p:spPr>
          <a:xfrm>
            <a:off x="4067944" y="544522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eparação 9"/>
          <p:cNvSpPr/>
          <p:nvPr/>
        </p:nvSpPr>
        <p:spPr>
          <a:xfrm>
            <a:off x="4860032" y="5445224"/>
            <a:ext cx="864096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F41CD3-9389-19A2-1A0D-532E4A29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Simbologia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1AFDFA-BC4D-CB59-EAAC-A483C064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60089"/>
            <a:ext cx="4167051" cy="5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Simbologia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194966" cy="3454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09DF53-B632-BB19-32CC-05B2BF5F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169379"/>
            <a:ext cx="2259150" cy="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Régua de Gabaritos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26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2770" name="Picture 2" descr="http://www.doceshop.com.br/blog/wp-content/uploads/2009/08/gabarito_regua_fluxo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72816"/>
            <a:ext cx="7535525" cy="4104456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C71147-4782-126C-390C-5BA22A37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27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1746" name="Picture 2" descr="http://www.cristiancechinel.pro.br/my_files/algorithms/bookhtml/fluxogram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12776"/>
            <a:ext cx="3168352" cy="4863915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659473-A616-389E-6ED6-F4CF11005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algoritmo e faça um fluxograma para calcular e mostrar o perímetro de um quadrado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Escreva um algoritmo e faça um fluxograma para calcular e mostrar o perímetro de um retângulo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28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1FEC33-AAAA-66CF-7438-901BFFDE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algoritmo feito na aula passada, para cozinhar batatas. Elabore um fluxograma seguindo os mesmos passos, ou melhorando o resultado com controle de fluxo de repetição e decisão.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29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8513B-BF8E-378F-86B7-4CE4B6A4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Algoritmos e Programação Estruturada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Professor: Everson G. Nishimura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err="1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. Tecnol. Proc. De Dados – UNICAMP</a:t>
            </a:r>
          </a:p>
          <a:p>
            <a:pPr algn="ctr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Pós 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: Engenharia em Telecomunicações</a:t>
            </a: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UNOPAR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Pós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Grad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: Informática Aplicada na Educação</a:t>
            </a: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UEL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9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Movendo alguns palitos de fósforo da figura I, é possível transformá-la na figura II: </a:t>
            </a:r>
          </a:p>
          <a:p>
            <a:pPr>
              <a:buNone/>
            </a:pPr>
            <a:r>
              <a:rPr lang="pt-BR" dirty="0"/>
              <a:t>O menor número de palitos de fósforo que deve ser movido para fazer tal transformação é</a:t>
            </a:r>
          </a:p>
          <a:p>
            <a:pPr marL="514350" lvl="0" indent="-514350">
              <a:buAutoNum type="alphaLcParenR"/>
            </a:pPr>
            <a:r>
              <a:rPr lang="pt-BR" sz="2800" dirty="0"/>
              <a:t>3</a:t>
            </a:r>
          </a:p>
          <a:p>
            <a:pPr marL="514350" lvl="0" indent="-514350">
              <a:buAutoNum type="alphaLcParenR"/>
            </a:pPr>
            <a:r>
              <a:rPr lang="pt-BR" sz="2800" dirty="0"/>
              <a:t>4</a:t>
            </a:r>
          </a:p>
          <a:p>
            <a:pPr marL="514350" lvl="0" indent="-514350">
              <a:buAutoNum type="alphaLcParenR"/>
            </a:pPr>
            <a:r>
              <a:rPr lang="pt-BR" sz="2800" dirty="0"/>
              <a:t>5</a:t>
            </a:r>
          </a:p>
          <a:p>
            <a:pPr marL="514350" lvl="0" indent="-514350">
              <a:buAutoNum type="alphaLcParenR"/>
            </a:pPr>
            <a:r>
              <a:rPr lang="pt-BR" sz="2800" dirty="0"/>
              <a:t>6</a:t>
            </a:r>
          </a:p>
          <a:p>
            <a:pPr marL="514350" lvl="0" indent="-514350">
              <a:buAutoNum type="alphaLcParenR"/>
            </a:pPr>
            <a:r>
              <a:rPr lang="pt-BR" sz="2800" dirty="0"/>
              <a:t>7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30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Imagem 5" descr="Alt tex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05064"/>
            <a:ext cx="3963516" cy="198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34DB60-6080-262E-DED7-900123B2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Pratique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Movendo alguns palitos você transforma a equação verdadeira. Qual o mínimo de palitos de fósforos a serem movidos para que tenhamos o resultado verdadeiro?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933056"/>
            <a:ext cx="4009176" cy="12744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726990A-FBE5-C08E-4D27-C374D679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32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Fluxograma: Terminação 6"/>
          <p:cNvSpPr/>
          <p:nvPr/>
        </p:nvSpPr>
        <p:spPr>
          <a:xfrm>
            <a:off x="3779912" y="1556792"/>
            <a:ext cx="1368152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Processo 7"/>
          <p:cNvSpPr/>
          <p:nvPr/>
        </p:nvSpPr>
        <p:spPr>
          <a:xfrm>
            <a:off x="3635896" y="2564904"/>
            <a:ext cx="180020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Atribuição de valor</a:t>
            </a:r>
          </a:p>
        </p:txBody>
      </p:sp>
      <p:sp>
        <p:nvSpPr>
          <p:cNvPr id="9" name="Fluxograma: Documento 8"/>
          <p:cNvSpPr/>
          <p:nvPr/>
        </p:nvSpPr>
        <p:spPr>
          <a:xfrm>
            <a:off x="3707904" y="3429000"/>
            <a:ext cx="1728192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Imprimir valor</a:t>
            </a:r>
          </a:p>
        </p:txBody>
      </p:sp>
      <p:sp>
        <p:nvSpPr>
          <p:cNvPr id="10" name="Fluxograma: Terminação 9"/>
          <p:cNvSpPr/>
          <p:nvPr/>
        </p:nvSpPr>
        <p:spPr>
          <a:xfrm>
            <a:off x="4139952" y="4725144"/>
            <a:ext cx="936104" cy="504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499992" y="20608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  <a:endCxn id="9" idx="0"/>
          </p:cNvCxnSpPr>
          <p:nvPr/>
        </p:nvCxnSpPr>
        <p:spPr>
          <a:xfrm>
            <a:off x="4535996" y="3140968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2"/>
            <a:endCxn id="10" idx="0"/>
          </p:cNvCxnSpPr>
          <p:nvPr/>
        </p:nvCxnSpPr>
        <p:spPr>
          <a:xfrm>
            <a:off x="4572000" y="4303217"/>
            <a:ext cx="36004" cy="42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CE7C086-926C-1DA2-1347-3AD57761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perímetro do quadrado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inicio</a:t>
            </a:r>
          </a:p>
          <a:p>
            <a:r>
              <a:rPr lang="pt-BR" dirty="0"/>
              <a:t>Pergunte a medida do lado do quadrado</a:t>
            </a:r>
          </a:p>
          <a:p>
            <a:r>
              <a:rPr lang="pt-BR" dirty="0" err="1"/>
              <a:t>Perimetro</a:t>
            </a:r>
            <a:r>
              <a:rPr lang="pt-BR" dirty="0"/>
              <a:t> = lado *4</a:t>
            </a:r>
          </a:p>
          <a:p>
            <a:r>
              <a:rPr lang="pt-BR" dirty="0"/>
              <a:t>Imprima valor </a:t>
            </a:r>
            <a:r>
              <a:rPr lang="pt-BR" dirty="0" err="1"/>
              <a:t>perimetro</a:t>
            </a:r>
            <a:endParaRPr lang="pt-BR" dirty="0"/>
          </a:p>
          <a:p>
            <a:r>
              <a:rPr lang="pt-BR" dirty="0"/>
              <a:t>Fim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C19C5-0FD8-69BC-9A52-E926B4442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 perímetro do quadrado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inicio</a:t>
            </a:r>
          </a:p>
          <a:p>
            <a:r>
              <a:rPr lang="pt-BR" dirty="0"/>
              <a:t>Pergunte a medida do lado do quadrado</a:t>
            </a:r>
          </a:p>
          <a:p>
            <a:r>
              <a:rPr lang="pt-BR" dirty="0"/>
              <a:t>Repita 4 x</a:t>
            </a:r>
          </a:p>
          <a:p>
            <a:pPr lvl="1"/>
            <a:r>
              <a:rPr lang="pt-BR" dirty="0" err="1"/>
              <a:t>Perimetro</a:t>
            </a:r>
            <a:r>
              <a:rPr lang="pt-BR" dirty="0"/>
              <a:t> = </a:t>
            </a:r>
            <a:r>
              <a:rPr lang="pt-BR" dirty="0" err="1"/>
              <a:t>perimetro</a:t>
            </a:r>
            <a:r>
              <a:rPr lang="pt-BR" dirty="0"/>
              <a:t>  + lado</a:t>
            </a:r>
          </a:p>
          <a:p>
            <a:r>
              <a:rPr lang="pt-BR" dirty="0"/>
              <a:t>Imprima valor </a:t>
            </a:r>
            <a:r>
              <a:rPr lang="pt-BR" dirty="0" err="1"/>
              <a:t>perimetro</a:t>
            </a:r>
            <a:endParaRPr lang="pt-BR" dirty="0"/>
          </a:p>
          <a:p>
            <a:r>
              <a:rPr lang="pt-BR" dirty="0"/>
              <a:t>Fim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36F597-C3EC-962B-DF8A-4150BD8F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Algoritmos e Programação Estruturada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50000"/>
                  </a:schemeClr>
                </a:solidFill>
              </a:rPr>
              <a:t>Professor: Everson G. Nishimura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Professor nos cursos de ADS, Engenharia Civil e </a:t>
            </a:r>
            <a:r>
              <a:rPr lang="pt-BR" sz="2000" dirty="0" err="1" smtClean="0">
                <a:solidFill>
                  <a:schemeClr val="tx2">
                    <a:lumMod val="50000"/>
                  </a:schemeClr>
                </a:solidFill>
              </a:rPr>
              <a:t>Adm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2014/19 e 2022 até hoje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Coordenador Curso ADS entre 2017 e 2019</a:t>
            </a:r>
          </a:p>
          <a:p>
            <a:pPr algn="ctr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Tutor de Sala ensino a distancia, curso de ADS, entre 2010/14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2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19908" cy="48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Algoritmos e Programação Estruturada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0567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O Curso</a:t>
            </a:r>
          </a:p>
          <a:p>
            <a:pPr algn="ctr"/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Analista de Sistemas</a:t>
            </a:r>
            <a:b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Desenvolvedor</a:t>
            </a:r>
            <a:b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Redes</a:t>
            </a:r>
            <a:b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Segurança da informação</a:t>
            </a:r>
          </a:p>
          <a:p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Gestão de Projetos</a:t>
            </a:r>
          </a:p>
          <a:p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Administrativo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 smtClean="0"/>
              <a:t>Algoritmos e Programação Estruturada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05678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As aulas</a:t>
            </a:r>
          </a:p>
          <a:p>
            <a:pPr algn="ctr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Semestres iniciais – 1º ano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Demais Semestres – critério de avaliação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Horário de aulas: 19:00 às 22:00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Local de aulas – Laboratório de informática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Métodos Avaliativos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Quadro de Horários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Portal do Aluno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Ambiente Virtual </a:t>
            </a:r>
            <a:r>
              <a:rPr lang="pt-BR" sz="2000" smtClean="0">
                <a:solidFill>
                  <a:schemeClr val="tx2">
                    <a:lumMod val="50000"/>
                  </a:schemeClr>
                </a:solidFill>
              </a:rPr>
              <a:t>de Aprendizagem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Manual do Aluno</a:t>
            </a:r>
            <a:b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Plano de ensino de disciplinas</a:t>
            </a:r>
          </a:p>
          <a:p>
            <a:pPr algn="ctr"/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lógica?</a:t>
            </a:r>
            <a:endParaRPr lang="pt-BR" dirty="0"/>
          </a:p>
          <a:p>
            <a:pPr>
              <a:buNone/>
            </a:pPr>
            <a:endParaRPr lang="pt-BR" sz="1100" dirty="0"/>
          </a:p>
          <a:p>
            <a:pPr lvl="0"/>
            <a:r>
              <a:rPr lang="pt-BR" sz="2800" dirty="0"/>
              <a:t>É a arte de pensar corretamente.</a:t>
            </a:r>
          </a:p>
          <a:p>
            <a:pPr lvl="0"/>
            <a:r>
              <a:rPr lang="pt-BR" sz="2800" dirty="0"/>
              <a:t>A lógica trata da correção do pensamento, visto que a forma mais complexa do pensamento é o raciocínio, a lógica ensina a colocar </a:t>
            </a:r>
            <a:r>
              <a:rPr lang="pt-BR" sz="2800" b="1" dirty="0"/>
              <a:t>ORDEM NO PENSAMENTO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É a ciência que estuda as leis e critérios de validade que regem o pensamento, ou seja, a ciência dos princípios formais de raciocínio.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8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D25970-66CB-29D7-1A25-D0D76809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no Dia a 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Quando queremos falar ou escrever corretamente, precisamos colocar </a:t>
            </a:r>
            <a:r>
              <a:rPr lang="pt-BR" sz="2800" b="1" dirty="0"/>
              <a:t>ORDEM NO</a:t>
            </a:r>
            <a:r>
              <a:rPr lang="pt-BR" sz="2800" dirty="0"/>
              <a:t> </a:t>
            </a:r>
            <a:r>
              <a:rPr lang="pt-BR" sz="2800" b="1" dirty="0"/>
              <a:t>PENSAMENTO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Precisamos encontrar soluções para problemas e atingir os objetivos apresentados por seus usuários com eficiência e eficácia.</a:t>
            </a:r>
          </a:p>
          <a:p>
            <a:pPr lvl="0"/>
            <a:r>
              <a:rPr lang="pt-BR" sz="2800" dirty="0"/>
              <a:t>Ninguém ensina alguém a pensar, pois todas as pessoas possuem este “Dom”, somente se pode mostrar como desenvolver e aperfeiçoar melhor esta técnica, para isto é necessário ser </a:t>
            </a:r>
            <a:r>
              <a:rPr lang="pt-BR" sz="2800" b="1" dirty="0"/>
              <a:t>PERSISTENTE</a:t>
            </a:r>
            <a:r>
              <a:rPr lang="pt-BR" sz="2800" dirty="0"/>
              <a:t> e </a:t>
            </a:r>
            <a:r>
              <a:rPr lang="pt-BR" sz="2800" b="1" dirty="0"/>
              <a:t>PRATICÁ-LA </a:t>
            </a:r>
            <a:r>
              <a:rPr lang="pt-BR" sz="2800" dirty="0"/>
              <a:t>constantemente.</a:t>
            </a:r>
          </a:p>
          <a:p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AA389-D495-4A46-A99A-3A7760E4D286}" type="slidenum">
              <a:rPr lang="pt-BR" smtClean="0">
                <a:solidFill>
                  <a:schemeClr val="bg1"/>
                </a:solidFill>
                <a:latin typeface="Arial Black" pitchFamily="34" charset="0"/>
              </a:rPr>
              <a:pPr>
                <a:defRPr/>
              </a:pPr>
              <a:t>9</a:t>
            </a:fld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C72A5-79C9-5121-0063-E76ACC8F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" y="6308725"/>
            <a:ext cx="2259150" cy="451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0-apresentacao-disciplina.potx" id="{7AE30A6B-14F6-409E-BFCB-E0A0E006F9F7}" vid="{084A3A4D-9C79-4BDB-BF73-51D7EE9659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un0-apresentacao-disciplina</Template>
  <TotalTime>1177</TotalTime>
  <Words>1417</Words>
  <Application>Microsoft Office PowerPoint</Application>
  <PresentationFormat>Apresentação na tela (4:3)</PresentationFormat>
  <Paragraphs>214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Lógica</vt:lpstr>
      <vt:lpstr>Lógica no Dia a Dia</vt:lpstr>
      <vt:lpstr>Pratique Lógica</vt:lpstr>
      <vt:lpstr>Pratique Lógica</vt:lpstr>
      <vt:lpstr>Pratique Lógica</vt:lpstr>
      <vt:lpstr>Pratique Lógica</vt:lpstr>
      <vt:lpstr>Algoritmo</vt:lpstr>
      <vt:lpstr>Lógica de Programação</vt:lpstr>
      <vt:lpstr>Ferramentas</vt:lpstr>
      <vt:lpstr>Objetivos</vt:lpstr>
      <vt:lpstr>Exemplo Algoritmo</vt:lpstr>
      <vt:lpstr>Desenvolva um algoritmo para cozinhar batatas:</vt:lpstr>
      <vt:lpstr>Melhorando o algoritmo</vt:lpstr>
      <vt:lpstr>Estrutura de Repetição</vt:lpstr>
      <vt:lpstr>Estrutura de Repetição</vt:lpstr>
      <vt:lpstr>Fluxogramas</vt:lpstr>
      <vt:lpstr>Fluxograma</vt:lpstr>
      <vt:lpstr>Fluxograma</vt:lpstr>
      <vt:lpstr>Régua de Gabaritos</vt:lpstr>
      <vt:lpstr>Fluxograma</vt:lpstr>
      <vt:lpstr>Exercício</vt:lpstr>
      <vt:lpstr>Exercício</vt:lpstr>
      <vt:lpstr>Pratique Lógica</vt:lpstr>
      <vt:lpstr>Pratique Lógica</vt:lpstr>
      <vt:lpstr>Apresentação do PowerPoint</vt:lpstr>
      <vt:lpstr>Calculo perímetro do quadrado</vt:lpstr>
      <vt:lpstr>Calculo perímetro do quadrado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  Projeto de Interface Homem-Computador</dc:title>
  <dc:creator>Edriane</dc:creator>
  <cp:lastModifiedBy>Everson Gomes Nishimura</cp:lastModifiedBy>
  <cp:revision>107</cp:revision>
  <dcterms:created xsi:type="dcterms:W3CDTF">2007-02-05T12:31:35Z</dcterms:created>
  <dcterms:modified xsi:type="dcterms:W3CDTF">2024-02-22T17:21:32Z</dcterms:modified>
</cp:coreProperties>
</file>