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E91A8-29C8-44E6-A553-CF339A99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868662-917A-4A40-8925-287C8CDC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F150F-2839-49E7-8043-0CCB9FD3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31CC2-B0F4-439A-85C2-29BE6001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48EB7-9D46-45FB-9520-441D951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4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BA8B-FC75-4759-8183-A9F2D8E4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69E54E-7676-4B5B-B8D9-656425D3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C761FA-2AFA-4D1E-A6E1-B0D948BB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4D9F2-6233-4286-82C4-85C328F7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CA9A3-3FD3-4D9A-8168-55452A3A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93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C7D63B-D6E1-4F95-95AA-2D60428A3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A7D942-BCCE-4DF1-8A4D-52826B7E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0E93F-36AA-4D49-B6DA-152F96AF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509B4-869D-4CC1-BC9C-7228B38B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40875-FD31-4E2D-8265-B13DB103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1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D9867-553F-4D26-8E78-E77CDFA6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75AAE-1DE3-475C-9CEA-D0DB860D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7F503-27E9-4902-9BFF-1B2E784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EB658-5483-4E38-A547-925EF38E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B1BB5-6AEB-4EDF-92C2-50FD9064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5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97854-E347-4632-B44C-C981E54E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50F3D-B339-466F-9004-8B8F1DAC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C66CC-D53A-4F5A-9F27-D6B7AFA0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7BEC8-BDD1-45AD-A683-0F3BEC02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528335-C881-4DE6-81BB-7927D870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9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DB5E7-7C73-4C7C-A829-9FD915B1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91DBC-32D8-4AEC-8296-753B089E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A6F483-21C2-47ED-9195-F68E7F5E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9D8A0-BA0F-4D27-8289-4585B43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02DB1-33F3-4789-B142-CB57D33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130DEB-F243-4400-950E-E00CCF7D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0E087-CF2C-4350-9BFC-DCFF8868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BDFFB-2095-413C-818D-CC23BBE3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39DA99-26B6-4C67-ACB5-0CF953AAD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4C5E5E-7D0E-40C5-95B1-78E4661F4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1A498F-594C-4C5A-B5A2-62E45A58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5D01FA-C24F-4714-9812-BD5129F8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1BEA4F-2B5F-453D-AA4B-D57C665C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C553F0-F754-4653-B054-CEE7E5C2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99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BD2E2-3CA1-4846-890F-4B58B321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0C970E-B58E-4594-95EA-DA295472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1AEC52-0343-4753-8641-29864F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2E60BF-E47E-47ED-A51C-B155CC03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55384A-2DBF-480E-92D0-E47A1749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EE19AB-B5C0-4D41-9776-8427D804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CB87C-F165-4A42-A04B-FEBB03C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0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8C89F-0F0F-4680-9A99-A3E7B2F9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44918-3D87-49F8-8E57-CA9C3A47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2660C5-C505-4759-99C7-C852276E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334953-39D7-49C7-A213-4BA47F90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3C7B1-A2F9-41E8-A0BD-4CDB84C0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74D22-A342-4866-9CC0-4C997F29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7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149A-CEC7-4ECB-B55B-D62AD7A2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27B2D8-158E-46F7-A39A-0A01EAB46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9AD6D7-8CE3-4D97-9170-A4266947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4D7525-4680-427D-B4FB-A6DBA897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89261A-0EF1-4F6B-A048-3F4F737B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B9626-2DB1-469D-9A6D-4FBBCADC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4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F1E9A9-D6EE-4541-BED1-0CE9C89E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162B5-8348-422E-86BB-BAF78ADA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A290B-3282-492F-8BDC-4DBA8C653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8C52-DC4E-4809-99A2-825E1040CFFB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841D4-4D74-430B-AE3F-B97566BA9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3A469-6626-401E-A4CA-7FFA2A16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0917-287A-4D2C-A8EE-87F148B7F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D6E5BB-1B8E-4FB2-AD4C-155D493E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136" y="3429000"/>
            <a:ext cx="6297728" cy="114778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Programmation orientée objet et prototype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21F5E7-EEA6-47EB-A556-73DA92BD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7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D6E5BB-1B8E-4FB2-AD4C-155D493E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54487"/>
            <a:ext cx="4089769" cy="1603513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fr-FR" sz="2800" dirty="0">
                <a:solidFill>
                  <a:schemeClr val="bg1"/>
                </a:solidFill>
              </a:rPr>
              <a:t>Sources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pierre-giraud.com/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developer.mozilla.org/</a:t>
            </a:r>
            <a:r>
              <a:rPr lang="fr-FR" sz="2800" dirty="0" err="1">
                <a:solidFill>
                  <a:schemeClr val="bg1"/>
                </a:solidFill>
              </a:rPr>
              <a:t>fr</a:t>
            </a:r>
            <a:r>
              <a:rPr lang="fr-FR" sz="28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11DBCE-6BAF-4E62-94C1-A254055E2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D6E5BB-1B8E-4FB2-AD4C-155D493E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457" y="434009"/>
            <a:ext cx="9668934" cy="586077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fr-FR" sz="2800" dirty="0">
                <a:solidFill>
                  <a:schemeClr val="bg1"/>
                </a:solidFill>
              </a:rPr>
              <a:t>class Book {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 err="1">
                <a:solidFill>
                  <a:schemeClr val="bg1"/>
                </a:solidFill>
              </a:rPr>
              <a:t>constructor</a:t>
            </a:r>
            <a:r>
              <a:rPr lang="fr-FR" sz="2800" dirty="0">
                <a:solidFill>
                  <a:schemeClr val="bg1"/>
                </a:solidFill>
              </a:rPr>
              <a:t> (</a:t>
            </a:r>
            <a:r>
              <a:rPr lang="fr-FR" sz="2800" dirty="0" err="1">
                <a:solidFill>
                  <a:schemeClr val="bg1"/>
                </a:solidFill>
              </a:rPr>
              <a:t>title,author,pages</a:t>
            </a:r>
            <a:r>
              <a:rPr lang="fr-FR" sz="2800" dirty="0">
                <a:solidFill>
                  <a:schemeClr val="bg1"/>
                </a:solidFill>
              </a:rPr>
              <a:t>){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 err="1">
                <a:solidFill>
                  <a:schemeClr val="bg1"/>
                </a:solidFill>
              </a:rPr>
              <a:t>this.title</a:t>
            </a:r>
            <a:r>
              <a:rPr lang="fr-FR" sz="2800" dirty="0">
                <a:solidFill>
                  <a:schemeClr val="bg1"/>
                </a:solidFill>
              </a:rPr>
              <a:t> = </a:t>
            </a:r>
            <a:r>
              <a:rPr lang="fr-FR" sz="2800" dirty="0" err="1">
                <a:solidFill>
                  <a:schemeClr val="bg1"/>
                </a:solidFill>
              </a:rPr>
              <a:t>title</a:t>
            </a:r>
            <a:r>
              <a:rPr lang="fr-FR" sz="2800" dirty="0">
                <a:solidFill>
                  <a:schemeClr val="bg1"/>
                </a:solidFill>
              </a:rPr>
              <a:t>;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 err="1">
                <a:solidFill>
                  <a:schemeClr val="bg1"/>
                </a:solidFill>
              </a:rPr>
              <a:t>this.author</a:t>
            </a:r>
            <a:r>
              <a:rPr lang="fr-FR" sz="2800" dirty="0">
                <a:solidFill>
                  <a:schemeClr val="bg1"/>
                </a:solidFill>
              </a:rPr>
              <a:t> = </a:t>
            </a:r>
            <a:r>
              <a:rPr lang="fr-FR" sz="2800" dirty="0" err="1">
                <a:solidFill>
                  <a:schemeClr val="bg1"/>
                </a:solidFill>
              </a:rPr>
              <a:t>author</a:t>
            </a:r>
            <a:r>
              <a:rPr lang="fr-FR" sz="2800" dirty="0">
                <a:solidFill>
                  <a:schemeClr val="bg1"/>
                </a:solidFill>
              </a:rPr>
              <a:t>;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 err="1">
                <a:solidFill>
                  <a:schemeClr val="bg1"/>
                </a:solidFill>
              </a:rPr>
              <a:t>this.pages</a:t>
            </a:r>
            <a:r>
              <a:rPr lang="fr-FR" sz="2800" dirty="0">
                <a:solidFill>
                  <a:schemeClr val="bg1"/>
                </a:solidFill>
              </a:rPr>
              <a:t> = pages;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} }</a:t>
            </a:r>
            <a:br>
              <a:rPr lang="fr-FR" sz="2800" dirty="0">
                <a:solidFill>
                  <a:schemeClr val="bg1"/>
                </a:solidFill>
              </a:rPr>
            </a:b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let </a:t>
            </a:r>
            <a:r>
              <a:rPr lang="fr-FR" sz="2800" dirty="0" err="1">
                <a:solidFill>
                  <a:schemeClr val="bg1"/>
                </a:solidFill>
              </a:rPr>
              <a:t>myBook</a:t>
            </a:r>
            <a:r>
              <a:rPr lang="fr-FR" sz="2800" dirty="0">
                <a:solidFill>
                  <a:schemeClr val="bg1"/>
                </a:solidFill>
              </a:rPr>
              <a:t> = new Book (’Vous allez souffire’,’Boris’,330);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Cette ligne est équivalente à cette déclaration d’objet :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let book = {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 err="1">
                <a:solidFill>
                  <a:schemeClr val="bg1"/>
                </a:solidFill>
              </a:rPr>
              <a:t>title</a:t>
            </a:r>
            <a:r>
              <a:rPr lang="fr-FR" sz="2800" dirty="0">
                <a:solidFill>
                  <a:schemeClr val="bg1"/>
                </a:solidFill>
              </a:rPr>
              <a:t> : ‘Vous allez </a:t>
            </a:r>
            <a:r>
              <a:rPr lang="fr-FR" sz="2800" dirty="0" err="1">
                <a:solidFill>
                  <a:schemeClr val="bg1"/>
                </a:solidFill>
              </a:rPr>
              <a:t>souffir</a:t>
            </a:r>
            <a:r>
              <a:rPr lang="fr-FR" sz="2800" dirty="0">
                <a:solidFill>
                  <a:schemeClr val="bg1"/>
                </a:solidFill>
              </a:rPr>
              <a:t>’,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 err="1">
                <a:solidFill>
                  <a:schemeClr val="bg1"/>
                </a:solidFill>
              </a:rPr>
              <a:t>author</a:t>
            </a:r>
            <a:r>
              <a:rPr lang="fr-FR" sz="2800" dirty="0">
                <a:solidFill>
                  <a:schemeClr val="bg1"/>
                </a:solidFill>
              </a:rPr>
              <a:t> : ‘Boris’,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pages : 330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6EB3F4-71BC-425D-8EB1-B4750AC1B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On utilise un constructeur pour créer plusieurs objets semblables en JavaScript">
            <a:extLst>
              <a:ext uri="{FF2B5EF4-FFF2-40B4-BE49-F238E27FC236}">
                <a16:creationId xmlns:a16="http://schemas.microsoft.com/office/drawing/2014/main" id="{C45A7A23-CB38-4292-AECB-7474A925A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" y="229635"/>
            <a:ext cx="6667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 crée deux objets littéraux semblables en JavaScript">
            <a:extLst>
              <a:ext uri="{FF2B5EF4-FFF2-40B4-BE49-F238E27FC236}">
                <a16:creationId xmlns:a16="http://schemas.microsoft.com/office/drawing/2014/main" id="{092B0DCA-871D-4E68-9D6B-31F78FC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" y="3190771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AABC100-8705-49EF-83D1-EE92F571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5150" y="229636"/>
            <a:ext cx="4509478" cy="4068418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bg1"/>
                </a:solidFill>
              </a:rPr>
              <a:t>L’idéal serait de déclarer la méthode une seule fois et de pouvoir la rappeler par la suite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72D6D9-4B8F-4C7B-BE53-9811FB5A5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5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D6E5BB-1B8E-4FB2-AD4C-155D493E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457" y="434009"/>
            <a:ext cx="9668934" cy="5860774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 dirty="0">
                <a:solidFill>
                  <a:schemeClr val="bg1"/>
                </a:solidFill>
                <a:latin typeface="-apple-system"/>
              </a:rPr>
              <a:t>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es fonctions en JavaScript sont des objets.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Le Javascript ajoute à la fonction une propriété </a:t>
            </a:r>
            <a:r>
              <a:rPr kumimoji="0" lang="fr-FR" altLang="fr-FR" sz="24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qui va être utile lorsque la fonction est utilisée comme constructeur, c’est-à-dire lorsqu’on l’utilise avec la syntaxe </a:t>
            </a:r>
            <a:r>
              <a:rPr kumimoji="0" lang="fr-FR" altLang="fr-FR" sz="24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new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Cette propriété </a:t>
            </a:r>
            <a:r>
              <a:rPr kumimoji="0" lang="fr-FR" altLang="fr-FR" sz="24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possède une valeur qui est elle-même un objet. On parlera donc de « prototype objet » ou « d’objet prototype » pour parler de la propriété </a:t>
            </a:r>
            <a:r>
              <a:rPr kumimoji="0" lang="fr-FR" altLang="fr-FR" sz="24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Par défaut, la propriété 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d’un constructeur ne contient que deux propriétés : une propriété </a:t>
            </a:r>
            <a:r>
              <a:rPr kumimoji="0" lang="fr-FR" altLang="fr-FR" sz="2400" b="0" i="0" u="none" strike="noStrike" cap="none" normalizeH="0" baseline="0" dirty="0" err="1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constructor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qui renvoie vers le constructeur contenant le prototype et une propriété </a:t>
            </a:r>
            <a:r>
              <a:rPr kumimoji="0" lang="fr-FR" altLang="fr-FR" sz="24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__proto__</a:t>
            </a:r>
            <a:r>
              <a:rPr kumimoji="0" lang="fr-FR" altLang="fr-FR" sz="28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qui contient elle-même de nombreuses propriétés et méthodes.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3DB371-7625-41E8-847E-84B9E317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74" name="Picture 2" descr="La propriété prototype d'un constructeur JavaScript">
            <a:extLst>
              <a:ext uri="{FF2B5EF4-FFF2-40B4-BE49-F238E27FC236}">
                <a16:creationId xmlns:a16="http://schemas.microsoft.com/office/drawing/2014/main" id="{FBDF66AF-AE09-4A6C-A52D-11E997E9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59" y="116475"/>
            <a:ext cx="5738191" cy="38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 proto d'un objet JavaScript">
            <a:extLst>
              <a:ext uri="{FF2B5EF4-FFF2-40B4-BE49-F238E27FC236}">
                <a16:creationId xmlns:a16="http://schemas.microsoft.com/office/drawing/2014/main" id="{A203F19A-F09D-4E62-A25A-9CF86CEA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86021"/>
            <a:ext cx="6667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53695C-729B-43CE-843D-20C5F3E7D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2158F04-E37A-488A-B9A0-366B57DD17B3}"/>
              </a:ext>
            </a:extLst>
          </p:cNvPr>
          <p:cNvSpPr txBox="1">
            <a:spLocks/>
          </p:cNvSpPr>
          <p:nvPr/>
        </p:nvSpPr>
        <p:spPr>
          <a:xfrm>
            <a:off x="111240" y="344556"/>
            <a:ext cx="9668934" cy="4206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A quoi servent la propriété </a:t>
            </a:r>
            <a:r>
              <a:rPr kumimoji="0" lang="fr-FR" altLang="fr-FR" sz="24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d’un constructeur et la propriété </a:t>
            </a:r>
            <a:r>
              <a:rPr kumimoji="0" lang="fr-FR" altLang="fr-FR" sz="24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__proto__</a:t>
            </a:r>
            <a:r>
              <a:rPr kumimoji="0" lang="fr-FR" altLang="fr-FR" sz="28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dont disposent à la fois le constructeur mais également tous les objets créés à partir de celui-ci 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En fait, le contenu de la propriété 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d’un constructeur va être partagé par tous les objets créés à partir de ce constructeur. Comme cette propriété est un objet, on va pouvoir lui ajouter des propriétés et des méthodes que tous les objets créés à partir du constructeur vont partager.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 dirty="0">
                <a:solidFill>
                  <a:schemeClr val="bg1"/>
                </a:solidFill>
                <a:latin typeface="-apple-system"/>
              </a:rPr>
              <a:t>C’est une bonne alternative à </a:t>
            </a:r>
            <a:r>
              <a:rPr lang="fr-FR" altLang="fr-FR" sz="2800" dirty="0" err="1">
                <a:solidFill>
                  <a:schemeClr val="bg1"/>
                </a:solidFill>
                <a:latin typeface="-apple-system"/>
              </a:rPr>
              <a:t>Object.create</a:t>
            </a:r>
            <a:r>
              <a:rPr lang="fr-FR" altLang="fr-FR" sz="2800" dirty="0">
                <a:solidFill>
                  <a:schemeClr val="bg1"/>
                </a:solidFill>
                <a:latin typeface="-apple-system"/>
              </a:rPr>
              <a:t>().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01201B-7CB3-461C-B1FD-BC102171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598E92-EBAE-46E8-BBB1-F1F6BCDA350B}"/>
              </a:ext>
            </a:extLst>
          </p:cNvPr>
          <p:cNvSpPr txBox="1"/>
          <p:nvPr/>
        </p:nvSpPr>
        <p:spPr>
          <a:xfrm>
            <a:off x="265042" y="238539"/>
            <a:ext cx="11549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Cela permet l’héritage en orienté objet JavaScript.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chemeClr val="bg1"/>
              </a:solidFill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On dit qu’un objet « hérite » des membres d’un autre objet lorsqu’il peut accéder à ces membres définis dans l’autre objet.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En l’occurrence, ici, les objets crées à partir du constructeur ne possèdent pas vraiment les propriétés et les méthodes définies dans la propriété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du constructeur mais vont pouvoir y accéder et se « partager » ces membres définis dans l’objet prototype du constructeur.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Pour faire fonctionner cela en pratique, il faut se rappeler que la propriété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est un objet et qu’on va donc pouvoir lui ajouter des propriétés et des méthodes comme pour tout autre objet. Regardez plutôt l’exemple suivant :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14D8D-173C-4EBE-9E49-80B3A288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4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148" name="Picture 4" descr="On modifie le prototype d'un constructeur JavaScript en orienté objet">
            <a:extLst>
              <a:ext uri="{FF2B5EF4-FFF2-40B4-BE49-F238E27FC236}">
                <a16:creationId xmlns:a16="http://schemas.microsoft.com/office/drawing/2014/main" id="{1A694AE0-0964-4323-AD74-9605084E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5" y="304386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8FBDF51-53D8-49A9-BC6F-631A95485EF0}"/>
              </a:ext>
            </a:extLst>
          </p:cNvPr>
          <p:cNvSpPr txBox="1"/>
          <p:nvPr/>
        </p:nvSpPr>
        <p:spPr>
          <a:xfrm>
            <a:off x="231086" y="3942522"/>
            <a:ext cx="666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Ici, on ajoute une propriété</a:t>
            </a:r>
            <a:r>
              <a:rPr kumimoji="0" lang="fr-FR" altLang="fr-FR" sz="18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kumimoji="0" lang="fr-FR" altLang="fr-FR" sz="16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taille</a:t>
            </a:r>
            <a:r>
              <a:rPr kumimoji="0" lang="fr-FR" altLang="fr-FR" sz="18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et une méthode </a:t>
            </a:r>
            <a:r>
              <a:rPr kumimoji="0" lang="fr-FR" altLang="fr-FR" sz="16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bonjour()</a:t>
            </a:r>
            <a:r>
              <a:rPr kumimoji="0" lang="fr-FR" altLang="fr-FR" sz="18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à la propriété </a:t>
            </a:r>
            <a:r>
              <a:rPr kumimoji="0" lang="fr-FR" altLang="fr-FR" sz="1600" b="0" i="0" u="none" strike="noStrike" cap="none" normalizeH="0" baseline="0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  <a:effectLst/>
                <a:latin typeface="inherit"/>
              </a:rPr>
              <a:t>prototype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du constructeur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Utilisateur()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. Chaque objet créé à partir de ce constructeur va avoir accès à cette propriété et à cette méthode.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C629B3-78DD-4121-95CC-5325C301927B}"/>
              </a:ext>
            </a:extLst>
          </p:cNvPr>
          <p:cNvSpPr txBox="1"/>
          <p:nvPr/>
        </p:nvSpPr>
        <p:spPr>
          <a:xfrm>
            <a:off x="5135601" y="5124071"/>
            <a:ext cx="4969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Tous les objets se partageront donc la même </a:t>
            </a:r>
            <a:r>
              <a:rPr lang="fr-FR" dirty="0">
                <a:ln>
                  <a:solidFill>
                    <a:schemeClr val="accent4"/>
                  </a:solidFill>
                </a:ln>
                <a:solidFill>
                  <a:schemeClr val="bg1"/>
                </a:solidFill>
              </a:rPr>
              <a:t>propriété taille de 170cm</a:t>
            </a:r>
            <a:r>
              <a:rPr lang="fr-FR" dirty="0">
                <a:solidFill>
                  <a:schemeClr val="bg1"/>
                </a:solidFill>
              </a:rPr>
              <a:t>. C’est ce qu’on appelle l’héritage. Il se la partagent sans que l’on ait eu à la définir.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4445A09-E7BE-4413-9A1F-8E83CF565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4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D864A-CD44-41BC-A295-82650A09E7C7}"/>
              </a:ext>
            </a:extLst>
          </p:cNvPr>
          <p:cNvSpPr/>
          <p:nvPr/>
        </p:nvSpPr>
        <p:spPr>
          <a:xfrm>
            <a:off x="-92366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833559-7D7F-4CF6-BB93-C64D3EFA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5" y="989430"/>
            <a:ext cx="66960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E31949B-F546-463B-8EE1-0DAD4062CF39}"/>
              </a:ext>
            </a:extLst>
          </p:cNvPr>
          <p:cNvSpPr txBox="1"/>
          <p:nvPr/>
        </p:nvSpPr>
        <p:spPr>
          <a:xfrm>
            <a:off x="2982137" y="3926781"/>
            <a:ext cx="60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 peu comme en CSS, quand une balise &lt;p&gt; sans aucune propriété héritera d ’emblée des propriétés de son conteneur.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874E73-AA23-469A-BF55-1AD94F15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5076401"/>
            <a:ext cx="2371725" cy="14430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19D3C15-D56C-4F12-95A1-86931049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13" y="3429000"/>
            <a:ext cx="1536146" cy="17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545</Words>
  <Application>Microsoft Office PowerPoint</Application>
  <PresentationFormat>Grand écran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inherit</vt:lpstr>
      <vt:lpstr>Thème Office</vt:lpstr>
      <vt:lpstr>Programmation orientée objet et prototype</vt:lpstr>
      <vt:lpstr>class Book { constructor (title,author,pages){ this.title = title; this.author = author; this.pages = pages; } }  let myBook = new Book (’Vous allez souffire’,’Boris’,330); Cette ligne est équivalente à cette déclaration d’objet :  let book = { title : ‘Vous allez souffir’, author : ‘Boris’, pages : 330 }</vt:lpstr>
      <vt:lpstr>L’idéal serait de déclarer la méthode une seule fois et de pouvoir la rappeler par la suite</vt:lpstr>
      <vt:lpstr>Les fonctions en JavaScript sont des objets. Le Javascript ajoute à la fonction une propriété prototype qui va être utile lorsque la fonction est utilisée comme constructeur, c’est-à-dire lorsqu’on l’utilise avec la syntaxe new. Cette propriété prototype possède une valeur qui est elle-même un objet. On parlera donc de « prototype objet » ou « d’objet prototype » pour parler de la propriété prototype. Par défaut, la propriété prototype d’un constructeur ne contient que deux propriétés : une propriété constructor qui renvoie vers le constructeur contenant le prototype et une propriété __proto__ qui contient elle-même de nombreuses propriétés et méthodes.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Sources pierre-giraud.com/ developer.mozilla.org/fr/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L’instruction switch</dc:title>
  <dc:creator>acs</dc:creator>
  <cp:lastModifiedBy>acs</cp:lastModifiedBy>
  <cp:revision>24</cp:revision>
  <dcterms:created xsi:type="dcterms:W3CDTF">2021-04-13T17:28:09Z</dcterms:created>
  <dcterms:modified xsi:type="dcterms:W3CDTF">2021-04-28T18:30:46Z</dcterms:modified>
</cp:coreProperties>
</file>