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85" r:id="rId1"/>
  </p:sldMasterIdLst>
  <p:notesMasterIdLst>
    <p:notesMasterId r:id="rId18"/>
  </p:notesMasterIdLst>
  <p:sldIdLst>
    <p:sldId id="353" r:id="rId2"/>
    <p:sldId id="376" r:id="rId3"/>
    <p:sldId id="375" r:id="rId4"/>
    <p:sldId id="366" r:id="rId5"/>
    <p:sldId id="377" r:id="rId6"/>
    <p:sldId id="378" r:id="rId7"/>
    <p:sldId id="380" r:id="rId8"/>
    <p:sldId id="355" r:id="rId9"/>
    <p:sldId id="358" r:id="rId10"/>
    <p:sldId id="361" r:id="rId11"/>
    <p:sldId id="362" r:id="rId12"/>
    <p:sldId id="369" r:id="rId13"/>
    <p:sldId id="381" r:id="rId14"/>
    <p:sldId id="370" r:id="rId15"/>
    <p:sldId id="363" r:id="rId16"/>
    <p:sldId id="256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libri Light" panose="020F0302020204030204" pitchFamily="34" charset="0"/>
      <p:regular r:id="rId23"/>
      <p:italic r:id="rId24"/>
    </p:embeddedFont>
    <p:embeddedFont>
      <p:font typeface="Proxima Nova" panose="020B0604020202020204" charset="0"/>
      <p:regular r:id="rId25"/>
      <p:bold r:id="rId26"/>
      <p:italic r:id="rId27"/>
      <p:boldItalic r:id="rId28"/>
    </p:embeddedFont>
  </p:embeddedFontLst>
  <p:custDataLst>
    <p:tags r:id="rId2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00"/>
    <a:srgbClr val="3982F1"/>
    <a:srgbClr val="69B3FF"/>
    <a:srgbClr val="595959"/>
    <a:srgbClr val="EEEEEE"/>
    <a:srgbClr val="FFE705"/>
    <a:srgbClr val="FFD215"/>
    <a:srgbClr val="FFCD00"/>
    <a:srgbClr val="FFEC3B"/>
    <a:srgbClr val="2627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8" y="84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788f89953_2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788f89953_2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dirty="0" err="1" smtClean="0"/>
              <a:t>Saccar</a:t>
            </a:r>
            <a:r>
              <a:rPr lang="es-419" baseline="0" dirty="0" smtClean="0"/>
              <a:t> cuadrado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58708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5c4c3b3151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5c4c3b3151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9923920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5c4c3b3151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5c4c3b3151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27352224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5c4c3b3151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5c4c3b3151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30647373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5c4c3b3151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5c4c3b3151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1803340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583b2e4435_1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583b2e4435_1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rgbClr val="FFE6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735959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ada77b396_3_1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ada77b396_3_1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/>
              <a:t>Agregar tipo de dispositivo</a:t>
            </a:r>
            <a:r>
              <a:rPr lang="es-419" baseline="0" dirty="0" smtClean="0"/>
              <a:t> , Tablet desktop 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aseline="0" dirty="0" smtClean="0"/>
              <a:t>Trafico durante la campaña por días del mes 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aseline="0" dirty="0" smtClean="0"/>
              <a:t>Alcance, frecuencia, visitante únicos del sitio vs </a:t>
            </a:r>
            <a:r>
              <a:rPr lang="es-419" baseline="0" dirty="0" err="1" smtClean="0"/>
              <a:t>landing</a:t>
            </a:r>
            <a:r>
              <a:rPr lang="es-419" baseline="0" dirty="0" smtClean="0"/>
              <a:t>  x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788f89953_2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788f89953_2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467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788f89953_2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788f89953_2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dirty="0" smtClean="0"/>
              <a:t>Últimos 30 días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1899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759f287de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5759f287de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759f287de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5759f287de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31073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759f287de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5759f287de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07484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788f89953_2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788f89953_2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1122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788f89953_2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788f89953_2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8088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59d534ae5a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59d534ae5a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>
                <a:highlight>
                  <a:srgbClr val="FFFF00"/>
                </a:highlight>
              </a:rPr>
              <a:t>Sacar la leyenda cuadrado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>
                <a:highlight>
                  <a:srgbClr val="FFFF00"/>
                </a:highlight>
              </a:rPr>
              <a:t>Poner porcentaje / ordenar</a:t>
            </a:r>
            <a:r>
              <a:rPr lang="es-419" baseline="0" dirty="0" smtClean="0">
                <a:highlight>
                  <a:srgbClr val="FFFF00"/>
                </a:highlight>
              </a:rPr>
              <a:t> por edad </a:t>
            </a:r>
            <a:endParaRPr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21263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8781360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1995747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0917276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119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623721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2232495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8/2/2019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1516874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66730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6675061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4626664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8804145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8553356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4893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E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 txBox="1">
            <a:spLocks noGrp="1"/>
          </p:cNvSpPr>
          <p:nvPr>
            <p:ph type="ctrTitle"/>
          </p:nvPr>
        </p:nvSpPr>
        <p:spPr>
          <a:xfrm>
            <a:off x="144775" y="1304025"/>
            <a:ext cx="3762300" cy="16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L" sz="36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Reporte</a:t>
            </a:r>
            <a:endParaRPr sz="3600" b="1" i="0" u="none" strike="noStrike" cap="none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Publicidad</a:t>
            </a:r>
            <a:endParaRPr sz="2400" b="1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1" i="0" u="none" strike="noStrike" cap="none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4800" b="1" i="0" u="none" strike="noStrike" cap="none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5" name="Google Shape;125;p1"/>
          <p:cNvSpPr txBox="1">
            <a:spLocks noGrp="1"/>
          </p:cNvSpPr>
          <p:nvPr>
            <p:ph type="ctrTitle" idx="4294967295"/>
          </p:nvPr>
        </p:nvSpPr>
        <p:spPr>
          <a:xfrm>
            <a:off x="0" y="3609975"/>
            <a:ext cx="2322513" cy="40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 smtClean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Julio 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2019</a:t>
            </a:r>
            <a:endParaRPr sz="4800" b="1" i="0" u="none" strike="noStrike" cap="none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4800" b="1" i="0" u="none" strike="noStrike" cap="none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" name="Google Shape;214;p39">
            <a:extLst>
              <a:ext uri="{FF2B5EF4-FFF2-40B4-BE49-F238E27FC236}">
                <a16:creationId xmlns:a16="http://schemas.microsoft.com/office/drawing/2014/main" id="{CB52AAFE-6D8A-49BB-A31F-88A1C36516C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6996" y="4460663"/>
            <a:ext cx="3875984" cy="513001"/>
          </a:xfrm>
          <a:prstGeom prst="rect">
            <a:avLst/>
          </a:prstGeom>
          <a:solidFill>
            <a:srgbClr val="FFE600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25FE02A9-F4BA-47EE-969F-6D653E0A6409}"/>
              </a:ext>
            </a:extLst>
          </p:cNvPr>
          <p:cNvSpPr/>
          <p:nvPr/>
        </p:nvSpPr>
        <p:spPr>
          <a:xfrm>
            <a:off x="0" y="-3020"/>
            <a:ext cx="2406869" cy="5143500"/>
          </a:xfrm>
          <a:prstGeom prst="rect">
            <a:avLst/>
          </a:prstGeom>
          <a:solidFill>
            <a:srgbClr val="398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994CDD6E-5B30-4FBB-98AB-658F6B51F426}"/>
              </a:ext>
            </a:extLst>
          </p:cNvPr>
          <p:cNvGrpSpPr/>
          <p:nvPr/>
        </p:nvGrpSpPr>
        <p:grpSpPr>
          <a:xfrm>
            <a:off x="933895" y="462253"/>
            <a:ext cx="965858" cy="4608966"/>
            <a:chOff x="4347759" y="168403"/>
            <a:chExt cx="792692" cy="3782639"/>
          </a:xfrm>
        </p:grpSpPr>
        <p:sp>
          <p:nvSpPr>
            <p:cNvPr id="17" name="Freeform 83">
              <a:extLst>
                <a:ext uri="{FF2B5EF4-FFF2-40B4-BE49-F238E27FC236}">
                  <a16:creationId xmlns:a16="http://schemas.microsoft.com/office/drawing/2014/main" id="{750A19A9-A4AA-4583-9EAF-34F664EB5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7630" y="2667410"/>
              <a:ext cx="77832" cy="170033"/>
            </a:xfrm>
            <a:custGeom>
              <a:avLst/>
              <a:gdLst/>
              <a:ahLst/>
              <a:cxnLst>
                <a:cxn ang="0">
                  <a:pos x="15" y="154"/>
                </a:cxn>
                <a:cxn ang="0">
                  <a:pos x="27" y="114"/>
                </a:cxn>
                <a:cxn ang="0">
                  <a:pos x="0" y="67"/>
                </a:cxn>
                <a:cxn ang="0">
                  <a:pos x="10" y="37"/>
                </a:cxn>
                <a:cxn ang="0">
                  <a:pos x="0" y="12"/>
                </a:cxn>
                <a:cxn ang="0">
                  <a:pos x="9" y="0"/>
                </a:cxn>
                <a:cxn ang="0">
                  <a:pos x="37" y="16"/>
                </a:cxn>
                <a:cxn ang="0">
                  <a:pos x="63" y="21"/>
                </a:cxn>
                <a:cxn ang="0">
                  <a:pos x="79" y="52"/>
                </a:cxn>
                <a:cxn ang="0">
                  <a:pos x="66" y="73"/>
                </a:cxn>
                <a:cxn ang="0">
                  <a:pos x="58" y="109"/>
                </a:cxn>
                <a:cxn ang="0">
                  <a:pos x="87" y="127"/>
                </a:cxn>
                <a:cxn ang="0">
                  <a:pos x="94" y="150"/>
                </a:cxn>
                <a:cxn ang="0">
                  <a:pos x="81" y="169"/>
                </a:cxn>
                <a:cxn ang="0">
                  <a:pos x="79" y="198"/>
                </a:cxn>
                <a:cxn ang="0">
                  <a:pos x="67" y="205"/>
                </a:cxn>
                <a:cxn ang="0">
                  <a:pos x="39" y="199"/>
                </a:cxn>
                <a:cxn ang="0">
                  <a:pos x="3" y="183"/>
                </a:cxn>
                <a:cxn ang="0">
                  <a:pos x="15" y="154"/>
                </a:cxn>
              </a:cxnLst>
              <a:rect l="0" t="0" r="r" b="b"/>
              <a:pathLst>
                <a:path w="94" h="205">
                  <a:moveTo>
                    <a:pt x="15" y="154"/>
                  </a:moveTo>
                  <a:lnTo>
                    <a:pt x="27" y="114"/>
                  </a:lnTo>
                  <a:lnTo>
                    <a:pt x="0" y="67"/>
                  </a:lnTo>
                  <a:lnTo>
                    <a:pt x="10" y="37"/>
                  </a:lnTo>
                  <a:lnTo>
                    <a:pt x="0" y="12"/>
                  </a:lnTo>
                  <a:lnTo>
                    <a:pt x="9" y="0"/>
                  </a:lnTo>
                  <a:lnTo>
                    <a:pt x="37" y="16"/>
                  </a:lnTo>
                  <a:lnTo>
                    <a:pt x="63" y="21"/>
                  </a:lnTo>
                  <a:lnTo>
                    <a:pt x="79" y="52"/>
                  </a:lnTo>
                  <a:lnTo>
                    <a:pt x="66" y="73"/>
                  </a:lnTo>
                  <a:lnTo>
                    <a:pt x="58" y="109"/>
                  </a:lnTo>
                  <a:lnTo>
                    <a:pt x="87" y="127"/>
                  </a:lnTo>
                  <a:lnTo>
                    <a:pt x="94" y="150"/>
                  </a:lnTo>
                  <a:lnTo>
                    <a:pt x="81" y="169"/>
                  </a:lnTo>
                  <a:lnTo>
                    <a:pt x="79" y="198"/>
                  </a:lnTo>
                  <a:lnTo>
                    <a:pt x="67" y="205"/>
                  </a:lnTo>
                  <a:lnTo>
                    <a:pt x="39" y="199"/>
                  </a:lnTo>
                  <a:lnTo>
                    <a:pt x="3" y="183"/>
                  </a:lnTo>
                  <a:lnTo>
                    <a:pt x="15" y="154"/>
                  </a:lnTo>
                  <a:close/>
                </a:path>
              </a:pathLst>
            </a:custGeom>
            <a:solidFill>
              <a:srgbClr val="E6E6E6"/>
            </a:solidFill>
            <a:ln w="3175" cmpd="sng">
              <a:solidFill>
                <a:srgbClr val="E6E6E6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95">
              <a:extLst>
                <a:ext uri="{FF2B5EF4-FFF2-40B4-BE49-F238E27FC236}">
                  <a16:creationId xmlns:a16="http://schemas.microsoft.com/office/drawing/2014/main" id="{6615A081-20E0-41B6-B1D5-91A2D7FFCB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9574" y="3895961"/>
              <a:ext cx="114952" cy="55081"/>
            </a:xfrm>
            <a:custGeom>
              <a:avLst/>
              <a:gdLst/>
              <a:ahLst/>
              <a:cxnLst>
                <a:cxn ang="0">
                  <a:pos x="139" y="67"/>
                </a:cxn>
                <a:cxn ang="0">
                  <a:pos x="90" y="63"/>
                </a:cxn>
                <a:cxn ang="0">
                  <a:pos x="78" y="34"/>
                </a:cxn>
                <a:cxn ang="0">
                  <a:pos x="58" y="40"/>
                </a:cxn>
                <a:cxn ang="0">
                  <a:pos x="46" y="51"/>
                </a:cxn>
                <a:cxn ang="0">
                  <a:pos x="1" y="45"/>
                </a:cxn>
                <a:cxn ang="0">
                  <a:pos x="0" y="34"/>
                </a:cxn>
                <a:cxn ang="0">
                  <a:pos x="52" y="22"/>
                </a:cxn>
                <a:cxn ang="0">
                  <a:pos x="79" y="0"/>
                </a:cxn>
                <a:cxn ang="0">
                  <a:pos x="93" y="3"/>
                </a:cxn>
                <a:cxn ang="0">
                  <a:pos x="88" y="21"/>
                </a:cxn>
                <a:cxn ang="0">
                  <a:pos x="103" y="39"/>
                </a:cxn>
                <a:cxn ang="0">
                  <a:pos x="130" y="43"/>
                </a:cxn>
                <a:cxn ang="0">
                  <a:pos x="139" y="67"/>
                </a:cxn>
              </a:cxnLst>
              <a:rect l="0" t="0" r="r" b="b"/>
              <a:pathLst>
                <a:path w="139" h="67">
                  <a:moveTo>
                    <a:pt x="139" y="67"/>
                  </a:moveTo>
                  <a:lnTo>
                    <a:pt x="90" y="63"/>
                  </a:lnTo>
                  <a:lnTo>
                    <a:pt x="78" y="34"/>
                  </a:lnTo>
                  <a:lnTo>
                    <a:pt x="58" y="40"/>
                  </a:lnTo>
                  <a:lnTo>
                    <a:pt x="46" y="51"/>
                  </a:lnTo>
                  <a:lnTo>
                    <a:pt x="1" y="45"/>
                  </a:lnTo>
                  <a:lnTo>
                    <a:pt x="0" y="34"/>
                  </a:lnTo>
                  <a:lnTo>
                    <a:pt x="52" y="22"/>
                  </a:lnTo>
                  <a:lnTo>
                    <a:pt x="79" y="0"/>
                  </a:lnTo>
                  <a:lnTo>
                    <a:pt x="93" y="3"/>
                  </a:lnTo>
                  <a:lnTo>
                    <a:pt x="88" y="21"/>
                  </a:lnTo>
                  <a:lnTo>
                    <a:pt x="103" y="39"/>
                  </a:lnTo>
                  <a:lnTo>
                    <a:pt x="130" y="43"/>
                  </a:lnTo>
                  <a:lnTo>
                    <a:pt x="139" y="67"/>
                  </a:lnTo>
                  <a:close/>
                </a:path>
              </a:pathLst>
            </a:custGeom>
            <a:solidFill>
              <a:srgbClr val="E6E6E6"/>
            </a:solidFill>
            <a:ln w="3175" cmpd="sng">
              <a:solidFill>
                <a:srgbClr val="E6E6E6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1AD0EE5B-CB0B-4163-962B-D2FF1A05E7F3}"/>
                </a:ext>
              </a:extLst>
            </p:cNvPr>
            <p:cNvGrpSpPr/>
            <p:nvPr/>
          </p:nvGrpSpPr>
          <p:grpSpPr>
            <a:xfrm>
              <a:off x="4468693" y="2969161"/>
              <a:ext cx="671758" cy="942366"/>
              <a:chOff x="4468693" y="2969161"/>
              <a:chExt cx="671758" cy="942366"/>
            </a:xfrm>
          </p:grpSpPr>
          <p:sp>
            <p:nvSpPr>
              <p:cNvPr id="34" name="Freeform 103">
                <a:extLst>
                  <a:ext uri="{FF2B5EF4-FFF2-40B4-BE49-F238E27FC236}">
                    <a16:creationId xmlns:a16="http://schemas.microsoft.com/office/drawing/2014/main" id="{39BD15C9-E3CC-4BC1-8FD5-02AD46C175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1089" y="3017057"/>
                <a:ext cx="29936" cy="21553"/>
              </a:xfrm>
              <a:custGeom>
                <a:avLst/>
                <a:gdLst/>
                <a:ahLst/>
                <a:cxnLst>
                  <a:cxn ang="0">
                    <a:pos x="37" y="11"/>
                  </a:cxn>
                  <a:cxn ang="0">
                    <a:pos x="30" y="26"/>
                  </a:cxn>
                  <a:cxn ang="0">
                    <a:pos x="15" y="24"/>
                  </a:cxn>
                  <a:cxn ang="0">
                    <a:pos x="0" y="6"/>
                  </a:cxn>
                  <a:cxn ang="0">
                    <a:pos x="20" y="0"/>
                  </a:cxn>
                  <a:cxn ang="0">
                    <a:pos x="37" y="11"/>
                  </a:cxn>
                </a:cxnLst>
                <a:rect l="0" t="0" r="r" b="b"/>
                <a:pathLst>
                  <a:path w="37" h="26">
                    <a:moveTo>
                      <a:pt x="37" y="11"/>
                    </a:moveTo>
                    <a:lnTo>
                      <a:pt x="30" y="26"/>
                    </a:lnTo>
                    <a:lnTo>
                      <a:pt x="15" y="24"/>
                    </a:lnTo>
                    <a:lnTo>
                      <a:pt x="0" y="6"/>
                    </a:lnTo>
                    <a:lnTo>
                      <a:pt x="20" y="0"/>
                    </a:lnTo>
                    <a:lnTo>
                      <a:pt x="37" y="11"/>
                    </a:lnTo>
                    <a:close/>
                  </a:path>
                </a:pathLst>
              </a:custGeom>
              <a:solidFill>
                <a:srgbClr val="E6E6E6"/>
              </a:solidFill>
              <a:ln w="3175" cmpd="sng">
                <a:solidFill>
                  <a:srgbClr val="E6E6E6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" name="Freeform 104">
                <a:extLst>
                  <a:ext uri="{FF2B5EF4-FFF2-40B4-BE49-F238E27FC236}">
                    <a16:creationId xmlns:a16="http://schemas.microsoft.com/office/drawing/2014/main" id="{B095EC4F-3B44-42FF-86BE-FC879A0639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8693" y="2969161"/>
                <a:ext cx="31133" cy="21553"/>
              </a:xfrm>
              <a:custGeom>
                <a:avLst/>
                <a:gdLst/>
                <a:ahLst/>
                <a:cxnLst>
                  <a:cxn ang="0">
                    <a:pos x="36" y="7"/>
                  </a:cxn>
                  <a:cxn ang="0">
                    <a:pos x="38" y="18"/>
                  </a:cxn>
                  <a:cxn ang="0">
                    <a:pos x="27" y="26"/>
                  </a:cxn>
                  <a:cxn ang="0">
                    <a:pos x="12" y="24"/>
                  </a:cxn>
                  <a:cxn ang="0">
                    <a:pos x="0" y="13"/>
                  </a:cxn>
                  <a:cxn ang="0">
                    <a:pos x="17" y="0"/>
                  </a:cxn>
                  <a:cxn ang="0">
                    <a:pos x="36" y="7"/>
                  </a:cxn>
                </a:cxnLst>
                <a:rect l="0" t="0" r="r" b="b"/>
                <a:pathLst>
                  <a:path w="38" h="26">
                    <a:moveTo>
                      <a:pt x="36" y="7"/>
                    </a:moveTo>
                    <a:lnTo>
                      <a:pt x="38" y="18"/>
                    </a:lnTo>
                    <a:lnTo>
                      <a:pt x="27" y="26"/>
                    </a:lnTo>
                    <a:lnTo>
                      <a:pt x="12" y="24"/>
                    </a:lnTo>
                    <a:lnTo>
                      <a:pt x="0" y="13"/>
                    </a:lnTo>
                    <a:lnTo>
                      <a:pt x="17" y="0"/>
                    </a:lnTo>
                    <a:lnTo>
                      <a:pt x="36" y="7"/>
                    </a:lnTo>
                    <a:close/>
                  </a:path>
                </a:pathLst>
              </a:custGeom>
              <a:solidFill>
                <a:srgbClr val="E6E6E6"/>
              </a:solidFill>
              <a:ln w="3175" cmpd="sng">
                <a:solidFill>
                  <a:srgbClr val="E6E6E6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" name="Freeform 105">
                <a:extLst>
                  <a:ext uri="{FF2B5EF4-FFF2-40B4-BE49-F238E27FC236}">
                    <a16:creationId xmlns:a16="http://schemas.microsoft.com/office/drawing/2014/main" id="{5669C6E6-D6B4-481C-965D-1F19487013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2641" y="2990717"/>
                <a:ext cx="23948" cy="26343"/>
              </a:xfrm>
              <a:custGeom>
                <a:avLst/>
                <a:gdLst/>
                <a:ahLst/>
                <a:cxnLst>
                  <a:cxn ang="0">
                    <a:pos x="26" y="7"/>
                  </a:cxn>
                  <a:cxn ang="0">
                    <a:pos x="29" y="23"/>
                  </a:cxn>
                  <a:cxn ang="0">
                    <a:pos x="20" y="32"/>
                  </a:cxn>
                  <a:cxn ang="0">
                    <a:pos x="2" y="24"/>
                  </a:cxn>
                  <a:cxn ang="0">
                    <a:pos x="0" y="13"/>
                  </a:cxn>
                  <a:cxn ang="0">
                    <a:pos x="7" y="0"/>
                  </a:cxn>
                  <a:cxn ang="0">
                    <a:pos x="26" y="7"/>
                  </a:cxn>
                </a:cxnLst>
                <a:rect l="0" t="0" r="r" b="b"/>
                <a:pathLst>
                  <a:path w="29" h="32">
                    <a:moveTo>
                      <a:pt x="26" y="7"/>
                    </a:moveTo>
                    <a:lnTo>
                      <a:pt x="29" y="23"/>
                    </a:lnTo>
                    <a:lnTo>
                      <a:pt x="20" y="32"/>
                    </a:lnTo>
                    <a:lnTo>
                      <a:pt x="2" y="24"/>
                    </a:lnTo>
                    <a:lnTo>
                      <a:pt x="0" y="13"/>
                    </a:lnTo>
                    <a:lnTo>
                      <a:pt x="7" y="0"/>
                    </a:lnTo>
                    <a:lnTo>
                      <a:pt x="26" y="7"/>
                    </a:lnTo>
                    <a:close/>
                  </a:path>
                </a:pathLst>
              </a:custGeom>
              <a:solidFill>
                <a:srgbClr val="E6E6E6"/>
              </a:solidFill>
              <a:ln w="3175" cmpd="sng">
                <a:solidFill>
                  <a:srgbClr val="E6E6E6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37" name="XII - Magallanes">
                <a:extLst>
                  <a:ext uri="{FF2B5EF4-FFF2-40B4-BE49-F238E27FC236}">
                    <a16:creationId xmlns:a16="http://schemas.microsoft.com/office/drawing/2014/main" id="{6967E93E-757B-4682-A3D3-8C3EA449F07C}"/>
                  </a:ext>
                </a:extLst>
              </p:cNvPr>
              <p:cNvGrpSpPr/>
              <p:nvPr/>
            </p:nvGrpSpPr>
            <p:grpSpPr>
              <a:xfrm>
                <a:off x="4471093" y="3278092"/>
                <a:ext cx="669358" cy="633435"/>
                <a:chOff x="4471093" y="3278092"/>
                <a:chExt cx="669358" cy="633435"/>
              </a:xfrm>
            </p:grpSpPr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C23B3D82-605C-43B2-9467-6BA86A1865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81255" y="3388255"/>
                  <a:ext cx="445439" cy="477769"/>
                </a:xfrm>
                <a:custGeom>
                  <a:avLst/>
                  <a:gdLst/>
                  <a:ahLst/>
                  <a:cxnLst>
                    <a:cxn ang="0">
                      <a:pos x="158" y="182"/>
                    </a:cxn>
                    <a:cxn ang="0">
                      <a:pos x="59" y="425"/>
                    </a:cxn>
                    <a:cxn ang="0">
                      <a:pos x="252" y="652"/>
                    </a:cxn>
                    <a:cxn ang="0">
                      <a:pos x="323" y="768"/>
                    </a:cxn>
                    <a:cxn ang="0">
                      <a:pos x="390" y="840"/>
                    </a:cxn>
                    <a:cxn ang="0">
                      <a:pos x="354" y="1035"/>
                    </a:cxn>
                    <a:cxn ang="0">
                      <a:pos x="500" y="1119"/>
                    </a:cxn>
                    <a:cxn ang="0">
                      <a:pos x="437" y="1271"/>
                    </a:cxn>
                    <a:cxn ang="0">
                      <a:pos x="579" y="1223"/>
                    </a:cxn>
                    <a:cxn ang="0">
                      <a:pos x="713" y="1251"/>
                    </a:cxn>
                    <a:cxn ang="0">
                      <a:pos x="673" y="1071"/>
                    </a:cxn>
                    <a:cxn ang="0">
                      <a:pos x="914" y="1247"/>
                    </a:cxn>
                    <a:cxn ang="0">
                      <a:pos x="898" y="1426"/>
                    </a:cxn>
                    <a:cxn ang="0">
                      <a:pos x="784" y="1342"/>
                    </a:cxn>
                    <a:cxn ang="0">
                      <a:pos x="583" y="1442"/>
                    </a:cxn>
                    <a:cxn ang="0">
                      <a:pos x="748" y="1654"/>
                    </a:cxn>
                    <a:cxn ang="0">
                      <a:pos x="626" y="1813"/>
                    </a:cxn>
                    <a:cxn ang="0">
                      <a:pos x="496" y="1929"/>
                    </a:cxn>
                    <a:cxn ang="0">
                      <a:pos x="697" y="2061"/>
                    </a:cxn>
                    <a:cxn ang="0">
                      <a:pos x="831" y="2196"/>
                    </a:cxn>
                    <a:cxn ang="0">
                      <a:pos x="973" y="2252"/>
                    </a:cxn>
                    <a:cxn ang="0">
                      <a:pos x="1103" y="2192"/>
                    </a:cxn>
                    <a:cxn ang="0">
                      <a:pos x="1052" y="2025"/>
                    </a:cxn>
                    <a:cxn ang="0">
                      <a:pos x="890" y="1965"/>
                    </a:cxn>
                    <a:cxn ang="0">
                      <a:pos x="756" y="2005"/>
                    </a:cxn>
                    <a:cxn ang="0">
                      <a:pos x="796" y="1849"/>
                    </a:cxn>
                    <a:cxn ang="0">
                      <a:pos x="886" y="1546"/>
                    </a:cxn>
                    <a:cxn ang="0">
                      <a:pos x="1182" y="1462"/>
                    </a:cxn>
                    <a:cxn ang="0">
                      <a:pos x="1197" y="1538"/>
                    </a:cxn>
                    <a:cxn ang="0">
                      <a:pos x="961" y="1654"/>
                    </a:cxn>
                    <a:cxn ang="0">
                      <a:pos x="866" y="1881"/>
                    </a:cxn>
                    <a:cxn ang="0">
                      <a:pos x="1158" y="1777"/>
                    </a:cxn>
                    <a:cxn ang="0">
                      <a:pos x="1327" y="1514"/>
                    </a:cxn>
                    <a:cxn ang="0">
                      <a:pos x="1225" y="1873"/>
                    </a:cxn>
                    <a:cxn ang="0">
                      <a:pos x="1091" y="1981"/>
                    </a:cxn>
                    <a:cxn ang="0">
                      <a:pos x="1312" y="2013"/>
                    </a:cxn>
                    <a:cxn ang="0">
                      <a:pos x="1501" y="1837"/>
                    </a:cxn>
                    <a:cxn ang="0">
                      <a:pos x="1694" y="1342"/>
                    </a:cxn>
                    <a:cxn ang="0">
                      <a:pos x="1950" y="1239"/>
                    </a:cxn>
                    <a:cxn ang="0">
                      <a:pos x="2103" y="1187"/>
                    </a:cxn>
                    <a:cxn ang="0">
                      <a:pos x="1465" y="1139"/>
                    </a:cxn>
                    <a:cxn ang="0">
                      <a:pos x="1056" y="1227"/>
                    </a:cxn>
                    <a:cxn ang="0">
                      <a:pos x="843" y="948"/>
                    </a:cxn>
                    <a:cxn ang="0">
                      <a:pos x="677" y="636"/>
                    </a:cxn>
                    <a:cxn ang="0">
                      <a:pos x="417" y="648"/>
                    </a:cxn>
                    <a:cxn ang="0">
                      <a:pos x="276" y="317"/>
                    </a:cxn>
                    <a:cxn ang="0">
                      <a:pos x="97" y="0"/>
                    </a:cxn>
                  </a:cxnLst>
                  <a:rect l="0" t="0" r="r" b="b"/>
                  <a:pathLst>
                    <a:path w="2115" h="2300">
                      <a:moveTo>
                        <a:pt x="97" y="0"/>
                      </a:moveTo>
                      <a:lnTo>
                        <a:pt x="158" y="182"/>
                      </a:lnTo>
                      <a:lnTo>
                        <a:pt x="95" y="233"/>
                      </a:lnTo>
                      <a:lnTo>
                        <a:pt x="59" y="425"/>
                      </a:lnTo>
                      <a:lnTo>
                        <a:pt x="0" y="553"/>
                      </a:lnTo>
                      <a:lnTo>
                        <a:pt x="252" y="652"/>
                      </a:lnTo>
                      <a:lnTo>
                        <a:pt x="264" y="744"/>
                      </a:lnTo>
                      <a:lnTo>
                        <a:pt x="323" y="768"/>
                      </a:lnTo>
                      <a:lnTo>
                        <a:pt x="370" y="744"/>
                      </a:lnTo>
                      <a:lnTo>
                        <a:pt x="390" y="840"/>
                      </a:lnTo>
                      <a:lnTo>
                        <a:pt x="276" y="888"/>
                      </a:lnTo>
                      <a:lnTo>
                        <a:pt x="354" y="1035"/>
                      </a:lnTo>
                      <a:lnTo>
                        <a:pt x="449" y="1043"/>
                      </a:lnTo>
                      <a:lnTo>
                        <a:pt x="500" y="1119"/>
                      </a:lnTo>
                      <a:lnTo>
                        <a:pt x="417" y="1151"/>
                      </a:lnTo>
                      <a:lnTo>
                        <a:pt x="437" y="1271"/>
                      </a:lnTo>
                      <a:lnTo>
                        <a:pt x="555" y="1319"/>
                      </a:lnTo>
                      <a:lnTo>
                        <a:pt x="579" y="1223"/>
                      </a:lnTo>
                      <a:lnTo>
                        <a:pt x="666" y="1295"/>
                      </a:lnTo>
                      <a:lnTo>
                        <a:pt x="713" y="1251"/>
                      </a:lnTo>
                      <a:lnTo>
                        <a:pt x="737" y="1163"/>
                      </a:lnTo>
                      <a:lnTo>
                        <a:pt x="673" y="1071"/>
                      </a:lnTo>
                      <a:lnTo>
                        <a:pt x="796" y="1115"/>
                      </a:lnTo>
                      <a:lnTo>
                        <a:pt x="914" y="1247"/>
                      </a:lnTo>
                      <a:lnTo>
                        <a:pt x="890" y="1319"/>
                      </a:lnTo>
                      <a:lnTo>
                        <a:pt x="898" y="1426"/>
                      </a:lnTo>
                      <a:lnTo>
                        <a:pt x="819" y="1442"/>
                      </a:lnTo>
                      <a:lnTo>
                        <a:pt x="784" y="1342"/>
                      </a:lnTo>
                      <a:lnTo>
                        <a:pt x="744" y="1394"/>
                      </a:lnTo>
                      <a:lnTo>
                        <a:pt x="583" y="1442"/>
                      </a:lnTo>
                      <a:lnTo>
                        <a:pt x="662" y="1682"/>
                      </a:lnTo>
                      <a:lnTo>
                        <a:pt x="748" y="1654"/>
                      </a:lnTo>
                      <a:lnTo>
                        <a:pt x="768" y="1714"/>
                      </a:lnTo>
                      <a:lnTo>
                        <a:pt x="626" y="1813"/>
                      </a:lnTo>
                      <a:lnTo>
                        <a:pt x="555" y="1837"/>
                      </a:lnTo>
                      <a:lnTo>
                        <a:pt x="496" y="1929"/>
                      </a:lnTo>
                      <a:lnTo>
                        <a:pt x="673" y="1981"/>
                      </a:lnTo>
                      <a:lnTo>
                        <a:pt x="697" y="2061"/>
                      </a:lnTo>
                      <a:lnTo>
                        <a:pt x="796" y="2120"/>
                      </a:lnTo>
                      <a:lnTo>
                        <a:pt x="831" y="2196"/>
                      </a:lnTo>
                      <a:lnTo>
                        <a:pt x="839" y="2300"/>
                      </a:lnTo>
                      <a:lnTo>
                        <a:pt x="973" y="2252"/>
                      </a:lnTo>
                      <a:lnTo>
                        <a:pt x="1044" y="2280"/>
                      </a:lnTo>
                      <a:lnTo>
                        <a:pt x="1103" y="2192"/>
                      </a:lnTo>
                      <a:lnTo>
                        <a:pt x="1146" y="2108"/>
                      </a:lnTo>
                      <a:lnTo>
                        <a:pt x="1052" y="2025"/>
                      </a:lnTo>
                      <a:lnTo>
                        <a:pt x="961" y="2049"/>
                      </a:lnTo>
                      <a:lnTo>
                        <a:pt x="890" y="1965"/>
                      </a:lnTo>
                      <a:lnTo>
                        <a:pt x="827" y="2029"/>
                      </a:lnTo>
                      <a:lnTo>
                        <a:pt x="756" y="2005"/>
                      </a:lnTo>
                      <a:lnTo>
                        <a:pt x="803" y="1941"/>
                      </a:lnTo>
                      <a:lnTo>
                        <a:pt x="796" y="1849"/>
                      </a:lnTo>
                      <a:lnTo>
                        <a:pt x="866" y="1694"/>
                      </a:lnTo>
                      <a:lnTo>
                        <a:pt x="886" y="1546"/>
                      </a:lnTo>
                      <a:lnTo>
                        <a:pt x="1008" y="1478"/>
                      </a:lnTo>
                      <a:lnTo>
                        <a:pt x="1182" y="1462"/>
                      </a:lnTo>
                      <a:lnTo>
                        <a:pt x="1304" y="1502"/>
                      </a:lnTo>
                      <a:lnTo>
                        <a:pt x="1197" y="1538"/>
                      </a:lnTo>
                      <a:lnTo>
                        <a:pt x="1040" y="1546"/>
                      </a:lnTo>
                      <a:lnTo>
                        <a:pt x="961" y="1654"/>
                      </a:lnTo>
                      <a:lnTo>
                        <a:pt x="922" y="1765"/>
                      </a:lnTo>
                      <a:lnTo>
                        <a:pt x="866" y="1881"/>
                      </a:lnTo>
                      <a:lnTo>
                        <a:pt x="961" y="1921"/>
                      </a:lnTo>
                      <a:lnTo>
                        <a:pt x="1158" y="1777"/>
                      </a:lnTo>
                      <a:lnTo>
                        <a:pt x="1241" y="1666"/>
                      </a:lnTo>
                      <a:lnTo>
                        <a:pt x="1327" y="1514"/>
                      </a:lnTo>
                      <a:lnTo>
                        <a:pt x="1304" y="1749"/>
                      </a:lnTo>
                      <a:lnTo>
                        <a:pt x="1225" y="1873"/>
                      </a:lnTo>
                      <a:lnTo>
                        <a:pt x="1091" y="1897"/>
                      </a:lnTo>
                      <a:lnTo>
                        <a:pt x="1091" y="1981"/>
                      </a:lnTo>
                      <a:lnTo>
                        <a:pt x="1197" y="2049"/>
                      </a:lnTo>
                      <a:lnTo>
                        <a:pt x="1312" y="2013"/>
                      </a:lnTo>
                      <a:lnTo>
                        <a:pt x="1469" y="1993"/>
                      </a:lnTo>
                      <a:lnTo>
                        <a:pt x="1501" y="1837"/>
                      </a:lnTo>
                      <a:lnTo>
                        <a:pt x="1481" y="1462"/>
                      </a:lnTo>
                      <a:lnTo>
                        <a:pt x="1694" y="1342"/>
                      </a:lnTo>
                      <a:lnTo>
                        <a:pt x="1764" y="1259"/>
                      </a:lnTo>
                      <a:lnTo>
                        <a:pt x="1950" y="1239"/>
                      </a:lnTo>
                      <a:lnTo>
                        <a:pt x="2115" y="1247"/>
                      </a:lnTo>
                      <a:lnTo>
                        <a:pt x="2103" y="1187"/>
                      </a:lnTo>
                      <a:lnTo>
                        <a:pt x="1784" y="1151"/>
                      </a:lnTo>
                      <a:lnTo>
                        <a:pt x="1465" y="1139"/>
                      </a:lnTo>
                      <a:lnTo>
                        <a:pt x="1225" y="1151"/>
                      </a:lnTo>
                      <a:lnTo>
                        <a:pt x="1056" y="1227"/>
                      </a:lnTo>
                      <a:lnTo>
                        <a:pt x="949" y="1107"/>
                      </a:lnTo>
                      <a:lnTo>
                        <a:pt x="843" y="948"/>
                      </a:lnTo>
                      <a:lnTo>
                        <a:pt x="780" y="768"/>
                      </a:lnTo>
                      <a:lnTo>
                        <a:pt x="677" y="636"/>
                      </a:lnTo>
                      <a:lnTo>
                        <a:pt x="536" y="780"/>
                      </a:lnTo>
                      <a:lnTo>
                        <a:pt x="417" y="648"/>
                      </a:lnTo>
                      <a:lnTo>
                        <a:pt x="323" y="493"/>
                      </a:lnTo>
                      <a:lnTo>
                        <a:pt x="276" y="317"/>
                      </a:lnTo>
                      <a:lnTo>
                        <a:pt x="313" y="150"/>
                      </a:lnTo>
                      <a:lnTo>
                        <a:pt x="97" y="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3175" cmpd="sng">
                  <a:solidFill>
                    <a:srgbClr val="E6E6E6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 sz="12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" name="Freeform 86">
                  <a:extLst>
                    <a:ext uri="{FF2B5EF4-FFF2-40B4-BE49-F238E27FC236}">
                      <a16:creationId xmlns:a16="http://schemas.microsoft.com/office/drawing/2014/main" id="{2E5A90C3-D585-4C5F-837E-F91BAE9534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54266" y="3667252"/>
                  <a:ext cx="204759" cy="233496"/>
                </a:xfrm>
                <a:custGeom>
                  <a:avLst/>
                  <a:gdLst/>
                  <a:ahLst/>
                  <a:cxnLst>
                    <a:cxn ang="0">
                      <a:pos x="189" y="0"/>
                    </a:cxn>
                    <a:cxn ang="0">
                      <a:pos x="117" y="9"/>
                    </a:cxn>
                    <a:cxn ang="0">
                      <a:pos x="98" y="40"/>
                    </a:cxn>
                    <a:cxn ang="0">
                      <a:pos x="71" y="43"/>
                    </a:cxn>
                    <a:cxn ang="0">
                      <a:pos x="69" y="108"/>
                    </a:cxn>
                    <a:cxn ang="0">
                      <a:pos x="93" y="123"/>
                    </a:cxn>
                    <a:cxn ang="0">
                      <a:pos x="113" y="106"/>
                    </a:cxn>
                    <a:cxn ang="0">
                      <a:pos x="144" y="99"/>
                    </a:cxn>
                    <a:cxn ang="0">
                      <a:pos x="146" y="123"/>
                    </a:cxn>
                    <a:cxn ang="0">
                      <a:pos x="117" y="156"/>
                    </a:cxn>
                    <a:cxn ang="0">
                      <a:pos x="119" y="178"/>
                    </a:cxn>
                    <a:cxn ang="0">
                      <a:pos x="143" y="202"/>
                    </a:cxn>
                    <a:cxn ang="0">
                      <a:pos x="200" y="226"/>
                    </a:cxn>
                    <a:cxn ang="0">
                      <a:pos x="194" y="237"/>
                    </a:cxn>
                    <a:cxn ang="0">
                      <a:pos x="156" y="225"/>
                    </a:cxn>
                    <a:cxn ang="0">
                      <a:pos x="123" y="247"/>
                    </a:cxn>
                    <a:cxn ang="0">
                      <a:pos x="104" y="228"/>
                    </a:cxn>
                    <a:cxn ang="0">
                      <a:pos x="87" y="243"/>
                    </a:cxn>
                    <a:cxn ang="0">
                      <a:pos x="74" y="224"/>
                    </a:cxn>
                    <a:cxn ang="0">
                      <a:pos x="60" y="249"/>
                    </a:cxn>
                    <a:cxn ang="0">
                      <a:pos x="42" y="247"/>
                    </a:cxn>
                    <a:cxn ang="0">
                      <a:pos x="0" y="262"/>
                    </a:cxn>
                    <a:cxn ang="0">
                      <a:pos x="6" y="276"/>
                    </a:cxn>
                    <a:cxn ang="0">
                      <a:pos x="54" y="276"/>
                    </a:cxn>
                    <a:cxn ang="0">
                      <a:pos x="81" y="282"/>
                    </a:cxn>
                    <a:cxn ang="0">
                      <a:pos x="170" y="268"/>
                    </a:cxn>
                    <a:cxn ang="0">
                      <a:pos x="210" y="269"/>
                    </a:cxn>
                    <a:cxn ang="0">
                      <a:pos x="248" y="246"/>
                    </a:cxn>
                    <a:cxn ang="0">
                      <a:pos x="189" y="0"/>
                    </a:cxn>
                  </a:cxnLst>
                  <a:rect l="0" t="0" r="r" b="b"/>
                  <a:pathLst>
                    <a:path w="248" h="282">
                      <a:moveTo>
                        <a:pt x="189" y="0"/>
                      </a:moveTo>
                      <a:lnTo>
                        <a:pt x="117" y="9"/>
                      </a:lnTo>
                      <a:lnTo>
                        <a:pt x="98" y="40"/>
                      </a:lnTo>
                      <a:lnTo>
                        <a:pt x="71" y="43"/>
                      </a:lnTo>
                      <a:lnTo>
                        <a:pt x="69" y="108"/>
                      </a:lnTo>
                      <a:lnTo>
                        <a:pt x="93" y="123"/>
                      </a:lnTo>
                      <a:lnTo>
                        <a:pt x="113" y="106"/>
                      </a:lnTo>
                      <a:lnTo>
                        <a:pt x="144" y="99"/>
                      </a:lnTo>
                      <a:lnTo>
                        <a:pt x="146" y="123"/>
                      </a:lnTo>
                      <a:lnTo>
                        <a:pt x="117" y="156"/>
                      </a:lnTo>
                      <a:lnTo>
                        <a:pt x="119" y="178"/>
                      </a:lnTo>
                      <a:lnTo>
                        <a:pt x="143" y="202"/>
                      </a:lnTo>
                      <a:lnTo>
                        <a:pt x="200" y="226"/>
                      </a:lnTo>
                      <a:lnTo>
                        <a:pt x="194" y="237"/>
                      </a:lnTo>
                      <a:lnTo>
                        <a:pt x="156" y="225"/>
                      </a:lnTo>
                      <a:lnTo>
                        <a:pt x="123" y="247"/>
                      </a:lnTo>
                      <a:lnTo>
                        <a:pt x="104" y="228"/>
                      </a:lnTo>
                      <a:lnTo>
                        <a:pt x="87" y="243"/>
                      </a:lnTo>
                      <a:lnTo>
                        <a:pt x="74" y="224"/>
                      </a:lnTo>
                      <a:lnTo>
                        <a:pt x="60" y="249"/>
                      </a:lnTo>
                      <a:lnTo>
                        <a:pt x="42" y="247"/>
                      </a:lnTo>
                      <a:lnTo>
                        <a:pt x="0" y="262"/>
                      </a:lnTo>
                      <a:lnTo>
                        <a:pt x="6" y="276"/>
                      </a:lnTo>
                      <a:lnTo>
                        <a:pt x="54" y="276"/>
                      </a:lnTo>
                      <a:lnTo>
                        <a:pt x="81" y="282"/>
                      </a:lnTo>
                      <a:lnTo>
                        <a:pt x="170" y="268"/>
                      </a:lnTo>
                      <a:lnTo>
                        <a:pt x="210" y="269"/>
                      </a:lnTo>
                      <a:lnTo>
                        <a:pt x="248" y="246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3175" cmpd="sng">
                  <a:solidFill>
                    <a:srgbClr val="E6E6E6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 sz="12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" name="Freeform 93">
                  <a:extLst>
                    <a:ext uri="{FF2B5EF4-FFF2-40B4-BE49-F238E27FC236}">
                      <a16:creationId xmlns:a16="http://schemas.microsoft.com/office/drawing/2014/main" id="{13114B53-2B07-42F6-A2F8-62408EE2F4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22581" y="3369096"/>
                  <a:ext cx="80227" cy="124531"/>
                </a:xfrm>
                <a:custGeom>
                  <a:avLst/>
                  <a:gdLst/>
                  <a:ahLst/>
                  <a:cxnLst>
                    <a:cxn ang="0">
                      <a:pos x="20" y="418"/>
                    </a:cxn>
                    <a:cxn ang="0">
                      <a:pos x="123" y="360"/>
                    </a:cxn>
                    <a:cxn ang="0">
                      <a:pos x="138" y="210"/>
                    </a:cxn>
                    <a:cxn ang="0">
                      <a:pos x="74" y="165"/>
                    </a:cxn>
                    <a:cxn ang="0">
                      <a:pos x="0" y="105"/>
                    </a:cxn>
                    <a:cxn ang="0">
                      <a:pos x="44" y="35"/>
                    </a:cxn>
                    <a:cxn ang="0">
                      <a:pos x="104" y="0"/>
                    </a:cxn>
                    <a:cxn ang="0">
                      <a:pos x="207" y="45"/>
                    </a:cxn>
                    <a:cxn ang="0">
                      <a:pos x="237" y="215"/>
                    </a:cxn>
                    <a:cxn ang="0">
                      <a:pos x="257" y="350"/>
                    </a:cxn>
                    <a:cxn ang="0">
                      <a:pos x="321" y="423"/>
                    </a:cxn>
                    <a:cxn ang="0">
                      <a:pos x="356" y="300"/>
                    </a:cxn>
                    <a:cxn ang="0">
                      <a:pos x="296" y="75"/>
                    </a:cxn>
                    <a:cxn ang="0">
                      <a:pos x="324" y="8"/>
                    </a:cxn>
                    <a:cxn ang="0">
                      <a:pos x="476" y="119"/>
                    </a:cxn>
                    <a:cxn ang="0">
                      <a:pos x="449" y="315"/>
                    </a:cxn>
                    <a:cxn ang="0">
                      <a:pos x="341" y="483"/>
                    </a:cxn>
                    <a:cxn ang="0">
                      <a:pos x="385" y="628"/>
                    </a:cxn>
                    <a:cxn ang="0">
                      <a:pos x="331" y="718"/>
                    </a:cxn>
                    <a:cxn ang="0">
                      <a:pos x="257" y="753"/>
                    </a:cxn>
                    <a:cxn ang="0">
                      <a:pos x="272" y="628"/>
                    </a:cxn>
                    <a:cxn ang="0">
                      <a:pos x="252" y="478"/>
                    </a:cxn>
                    <a:cxn ang="0">
                      <a:pos x="183" y="498"/>
                    </a:cxn>
                    <a:cxn ang="0">
                      <a:pos x="133" y="663"/>
                    </a:cxn>
                    <a:cxn ang="0">
                      <a:pos x="15" y="508"/>
                    </a:cxn>
                    <a:cxn ang="0">
                      <a:pos x="20" y="418"/>
                    </a:cxn>
                  </a:cxnLst>
                  <a:rect l="0" t="0" r="r" b="b"/>
                  <a:pathLst>
                    <a:path w="476" h="753">
                      <a:moveTo>
                        <a:pt x="20" y="418"/>
                      </a:moveTo>
                      <a:lnTo>
                        <a:pt x="123" y="360"/>
                      </a:lnTo>
                      <a:lnTo>
                        <a:pt x="138" y="210"/>
                      </a:lnTo>
                      <a:lnTo>
                        <a:pt x="74" y="165"/>
                      </a:lnTo>
                      <a:lnTo>
                        <a:pt x="0" y="105"/>
                      </a:lnTo>
                      <a:lnTo>
                        <a:pt x="44" y="35"/>
                      </a:lnTo>
                      <a:lnTo>
                        <a:pt x="104" y="0"/>
                      </a:lnTo>
                      <a:lnTo>
                        <a:pt x="207" y="45"/>
                      </a:lnTo>
                      <a:lnTo>
                        <a:pt x="237" y="215"/>
                      </a:lnTo>
                      <a:lnTo>
                        <a:pt x="257" y="350"/>
                      </a:lnTo>
                      <a:lnTo>
                        <a:pt x="321" y="423"/>
                      </a:lnTo>
                      <a:lnTo>
                        <a:pt x="356" y="300"/>
                      </a:lnTo>
                      <a:lnTo>
                        <a:pt x="296" y="75"/>
                      </a:lnTo>
                      <a:lnTo>
                        <a:pt x="324" y="8"/>
                      </a:lnTo>
                      <a:lnTo>
                        <a:pt x="476" y="119"/>
                      </a:lnTo>
                      <a:lnTo>
                        <a:pt x="449" y="315"/>
                      </a:lnTo>
                      <a:lnTo>
                        <a:pt x="341" y="483"/>
                      </a:lnTo>
                      <a:lnTo>
                        <a:pt x="385" y="628"/>
                      </a:lnTo>
                      <a:lnTo>
                        <a:pt x="331" y="718"/>
                      </a:lnTo>
                      <a:lnTo>
                        <a:pt x="257" y="753"/>
                      </a:lnTo>
                      <a:lnTo>
                        <a:pt x="272" y="628"/>
                      </a:lnTo>
                      <a:lnTo>
                        <a:pt x="252" y="478"/>
                      </a:lnTo>
                      <a:lnTo>
                        <a:pt x="183" y="498"/>
                      </a:lnTo>
                      <a:lnTo>
                        <a:pt x="133" y="663"/>
                      </a:lnTo>
                      <a:lnTo>
                        <a:pt x="15" y="508"/>
                      </a:lnTo>
                      <a:lnTo>
                        <a:pt x="20" y="418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3175" cmpd="sng">
                  <a:solidFill>
                    <a:srgbClr val="E6E6E6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 sz="12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" name="Freeform 94">
                  <a:extLst>
                    <a:ext uri="{FF2B5EF4-FFF2-40B4-BE49-F238E27FC236}">
                      <a16:creationId xmlns:a16="http://schemas.microsoft.com/office/drawing/2014/main" id="{B7872F61-0D46-4F59-831F-D848059591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54266" y="3667252"/>
                  <a:ext cx="204759" cy="233496"/>
                </a:xfrm>
                <a:custGeom>
                  <a:avLst/>
                  <a:gdLst/>
                  <a:ahLst/>
                  <a:cxnLst>
                    <a:cxn ang="0">
                      <a:pos x="189" y="0"/>
                    </a:cxn>
                    <a:cxn ang="0">
                      <a:pos x="117" y="9"/>
                    </a:cxn>
                    <a:cxn ang="0">
                      <a:pos x="98" y="40"/>
                    </a:cxn>
                    <a:cxn ang="0">
                      <a:pos x="71" y="43"/>
                    </a:cxn>
                    <a:cxn ang="0">
                      <a:pos x="69" y="108"/>
                    </a:cxn>
                    <a:cxn ang="0">
                      <a:pos x="93" y="123"/>
                    </a:cxn>
                    <a:cxn ang="0">
                      <a:pos x="113" y="106"/>
                    </a:cxn>
                    <a:cxn ang="0">
                      <a:pos x="144" y="99"/>
                    </a:cxn>
                    <a:cxn ang="0">
                      <a:pos x="146" y="123"/>
                    </a:cxn>
                    <a:cxn ang="0">
                      <a:pos x="117" y="156"/>
                    </a:cxn>
                    <a:cxn ang="0">
                      <a:pos x="119" y="178"/>
                    </a:cxn>
                    <a:cxn ang="0">
                      <a:pos x="143" y="202"/>
                    </a:cxn>
                    <a:cxn ang="0">
                      <a:pos x="200" y="226"/>
                    </a:cxn>
                    <a:cxn ang="0">
                      <a:pos x="194" y="237"/>
                    </a:cxn>
                    <a:cxn ang="0">
                      <a:pos x="156" y="225"/>
                    </a:cxn>
                    <a:cxn ang="0">
                      <a:pos x="123" y="247"/>
                    </a:cxn>
                    <a:cxn ang="0">
                      <a:pos x="104" y="228"/>
                    </a:cxn>
                    <a:cxn ang="0">
                      <a:pos x="87" y="243"/>
                    </a:cxn>
                    <a:cxn ang="0">
                      <a:pos x="74" y="224"/>
                    </a:cxn>
                    <a:cxn ang="0">
                      <a:pos x="60" y="249"/>
                    </a:cxn>
                    <a:cxn ang="0">
                      <a:pos x="42" y="247"/>
                    </a:cxn>
                    <a:cxn ang="0">
                      <a:pos x="0" y="262"/>
                    </a:cxn>
                    <a:cxn ang="0">
                      <a:pos x="6" y="276"/>
                    </a:cxn>
                    <a:cxn ang="0">
                      <a:pos x="54" y="276"/>
                    </a:cxn>
                    <a:cxn ang="0">
                      <a:pos x="81" y="282"/>
                    </a:cxn>
                    <a:cxn ang="0">
                      <a:pos x="170" y="268"/>
                    </a:cxn>
                    <a:cxn ang="0">
                      <a:pos x="210" y="269"/>
                    </a:cxn>
                    <a:cxn ang="0">
                      <a:pos x="248" y="246"/>
                    </a:cxn>
                    <a:cxn ang="0">
                      <a:pos x="189" y="0"/>
                    </a:cxn>
                  </a:cxnLst>
                  <a:rect l="0" t="0" r="r" b="b"/>
                  <a:pathLst>
                    <a:path w="248" h="282">
                      <a:moveTo>
                        <a:pt x="189" y="0"/>
                      </a:moveTo>
                      <a:lnTo>
                        <a:pt x="117" y="9"/>
                      </a:lnTo>
                      <a:lnTo>
                        <a:pt x="98" y="40"/>
                      </a:lnTo>
                      <a:lnTo>
                        <a:pt x="71" y="43"/>
                      </a:lnTo>
                      <a:lnTo>
                        <a:pt x="69" y="108"/>
                      </a:lnTo>
                      <a:lnTo>
                        <a:pt x="93" y="123"/>
                      </a:lnTo>
                      <a:lnTo>
                        <a:pt x="113" y="106"/>
                      </a:lnTo>
                      <a:lnTo>
                        <a:pt x="144" y="99"/>
                      </a:lnTo>
                      <a:lnTo>
                        <a:pt x="146" y="123"/>
                      </a:lnTo>
                      <a:lnTo>
                        <a:pt x="117" y="156"/>
                      </a:lnTo>
                      <a:lnTo>
                        <a:pt x="119" y="178"/>
                      </a:lnTo>
                      <a:lnTo>
                        <a:pt x="143" y="202"/>
                      </a:lnTo>
                      <a:lnTo>
                        <a:pt x="200" y="226"/>
                      </a:lnTo>
                      <a:lnTo>
                        <a:pt x="194" y="237"/>
                      </a:lnTo>
                      <a:lnTo>
                        <a:pt x="156" y="225"/>
                      </a:lnTo>
                      <a:lnTo>
                        <a:pt x="123" y="247"/>
                      </a:lnTo>
                      <a:lnTo>
                        <a:pt x="104" y="228"/>
                      </a:lnTo>
                      <a:lnTo>
                        <a:pt x="87" y="243"/>
                      </a:lnTo>
                      <a:lnTo>
                        <a:pt x="74" y="224"/>
                      </a:lnTo>
                      <a:lnTo>
                        <a:pt x="60" y="249"/>
                      </a:lnTo>
                      <a:lnTo>
                        <a:pt x="42" y="247"/>
                      </a:lnTo>
                      <a:lnTo>
                        <a:pt x="0" y="262"/>
                      </a:lnTo>
                      <a:lnTo>
                        <a:pt x="6" y="276"/>
                      </a:lnTo>
                      <a:lnTo>
                        <a:pt x="54" y="276"/>
                      </a:lnTo>
                      <a:lnTo>
                        <a:pt x="81" y="282"/>
                      </a:lnTo>
                      <a:lnTo>
                        <a:pt x="170" y="268"/>
                      </a:lnTo>
                      <a:lnTo>
                        <a:pt x="210" y="269"/>
                      </a:lnTo>
                      <a:lnTo>
                        <a:pt x="248" y="246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3175" cmpd="sng">
                  <a:solidFill>
                    <a:srgbClr val="E6E6E6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 sz="12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2" name="Freeform 96">
                  <a:extLst>
                    <a:ext uri="{FF2B5EF4-FFF2-40B4-BE49-F238E27FC236}">
                      <a16:creationId xmlns:a16="http://schemas.microsoft.com/office/drawing/2014/main" id="{0E481306-3277-492C-812B-46424B0B08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1777" y="3876802"/>
                  <a:ext cx="58674" cy="34725"/>
                </a:xfrm>
                <a:custGeom>
                  <a:avLst/>
                  <a:gdLst/>
                  <a:ahLst/>
                  <a:cxnLst>
                    <a:cxn ang="0">
                      <a:pos x="260" y="168"/>
                    </a:cxn>
                    <a:cxn ang="0">
                      <a:pos x="118" y="156"/>
                    </a:cxn>
                    <a:cxn ang="0">
                      <a:pos x="0" y="116"/>
                    </a:cxn>
                    <a:cxn ang="0">
                      <a:pos x="0" y="60"/>
                    </a:cxn>
                    <a:cxn ang="0">
                      <a:pos x="39" y="0"/>
                    </a:cxn>
                    <a:cxn ang="0">
                      <a:pos x="172" y="8"/>
                    </a:cxn>
                    <a:cxn ang="0">
                      <a:pos x="280" y="64"/>
                    </a:cxn>
                    <a:cxn ang="0">
                      <a:pos x="260" y="168"/>
                    </a:cxn>
                  </a:cxnLst>
                  <a:rect l="0" t="0" r="r" b="b"/>
                  <a:pathLst>
                    <a:path w="280" h="168">
                      <a:moveTo>
                        <a:pt x="260" y="168"/>
                      </a:moveTo>
                      <a:lnTo>
                        <a:pt x="118" y="156"/>
                      </a:lnTo>
                      <a:lnTo>
                        <a:pt x="0" y="116"/>
                      </a:lnTo>
                      <a:lnTo>
                        <a:pt x="0" y="60"/>
                      </a:lnTo>
                      <a:lnTo>
                        <a:pt x="39" y="0"/>
                      </a:lnTo>
                      <a:lnTo>
                        <a:pt x="172" y="8"/>
                      </a:lnTo>
                      <a:lnTo>
                        <a:pt x="280" y="64"/>
                      </a:lnTo>
                      <a:lnTo>
                        <a:pt x="260" y="168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3175" cmpd="sng">
                  <a:solidFill>
                    <a:srgbClr val="E6E6E6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 sz="12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3" name="Freeform 97">
                  <a:extLst>
                    <a:ext uri="{FF2B5EF4-FFF2-40B4-BE49-F238E27FC236}">
                      <a16:creationId xmlns:a16="http://schemas.microsoft.com/office/drawing/2014/main" id="{467BE077-8775-4A46-8880-6F75647756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27925" y="3816930"/>
                  <a:ext cx="75438" cy="46700"/>
                </a:xfrm>
                <a:custGeom>
                  <a:avLst/>
                  <a:gdLst/>
                  <a:ahLst/>
                  <a:cxnLst>
                    <a:cxn ang="0">
                      <a:pos x="91" y="41"/>
                    </a:cxn>
                    <a:cxn ang="0">
                      <a:pos x="60" y="44"/>
                    </a:cxn>
                    <a:cxn ang="0">
                      <a:pos x="36" y="56"/>
                    </a:cxn>
                    <a:cxn ang="0">
                      <a:pos x="13" y="53"/>
                    </a:cxn>
                    <a:cxn ang="0">
                      <a:pos x="0" y="38"/>
                    </a:cxn>
                    <a:cxn ang="0">
                      <a:pos x="10" y="11"/>
                    </a:cxn>
                    <a:cxn ang="0">
                      <a:pos x="25" y="5"/>
                    </a:cxn>
                    <a:cxn ang="0">
                      <a:pos x="48" y="20"/>
                    </a:cxn>
                    <a:cxn ang="0">
                      <a:pos x="63" y="0"/>
                    </a:cxn>
                    <a:cxn ang="0">
                      <a:pos x="72" y="24"/>
                    </a:cxn>
                    <a:cxn ang="0">
                      <a:pos x="91" y="41"/>
                    </a:cxn>
                  </a:cxnLst>
                  <a:rect l="0" t="0" r="r" b="b"/>
                  <a:pathLst>
                    <a:path w="91" h="56">
                      <a:moveTo>
                        <a:pt x="91" y="41"/>
                      </a:moveTo>
                      <a:lnTo>
                        <a:pt x="60" y="44"/>
                      </a:lnTo>
                      <a:lnTo>
                        <a:pt x="36" y="56"/>
                      </a:lnTo>
                      <a:lnTo>
                        <a:pt x="13" y="53"/>
                      </a:lnTo>
                      <a:lnTo>
                        <a:pt x="0" y="38"/>
                      </a:lnTo>
                      <a:lnTo>
                        <a:pt x="10" y="11"/>
                      </a:lnTo>
                      <a:lnTo>
                        <a:pt x="25" y="5"/>
                      </a:lnTo>
                      <a:lnTo>
                        <a:pt x="48" y="20"/>
                      </a:lnTo>
                      <a:lnTo>
                        <a:pt x="63" y="0"/>
                      </a:lnTo>
                      <a:lnTo>
                        <a:pt x="72" y="24"/>
                      </a:lnTo>
                      <a:lnTo>
                        <a:pt x="91" y="41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3175" cmpd="sng">
                  <a:solidFill>
                    <a:srgbClr val="E6E6E6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 sz="12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4" name="Freeform 98">
                  <a:extLst>
                    <a:ext uri="{FF2B5EF4-FFF2-40B4-BE49-F238E27FC236}">
                      <a16:creationId xmlns:a16="http://schemas.microsoft.com/office/drawing/2014/main" id="{72FBB21A-84B6-40B6-9137-009CD1F71A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0545" y="3791783"/>
                  <a:ext cx="27541" cy="41910"/>
                </a:xfrm>
                <a:custGeom>
                  <a:avLst/>
                  <a:gdLst/>
                  <a:ahLst/>
                  <a:cxnLst>
                    <a:cxn ang="0">
                      <a:pos x="15" y="50"/>
                    </a:cxn>
                    <a:cxn ang="0">
                      <a:pos x="0" y="26"/>
                    </a:cxn>
                    <a:cxn ang="0">
                      <a:pos x="3" y="0"/>
                    </a:cxn>
                    <a:cxn ang="0">
                      <a:pos x="19" y="0"/>
                    </a:cxn>
                    <a:cxn ang="0">
                      <a:pos x="34" y="29"/>
                    </a:cxn>
                    <a:cxn ang="0">
                      <a:pos x="33" y="50"/>
                    </a:cxn>
                    <a:cxn ang="0">
                      <a:pos x="15" y="50"/>
                    </a:cxn>
                  </a:cxnLst>
                  <a:rect l="0" t="0" r="r" b="b"/>
                  <a:pathLst>
                    <a:path w="34" h="50">
                      <a:moveTo>
                        <a:pt x="15" y="50"/>
                      </a:moveTo>
                      <a:lnTo>
                        <a:pt x="0" y="26"/>
                      </a:lnTo>
                      <a:lnTo>
                        <a:pt x="3" y="0"/>
                      </a:lnTo>
                      <a:lnTo>
                        <a:pt x="19" y="0"/>
                      </a:lnTo>
                      <a:lnTo>
                        <a:pt x="34" y="29"/>
                      </a:lnTo>
                      <a:lnTo>
                        <a:pt x="33" y="50"/>
                      </a:lnTo>
                      <a:lnTo>
                        <a:pt x="15" y="5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3175" cmpd="sng">
                  <a:solidFill>
                    <a:srgbClr val="E6E6E6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 sz="12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5" name="Freeform 99">
                  <a:extLst>
                    <a:ext uri="{FF2B5EF4-FFF2-40B4-BE49-F238E27FC236}">
                      <a16:creationId xmlns:a16="http://schemas.microsoft.com/office/drawing/2014/main" id="{F0275752-5DF2-48CB-829E-CEB4A5671E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84848" y="3553499"/>
                  <a:ext cx="32331" cy="56279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0" y="35"/>
                    </a:cxn>
                    <a:cxn ang="0">
                      <a:pos x="11" y="62"/>
                    </a:cxn>
                    <a:cxn ang="0">
                      <a:pos x="38" y="68"/>
                    </a:cxn>
                    <a:cxn ang="0">
                      <a:pos x="39" y="30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39" h="68">
                      <a:moveTo>
                        <a:pt x="8" y="0"/>
                      </a:moveTo>
                      <a:lnTo>
                        <a:pt x="0" y="35"/>
                      </a:lnTo>
                      <a:lnTo>
                        <a:pt x="11" y="62"/>
                      </a:lnTo>
                      <a:lnTo>
                        <a:pt x="38" y="68"/>
                      </a:lnTo>
                      <a:lnTo>
                        <a:pt x="39" y="3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3175" cmpd="sng">
                  <a:solidFill>
                    <a:srgbClr val="E6E6E6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 sz="12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6" name="Freeform 100">
                  <a:extLst>
                    <a:ext uri="{FF2B5EF4-FFF2-40B4-BE49-F238E27FC236}">
                      <a16:creationId xmlns:a16="http://schemas.microsoft.com/office/drawing/2014/main" id="{4119AD66-7B98-4E4D-9C22-DF932588A4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32162" y="3499615"/>
                  <a:ext cx="33528" cy="45502"/>
                </a:xfrm>
                <a:custGeom>
                  <a:avLst/>
                  <a:gdLst/>
                  <a:ahLst/>
                  <a:cxnLst>
                    <a:cxn ang="0">
                      <a:pos x="10" y="0"/>
                    </a:cxn>
                    <a:cxn ang="0">
                      <a:pos x="13" y="22"/>
                    </a:cxn>
                    <a:cxn ang="0">
                      <a:pos x="0" y="46"/>
                    </a:cxn>
                    <a:cxn ang="0">
                      <a:pos x="15" y="55"/>
                    </a:cxn>
                    <a:cxn ang="0">
                      <a:pos x="31" y="40"/>
                    </a:cxn>
                    <a:cxn ang="0">
                      <a:pos x="40" y="11"/>
                    </a:cxn>
                    <a:cxn ang="0">
                      <a:pos x="10" y="0"/>
                    </a:cxn>
                  </a:cxnLst>
                  <a:rect l="0" t="0" r="r" b="b"/>
                  <a:pathLst>
                    <a:path w="40" h="55">
                      <a:moveTo>
                        <a:pt x="10" y="0"/>
                      </a:moveTo>
                      <a:lnTo>
                        <a:pt x="13" y="22"/>
                      </a:lnTo>
                      <a:lnTo>
                        <a:pt x="0" y="46"/>
                      </a:lnTo>
                      <a:lnTo>
                        <a:pt x="15" y="55"/>
                      </a:lnTo>
                      <a:lnTo>
                        <a:pt x="31" y="40"/>
                      </a:lnTo>
                      <a:lnTo>
                        <a:pt x="40" y="11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3175" cmpd="sng">
                  <a:solidFill>
                    <a:srgbClr val="E6E6E6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 sz="12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7" name="Freeform 101">
                  <a:extLst>
                    <a:ext uri="{FF2B5EF4-FFF2-40B4-BE49-F238E27FC236}">
                      <a16:creationId xmlns:a16="http://schemas.microsoft.com/office/drawing/2014/main" id="{662081EC-1816-4532-81BC-7C3BEB16CC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04003" y="3537931"/>
                  <a:ext cx="27541" cy="27541"/>
                </a:xfrm>
                <a:custGeom>
                  <a:avLst/>
                  <a:gdLst/>
                  <a:ahLst/>
                  <a:cxnLst>
                    <a:cxn ang="0">
                      <a:pos x="1" y="18"/>
                    </a:cxn>
                    <a:cxn ang="0">
                      <a:pos x="21" y="33"/>
                    </a:cxn>
                    <a:cxn ang="0">
                      <a:pos x="33" y="24"/>
                    </a:cxn>
                    <a:cxn ang="0">
                      <a:pos x="22" y="4"/>
                    </a:cxn>
                    <a:cxn ang="0">
                      <a:pos x="0" y="0"/>
                    </a:cxn>
                    <a:cxn ang="0">
                      <a:pos x="1" y="18"/>
                    </a:cxn>
                  </a:cxnLst>
                  <a:rect l="0" t="0" r="r" b="b"/>
                  <a:pathLst>
                    <a:path w="33" h="33">
                      <a:moveTo>
                        <a:pt x="1" y="18"/>
                      </a:moveTo>
                      <a:lnTo>
                        <a:pt x="21" y="33"/>
                      </a:lnTo>
                      <a:lnTo>
                        <a:pt x="33" y="24"/>
                      </a:lnTo>
                      <a:lnTo>
                        <a:pt x="22" y="4"/>
                      </a:lnTo>
                      <a:lnTo>
                        <a:pt x="0" y="0"/>
                      </a:lnTo>
                      <a:lnTo>
                        <a:pt x="1" y="18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3175" cmpd="sng">
                  <a:solidFill>
                    <a:srgbClr val="E6E6E6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 sz="12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8" name="Freeform 102">
                  <a:extLst>
                    <a:ext uri="{FF2B5EF4-FFF2-40B4-BE49-F238E27FC236}">
                      <a16:creationId xmlns:a16="http://schemas.microsoft.com/office/drawing/2014/main" id="{86E1B730-C20B-4555-A995-E3921EAB31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08210" y="3473272"/>
                  <a:ext cx="34725" cy="25146"/>
                </a:xfrm>
                <a:custGeom>
                  <a:avLst/>
                  <a:gdLst/>
                  <a:ahLst/>
                  <a:cxnLst>
                    <a:cxn ang="0">
                      <a:pos x="11" y="0"/>
                    </a:cxn>
                    <a:cxn ang="0">
                      <a:pos x="0" y="18"/>
                    </a:cxn>
                    <a:cxn ang="0">
                      <a:pos x="24" y="30"/>
                    </a:cxn>
                    <a:cxn ang="0">
                      <a:pos x="42" y="19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42" h="30">
                      <a:moveTo>
                        <a:pt x="11" y="0"/>
                      </a:moveTo>
                      <a:lnTo>
                        <a:pt x="0" y="18"/>
                      </a:lnTo>
                      <a:lnTo>
                        <a:pt x="24" y="30"/>
                      </a:lnTo>
                      <a:lnTo>
                        <a:pt x="42" y="19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3175" cmpd="sng">
                  <a:solidFill>
                    <a:srgbClr val="E6E6E6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 sz="12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9" name="Freeform 106">
                  <a:extLst>
                    <a:ext uri="{FF2B5EF4-FFF2-40B4-BE49-F238E27FC236}">
                      <a16:creationId xmlns:a16="http://schemas.microsoft.com/office/drawing/2014/main" id="{6A1A6751-C2EA-4B8E-80C6-2458C5EB72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90247" y="3278092"/>
                  <a:ext cx="23948" cy="21553"/>
                </a:xfrm>
                <a:custGeom>
                  <a:avLst/>
                  <a:gdLst/>
                  <a:ahLst/>
                  <a:cxnLst>
                    <a:cxn ang="0">
                      <a:pos x="29" y="14"/>
                    </a:cxn>
                    <a:cxn ang="0">
                      <a:pos x="20" y="26"/>
                    </a:cxn>
                    <a:cxn ang="0">
                      <a:pos x="5" y="24"/>
                    </a:cxn>
                    <a:cxn ang="0">
                      <a:pos x="0" y="14"/>
                    </a:cxn>
                    <a:cxn ang="0">
                      <a:pos x="10" y="0"/>
                    </a:cxn>
                    <a:cxn ang="0">
                      <a:pos x="29" y="14"/>
                    </a:cxn>
                  </a:cxnLst>
                  <a:rect l="0" t="0" r="r" b="b"/>
                  <a:pathLst>
                    <a:path w="29" h="26">
                      <a:moveTo>
                        <a:pt x="29" y="14"/>
                      </a:moveTo>
                      <a:lnTo>
                        <a:pt x="20" y="26"/>
                      </a:lnTo>
                      <a:lnTo>
                        <a:pt x="5" y="24"/>
                      </a:lnTo>
                      <a:lnTo>
                        <a:pt x="0" y="14"/>
                      </a:lnTo>
                      <a:lnTo>
                        <a:pt x="10" y="0"/>
                      </a:lnTo>
                      <a:lnTo>
                        <a:pt x="29" y="14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3175" cmpd="sng">
                  <a:solidFill>
                    <a:srgbClr val="E6E6E6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 sz="12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0" name="Freeform 107">
                  <a:extLst>
                    <a:ext uri="{FF2B5EF4-FFF2-40B4-BE49-F238E27FC236}">
                      <a16:creationId xmlns:a16="http://schemas.microsoft.com/office/drawing/2014/main" id="{F42835D3-AEA8-44AB-8E5D-0FAD04D08B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95036" y="3308030"/>
                  <a:ext cx="27541" cy="21553"/>
                </a:xfrm>
                <a:custGeom>
                  <a:avLst/>
                  <a:gdLst/>
                  <a:ahLst/>
                  <a:cxnLst>
                    <a:cxn ang="0">
                      <a:pos x="32" y="8"/>
                    </a:cxn>
                    <a:cxn ang="0">
                      <a:pos x="33" y="19"/>
                    </a:cxn>
                    <a:cxn ang="0">
                      <a:pos x="20" y="26"/>
                    </a:cxn>
                    <a:cxn ang="0">
                      <a:pos x="5" y="24"/>
                    </a:cxn>
                    <a:cxn ang="0">
                      <a:pos x="0" y="14"/>
                    </a:cxn>
                    <a:cxn ang="0">
                      <a:pos x="10" y="0"/>
                    </a:cxn>
                    <a:cxn ang="0">
                      <a:pos x="32" y="8"/>
                    </a:cxn>
                  </a:cxnLst>
                  <a:rect l="0" t="0" r="r" b="b"/>
                  <a:pathLst>
                    <a:path w="33" h="26">
                      <a:moveTo>
                        <a:pt x="32" y="8"/>
                      </a:moveTo>
                      <a:lnTo>
                        <a:pt x="33" y="19"/>
                      </a:lnTo>
                      <a:lnTo>
                        <a:pt x="20" y="26"/>
                      </a:lnTo>
                      <a:lnTo>
                        <a:pt x="5" y="24"/>
                      </a:lnTo>
                      <a:lnTo>
                        <a:pt x="0" y="14"/>
                      </a:lnTo>
                      <a:lnTo>
                        <a:pt x="10" y="0"/>
                      </a:lnTo>
                      <a:lnTo>
                        <a:pt x="32" y="8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3175" cmpd="sng">
                  <a:solidFill>
                    <a:srgbClr val="E6E6E6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 sz="12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1" name="Freeform 108">
                  <a:extLst>
                    <a:ext uri="{FF2B5EF4-FFF2-40B4-BE49-F238E27FC236}">
                      <a16:creationId xmlns:a16="http://schemas.microsoft.com/office/drawing/2014/main" id="{00C998C4-E039-4503-B273-6159E36128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22576" y="3329584"/>
                  <a:ext cx="23948" cy="25146"/>
                </a:xfrm>
                <a:custGeom>
                  <a:avLst/>
                  <a:gdLst/>
                  <a:ahLst/>
                  <a:cxnLst>
                    <a:cxn ang="0">
                      <a:pos x="29" y="14"/>
                    </a:cxn>
                    <a:cxn ang="0">
                      <a:pos x="16" y="31"/>
                    </a:cxn>
                    <a:cxn ang="0">
                      <a:pos x="5" y="24"/>
                    </a:cxn>
                    <a:cxn ang="0">
                      <a:pos x="0" y="14"/>
                    </a:cxn>
                    <a:cxn ang="0">
                      <a:pos x="10" y="0"/>
                    </a:cxn>
                    <a:cxn ang="0">
                      <a:pos x="25" y="6"/>
                    </a:cxn>
                    <a:cxn ang="0">
                      <a:pos x="29" y="14"/>
                    </a:cxn>
                  </a:cxnLst>
                  <a:rect l="0" t="0" r="r" b="b"/>
                  <a:pathLst>
                    <a:path w="29" h="31">
                      <a:moveTo>
                        <a:pt x="29" y="14"/>
                      </a:moveTo>
                      <a:lnTo>
                        <a:pt x="16" y="31"/>
                      </a:lnTo>
                      <a:lnTo>
                        <a:pt x="5" y="24"/>
                      </a:lnTo>
                      <a:lnTo>
                        <a:pt x="0" y="14"/>
                      </a:lnTo>
                      <a:lnTo>
                        <a:pt x="10" y="0"/>
                      </a:lnTo>
                      <a:lnTo>
                        <a:pt x="25" y="6"/>
                      </a:lnTo>
                      <a:lnTo>
                        <a:pt x="29" y="14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3175" cmpd="sng">
                  <a:solidFill>
                    <a:srgbClr val="E6E6E6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 sz="12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2" name="Freeform 109">
                  <a:extLst>
                    <a:ext uri="{FF2B5EF4-FFF2-40B4-BE49-F238E27FC236}">
                      <a16:creationId xmlns:a16="http://schemas.microsoft.com/office/drawing/2014/main" id="{3B500C59-82EE-4CAB-A63C-0930EDE288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71093" y="3315214"/>
                  <a:ext cx="46700" cy="53884"/>
                </a:xfrm>
                <a:custGeom>
                  <a:avLst/>
                  <a:gdLst/>
                  <a:ahLst/>
                  <a:cxnLst>
                    <a:cxn ang="0">
                      <a:pos x="33" y="29"/>
                    </a:cxn>
                    <a:cxn ang="0">
                      <a:pos x="42" y="48"/>
                    </a:cxn>
                    <a:cxn ang="0">
                      <a:pos x="57" y="60"/>
                    </a:cxn>
                    <a:cxn ang="0">
                      <a:pos x="47" y="65"/>
                    </a:cxn>
                    <a:cxn ang="0">
                      <a:pos x="30" y="48"/>
                    </a:cxn>
                    <a:cxn ang="0">
                      <a:pos x="15" y="38"/>
                    </a:cxn>
                    <a:cxn ang="0">
                      <a:pos x="0" y="20"/>
                    </a:cxn>
                    <a:cxn ang="0">
                      <a:pos x="14" y="0"/>
                    </a:cxn>
                    <a:cxn ang="0">
                      <a:pos x="33" y="29"/>
                    </a:cxn>
                  </a:cxnLst>
                  <a:rect l="0" t="0" r="r" b="b"/>
                  <a:pathLst>
                    <a:path w="57" h="65">
                      <a:moveTo>
                        <a:pt x="33" y="29"/>
                      </a:moveTo>
                      <a:lnTo>
                        <a:pt x="42" y="48"/>
                      </a:lnTo>
                      <a:lnTo>
                        <a:pt x="57" y="60"/>
                      </a:lnTo>
                      <a:lnTo>
                        <a:pt x="47" y="65"/>
                      </a:lnTo>
                      <a:lnTo>
                        <a:pt x="30" y="48"/>
                      </a:lnTo>
                      <a:lnTo>
                        <a:pt x="15" y="38"/>
                      </a:lnTo>
                      <a:lnTo>
                        <a:pt x="0" y="20"/>
                      </a:lnTo>
                      <a:lnTo>
                        <a:pt x="14" y="0"/>
                      </a:lnTo>
                      <a:lnTo>
                        <a:pt x="33" y="29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3175" cmpd="sng">
                  <a:solidFill>
                    <a:srgbClr val="E6E6E6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 sz="12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3" name="Freeform 110">
                  <a:extLst>
                    <a:ext uri="{FF2B5EF4-FFF2-40B4-BE49-F238E27FC236}">
                      <a16:creationId xmlns:a16="http://schemas.microsoft.com/office/drawing/2014/main" id="{D75384D0-0757-4803-838C-C86AF4ED9C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76426" y="3624186"/>
                  <a:ext cx="23948" cy="31133"/>
                </a:xfrm>
                <a:custGeom>
                  <a:avLst/>
                  <a:gdLst/>
                  <a:ahLst/>
                  <a:cxnLst>
                    <a:cxn ang="0">
                      <a:pos x="0" y="37"/>
                    </a:cxn>
                    <a:cxn ang="0">
                      <a:pos x="16" y="34"/>
                    </a:cxn>
                    <a:cxn ang="0">
                      <a:pos x="28" y="19"/>
                    </a:cxn>
                    <a:cxn ang="0">
                      <a:pos x="17" y="0"/>
                    </a:cxn>
                    <a:cxn ang="0">
                      <a:pos x="6" y="10"/>
                    </a:cxn>
                    <a:cxn ang="0">
                      <a:pos x="0" y="37"/>
                    </a:cxn>
                  </a:cxnLst>
                  <a:rect l="0" t="0" r="r" b="b"/>
                  <a:pathLst>
                    <a:path w="28" h="37">
                      <a:moveTo>
                        <a:pt x="0" y="37"/>
                      </a:moveTo>
                      <a:lnTo>
                        <a:pt x="16" y="34"/>
                      </a:lnTo>
                      <a:lnTo>
                        <a:pt x="28" y="19"/>
                      </a:lnTo>
                      <a:lnTo>
                        <a:pt x="17" y="0"/>
                      </a:lnTo>
                      <a:lnTo>
                        <a:pt x="6" y="10"/>
                      </a:lnTo>
                      <a:lnTo>
                        <a:pt x="0" y="37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3175" cmpd="sng">
                  <a:solidFill>
                    <a:srgbClr val="E6E6E6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 sz="12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sp>
          <p:nvSpPr>
            <p:cNvPr id="20" name="XI - Aysén">
              <a:extLst>
                <a:ext uri="{FF2B5EF4-FFF2-40B4-BE49-F238E27FC236}">
                  <a16:creationId xmlns:a16="http://schemas.microsoft.com/office/drawing/2014/main" id="{A2F962D4-BDFA-46CC-82FE-BA7944557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5591" y="2836245"/>
              <a:ext cx="269419" cy="583142"/>
            </a:xfrm>
            <a:custGeom>
              <a:avLst/>
              <a:gdLst/>
              <a:ahLst/>
              <a:cxnLst>
                <a:cxn ang="0">
                  <a:pos x="1017" y="92"/>
                </a:cxn>
                <a:cxn ang="0">
                  <a:pos x="1015" y="278"/>
                </a:cxn>
                <a:cxn ang="0">
                  <a:pos x="1248" y="341"/>
                </a:cxn>
                <a:cxn ang="0">
                  <a:pos x="992" y="477"/>
                </a:cxn>
                <a:cxn ang="0">
                  <a:pos x="1158" y="585"/>
                </a:cxn>
                <a:cxn ang="0">
                  <a:pos x="1181" y="916"/>
                </a:cxn>
                <a:cxn ang="0">
                  <a:pos x="1229" y="1203"/>
                </a:cxn>
                <a:cxn ang="0">
                  <a:pos x="1083" y="1267"/>
                </a:cxn>
                <a:cxn ang="0">
                  <a:pos x="859" y="1375"/>
                </a:cxn>
                <a:cxn ang="0">
                  <a:pos x="910" y="1614"/>
                </a:cxn>
                <a:cxn ang="0">
                  <a:pos x="1107" y="1339"/>
                </a:cxn>
                <a:cxn ang="0">
                  <a:pos x="1213" y="1682"/>
                </a:cxn>
                <a:cxn ang="0">
                  <a:pos x="1252" y="2053"/>
                </a:cxn>
                <a:cxn ang="0">
                  <a:pos x="1083" y="2699"/>
                </a:cxn>
                <a:cxn ang="0">
                  <a:pos x="840" y="2663"/>
                </a:cxn>
                <a:cxn ang="0">
                  <a:pos x="670" y="2484"/>
                </a:cxn>
                <a:cxn ang="0">
                  <a:pos x="646" y="2308"/>
                </a:cxn>
                <a:cxn ang="0">
                  <a:pos x="882" y="2248"/>
                </a:cxn>
                <a:cxn ang="0">
                  <a:pos x="752" y="2029"/>
                </a:cxn>
                <a:cxn ang="0">
                  <a:pos x="457" y="2053"/>
                </a:cxn>
                <a:cxn ang="0">
                  <a:pos x="626" y="1993"/>
                </a:cxn>
                <a:cxn ang="0">
                  <a:pos x="496" y="1949"/>
                </a:cxn>
                <a:cxn ang="0">
                  <a:pos x="532" y="1802"/>
                </a:cxn>
                <a:cxn ang="0">
                  <a:pos x="437" y="1622"/>
                </a:cxn>
                <a:cxn ang="0">
                  <a:pos x="209" y="1602"/>
                </a:cxn>
                <a:cxn ang="0">
                  <a:pos x="150" y="1782"/>
                </a:cxn>
                <a:cxn ang="0">
                  <a:pos x="0" y="1638"/>
                </a:cxn>
                <a:cxn ang="0">
                  <a:pos x="209" y="1410"/>
                </a:cxn>
                <a:cxn ang="0">
                  <a:pos x="91" y="1351"/>
                </a:cxn>
                <a:cxn ang="0">
                  <a:pos x="331" y="1251"/>
                </a:cxn>
                <a:cxn ang="0">
                  <a:pos x="303" y="1399"/>
                </a:cxn>
                <a:cxn ang="0">
                  <a:pos x="591" y="1363"/>
                </a:cxn>
                <a:cxn ang="0">
                  <a:pos x="622" y="1147"/>
                </a:cxn>
                <a:cxn ang="0">
                  <a:pos x="508" y="1087"/>
                </a:cxn>
                <a:cxn ang="0">
                  <a:pos x="673" y="944"/>
                </a:cxn>
                <a:cxn ang="0">
                  <a:pos x="492" y="896"/>
                </a:cxn>
                <a:cxn ang="0">
                  <a:pos x="685" y="824"/>
                </a:cxn>
                <a:cxn ang="0">
                  <a:pos x="496" y="784"/>
                </a:cxn>
                <a:cxn ang="0">
                  <a:pos x="685" y="513"/>
                </a:cxn>
                <a:cxn ang="0">
                  <a:pos x="480" y="616"/>
                </a:cxn>
                <a:cxn ang="0">
                  <a:pos x="670" y="429"/>
                </a:cxn>
                <a:cxn ang="0">
                  <a:pos x="555" y="329"/>
                </a:cxn>
                <a:cxn ang="0">
                  <a:pos x="437" y="321"/>
                </a:cxn>
                <a:cxn ang="0">
                  <a:pos x="788" y="209"/>
                </a:cxn>
                <a:cxn ang="0">
                  <a:pos x="805" y="41"/>
                </a:cxn>
                <a:cxn ang="0">
                  <a:pos x="964" y="0"/>
                </a:cxn>
              </a:cxnLst>
              <a:rect l="0" t="0" r="r" b="b"/>
              <a:pathLst>
                <a:path w="1276" h="2811">
                  <a:moveTo>
                    <a:pt x="964" y="0"/>
                  </a:moveTo>
                  <a:lnTo>
                    <a:pt x="1017" y="92"/>
                  </a:lnTo>
                  <a:lnTo>
                    <a:pt x="965" y="162"/>
                  </a:lnTo>
                  <a:lnTo>
                    <a:pt x="1015" y="278"/>
                  </a:lnTo>
                  <a:lnTo>
                    <a:pt x="1217" y="233"/>
                  </a:lnTo>
                  <a:lnTo>
                    <a:pt x="1248" y="341"/>
                  </a:lnTo>
                  <a:lnTo>
                    <a:pt x="1118" y="429"/>
                  </a:lnTo>
                  <a:lnTo>
                    <a:pt x="992" y="477"/>
                  </a:lnTo>
                  <a:lnTo>
                    <a:pt x="1036" y="537"/>
                  </a:lnTo>
                  <a:lnTo>
                    <a:pt x="1158" y="585"/>
                  </a:lnTo>
                  <a:lnTo>
                    <a:pt x="1189" y="784"/>
                  </a:lnTo>
                  <a:lnTo>
                    <a:pt x="1181" y="916"/>
                  </a:lnTo>
                  <a:lnTo>
                    <a:pt x="1193" y="1083"/>
                  </a:lnTo>
                  <a:lnTo>
                    <a:pt x="1229" y="1203"/>
                  </a:lnTo>
                  <a:lnTo>
                    <a:pt x="1083" y="1159"/>
                  </a:lnTo>
                  <a:lnTo>
                    <a:pt x="1083" y="1267"/>
                  </a:lnTo>
                  <a:lnTo>
                    <a:pt x="989" y="1359"/>
                  </a:lnTo>
                  <a:lnTo>
                    <a:pt x="859" y="1375"/>
                  </a:lnTo>
                  <a:lnTo>
                    <a:pt x="851" y="1494"/>
                  </a:lnTo>
                  <a:lnTo>
                    <a:pt x="910" y="1614"/>
                  </a:lnTo>
                  <a:lnTo>
                    <a:pt x="981" y="1478"/>
                  </a:lnTo>
                  <a:lnTo>
                    <a:pt x="1107" y="1339"/>
                  </a:lnTo>
                  <a:lnTo>
                    <a:pt x="1276" y="1279"/>
                  </a:lnTo>
                  <a:lnTo>
                    <a:pt x="1213" y="1682"/>
                  </a:lnTo>
                  <a:lnTo>
                    <a:pt x="1178" y="1949"/>
                  </a:lnTo>
                  <a:lnTo>
                    <a:pt x="1252" y="2053"/>
                  </a:lnTo>
                  <a:lnTo>
                    <a:pt x="1213" y="2560"/>
                  </a:lnTo>
                  <a:lnTo>
                    <a:pt x="1083" y="2699"/>
                  </a:lnTo>
                  <a:lnTo>
                    <a:pt x="1052" y="2811"/>
                  </a:lnTo>
                  <a:lnTo>
                    <a:pt x="840" y="2663"/>
                  </a:lnTo>
                  <a:lnTo>
                    <a:pt x="717" y="2572"/>
                  </a:lnTo>
                  <a:lnTo>
                    <a:pt x="670" y="2484"/>
                  </a:lnTo>
                  <a:lnTo>
                    <a:pt x="713" y="2364"/>
                  </a:lnTo>
                  <a:lnTo>
                    <a:pt x="646" y="2308"/>
                  </a:lnTo>
                  <a:lnTo>
                    <a:pt x="673" y="2197"/>
                  </a:lnTo>
                  <a:lnTo>
                    <a:pt x="882" y="2248"/>
                  </a:lnTo>
                  <a:lnTo>
                    <a:pt x="862" y="2153"/>
                  </a:lnTo>
                  <a:lnTo>
                    <a:pt x="752" y="2029"/>
                  </a:lnTo>
                  <a:lnTo>
                    <a:pt x="492" y="2117"/>
                  </a:lnTo>
                  <a:lnTo>
                    <a:pt x="457" y="2053"/>
                  </a:lnTo>
                  <a:lnTo>
                    <a:pt x="508" y="2021"/>
                  </a:lnTo>
                  <a:lnTo>
                    <a:pt x="626" y="1993"/>
                  </a:lnTo>
                  <a:lnTo>
                    <a:pt x="622" y="1933"/>
                  </a:lnTo>
                  <a:lnTo>
                    <a:pt x="496" y="1949"/>
                  </a:lnTo>
                  <a:lnTo>
                    <a:pt x="461" y="1865"/>
                  </a:lnTo>
                  <a:lnTo>
                    <a:pt x="532" y="1802"/>
                  </a:lnTo>
                  <a:lnTo>
                    <a:pt x="520" y="1742"/>
                  </a:lnTo>
                  <a:lnTo>
                    <a:pt x="437" y="1622"/>
                  </a:lnTo>
                  <a:lnTo>
                    <a:pt x="343" y="1670"/>
                  </a:lnTo>
                  <a:lnTo>
                    <a:pt x="209" y="1602"/>
                  </a:lnTo>
                  <a:lnTo>
                    <a:pt x="91" y="1622"/>
                  </a:lnTo>
                  <a:lnTo>
                    <a:pt x="150" y="1782"/>
                  </a:lnTo>
                  <a:lnTo>
                    <a:pt x="24" y="1782"/>
                  </a:lnTo>
                  <a:lnTo>
                    <a:pt x="0" y="1638"/>
                  </a:lnTo>
                  <a:lnTo>
                    <a:pt x="55" y="1494"/>
                  </a:lnTo>
                  <a:lnTo>
                    <a:pt x="209" y="1410"/>
                  </a:lnTo>
                  <a:lnTo>
                    <a:pt x="189" y="1347"/>
                  </a:lnTo>
                  <a:lnTo>
                    <a:pt x="91" y="1351"/>
                  </a:lnTo>
                  <a:lnTo>
                    <a:pt x="95" y="1243"/>
                  </a:lnTo>
                  <a:lnTo>
                    <a:pt x="331" y="1251"/>
                  </a:lnTo>
                  <a:lnTo>
                    <a:pt x="374" y="1323"/>
                  </a:lnTo>
                  <a:lnTo>
                    <a:pt x="303" y="1399"/>
                  </a:lnTo>
                  <a:lnTo>
                    <a:pt x="492" y="1399"/>
                  </a:lnTo>
                  <a:lnTo>
                    <a:pt x="591" y="1363"/>
                  </a:lnTo>
                  <a:lnTo>
                    <a:pt x="685" y="1147"/>
                  </a:lnTo>
                  <a:lnTo>
                    <a:pt x="622" y="1147"/>
                  </a:lnTo>
                  <a:lnTo>
                    <a:pt x="555" y="1203"/>
                  </a:lnTo>
                  <a:lnTo>
                    <a:pt x="508" y="1087"/>
                  </a:lnTo>
                  <a:lnTo>
                    <a:pt x="650" y="1003"/>
                  </a:lnTo>
                  <a:lnTo>
                    <a:pt x="673" y="944"/>
                  </a:lnTo>
                  <a:lnTo>
                    <a:pt x="484" y="1000"/>
                  </a:lnTo>
                  <a:lnTo>
                    <a:pt x="492" y="896"/>
                  </a:lnTo>
                  <a:lnTo>
                    <a:pt x="685" y="872"/>
                  </a:lnTo>
                  <a:lnTo>
                    <a:pt x="685" y="824"/>
                  </a:lnTo>
                  <a:lnTo>
                    <a:pt x="532" y="836"/>
                  </a:lnTo>
                  <a:lnTo>
                    <a:pt x="496" y="784"/>
                  </a:lnTo>
                  <a:lnTo>
                    <a:pt x="697" y="604"/>
                  </a:lnTo>
                  <a:lnTo>
                    <a:pt x="685" y="513"/>
                  </a:lnTo>
                  <a:lnTo>
                    <a:pt x="540" y="640"/>
                  </a:lnTo>
                  <a:lnTo>
                    <a:pt x="480" y="616"/>
                  </a:lnTo>
                  <a:lnTo>
                    <a:pt x="445" y="497"/>
                  </a:lnTo>
                  <a:lnTo>
                    <a:pt x="670" y="429"/>
                  </a:lnTo>
                  <a:lnTo>
                    <a:pt x="705" y="381"/>
                  </a:lnTo>
                  <a:lnTo>
                    <a:pt x="555" y="329"/>
                  </a:lnTo>
                  <a:lnTo>
                    <a:pt x="496" y="365"/>
                  </a:lnTo>
                  <a:lnTo>
                    <a:pt x="437" y="321"/>
                  </a:lnTo>
                  <a:lnTo>
                    <a:pt x="504" y="257"/>
                  </a:lnTo>
                  <a:lnTo>
                    <a:pt x="788" y="209"/>
                  </a:lnTo>
                  <a:lnTo>
                    <a:pt x="757" y="114"/>
                  </a:lnTo>
                  <a:lnTo>
                    <a:pt x="805" y="41"/>
                  </a:lnTo>
                  <a:lnTo>
                    <a:pt x="880" y="42"/>
                  </a:lnTo>
                  <a:lnTo>
                    <a:pt x="964" y="0"/>
                  </a:lnTo>
                  <a:close/>
                </a:path>
              </a:pathLst>
            </a:custGeom>
            <a:solidFill>
              <a:srgbClr val="E6E6E6"/>
            </a:solidFill>
            <a:ln w="3175" cmpd="sng">
              <a:solidFill>
                <a:srgbClr val="E6E6E6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X - Lagos">
              <a:extLst>
                <a:ext uri="{FF2B5EF4-FFF2-40B4-BE49-F238E27FC236}">
                  <a16:creationId xmlns:a16="http://schemas.microsoft.com/office/drawing/2014/main" id="{626404F6-A25A-4F72-B01B-211CACAE4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5655" y="2514141"/>
              <a:ext cx="233497" cy="374792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59" y="578"/>
                </a:cxn>
                <a:cxn ang="0">
                  <a:pos x="146" y="638"/>
                </a:cxn>
                <a:cxn ang="0">
                  <a:pos x="240" y="598"/>
                </a:cxn>
                <a:cxn ang="0">
                  <a:pos x="264" y="662"/>
                </a:cxn>
                <a:cxn ang="0">
                  <a:pos x="205" y="718"/>
                </a:cxn>
                <a:cxn ang="0">
                  <a:pos x="272" y="758"/>
                </a:cxn>
                <a:cxn ang="0">
                  <a:pos x="355" y="722"/>
                </a:cxn>
                <a:cxn ang="0">
                  <a:pos x="425" y="674"/>
                </a:cxn>
                <a:cxn ang="0">
                  <a:pos x="437" y="574"/>
                </a:cxn>
                <a:cxn ang="0">
                  <a:pos x="559" y="578"/>
                </a:cxn>
                <a:cxn ang="0">
                  <a:pos x="615" y="527"/>
                </a:cxn>
                <a:cxn ang="0">
                  <a:pos x="674" y="574"/>
                </a:cxn>
                <a:cxn ang="0">
                  <a:pos x="520" y="698"/>
                </a:cxn>
                <a:cxn ang="0">
                  <a:pos x="567" y="766"/>
                </a:cxn>
                <a:cxn ang="0">
                  <a:pos x="662" y="778"/>
                </a:cxn>
                <a:cxn ang="0">
                  <a:pos x="733" y="874"/>
                </a:cxn>
                <a:cxn ang="0">
                  <a:pos x="713" y="933"/>
                </a:cxn>
                <a:cxn ang="0">
                  <a:pos x="642" y="886"/>
                </a:cxn>
                <a:cxn ang="0">
                  <a:pos x="591" y="913"/>
                </a:cxn>
                <a:cxn ang="0">
                  <a:pos x="682" y="1017"/>
                </a:cxn>
                <a:cxn ang="0">
                  <a:pos x="591" y="1057"/>
                </a:cxn>
                <a:cxn ang="0">
                  <a:pos x="607" y="1161"/>
                </a:cxn>
                <a:cxn ang="0">
                  <a:pos x="650" y="1225"/>
                </a:cxn>
                <a:cxn ang="0">
                  <a:pos x="571" y="1316"/>
                </a:cxn>
                <a:cxn ang="0">
                  <a:pos x="603" y="1536"/>
                </a:cxn>
                <a:cxn ang="0">
                  <a:pos x="686" y="1631"/>
                </a:cxn>
                <a:cxn ang="0">
                  <a:pos x="650" y="1807"/>
                </a:cxn>
                <a:cxn ang="0">
                  <a:pos x="934" y="1759"/>
                </a:cxn>
                <a:cxn ang="0">
                  <a:pos x="902" y="1663"/>
                </a:cxn>
                <a:cxn ang="0">
                  <a:pos x="949" y="1592"/>
                </a:cxn>
                <a:cxn ang="0">
                  <a:pos x="1028" y="1592"/>
                </a:cxn>
                <a:cxn ang="0">
                  <a:pos x="1109" y="1549"/>
                </a:cxn>
                <a:cxn ang="0">
                  <a:pos x="867" y="1125"/>
                </a:cxn>
                <a:cxn ang="0">
                  <a:pos x="864" y="976"/>
                </a:cxn>
                <a:cxn ang="0">
                  <a:pos x="909" y="827"/>
                </a:cxn>
                <a:cxn ang="0">
                  <a:pos x="993" y="755"/>
                </a:cxn>
                <a:cxn ang="0">
                  <a:pos x="886" y="495"/>
                </a:cxn>
                <a:cxn ang="0">
                  <a:pos x="773" y="217"/>
                </a:cxn>
                <a:cxn ang="0">
                  <a:pos x="746" y="65"/>
                </a:cxn>
                <a:cxn ang="0">
                  <a:pos x="590" y="64"/>
                </a:cxn>
                <a:cxn ang="0">
                  <a:pos x="441" y="112"/>
                </a:cxn>
                <a:cxn ang="0">
                  <a:pos x="273" y="23"/>
                </a:cxn>
                <a:cxn ang="0">
                  <a:pos x="122" y="0"/>
                </a:cxn>
                <a:cxn ang="0">
                  <a:pos x="0" y="64"/>
                </a:cxn>
              </a:cxnLst>
              <a:rect l="0" t="0" r="r" b="b"/>
              <a:pathLst>
                <a:path w="1109" h="1807">
                  <a:moveTo>
                    <a:pt x="0" y="64"/>
                  </a:moveTo>
                  <a:lnTo>
                    <a:pt x="59" y="578"/>
                  </a:lnTo>
                  <a:lnTo>
                    <a:pt x="146" y="638"/>
                  </a:lnTo>
                  <a:lnTo>
                    <a:pt x="240" y="598"/>
                  </a:lnTo>
                  <a:lnTo>
                    <a:pt x="264" y="662"/>
                  </a:lnTo>
                  <a:lnTo>
                    <a:pt x="205" y="718"/>
                  </a:lnTo>
                  <a:lnTo>
                    <a:pt x="272" y="758"/>
                  </a:lnTo>
                  <a:lnTo>
                    <a:pt x="355" y="722"/>
                  </a:lnTo>
                  <a:lnTo>
                    <a:pt x="425" y="674"/>
                  </a:lnTo>
                  <a:lnTo>
                    <a:pt x="437" y="574"/>
                  </a:lnTo>
                  <a:lnTo>
                    <a:pt x="559" y="578"/>
                  </a:lnTo>
                  <a:lnTo>
                    <a:pt x="615" y="527"/>
                  </a:lnTo>
                  <a:lnTo>
                    <a:pt x="674" y="574"/>
                  </a:lnTo>
                  <a:lnTo>
                    <a:pt x="520" y="698"/>
                  </a:lnTo>
                  <a:lnTo>
                    <a:pt x="567" y="766"/>
                  </a:lnTo>
                  <a:lnTo>
                    <a:pt x="662" y="778"/>
                  </a:lnTo>
                  <a:lnTo>
                    <a:pt x="733" y="874"/>
                  </a:lnTo>
                  <a:lnTo>
                    <a:pt x="713" y="933"/>
                  </a:lnTo>
                  <a:lnTo>
                    <a:pt x="642" y="886"/>
                  </a:lnTo>
                  <a:lnTo>
                    <a:pt x="591" y="913"/>
                  </a:lnTo>
                  <a:lnTo>
                    <a:pt x="682" y="1017"/>
                  </a:lnTo>
                  <a:lnTo>
                    <a:pt x="591" y="1057"/>
                  </a:lnTo>
                  <a:lnTo>
                    <a:pt x="607" y="1161"/>
                  </a:lnTo>
                  <a:lnTo>
                    <a:pt x="650" y="1225"/>
                  </a:lnTo>
                  <a:lnTo>
                    <a:pt x="571" y="1316"/>
                  </a:lnTo>
                  <a:lnTo>
                    <a:pt x="603" y="1536"/>
                  </a:lnTo>
                  <a:lnTo>
                    <a:pt x="686" y="1631"/>
                  </a:lnTo>
                  <a:lnTo>
                    <a:pt x="650" y="1807"/>
                  </a:lnTo>
                  <a:lnTo>
                    <a:pt x="934" y="1759"/>
                  </a:lnTo>
                  <a:lnTo>
                    <a:pt x="902" y="1663"/>
                  </a:lnTo>
                  <a:lnTo>
                    <a:pt x="949" y="1592"/>
                  </a:lnTo>
                  <a:lnTo>
                    <a:pt x="1028" y="1592"/>
                  </a:lnTo>
                  <a:lnTo>
                    <a:pt x="1109" y="1549"/>
                  </a:lnTo>
                  <a:lnTo>
                    <a:pt x="867" y="1125"/>
                  </a:lnTo>
                  <a:lnTo>
                    <a:pt x="864" y="976"/>
                  </a:lnTo>
                  <a:lnTo>
                    <a:pt x="909" y="827"/>
                  </a:lnTo>
                  <a:lnTo>
                    <a:pt x="993" y="755"/>
                  </a:lnTo>
                  <a:lnTo>
                    <a:pt x="886" y="495"/>
                  </a:lnTo>
                  <a:lnTo>
                    <a:pt x="773" y="217"/>
                  </a:lnTo>
                  <a:lnTo>
                    <a:pt x="746" y="65"/>
                  </a:lnTo>
                  <a:lnTo>
                    <a:pt x="590" y="64"/>
                  </a:lnTo>
                  <a:lnTo>
                    <a:pt x="441" y="112"/>
                  </a:lnTo>
                  <a:lnTo>
                    <a:pt x="273" y="23"/>
                  </a:lnTo>
                  <a:lnTo>
                    <a:pt x="122" y="0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E6E6E6"/>
            </a:solidFill>
            <a:ln w="3175" cmpd="sng">
              <a:solidFill>
                <a:srgbClr val="E6E6E6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XIV - Ríos">
              <a:extLst>
                <a:ext uri="{FF2B5EF4-FFF2-40B4-BE49-F238E27FC236}">
                  <a16:creationId xmlns:a16="http://schemas.microsoft.com/office/drawing/2014/main" id="{9C949840-2709-4937-B4E6-033A40B272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0866" y="2407571"/>
              <a:ext cx="174823" cy="129321"/>
            </a:xfrm>
            <a:custGeom>
              <a:avLst/>
              <a:gdLst/>
              <a:ahLst/>
              <a:cxnLst>
                <a:cxn ang="0">
                  <a:pos x="826" y="443"/>
                </a:cxn>
                <a:cxn ang="0">
                  <a:pos x="763" y="494"/>
                </a:cxn>
                <a:cxn ang="0">
                  <a:pos x="766" y="580"/>
                </a:cxn>
                <a:cxn ang="0">
                  <a:pos x="610" y="578"/>
                </a:cxn>
                <a:cxn ang="0">
                  <a:pos x="460" y="626"/>
                </a:cxn>
                <a:cxn ang="0">
                  <a:pos x="295" y="538"/>
                </a:cxn>
                <a:cxn ang="0">
                  <a:pos x="142" y="514"/>
                </a:cxn>
                <a:cxn ang="0">
                  <a:pos x="20" y="578"/>
                </a:cxn>
                <a:cxn ang="0">
                  <a:pos x="0" y="423"/>
                </a:cxn>
                <a:cxn ang="0">
                  <a:pos x="83" y="255"/>
                </a:cxn>
                <a:cxn ang="0">
                  <a:pos x="130" y="88"/>
                </a:cxn>
                <a:cxn ang="0">
                  <a:pos x="222" y="24"/>
                </a:cxn>
                <a:cxn ang="0">
                  <a:pos x="400" y="39"/>
                </a:cxn>
                <a:cxn ang="0">
                  <a:pos x="550" y="0"/>
                </a:cxn>
                <a:cxn ang="0">
                  <a:pos x="669" y="76"/>
                </a:cxn>
                <a:cxn ang="0">
                  <a:pos x="799" y="120"/>
                </a:cxn>
                <a:cxn ang="0">
                  <a:pos x="767" y="315"/>
                </a:cxn>
                <a:cxn ang="0">
                  <a:pos x="826" y="443"/>
                </a:cxn>
              </a:cxnLst>
              <a:rect l="0" t="0" r="r" b="b"/>
              <a:pathLst>
                <a:path w="826" h="626">
                  <a:moveTo>
                    <a:pt x="826" y="443"/>
                  </a:moveTo>
                  <a:lnTo>
                    <a:pt x="763" y="494"/>
                  </a:lnTo>
                  <a:lnTo>
                    <a:pt x="766" y="580"/>
                  </a:lnTo>
                  <a:lnTo>
                    <a:pt x="610" y="578"/>
                  </a:lnTo>
                  <a:lnTo>
                    <a:pt x="460" y="626"/>
                  </a:lnTo>
                  <a:lnTo>
                    <a:pt x="295" y="538"/>
                  </a:lnTo>
                  <a:lnTo>
                    <a:pt x="142" y="514"/>
                  </a:lnTo>
                  <a:lnTo>
                    <a:pt x="20" y="578"/>
                  </a:lnTo>
                  <a:lnTo>
                    <a:pt x="0" y="423"/>
                  </a:lnTo>
                  <a:lnTo>
                    <a:pt x="83" y="255"/>
                  </a:lnTo>
                  <a:lnTo>
                    <a:pt x="130" y="88"/>
                  </a:lnTo>
                  <a:lnTo>
                    <a:pt x="222" y="24"/>
                  </a:lnTo>
                  <a:lnTo>
                    <a:pt x="400" y="39"/>
                  </a:lnTo>
                  <a:lnTo>
                    <a:pt x="550" y="0"/>
                  </a:lnTo>
                  <a:lnTo>
                    <a:pt x="669" y="76"/>
                  </a:lnTo>
                  <a:lnTo>
                    <a:pt x="799" y="120"/>
                  </a:lnTo>
                  <a:lnTo>
                    <a:pt x="767" y="315"/>
                  </a:lnTo>
                  <a:lnTo>
                    <a:pt x="826" y="443"/>
                  </a:lnTo>
                  <a:close/>
                </a:path>
              </a:pathLst>
            </a:custGeom>
            <a:solidFill>
              <a:srgbClr val="E6E6E6"/>
            </a:solidFill>
            <a:ln w="3175" cmpd="sng">
              <a:solidFill>
                <a:srgbClr val="E6E6E6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IX - Araucanía">
              <a:extLst>
                <a:ext uri="{FF2B5EF4-FFF2-40B4-BE49-F238E27FC236}">
                  <a16:creationId xmlns:a16="http://schemas.microsoft.com/office/drawing/2014/main" id="{904AA99E-6FB5-4D59-B3FD-5B0584676D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8892" y="2231551"/>
              <a:ext cx="223917" cy="199969"/>
            </a:xfrm>
            <a:custGeom>
              <a:avLst/>
              <a:gdLst/>
              <a:ahLst/>
              <a:cxnLst>
                <a:cxn ang="0">
                  <a:pos x="0" y="592"/>
                </a:cxn>
                <a:cxn ang="0">
                  <a:pos x="90" y="892"/>
                </a:cxn>
                <a:cxn ang="0">
                  <a:pos x="237" y="1166"/>
                </a:cxn>
                <a:cxn ang="0">
                  <a:pos x="349" y="1086"/>
                </a:cxn>
                <a:cxn ang="0">
                  <a:pos x="572" y="1106"/>
                </a:cxn>
                <a:cxn ang="0">
                  <a:pos x="762" y="1056"/>
                </a:cxn>
                <a:cxn ang="0">
                  <a:pos x="900" y="1146"/>
                </a:cxn>
                <a:cxn ang="0">
                  <a:pos x="1076" y="1206"/>
                </a:cxn>
                <a:cxn ang="0">
                  <a:pos x="1137" y="1080"/>
                </a:cxn>
                <a:cxn ang="0">
                  <a:pos x="1136" y="862"/>
                </a:cxn>
                <a:cxn ang="0">
                  <a:pos x="1132" y="667"/>
                </a:cxn>
                <a:cxn ang="0">
                  <a:pos x="1329" y="514"/>
                </a:cxn>
                <a:cxn ang="0">
                  <a:pos x="1308" y="396"/>
                </a:cxn>
                <a:cxn ang="0">
                  <a:pos x="1181" y="325"/>
                </a:cxn>
                <a:cxn ang="0">
                  <a:pos x="1121" y="29"/>
                </a:cxn>
                <a:cxn ang="0">
                  <a:pos x="1048" y="126"/>
                </a:cxn>
                <a:cxn ang="0">
                  <a:pos x="1016" y="269"/>
                </a:cxn>
                <a:cxn ang="0">
                  <a:pos x="892" y="337"/>
                </a:cxn>
                <a:cxn ang="0">
                  <a:pos x="772" y="216"/>
                </a:cxn>
                <a:cxn ang="0">
                  <a:pos x="498" y="131"/>
                </a:cxn>
                <a:cxn ang="0">
                  <a:pos x="293" y="0"/>
                </a:cxn>
                <a:cxn ang="0">
                  <a:pos x="120" y="10"/>
                </a:cxn>
                <a:cxn ang="0">
                  <a:pos x="178" y="219"/>
                </a:cxn>
                <a:cxn ang="0">
                  <a:pos x="150" y="457"/>
                </a:cxn>
                <a:cxn ang="0">
                  <a:pos x="0" y="592"/>
                </a:cxn>
              </a:cxnLst>
              <a:rect l="0" t="0" r="r" b="b"/>
              <a:pathLst>
                <a:path w="1329" h="1206">
                  <a:moveTo>
                    <a:pt x="0" y="592"/>
                  </a:moveTo>
                  <a:lnTo>
                    <a:pt x="90" y="892"/>
                  </a:lnTo>
                  <a:lnTo>
                    <a:pt x="237" y="1166"/>
                  </a:lnTo>
                  <a:lnTo>
                    <a:pt x="349" y="1086"/>
                  </a:lnTo>
                  <a:lnTo>
                    <a:pt x="572" y="1106"/>
                  </a:lnTo>
                  <a:lnTo>
                    <a:pt x="762" y="1056"/>
                  </a:lnTo>
                  <a:lnTo>
                    <a:pt x="900" y="1146"/>
                  </a:lnTo>
                  <a:lnTo>
                    <a:pt x="1076" y="1206"/>
                  </a:lnTo>
                  <a:lnTo>
                    <a:pt x="1137" y="1080"/>
                  </a:lnTo>
                  <a:lnTo>
                    <a:pt x="1136" y="862"/>
                  </a:lnTo>
                  <a:lnTo>
                    <a:pt x="1132" y="667"/>
                  </a:lnTo>
                  <a:lnTo>
                    <a:pt x="1329" y="514"/>
                  </a:lnTo>
                  <a:lnTo>
                    <a:pt x="1308" y="396"/>
                  </a:lnTo>
                  <a:lnTo>
                    <a:pt x="1181" y="325"/>
                  </a:lnTo>
                  <a:lnTo>
                    <a:pt x="1121" y="29"/>
                  </a:lnTo>
                  <a:lnTo>
                    <a:pt x="1048" y="126"/>
                  </a:lnTo>
                  <a:lnTo>
                    <a:pt x="1016" y="269"/>
                  </a:lnTo>
                  <a:lnTo>
                    <a:pt x="892" y="337"/>
                  </a:lnTo>
                  <a:lnTo>
                    <a:pt x="772" y="216"/>
                  </a:lnTo>
                  <a:lnTo>
                    <a:pt x="498" y="131"/>
                  </a:lnTo>
                  <a:lnTo>
                    <a:pt x="293" y="0"/>
                  </a:lnTo>
                  <a:lnTo>
                    <a:pt x="120" y="10"/>
                  </a:lnTo>
                  <a:lnTo>
                    <a:pt x="178" y="219"/>
                  </a:lnTo>
                  <a:lnTo>
                    <a:pt x="150" y="457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VII- Bío Bío">
              <a:extLst>
                <a:ext uri="{FF2B5EF4-FFF2-40B4-BE49-F238E27FC236}">
                  <a16:creationId xmlns:a16="http://schemas.microsoft.com/office/drawing/2014/main" id="{F2446311-E1FE-4C81-9E81-8C0D11BDA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7759" y="2043556"/>
              <a:ext cx="220325" cy="286183"/>
            </a:xfrm>
            <a:custGeom>
              <a:avLst/>
              <a:gdLst/>
              <a:ahLst/>
              <a:cxnLst>
                <a:cxn ang="0">
                  <a:pos x="1304" y="1157"/>
                </a:cxn>
                <a:cxn ang="0">
                  <a:pos x="1230" y="1257"/>
                </a:cxn>
                <a:cxn ang="0">
                  <a:pos x="1200" y="1397"/>
                </a:cxn>
                <a:cxn ang="0">
                  <a:pos x="1078" y="1466"/>
                </a:cxn>
                <a:cxn ang="0">
                  <a:pos x="959" y="1347"/>
                </a:cxn>
                <a:cxn ang="0">
                  <a:pos x="684" y="1262"/>
                </a:cxn>
                <a:cxn ang="0">
                  <a:pos x="473" y="1126"/>
                </a:cxn>
                <a:cxn ang="0">
                  <a:pos x="300" y="1136"/>
                </a:cxn>
                <a:cxn ang="0">
                  <a:pos x="359" y="1347"/>
                </a:cxn>
                <a:cxn ang="0">
                  <a:pos x="330" y="1586"/>
                </a:cxn>
                <a:cxn ang="0">
                  <a:pos x="256" y="1651"/>
                </a:cxn>
                <a:cxn ang="0">
                  <a:pos x="183" y="1721"/>
                </a:cxn>
                <a:cxn ang="0">
                  <a:pos x="133" y="1511"/>
                </a:cxn>
                <a:cxn ang="0">
                  <a:pos x="15" y="1287"/>
                </a:cxn>
                <a:cxn ang="0">
                  <a:pos x="0" y="986"/>
                </a:cxn>
                <a:cxn ang="0">
                  <a:pos x="163" y="911"/>
                </a:cxn>
                <a:cxn ang="0">
                  <a:pos x="148" y="627"/>
                </a:cxn>
                <a:cxn ang="0">
                  <a:pos x="266" y="537"/>
                </a:cxn>
                <a:cxn ang="0">
                  <a:pos x="266" y="372"/>
                </a:cxn>
                <a:cxn ang="0">
                  <a:pos x="191" y="213"/>
                </a:cxn>
                <a:cxn ang="0">
                  <a:pos x="280" y="0"/>
                </a:cxn>
                <a:cxn ang="0">
                  <a:pos x="358" y="133"/>
                </a:cxn>
                <a:cxn ang="0">
                  <a:pos x="488" y="183"/>
                </a:cxn>
                <a:cxn ang="0">
                  <a:pos x="651" y="109"/>
                </a:cxn>
                <a:cxn ang="0">
                  <a:pos x="856" y="261"/>
                </a:cxn>
                <a:cxn ang="0">
                  <a:pos x="1083" y="185"/>
                </a:cxn>
                <a:cxn ang="0">
                  <a:pos x="1241" y="300"/>
                </a:cxn>
                <a:cxn ang="0">
                  <a:pos x="1141" y="452"/>
                </a:cxn>
                <a:cxn ang="0">
                  <a:pos x="1181" y="657"/>
                </a:cxn>
                <a:cxn ang="0">
                  <a:pos x="1136" y="946"/>
                </a:cxn>
                <a:cxn ang="0">
                  <a:pos x="1240" y="1066"/>
                </a:cxn>
                <a:cxn ang="0">
                  <a:pos x="1304" y="1157"/>
                </a:cxn>
              </a:cxnLst>
              <a:rect l="0" t="0" r="r" b="b"/>
              <a:pathLst>
                <a:path w="1304" h="1721">
                  <a:moveTo>
                    <a:pt x="1304" y="1157"/>
                  </a:moveTo>
                  <a:lnTo>
                    <a:pt x="1230" y="1257"/>
                  </a:lnTo>
                  <a:lnTo>
                    <a:pt x="1200" y="1397"/>
                  </a:lnTo>
                  <a:lnTo>
                    <a:pt x="1078" y="1466"/>
                  </a:lnTo>
                  <a:lnTo>
                    <a:pt x="959" y="1347"/>
                  </a:lnTo>
                  <a:lnTo>
                    <a:pt x="684" y="1262"/>
                  </a:lnTo>
                  <a:lnTo>
                    <a:pt x="473" y="1126"/>
                  </a:lnTo>
                  <a:lnTo>
                    <a:pt x="300" y="1136"/>
                  </a:lnTo>
                  <a:lnTo>
                    <a:pt x="359" y="1347"/>
                  </a:lnTo>
                  <a:lnTo>
                    <a:pt x="330" y="1586"/>
                  </a:lnTo>
                  <a:lnTo>
                    <a:pt x="256" y="1651"/>
                  </a:lnTo>
                  <a:lnTo>
                    <a:pt x="183" y="1721"/>
                  </a:lnTo>
                  <a:lnTo>
                    <a:pt x="133" y="1511"/>
                  </a:lnTo>
                  <a:lnTo>
                    <a:pt x="15" y="1287"/>
                  </a:lnTo>
                  <a:lnTo>
                    <a:pt x="0" y="986"/>
                  </a:lnTo>
                  <a:lnTo>
                    <a:pt x="163" y="911"/>
                  </a:lnTo>
                  <a:lnTo>
                    <a:pt x="148" y="627"/>
                  </a:lnTo>
                  <a:lnTo>
                    <a:pt x="266" y="537"/>
                  </a:lnTo>
                  <a:lnTo>
                    <a:pt x="266" y="372"/>
                  </a:lnTo>
                  <a:lnTo>
                    <a:pt x="191" y="213"/>
                  </a:lnTo>
                  <a:lnTo>
                    <a:pt x="280" y="0"/>
                  </a:lnTo>
                  <a:lnTo>
                    <a:pt x="358" y="133"/>
                  </a:lnTo>
                  <a:lnTo>
                    <a:pt x="488" y="183"/>
                  </a:lnTo>
                  <a:lnTo>
                    <a:pt x="651" y="109"/>
                  </a:lnTo>
                  <a:lnTo>
                    <a:pt x="856" y="261"/>
                  </a:lnTo>
                  <a:lnTo>
                    <a:pt x="1083" y="185"/>
                  </a:lnTo>
                  <a:lnTo>
                    <a:pt x="1241" y="300"/>
                  </a:lnTo>
                  <a:lnTo>
                    <a:pt x="1141" y="452"/>
                  </a:lnTo>
                  <a:lnTo>
                    <a:pt x="1181" y="657"/>
                  </a:lnTo>
                  <a:lnTo>
                    <a:pt x="1136" y="946"/>
                  </a:lnTo>
                  <a:lnTo>
                    <a:pt x="1240" y="1066"/>
                  </a:lnTo>
                  <a:lnTo>
                    <a:pt x="1304" y="1157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3175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00" b="1" ker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5" name="VII- Maule">
              <a:extLst>
                <a:ext uri="{FF2B5EF4-FFF2-40B4-BE49-F238E27FC236}">
                  <a16:creationId xmlns:a16="http://schemas.microsoft.com/office/drawing/2014/main" id="{0BEF4F7A-7001-4A3B-9C82-9A1D6500E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5655" y="1922618"/>
              <a:ext cx="191587" cy="171231"/>
            </a:xfrm>
            <a:custGeom>
              <a:avLst/>
              <a:gdLst/>
              <a:ahLst/>
              <a:cxnLst>
                <a:cxn ang="0">
                  <a:pos x="195" y="207"/>
                </a:cxn>
                <a:cxn ang="0">
                  <a:pos x="163" y="184"/>
                </a:cxn>
                <a:cxn ang="0">
                  <a:pos x="117" y="199"/>
                </a:cxn>
                <a:cxn ang="0">
                  <a:pos x="75" y="169"/>
                </a:cxn>
                <a:cxn ang="0">
                  <a:pos x="42" y="184"/>
                </a:cxn>
                <a:cxn ang="0">
                  <a:pos x="16" y="174"/>
                </a:cxn>
                <a:cxn ang="0">
                  <a:pos x="0" y="147"/>
                </a:cxn>
                <a:cxn ang="0">
                  <a:pos x="7" y="91"/>
                </a:cxn>
                <a:cxn ang="0">
                  <a:pos x="21" y="36"/>
                </a:cxn>
                <a:cxn ang="0">
                  <a:pos x="25" y="6"/>
                </a:cxn>
                <a:cxn ang="0">
                  <a:pos x="57" y="0"/>
                </a:cxn>
                <a:cxn ang="0">
                  <a:pos x="111" y="13"/>
                </a:cxn>
                <a:cxn ang="0">
                  <a:pos x="168" y="6"/>
                </a:cxn>
                <a:cxn ang="0">
                  <a:pos x="216" y="12"/>
                </a:cxn>
                <a:cxn ang="0">
                  <a:pos x="205" y="49"/>
                </a:cxn>
                <a:cxn ang="0">
                  <a:pos x="231" y="85"/>
                </a:cxn>
                <a:cxn ang="0">
                  <a:pos x="228" y="144"/>
                </a:cxn>
                <a:cxn ang="0">
                  <a:pos x="211" y="181"/>
                </a:cxn>
                <a:cxn ang="0">
                  <a:pos x="195" y="207"/>
                </a:cxn>
              </a:cxnLst>
              <a:rect l="0" t="0" r="r" b="b"/>
              <a:pathLst>
                <a:path w="231" h="207">
                  <a:moveTo>
                    <a:pt x="195" y="207"/>
                  </a:moveTo>
                  <a:lnTo>
                    <a:pt x="163" y="184"/>
                  </a:lnTo>
                  <a:lnTo>
                    <a:pt x="117" y="199"/>
                  </a:lnTo>
                  <a:lnTo>
                    <a:pt x="75" y="169"/>
                  </a:lnTo>
                  <a:lnTo>
                    <a:pt x="42" y="184"/>
                  </a:lnTo>
                  <a:lnTo>
                    <a:pt x="16" y="174"/>
                  </a:lnTo>
                  <a:lnTo>
                    <a:pt x="0" y="147"/>
                  </a:lnTo>
                  <a:lnTo>
                    <a:pt x="7" y="91"/>
                  </a:lnTo>
                  <a:lnTo>
                    <a:pt x="21" y="36"/>
                  </a:lnTo>
                  <a:lnTo>
                    <a:pt x="25" y="6"/>
                  </a:lnTo>
                  <a:lnTo>
                    <a:pt x="57" y="0"/>
                  </a:lnTo>
                  <a:lnTo>
                    <a:pt x="111" y="13"/>
                  </a:lnTo>
                  <a:lnTo>
                    <a:pt x="168" y="6"/>
                  </a:lnTo>
                  <a:lnTo>
                    <a:pt x="216" y="12"/>
                  </a:lnTo>
                  <a:lnTo>
                    <a:pt x="205" y="49"/>
                  </a:lnTo>
                  <a:lnTo>
                    <a:pt x="231" y="85"/>
                  </a:lnTo>
                  <a:lnTo>
                    <a:pt x="228" y="144"/>
                  </a:lnTo>
                  <a:lnTo>
                    <a:pt x="211" y="181"/>
                  </a:lnTo>
                  <a:lnTo>
                    <a:pt x="195" y="20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 cmpd="sng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00" b="1" ker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6" name="VI - Libertador Grl Bernardo O'Higgins">
              <a:extLst>
                <a:ext uri="{FF2B5EF4-FFF2-40B4-BE49-F238E27FC236}">
                  <a16:creationId xmlns:a16="http://schemas.microsoft.com/office/drawing/2014/main" id="{CA7D13FA-F1E6-4755-86C7-052EB82FD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6012" y="1836404"/>
              <a:ext cx="176021" cy="96991"/>
            </a:xfrm>
            <a:custGeom>
              <a:avLst/>
              <a:gdLst/>
              <a:ahLst/>
              <a:cxnLst>
                <a:cxn ang="0">
                  <a:pos x="8" y="228"/>
                </a:cxn>
                <a:cxn ang="0">
                  <a:pos x="138" y="92"/>
                </a:cxn>
                <a:cxn ang="0">
                  <a:pos x="338" y="168"/>
                </a:cxn>
                <a:cxn ang="0">
                  <a:pos x="445" y="152"/>
                </a:cxn>
                <a:cxn ang="0">
                  <a:pos x="456" y="56"/>
                </a:cxn>
                <a:cxn ang="0">
                  <a:pos x="563" y="12"/>
                </a:cxn>
                <a:cxn ang="0">
                  <a:pos x="681" y="0"/>
                </a:cxn>
                <a:cxn ang="0">
                  <a:pos x="826" y="84"/>
                </a:cxn>
                <a:cxn ang="0">
                  <a:pos x="838" y="216"/>
                </a:cxn>
                <a:cxn ang="0">
                  <a:pos x="803" y="379"/>
                </a:cxn>
                <a:cxn ang="0">
                  <a:pos x="751" y="463"/>
                </a:cxn>
                <a:cxn ang="0">
                  <a:pos x="563" y="439"/>
                </a:cxn>
                <a:cxn ang="0">
                  <a:pos x="338" y="467"/>
                </a:cxn>
                <a:cxn ang="0">
                  <a:pos x="129" y="415"/>
                </a:cxn>
                <a:cxn ang="0">
                  <a:pos x="0" y="439"/>
                </a:cxn>
                <a:cxn ang="0">
                  <a:pos x="8" y="228"/>
                </a:cxn>
              </a:cxnLst>
              <a:rect l="0" t="0" r="r" b="b"/>
              <a:pathLst>
                <a:path w="838" h="467">
                  <a:moveTo>
                    <a:pt x="8" y="228"/>
                  </a:moveTo>
                  <a:lnTo>
                    <a:pt x="138" y="92"/>
                  </a:lnTo>
                  <a:lnTo>
                    <a:pt x="338" y="168"/>
                  </a:lnTo>
                  <a:lnTo>
                    <a:pt x="445" y="152"/>
                  </a:lnTo>
                  <a:lnTo>
                    <a:pt x="456" y="56"/>
                  </a:lnTo>
                  <a:lnTo>
                    <a:pt x="563" y="12"/>
                  </a:lnTo>
                  <a:lnTo>
                    <a:pt x="681" y="0"/>
                  </a:lnTo>
                  <a:lnTo>
                    <a:pt x="826" y="84"/>
                  </a:lnTo>
                  <a:lnTo>
                    <a:pt x="838" y="216"/>
                  </a:lnTo>
                  <a:lnTo>
                    <a:pt x="803" y="379"/>
                  </a:lnTo>
                  <a:lnTo>
                    <a:pt x="751" y="463"/>
                  </a:lnTo>
                  <a:lnTo>
                    <a:pt x="563" y="439"/>
                  </a:lnTo>
                  <a:lnTo>
                    <a:pt x="338" y="467"/>
                  </a:lnTo>
                  <a:lnTo>
                    <a:pt x="129" y="415"/>
                  </a:lnTo>
                  <a:lnTo>
                    <a:pt x="0" y="439"/>
                  </a:lnTo>
                  <a:lnTo>
                    <a:pt x="8" y="22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 cmpd="sng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Región Metropolitana">
              <a:extLst>
                <a:ext uri="{FF2B5EF4-FFF2-40B4-BE49-F238E27FC236}">
                  <a16:creationId xmlns:a16="http://schemas.microsoft.com/office/drawing/2014/main" id="{5575CFBF-0D8A-4704-B1F6-303F37A28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6012" y="1738216"/>
              <a:ext cx="190390" cy="144888"/>
            </a:xfrm>
            <a:custGeom>
              <a:avLst/>
              <a:gdLst/>
              <a:ahLst/>
              <a:cxnLst>
                <a:cxn ang="0">
                  <a:pos x="143" y="298"/>
                </a:cxn>
                <a:cxn ang="0">
                  <a:pos x="163" y="478"/>
                </a:cxn>
                <a:cxn ang="0">
                  <a:pos x="99" y="572"/>
                </a:cxn>
                <a:cxn ang="0">
                  <a:pos x="0" y="656"/>
                </a:cxn>
                <a:cxn ang="0">
                  <a:pos x="10" y="873"/>
                </a:cxn>
                <a:cxn ang="0">
                  <a:pos x="171" y="701"/>
                </a:cxn>
                <a:cxn ang="0">
                  <a:pos x="420" y="796"/>
                </a:cxn>
                <a:cxn ang="0">
                  <a:pos x="558" y="776"/>
                </a:cxn>
                <a:cxn ang="0">
                  <a:pos x="573" y="656"/>
                </a:cxn>
                <a:cxn ang="0">
                  <a:pos x="712" y="600"/>
                </a:cxn>
                <a:cxn ang="0">
                  <a:pos x="852" y="589"/>
                </a:cxn>
                <a:cxn ang="0">
                  <a:pos x="1034" y="691"/>
                </a:cxn>
                <a:cxn ang="0">
                  <a:pos x="1124" y="619"/>
                </a:cxn>
                <a:cxn ang="0">
                  <a:pos x="1132" y="435"/>
                </a:cxn>
                <a:cxn ang="0">
                  <a:pos x="1079" y="298"/>
                </a:cxn>
                <a:cxn ang="0">
                  <a:pos x="1076" y="133"/>
                </a:cxn>
                <a:cxn ang="0">
                  <a:pos x="946" y="65"/>
                </a:cxn>
                <a:cxn ang="0">
                  <a:pos x="768" y="105"/>
                </a:cxn>
                <a:cxn ang="0">
                  <a:pos x="542" y="0"/>
                </a:cxn>
                <a:cxn ang="0">
                  <a:pos x="453" y="210"/>
                </a:cxn>
                <a:cxn ang="0">
                  <a:pos x="320" y="328"/>
                </a:cxn>
                <a:cxn ang="0">
                  <a:pos x="143" y="298"/>
                </a:cxn>
              </a:cxnLst>
              <a:rect l="0" t="0" r="r" b="b"/>
              <a:pathLst>
                <a:path w="1132" h="873">
                  <a:moveTo>
                    <a:pt x="143" y="298"/>
                  </a:moveTo>
                  <a:lnTo>
                    <a:pt x="163" y="478"/>
                  </a:lnTo>
                  <a:lnTo>
                    <a:pt x="99" y="572"/>
                  </a:lnTo>
                  <a:lnTo>
                    <a:pt x="0" y="656"/>
                  </a:lnTo>
                  <a:lnTo>
                    <a:pt x="10" y="873"/>
                  </a:lnTo>
                  <a:lnTo>
                    <a:pt x="171" y="701"/>
                  </a:lnTo>
                  <a:lnTo>
                    <a:pt x="420" y="796"/>
                  </a:lnTo>
                  <a:lnTo>
                    <a:pt x="558" y="776"/>
                  </a:lnTo>
                  <a:lnTo>
                    <a:pt x="573" y="656"/>
                  </a:lnTo>
                  <a:lnTo>
                    <a:pt x="712" y="600"/>
                  </a:lnTo>
                  <a:lnTo>
                    <a:pt x="852" y="589"/>
                  </a:lnTo>
                  <a:lnTo>
                    <a:pt x="1034" y="691"/>
                  </a:lnTo>
                  <a:lnTo>
                    <a:pt x="1124" y="619"/>
                  </a:lnTo>
                  <a:lnTo>
                    <a:pt x="1132" y="435"/>
                  </a:lnTo>
                  <a:lnTo>
                    <a:pt x="1079" y="298"/>
                  </a:lnTo>
                  <a:lnTo>
                    <a:pt x="1076" y="133"/>
                  </a:lnTo>
                  <a:lnTo>
                    <a:pt x="946" y="65"/>
                  </a:lnTo>
                  <a:lnTo>
                    <a:pt x="768" y="105"/>
                  </a:lnTo>
                  <a:lnTo>
                    <a:pt x="542" y="0"/>
                  </a:lnTo>
                  <a:lnTo>
                    <a:pt x="453" y="210"/>
                  </a:lnTo>
                  <a:lnTo>
                    <a:pt x="320" y="328"/>
                  </a:lnTo>
                  <a:lnTo>
                    <a:pt x="143" y="29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3175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00" b="1" ker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" name="V - Valparaíso">
              <a:extLst>
                <a:ext uri="{FF2B5EF4-FFF2-40B4-BE49-F238E27FC236}">
                  <a16:creationId xmlns:a16="http://schemas.microsoft.com/office/drawing/2014/main" id="{7E0B07EA-7F83-4C46-8DC6-0DA35848F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0381" y="1642422"/>
              <a:ext cx="146085" cy="150874"/>
            </a:xfrm>
            <a:custGeom>
              <a:avLst/>
              <a:gdLst/>
              <a:ahLst/>
              <a:cxnLst>
                <a:cxn ang="0">
                  <a:pos x="11" y="45"/>
                </a:cxn>
                <a:cxn ang="0">
                  <a:pos x="0" y="319"/>
                </a:cxn>
                <a:cxn ang="0">
                  <a:pos x="47" y="702"/>
                </a:cxn>
                <a:cxn ang="0">
                  <a:pos x="189" y="726"/>
                </a:cxn>
                <a:cxn ang="0">
                  <a:pos x="295" y="630"/>
                </a:cxn>
                <a:cxn ang="0">
                  <a:pos x="364" y="464"/>
                </a:cxn>
                <a:cxn ang="0">
                  <a:pos x="548" y="546"/>
                </a:cxn>
                <a:cxn ang="0">
                  <a:pos x="691" y="516"/>
                </a:cxn>
                <a:cxn ang="0">
                  <a:pos x="658" y="420"/>
                </a:cxn>
                <a:cxn ang="0">
                  <a:pos x="619" y="294"/>
                </a:cxn>
                <a:cxn ang="0">
                  <a:pos x="485" y="98"/>
                </a:cxn>
                <a:cxn ang="0">
                  <a:pos x="299" y="20"/>
                </a:cxn>
                <a:cxn ang="0">
                  <a:pos x="121" y="0"/>
                </a:cxn>
                <a:cxn ang="0">
                  <a:pos x="11" y="45"/>
                </a:cxn>
              </a:cxnLst>
              <a:rect l="0" t="0" r="r" b="b"/>
              <a:pathLst>
                <a:path w="691" h="726">
                  <a:moveTo>
                    <a:pt x="11" y="45"/>
                  </a:moveTo>
                  <a:lnTo>
                    <a:pt x="0" y="319"/>
                  </a:lnTo>
                  <a:lnTo>
                    <a:pt x="47" y="702"/>
                  </a:lnTo>
                  <a:lnTo>
                    <a:pt x="189" y="726"/>
                  </a:lnTo>
                  <a:lnTo>
                    <a:pt x="295" y="630"/>
                  </a:lnTo>
                  <a:lnTo>
                    <a:pt x="364" y="464"/>
                  </a:lnTo>
                  <a:lnTo>
                    <a:pt x="548" y="546"/>
                  </a:lnTo>
                  <a:lnTo>
                    <a:pt x="691" y="516"/>
                  </a:lnTo>
                  <a:lnTo>
                    <a:pt x="658" y="420"/>
                  </a:lnTo>
                  <a:lnTo>
                    <a:pt x="619" y="294"/>
                  </a:lnTo>
                  <a:lnTo>
                    <a:pt x="485" y="98"/>
                  </a:lnTo>
                  <a:lnTo>
                    <a:pt x="299" y="20"/>
                  </a:lnTo>
                  <a:lnTo>
                    <a:pt x="121" y="0"/>
                  </a:lnTo>
                  <a:lnTo>
                    <a:pt x="11" y="45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solidFill>
                <a:schemeClr val="bg1">
                  <a:lumMod val="65000"/>
                </a:schemeClr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IV - Coquimbo">
              <a:extLst>
                <a:ext uri="{FF2B5EF4-FFF2-40B4-BE49-F238E27FC236}">
                  <a16:creationId xmlns:a16="http://schemas.microsoft.com/office/drawing/2014/main" id="{01078822-9ABE-4DBF-B01D-7A51E5F7C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4879" y="1353845"/>
              <a:ext cx="165243" cy="307736"/>
            </a:xfrm>
            <a:custGeom>
              <a:avLst/>
              <a:gdLst/>
              <a:ahLst/>
              <a:cxnLst>
                <a:cxn ang="0">
                  <a:pos x="41" y="80"/>
                </a:cxn>
                <a:cxn ang="0">
                  <a:pos x="87" y="227"/>
                </a:cxn>
                <a:cxn ang="0">
                  <a:pos x="189" y="367"/>
                </a:cxn>
                <a:cxn ang="0">
                  <a:pos x="106" y="415"/>
                </a:cxn>
                <a:cxn ang="0">
                  <a:pos x="83" y="511"/>
                </a:cxn>
                <a:cxn ang="0">
                  <a:pos x="0" y="690"/>
                </a:cxn>
                <a:cxn ang="0">
                  <a:pos x="130" y="1133"/>
                </a:cxn>
                <a:cxn ang="0">
                  <a:pos x="225" y="1432"/>
                </a:cxn>
                <a:cxn ang="0">
                  <a:pos x="335" y="1388"/>
                </a:cxn>
                <a:cxn ang="0">
                  <a:pos x="508" y="1408"/>
                </a:cxn>
                <a:cxn ang="0">
                  <a:pos x="697" y="1484"/>
                </a:cxn>
                <a:cxn ang="0">
                  <a:pos x="678" y="1360"/>
                </a:cxn>
                <a:cxn ang="0">
                  <a:pos x="591" y="1169"/>
                </a:cxn>
                <a:cxn ang="0">
                  <a:pos x="555" y="1013"/>
                </a:cxn>
                <a:cxn ang="0">
                  <a:pos x="626" y="906"/>
                </a:cxn>
                <a:cxn ang="0">
                  <a:pos x="642" y="670"/>
                </a:cxn>
                <a:cxn ang="0">
                  <a:pos x="725" y="527"/>
                </a:cxn>
                <a:cxn ang="0">
                  <a:pos x="784" y="407"/>
                </a:cxn>
                <a:cxn ang="0">
                  <a:pos x="719" y="250"/>
                </a:cxn>
                <a:cxn ang="0">
                  <a:pos x="484" y="235"/>
                </a:cxn>
                <a:cxn ang="0">
                  <a:pos x="394" y="178"/>
                </a:cxn>
                <a:cxn ang="0">
                  <a:pos x="377" y="71"/>
                </a:cxn>
                <a:cxn ang="0">
                  <a:pos x="165" y="0"/>
                </a:cxn>
                <a:cxn ang="0">
                  <a:pos x="41" y="80"/>
                </a:cxn>
              </a:cxnLst>
              <a:rect l="0" t="0" r="r" b="b"/>
              <a:pathLst>
                <a:path w="784" h="1484">
                  <a:moveTo>
                    <a:pt x="41" y="80"/>
                  </a:moveTo>
                  <a:lnTo>
                    <a:pt x="87" y="227"/>
                  </a:lnTo>
                  <a:lnTo>
                    <a:pt x="189" y="367"/>
                  </a:lnTo>
                  <a:lnTo>
                    <a:pt x="106" y="415"/>
                  </a:lnTo>
                  <a:lnTo>
                    <a:pt x="83" y="511"/>
                  </a:lnTo>
                  <a:lnTo>
                    <a:pt x="0" y="690"/>
                  </a:lnTo>
                  <a:lnTo>
                    <a:pt x="130" y="1133"/>
                  </a:lnTo>
                  <a:lnTo>
                    <a:pt x="225" y="1432"/>
                  </a:lnTo>
                  <a:lnTo>
                    <a:pt x="335" y="1388"/>
                  </a:lnTo>
                  <a:lnTo>
                    <a:pt x="508" y="1408"/>
                  </a:lnTo>
                  <a:lnTo>
                    <a:pt x="697" y="1484"/>
                  </a:lnTo>
                  <a:lnTo>
                    <a:pt x="678" y="1360"/>
                  </a:lnTo>
                  <a:lnTo>
                    <a:pt x="591" y="1169"/>
                  </a:lnTo>
                  <a:lnTo>
                    <a:pt x="555" y="1013"/>
                  </a:lnTo>
                  <a:lnTo>
                    <a:pt x="626" y="906"/>
                  </a:lnTo>
                  <a:lnTo>
                    <a:pt x="642" y="670"/>
                  </a:lnTo>
                  <a:lnTo>
                    <a:pt x="725" y="527"/>
                  </a:lnTo>
                  <a:lnTo>
                    <a:pt x="784" y="407"/>
                  </a:lnTo>
                  <a:lnTo>
                    <a:pt x="719" y="250"/>
                  </a:lnTo>
                  <a:lnTo>
                    <a:pt x="484" y="235"/>
                  </a:lnTo>
                  <a:lnTo>
                    <a:pt x="394" y="178"/>
                  </a:lnTo>
                  <a:lnTo>
                    <a:pt x="377" y="71"/>
                  </a:lnTo>
                  <a:lnTo>
                    <a:pt x="165" y="0"/>
                  </a:lnTo>
                  <a:lnTo>
                    <a:pt x="41" y="80"/>
                  </a:lnTo>
                  <a:close/>
                </a:path>
              </a:pathLst>
            </a:custGeom>
            <a:solidFill>
              <a:srgbClr val="E6E6E6"/>
            </a:solidFill>
            <a:ln w="3175" cmpd="sng">
              <a:solidFill>
                <a:srgbClr val="E6E6E6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III- Atacama">
              <a:extLst>
                <a:ext uri="{FF2B5EF4-FFF2-40B4-BE49-F238E27FC236}">
                  <a16:creationId xmlns:a16="http://schemas.microsoft.com/office/drawing/2014/main" id="{B4F17E75-105D-4A1E-9402-EBEE0C419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0088" y="950316"/>
              <a:ext cx="259840" cy="456216"/>
            </a:xfrm>
            <a:custGeom>
              <a:avLst/>
              <a:gdLst/>
              <a:ahLst/>
              <a:cxnLst>
                <a:cxn ang="0">
                  <a:pos x="1343" y="0"/>
                </a:cxn>
                <a:cxn ang="0">
                  <a:pos x="1151" y="30"/>
                </a:cxn>
                <a:cxn ang="0">
                  <a:pos x="935" y="259"/>
                </a:cxn>
                <a:cxn ang="0">
                  <a:pos x="561" y="359"/>
                </a:cxn>
                <a:cxn ang="0">
                  <a:pos x="428" y="484"/>
                </a:cxn>
                <a:cxn ang="0">
                  <a:pos x="315" y="439"/>
                </a:cxn>
                <a:cxn ang="0">
                  <a:pos x="192" y="569"/>
                </a:cxn>
                <a:cxn ang="0">
                  <a:pos x="192" y="973"/>
                </a:cxn>
                <a:cxn ang="0">
                  <a:pos x="133" y="1277"/>
                </a:cxn>
                <a:cxn ang="0">
                  <a:pos x="221" y="1511"/>
                </a:cxn>
                <a:cxn ang="0">
                  <a:pos x="118" y="1651"/>
                </a:cxn>
                <a:cxn ang="0">
                  <a:pos x="74" y="2110"/>
                </a:cxn>
                <a:cxn ang="0">
                  <a:pos x="0" y="2234"/>
                </a:cxn>
                <a:cxn ang="0">
                  <a:pos x="30" y="2454"/>
                </a:cxn>
                <a:cxn ang="0">
                  <a:pos x="79" y="2529"/>
                </a:cxn>
                <a:cxn ang="0">
                  <a:pos x="235" y="2431"/>
                </a:cxn>
                <a:cxn ang="0">
                  <a:pos x="502" y="2519"/>
                </a:cxn>
                <a:cxn ang="0">
                  <a:pos x="522" y="2653"/>
                </a:cxn>
                <a:cxn ang="0">
                  <a:pos x="635" y="2723"/>
                </a:cxn>
                <a:cxn ang="0">
                  <a:pos x="930" y="2743"/>
                </a:cxn>
                <a:cxn ang="0">
                  <a:pos x="891" y="2603"/>
                </a:cxn>
                <a:cxn ang="0">
                  <a:pos x="964" y="2070"/>
                </a:cxn>
                <a:cxn ang="0">
                  <a:pos x="1033" y="1830"/>
                </a:cxn>
                <a:cxn ang="0">
                  <a:pos x="1269" y="1501"/>
                </a:cxn>
                <a:cxn ang="0">
                  <a:pos x="1304" y="1262"/>
                </a:cxn>
                <a:cxn ang="0">
                  <a:pos x="1432" y="1067"/>
                </a:cxn>
                <a:cxn ang="0">
                  <a:pos x="1535" y="1007"/>
                </a:cxn>
                <a:cxn ang="0">
                  <a:pos x="1540" y="858"/>
                </a:cxn>
                <a:cxn ang="0">
                  <a:pos x="1447" y="748"/>
                </a:cxn>
                <a:cxn ang="0">
                  <a:pos x="1387" y="584"/>
                </a:cxn>
                <a:cxn ang="0">
                  <a:pos x="1461" y="424"/>
                </a:cxn>
                <a:cxn ang="0">
                  <a:pos x="1451" y="269"/>
                </a:cxn>
                <a:cxn ang="0">
                  <a:pos x="1348" y="140"/>
                </a:cxn>
                <a:cxn ang="0">
                  <a:pos x="1343" y="0"/>
                </a:cxn>
              </a:cxnLst>
              <a:rect l="0" t="0" r="r" b="b"/>
              <a:pathLst>
                <a:path w="1540" h="2743">
                  <a:moveTo>
                    <a:pt x="1343" y="0"/>
                  </a:moveTo>
                  <a:lnTo>
                    <a:pt x="1151" y="30"/>
                  </a:lnTo>
                  <a:lnTo>
                    <a:pt x="935" y="259"/>
                  </a:lnTo>
                  <a:lnTo>
                    <a:pt x="561" y="359"/>
                  </a:lnTo>
                  <a:lnTo>
                    <a:pt x="428" y="484"/>
                  </a:lnTo>
                  <a:lnTo>
                    <a:pt x="315" y="439"/>
                  </a:lnTo>
                  <a:lnTo>
                    <a:pt x="192" y="569"/>
                  </a:lnTo>
                  <a:lnTo>
                    <a:pt x="192" y="973"/>
                  </a:lnTo>
                  <a:lnTo>
                    <a:pt x="133" y="1277"/>
                  </a:lnTo>
                  <a:lnTo>
                    <a:pt x="221" y="1511"/>
                  </a:lnTo>
                  <a:lnTo>
                    <a:pt x="118" y="1651"/>
                  </a:lnTo>
                  <a:lnTo>
                    <a:pt x="74" y="2110"/>
                  </a:lnTo>
                  <a:lnTo>
                    <a:pt x="0" y="2234"/>
                  </a:lnTo>
                  <a:lnTo>
                    <a:pt x="30" y="2454"/>
                  </a:lnTo>
                  <a:lnTo>
                    <a:pt x="79" y="2529"/>
                  </a:lnTo>
                  <a:lnTo>
                    <a:pt x="235" y="2431"/>
                  </a:lnTo>
                  <a:lnTo>
                    <a:pt x="502" y="2519"/>
                  </a:lnTo>
                  <a:lnTo>
                    <a:pt x="522" y="2653"/>
                  </a:lnTo>
                  <a:lnTo>
                    <a:pt x="635" y="2723"/>
                  </a:lnTo>
                  <a:lnTo>
                    <a:pt x="930" y="2743"/>
                  </a:lnTo>
                  <a:lnTo>
                    <a:pt x="891" y="2603"/>
                  </a:lnTo>
                  <a:lnTo>
                    <a:pt x="964" y="2070"/>
                  </a:lnTo>
                  <a:lnTo>
                    <a:pt x="1033" y="1830"/>
                  </a:lnTo>
                  <a:lnTo>
                    <a:pt x="1269" y="1501"/>
                  </a:lnTo>
                  <a:lnTo>
                    <a:pt x="1304" y="1262"/>
                  </a:lnTo>
                  <a:lnTo>
                    <a:pt x="1432" y="1067"/>
                  </a:lnTo>
                  <a:lnTo>
                    <a:pt x="1535" y="1007"/>
                  </a:lnTo>
                  <a:lnTo>
                    <a:pt x="1540" y="858"/>
                  </a:lnTo>
                  <a:lnTo>
                    <a:pt x="1447" y="748"/>
                  </a:lnTo>
                  <a:lnTo>
                    <a:pt x="1387" y="584"/>
                  </a:lnTo>
                  <a:lnTo>
                    <a:pt x="1461" y="424"/>
                  </a:lnTo>
                  <a:lnTo>
                    <a:pt x="1451" y="269"/>
                  </a:lnTo>
                  <a:lnTo>
                    <a:pt x="1348" y="140"/>
                  </a:lnTo>
                  <a:lnTo>
                    <a:pt x="1343" y="0"/>
                  </a:lnTo>
                  <a:close/>
                </a:path>
              </a:pathLst>
            </a:custGeom>
            <a:solidFill>
              <a:srgbClr val="E6E6E6"/>
            </a:solidFill>
            <a:ln w="3175" cmpd="sng">
              <a:solidFill>
                <a:srgbClr val="E6E6E6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2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II- Antofagasta">
              <a:extLst>
                <a:ext uri="{FF2B5EF4-FFF2-40B4-BE49-F238E27FC236}">
                  <a16:creationId xmlns:a16="http://schemas.microsoft.com/office/drawing/2014/main" id="{F3EF7756-E7E7-47EF-9398-2C4E64D205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8050" y="503679"/>
              <a:ext cx="330487" cy="541232"/>
            </a:xfrm>
            <a:custGeom>
              <a:avLst/>
              <a:gdLst/>
              <a:ahLst/>
              <a:cxnLst>
                <a:cxn ang="0">
                  <a:pos x="168" y="478"/>
                </a:cxn>
                <a:cxn ang="0">
                  <a:pos x="138" y="1251"/>
                </a:cxn>
                <a:cxn ang="0">
                  <a:pos x="20" y="1376"/>
                </a:cxn>
                <a:cxn ang="0">
                  <a:pos x="0" y="1670"/>
                </a:cxn>
                <a:cxn ang="0">
                  <a:pos x="133" y="1810"/>
                </a:cxn>
                <a:cxn ang="0">
                  <a:pos x="94" y="2080"/>
                </a:cxn>
                <a:cxn ang="0">
                  <a:pos x="118" y="2394"/>
                </a:cxn>
                <a:cxn ang="0">
                  <a:pos x="168" y="2813"/>
                </a:cxn>
                <a:cxn ang="0">
                  <a:pos x="64" y="3052"/>
                </a:cxn>
                <a:cxn ang="0">
                  <a:pos x="89" y="3256"/>
                </a:cxn>
                <a:cxn ang="0">
                  <a:pos x="213" y="3130"/>
                </a:cxn>
                <a:cxn ang="0">
                  <a:pos x="326" y="3173"/>
                </a:cxn>
                <a:cxn ang="0">
                  <a:pos x="454" y="3048"/>
                </a:cxn>
                <a:cxn ang="0">
                  <a:pos x="832" y="2949"/>
                </a:cxn>
                <a:cxn ang="0">
                  <a:pos x="1050" y="2719"/>
                </a:cxn>
                <a:cxn ang="0">
                  <a:pos x="1242" y="2688"/>
                </a:cxn>
                <a:cxn ang="0">
                  <a:pos x="1304" y="2449"/>
                </a:cxn>
                <a:cxn ang="0">
                  <a:pos x="1260" y="2244"/>
                </a:cxn>
                <a:cxn ang="0">
                  <a:pos x="1433" y="2045"/>
                </a:cxn>
                <a:cxn ang="0">
                  <a:pos x="1718" y="1910"/>
                </a:cxn>
                <a:cxn ang="0">
                  <a:pos x="1925" y="1750"/>
                </a:cxn>
                <a:cxn ang="0">
                  <a:pos x="1964" y="1521"/>
                </a:cxn>
                <a:cxn ang="0">
                  <a:pos x="1949" y="1311"/>
                </a:cxn>
                <a:cxn ang="0">
                  <a:pos x="1954" y="927"/>
                </a:cxn>
                <a:cxn ang="0">
                  <a:pos x="1816" y="1057"/>
                </a:cxn>
                <a:cxn ang="0">
                  <a:pos x="1654" y="1102"/>
                </a:cxn>
                <a:cxn ang="0">
                  <a:pos x="1521" y="1122"/>
                </a:cxn>
                <a:cxn ang="0">
                  <a:pos x="1423" y="832"/>
                </a:cxn>
                <a:cxn ang="0">
                  <a:pos x="1374" y="623"/>
                </a:cxn>
                <a:cxn ang="0">
                  <a:pos x="1260" y="463"/>
                </a:cxn>
                <a:cxn ang="0">
                  <a:pos x="1270" y="204"/>
                </a:cxn>
                <a:cxn ang="0">
                  <a:pos x="1099" y="0"/>
                </a:cxn>
                <a:cxn ang="0">
                  <a:pos x="989" y="54"/>
                </a:cxn>
                <a:cxn ang="0">
                  <a:pos x="871" y="24"/>
                </a:cxn>
                <a:cxn ang="0">
                  <a:pos x="788" y="74"/>
                </a:cxn>
                <a:cxn ang="0">
                  <a:pos x="891" y="149"/>
                </a:cxn>
                <a:cxn ang="0">
                  <a:pos x="605" y="433"/>
                </a:cxn>
                <a:cxn ang="0">
                  <a:pos x="384" y="403"/>
                </a:cxn>
                <a:cxn ang="0">
                  <a:pos x="168" y="478"/>
                </a:cxn>
              </a:cxnLst>
              <a:rect l="0" t="0" r="r" b="b"/>
              <a:pathLst>
                <a:path w="1964" h="3256">
                  <a:moveTo>
                    <a:pt x="168" y="478"/>
                  </a:moveTo>
                  <a:lnTo>
                    <a:pt x="138" y="1251"/>
                  </a:lnTo>
                  <a:lnTo>
                    <a:pt x="20" y="1376"/>
                  </a:lnTo>
                  <a:lnTo>
                    <a:pt x="0" y="1670"/>
                  </a:lnTo>
                  <a:lnTo>
                    <a:pt x="133" y="1810"/>
                  </a:lnTo>
                  <a:lnTo>
                    <a:pt x="94" y="2080"/>
                  </a:lnTo>
                  <a:lnTo>
                    <a:pt x="118" y="2394"/>
                  </a:lnTo>
                  <a:lnTo>
                    <a:pt x="168" y="2813"/>
                  </a:lnTo>
                  <a:lnTo>
                    <a:pt x="64" y="3052"/>
                  </a:lnTo>
                  <a:lnTo>
                    <a:pt x="89" y="3256"/>
                  </a:lnTo>
                  <a:lnTo>
                    <a:pt x="213" y="3130"/>
                  </a:lnTo>
                  <a:lnTo>
                    <a:pt x="326" y="3173"/>
                  </a:lnTo>
                  <a:lnTo>
                    <a:pt x="454" y="3048"/>
                  </a:lnTo>
                  <a:lnTo>
                    <a:pt x="832" y="2949"/>
                  </a:lnTo>
                  <a:lnTo>
                    <a:pt x="1050" y="2719"/>
                  </a:lnTo>
                  <a:lnTo>
                    <a:pt x="1242" y="2688"/>
                  </a:lnTo>
                  <a:lnTo>
                    <a:pt x="1304" y="2449"/>
                  </a:lnTo>
                  <a:lnTo>
                    <a:pt x="1260" y="2244"/>
                  </a:lnTo>
                  <a:lnTo>
                    <a:pt x="1433" y="2045"/>
                  </a:lnTo>
                  <a:lnTo>
                    <a:pt x="1718" y="1910"/>
                  </a:lnTo>
                  <a:lnTo>
                    <a:pt x="1925" y="1750"/>
                  </a:lnTo>
                  <a:lnTo>
                    <a:pt x="1964" y="1521"/>
                  </a:lnTo>
                  <a:lnTo>
                    <a:pt x="1949" y="1311"/>
                  </a:lnTo>
                  <a:lnTo>
                    <a:pt x="1954" y="927"/>
                  </a:lnTo>
                  <a:lnTo>
                    <a:pt x="1816" y="1057"/>
                  </a:lnTo>
                  <a:lnTo>
                    <a:pt x="1654" y="1102"/>
                  </a:lnTo>
                  <a:lnTo>
                    <a:pt x="1521" y="1122"/>
                  </a:lnTo>
                  <a:lnTo>
                    <a:pt x="1423" y="832"/>
                  </a:lnTo>
                  <a:lnTo>
                    <a:pt x="1374" y="623"/>
                  </a:lnTo>
                  <a:lnTo>
                    <a:pt x="1260" y="463"/>
                  </a:lnTo>
                  <a:lnTo>
                    <a:pt x="1270" y="204"/>
                  </a:lnTo>
                  <a:lnTo>
                    <a:pt x="1099" y="0"/>
                  </a:lnTo>
                  <a:lnTo>
                    <a:pt x="989" y="54"/>
                  </a:lnTo>
                  <a:lnTo>
                    <a:pt x="871" y="24"/>
                  </a:lnTo>
                  <a:lnTo>
                    <a:pt x="788" y="74"/>
                  </a:lnTo>
                  <a:lnTo>
                    <a:pt x="891" y="149"/>
                  </a:lnTo>
                  <a:lnTo>
                    <a:pt x="605" y="433"/>
                  </a:lnTo>
                  <a:lnTo>
                    <a:pt x="384" y="403"/>
                  </a:lnTo>
                  <a:lnTo>
                    <a:pt x="168" y="478"/>
                  </a:lnTo>
                  <a:close/>
                </a:path>
              </a:pathLst>
            </a:custGeom>
            <a:solidFill>
              <a:srgbClr val="E6E6E6"/>
            </a:solidFill>
            <a:ln w="3175" cmpd="sng">
              <a:solidFill>
                <a:srgbClr val="E6E6E6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I - Tarapacá">
              <a:extLst>
                <a:ext uri="{FF2B5EF4-FFF2-40B4-BE49-F238E27FC236}">
                  <a16:creationId xmlns:a16="http://schemas.microsoft.com/office/drawing/2014/main" id="{A81A16CA-EB88-492B-B646-A56451FFE4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5655" y="316883"/>
              <a:ext cx="186797" cy="267024"/>
            </a:xfrm>
            <a:custGeom>
              <a:avLst/>
              <a:gdLst/>
              <a:ahLst/>
              <a:cxnLst>
                <a:cxn ang="0">
                  <a:pos x="0" y="246"/>
                </a:cxn>
                <a:cxn ang="0">
                  <a:pos x="35" y="426"/>
                </a:cxn>
                <a:cxn ang="0">
                  <a:pos x="24" y="765"/>
                </a:cxn>
                <a:cxn ang="0">
                  <a:pos x="95" y="993"/>
                </a:cxn>
                <a:cxn ang="0">
                  <a:pos x="146" y="1284"/>
                </a:cxn>
                <a:cxn ang="0">
                  <a:pos x="318" y="1223"/>
                </a:cxn>
                <a:cxn ang="0">
                  <a:pos x="497" y="1247"/>
                </a:cxn>
                <a:cxn ang="0">
                  <a:pos x="726" y="1021"/>
                </a:cxn>
                <a:cxn ang="0">
                  <a:pos x="642" y="959"/>
                </a:cxn>
                <a:cxn ang="0">
                  <a:pos x="708" y="920"/>
                </a:cxn>
                <a:cxn ang="0">
                  <a:pos x="803" y="944"/>
                </a:cxn>
                <a:cxn ang="0">
                  <a:pos x="891" y="902"/>
                </a:cxn>
                <a:cxn ang="0">
                  <a:pos x="827" y="829"/>
                </a:cxn>
                <a:cxn ang="0">
                  <a:pos x="803" y="717"/>
                </a:cxn>
                <a:cxn ang="0">
                  <a:pos x="713" y="602"/>
                </a:cxn>
                <a:cxn ang="0">
                  <a:pos x="784" y="326"/>
                </a:cxn>
                <a:cxn ang="0">
                  <a:pos x="760" y="195"/>
                </a:cxn>
                <a:cxn ang="0">
                  <a:pos x="792" y="67"/>
                </a:cxn>
                <a:cxn ang="0">
                  <a:pos x="721" y="51"/>
                </a:cxn>
                <a:cxn ang="0">
                  <a:pos x="615" y="0"/>
                </a:cxn>
                <a:cxn ang="0">
                  <a:pos x="402" y="147"/>
                </a:cxn>
                <a:cxn ang="0">
                  <a:pos x="189" y="127"/>
                </a:cxn>
                <a:cxn ang="0">
                  <a:pos x="0" y="246"/>
                </a:cxn>
              </a:cxnLst>
              <a:rect l="0" t="0" r="r" b="b"/>
              <a:pathLst>
                <a:path w="891" h="1284">
                  <a:moveTo>
                    <a:pt x="0" y="246"/>
                  </a:moveTo>
                  <a:lnTo>
                    <a:pt x="35" y="426"/>
                  </a:lnTo>
                  <a:lnTo>
                    <a:pt x="24" y="765"/>
                  </a:lnTo>
                  <a:lnTo>
                    <a:pt x="95" y="993"/>
                  </a:lnTo>
                  <a:lnTo>
                    <a:pt x="146" y="1284"/>
                  </a:lnTo>
                  <a:lnTo>
                    <a:pt x="318" y="1223"/>
                  </a:lnTo>
                  <a:lnTo>
                    <a:pt x="497" y="1247"/>
                  </a:lnTo>
                  <a:lnTo>
                    <a:pt x="726" y="1021"/>
                  </a:lnTo>
                  <a:lnTo>
                    <a:pt x="642" y="959"/>
                  </a:lnTo>
                  <a:lnTo>
                    <a:pt x="708" y="920"/>
                  </a:lnTo>
                  <a:lnTo>
                    <a:pt x="803" y="944"/>
                  </a:lnTo>
                  <a:lnTo>
                    <a:pt x="891" y="902"/>
                  </a:lnTo>
                  <a:lnTo>
                    <a:pt x="827" y="829"/>
                  </a:lnTo>
                  <a:lnTo>
                    <a:pt x="803" y="717"/>
                  </a:lnTo>
                  <a:lnTo>
                    <a:pt x="713" y="602"/>
                  </a:lnTo>
                  <a:lnTo>
                    <a:pt x="784" y="326"/>
                  </a:lnTo>
                  <a:lnTo>
                    <a:pt x="760" y="195"/>
                  </a:lnTo>
                  <a:lnTo>
                    <a:pt x="792" y="67"/>
                  </a:lnTo>
                  <a:lnTo>
                    <a:pt x="721" y="51"/>
                  </a:lnTo>
                  <a:lnTo>
                    <a:pt x="615" y="0"/>
                  </a:lnTo>
                  <a:lnTo>
                    <a:pt x="402" y="147"/>
                  </a:lnTo>
                  <a:lnTo>
                    <a:pt x="189" y="127"/>
                  </a:lnTo>
                  <a:lnTo>
                    <a:pt x="0" y="246"/>
                  </a:lnTo>
                  <a:close/>
                </a:path>
              </a:pathLst>
            </a:custGeom>
            <a:solidFill>
              <a:srgbClr val="E6E6E6"/>
            </a:solidFill>
            <a:ln w="3175" cmpd="sng">
              <a:solidFill>
                <a:srgbClr val="E6E6E6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XV- Arica y Parinacota">
              <a:extLst>
                <a:ext uri="{FF2B5EF4-FFF2-40B4-BE49-F238E27FC236}">
                  <a16:creationId xmlns:a16="http://schemas.microsoft.com/office/drawing/2014/main" id="{7DCBB9CA-69D7-460C-A900-88D1D7424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1707" y="168403"/>
              <a:ext cx="153269" cy="199969"/>
            </a:xfrm>
            <a:custGeom>
              <a:avLst/>
              <a:gdLst/>
              <a:ahLst/>
              <a:cxnLst>
                <a:cxn ang="0">
                  <a:pos x="325" y="9"/>
                </a:cxn>
                <a:cxn ang="0">
                  <a:pos x="335" y="224"/>
                </a:cxn>
                <a:cxn ang="0">
                  <a:pos x="184" y="403"/>
                </a:cxn>
                <a:cxn ang="0">
                  <a:pos x="0" y="556"/>
                </a:cxn>
                <a:cxn ang="0">
                  <a:pos x="143" y="1203"/>
                </a:cxn>
                <a:cxn ang="0">
                  <a:pos x="379" y="1054"/>
                </a:cxn>
                <a:cxn ang="0">
                  <a:pos x="644" y="1078"/>
                </a:cxn>
                <a:cxn ang="0">
                  <a:pos x="910" y="896"/>
                </a:cxn>
                <a:cxn ang="0">
                  <a:pos x="797" y="617"/>
                </a:cxn>
                <a:cxn ang="0">
                  <a:pos x="762" y="328"/>
                </a:cxn>
                <a:cxn ang="0">
                  <a:pos x="577" y="195"/>
                </a:cxn>
                <a:cxn ang="0">
                  <a:pos x="481" y="0"/>
                </a:cxn>
                <a:cxn ang="0">
                  <a:pos x="325" y="9"/>
                </a:cxn>
              </a:cxnLst>
              <a:rect l="0" t="0" r="r" b="b"/>
              <a:pathLst>
                <a:path w="910" h="1203">
                  <a:moveTo>
                    <a:pt x="325" y="9"/>
                  </a:moveTo>
                  <a:lnTo>
                    <a:pt x="335" y="224"/>
                  </a:lnTo>
                  <a:lnTo>
                    <a:pt x="184" y="403"/>
                  </a:lnTo>
                  <a:lnTo>
                    <a:pt x="0" y="556"/>
                  </a:lnTo>
                  <a:lnTo>
                    <a:pt x="143" y="1203"/>
                  </a:lnTo>
                  <a:lnTo>
                    <a:pt x="379" y="1054"/>
                  </a:lnTo>
                  <a:lnTo>
                    <a:pt x="644" y="1078"/>
                  </a:lnTo>
                  <a:lnTo>
                    <a:pt x="910" y="896"/>
                  </a:lnTo>
                  <a:lnTo>
                    <a:pt x="797" y="617"/>
                  </a:lnTo>
                  <a:lnTo>
                    <a:pt x="762" y="328"/>
                  </a:lnTo>
                  <a:lnTo>
                    <a:pt x="577" y="195"/>
                  </a:lnTo>
                  <a:lnTo>
                    <a:pt x="481" y="0"/>
                  </a:lnTo>
                  <a:lnTo>
                    <a:pt x="325" y="9"/>
                  </a:lnTo>
                  <a:close/>
                </a:path>
              </a:pathLst>
            </a:custGeom>
            <a:solidFill>
              <a:srgbClr val="E6E6E6"/>
            </a:solidFill>
            <a:ln w="3175" cmpd="sng">
              <a:solidFill>
                <a:srgbClr val="E6E6E6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4" name="Google Shape;298;p47">
            <a:extLst>
              <a:ext uri="{FF2B5EF4-FFF2-40B4-BE49-F238E27FC236}">
                <a16:creationId xmlns:a16="http://schemas.microsoft.com/office/drawing/2014/main" id="{B15FC750-CC92-4441-9039-EBBD7F2C9BE0}"/>
              </a:ext>
            </a:extLst>
          </p:cNvPr>
          <p:cNvSpPr txBox="1"/>
          <p:nvPr/>
        </p:nvSpPr>
        <p:spPr>
          <a:xfrm>
            <a:off x="39258" y="46723"/>
            <a:ext cx="2630372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>
                <a:solidFill>
                  <a:schemeClr val="bg1"/>
                </a:solidFill>
                <a:latin typeface="Proxima Nova"/>
                <a:ea typeface="Proxima Nova"/>
                <a:cs typeface="Proxima Nova"/>
                <a:sym typeface="Proxima Nova"/>
              </a:rPr>
              <a:t>Audiencia - Ubicación</a:t>
            </a:r>
            <a:endParaRPr dirty="0">
              <a:solidFill>
                <a:schemeClr val="bg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01" name="Google Shape;30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2600" y="4713448"/>
            <a:ext cx="415100" cy="2881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406;p57"/>
          <p:cNvSpPr txBox="1"/>
          <p:nvPr/>
        </p:nvSpPr>
        <p:spPr>
          <a:xfrm>
            <a:off x="6541221" y="3984290"/>
            <a:ext cx="29892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 smtClean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Número de visitas al </a:t>
            </a:r>
            <a:r>
              <a:rPr lang="es-CL" dirty="0" err="1" smtClean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landing</a:t>
            </a:r>
            <a:r>
              <a:rPr lang="es-CL" dirty="0" smtClean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de campaña/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 smtClean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tienda oficial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29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78"/>
          <p:cNvSpPr txBox="1"/>
          <p:nvPr/>
        </p:nvSpPr>
        <p:spPr>
          <a:xfrm>
            <a:off x="6715404" y="3378549"/>
            <a:ext cx="2428596" cy="1764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b="1" dirty="0" smtClean="0">
                <a:solidFill>
                  <a:srgbClr val="3D8EFF"/>
                </a:solidFill>
                <a:latin typeface="Proxima Nova"/>
                <a:ea typeface="Proxima Nova"/>
                <a:cs typeface="Proxima Nova"/>
                <a:sym typeface="Proxima Nova"/>
              </a:rPr>
              <a:t>Lunes</a:t>
            </a:r>
            <a:endParaRPr sz="2400" b="1" dirty="0">
              <a:solidFill>
                <a:srgbClr val="3D8E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/>
            <a:r>
              <a:rPr lang="es-CL" sz="1800" dirty="0" smtClean="0">
                <a:solidFill>
                  <a:srgbClr val="222222"/>
                </a:solidFill>
                <a:latin typeface="Proxima Nova"/>
                <a:sym typeface="Proxima Nova"/>
              </a:rPr>
              <a:t>El día donde </a:t>
            </a:r>
            <a:r>
              <a:rPr lang="es-CL" sz="1800" b="1" dirty="0" smtClean="0">
                <a:solidFill>
                  <a:srgbClr val="222222"/>
                </a:solidFill>
                <a:latin typeface="Proxima Nova"/>
                <a:sym typeface="Proxima Nova"/>
              </a:rPr>
              <a:t>más</a:t>
            </a:r>
            <a:r>
              <a:rPr lang="es-CL" sz="1800" dirty="0" smtClean="0">
                <a:solidFill>
                  <a:srgbClr val="222222"/>
                </a:solidFill>
                <a:latin typeface="Proxima Nova"/>
                <a:sym typeface="Proxima Nova"/>
              </a:rPr>
              <a:t> tráfico tuvo </a:t>
            </a:r>
            <a:r>
              <a:rPr lang="es-CL" dirty="0" smtClean="0">
                <a:solidFill>
                  <a:srgbClr val="222222"/>
                </a:solidFill>
                <a:latin typeface="Proxima Nova"/>
                <a:sym typeface="Proxima Nova"/>
              </a:rPr>
              <a:t>el </a:t>
            </a:r>
            <a:r>
              <a:rPr lang="es-CL" dirty="0" err="1" smtClean="0">
                <a:solidFill>
                  <a:srgbClr val="222222"/>
                </a:solidFill>
                <a:latin typeface="Proxima Nova"/>
                <a:sym typeface="Proxima Nova"/>
              </a:rPr>
              <a:t>landing</a:t>
            </a:r>
            <a:r>
              <a:rPr lang="es-CL" dirty="0" smtClean="0">
                <a:solidFill>
                  <a:srgbClr val="222222"/>
                </a:solidFill>
                <a:latin typeface="Proxima Nova"/>
                <a:sym typeface="Proxima Nova"/>
              </a:rPr>
              <a:t> de campaña/tienda oficial</a:t>
            </a:r>
            <a:r>
              <a:rPr lang="es-CL" sz="1800" dirty="0" smtClean="0">
                <a:solidFill>
                  <a:srgbClr val="222222"/>
                </a:solidFill>
                <a:latin typeface="Proxima Nova"/>
                <a:sym typeface="Proxima Nova"/>
              </a:rPr>
              <a:t>.</a:t>
            </a:r>
            <a:endParaRPr b="1" dirty="0">
              <a:solidFill>
                <a:srgbClr val="22222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" name="Google Shape;298;p47">
            <a:extLst>
              <a:ext uri="{FF2B5EF4-FFF2-40B4-BE49-F238E27FC236}">
                <a16:creationId xmlns:a16="http://schemas.microsoft.com/office/drawing/2014/main" id="{D2332C4B-71BB-441D-A28B-FFA3D43E22AC}"/>
              </a:ext>
            </a:extLst>
          </p:cNvPr>
          <p:cNvSpPr txBox="1"/>
          <p:nvPr/>
        </p:nvSpPr>
        <p:spPr>
          <a:xfrm>
            <a:off x="120374" y="97525"/>
            <a:ext cx="2614875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 smtClean="0">
                <a:solidFill>
                  <a:srgbClr val="AAAAAA"/>
                </a:solidFill>
                <a:latin typeface="Proxima Nova"/>
                <a:ea typeface="Proxima Nova"/>
                <a:cs typeface="Proxima Nova"/>
                <a:sym typeface="Proxima Nova"/>
              </a:rPr>
              <a:t>Día de la semana</a:t>
            </a:r>
            <a:endParaRPr dirty="0">
              <a:solidFill>
                <a:srgbClr val="AAAAA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" name="Google Shape;30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2600" y="4713448"/>
            <a:ext cx="415100" cy="288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300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78"/>
          <p:cNvSpPr txBox="1"/>
          <p:nvPr/>
        </p:nvSpPr>
        <p:spPr>
          <a:xfrm>
            <a:off x="6233650" y="2875158"/>
            <a:ext cx="2596500" cy="13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 b="1" dirty="0" smtClean="0">
                <a:solidFill>
                  <a:srgbClr val="3D8EFF"/>
                </a:solidFill>
                <a:latin typeface="Proxima Nova"/>
                <a:ea typeface="Proxima Nova"/>
                <a:cs typeface="Proxima Nova"/>
                <a:sym typeface="Proxima Nova"/>
              </a:rPr>
              <a:t>Mobile</a:t>
            </a:r>
            <a:endParaRPr sz="2400" b="1" dirty="0">
              <a:solidFill>
                <a:srgbClr val="3D8E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dirty="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Es la </a:t>
            </a:r>
            <a:r>
              <a:rPr lang="es-CL" sz="1800" b="1" dirty="0" smtClean="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categoría de dispositivo </a:t>
            </a:r>
            <a:r>
              <a:rPr lang="es-CL" sz="1800" dirty="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con la </a:t>
            </a:r>
            <a:r>
              <a:rPr lang="es-CL" sz="1800" dirty="0" smtClean="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que los </a:t>
            </a:r>
            <a:r>
              <a:rPr lang="es-CL" sz="1800" dirty="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usuarios entraron </a:t>
            </a:r>
            <a:r>
              <a:rPr lang="es-CL" sz="1800" dirty="0" smtClean="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más a </a:t>
            </a:r>
            <a:r>
              <a:rPr lang="es-CL" sz="1800" dirty="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la </a:t>
            </a:r>
            <a:r>
              <a:rPr lang="es-CL" sz="1800" dirty="0" smtClean="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campaña/ tienda oficial.</a:t>
            </a:r>
            <a:endParaRPr sz="1800" b="1" dirty="0">
              <a:solidFill>
                <a:srgbClr val="22222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" name="Google Shape;298;p47">
            <a:extLst>
              <a:ext uri="{FF2B5EF4-FFF2-40B4-BE49-F238E27FC236}">
                <a16:creationId xmlns:a16="http://schemas.microsoft.com/office/drawing/2014/main" id="{D2332C4B-71BB-441D-A28B-FFA3D43E22AC}"/>
              </a:ext>
            </a:extLst>
          </p:cNvPr>
          <p:cNvSpPr txBox="1"/>
          <p:nvPr/>
        </p:nvSpPr>
        <p:spPr>
          <a:xfrm>
            <a:off x="120374" y="97525"/>
            <a:ext cx="2614875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 smtClean="0">
                <a:solidFill>
                  <a:srgbClr val="AAAAAA"/>
                </a:solidFill>
                <a:latin typeface="Proxima Nova"/>
                <a:ea typeface="Proxima Nova"/>
                <a:cs typeface="Proxima Nova"/>
                <a:sym typeface="Proxima Nova"/>
              </a:rPr>
              <a:t>Categoría de dispositivo</a:t>
            </a:r>
            <a:endParaRPr dirty="0">
              <a:solidFill>
                <a:srgbClr val="AAAAA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" name="Google Shape;30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2600" y="4713448"/>
            <a:ext cx="415100" cy="288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667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78"/>
          <p:cNvSpPr txBox="1"/>
          <p:nvPr/>
        </p:nvSpPr>
        <p:spPr>
          <a:xfrm>
            <a:off x="6217608" y="373696"/>
            <a:ext cx="2596500" cy="13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 b="1" dirty="0">
                <a:solidFill>
                  <a:srgbClr val="3D8EFF"/>
                </a:solidFill>
                <a:latin typeface="Proxima Nova"/>
                <a:ea typeface="Proxima Nova"/>
                <a:cs typeface="Proxima Nova"/>
                <a:sym typeface="Proxima Nova"/>
              </a:rPr>
              <a:t>Samsung</a:t>
            </a:r>
            <a:endParaRPr sz="2400" b="1" dirty="0">
              <a:solidFill>
                <a:srgbClr val="3D8E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dirty="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Es la </a:t>
            </a:r>
            <a:r>
              <a:rPr lang="es-CL" sz="1800" b="1" dirty="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marca principal de celular </a:t>
            </a:r>
            <a:r>
              <a:rPr lang="es-CL" sz="1800" dirty="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con la que los usuarios entraron a la campaña.</a:t>
            </a:r>
            <a:endParaRPr sz="1800" b="1" dirty="0">
              <a:solidFill>
                <a:srgbClr val="22222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" name="Google Shape;298;p47">
            <a:extLst>
              <a:ext uri="{FF2B5EF4-FFF2-40B4-BE49-F238E27FC236}">
                <a16:creationId xmlns:a16="http://schemas.microsoft.com/office/drawing/2014/main" id="{D2332C4B-71BB-441D-A28B-FFA3D43E22AC}"/>
              </a:ext>
            </a:extLst>
          </p:cNvPr>
          <p:cNvSpPr txBox="1"/>
          <p:nvPr/>
        </p:nvSpPr>
        <p:spPr>
          <a:xfrm>
            <a:off x="120374" y="97525"/>
            <a:ext cx="2614875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 smtClean="0">
                <a:solidFill>
                  <a:srgbClr val="AAAAAA"/>
                </a:solidFill>
                <a:latin typeface="Proxima Nova"/>
                <a:ea typeface="Proxima Nova"/>
                <a:cs typeface="Proxima Nova"/>
                <a:sym typeface="Proxima Nova"/>
              </a:rPr>
              <a:t>Marca de dispositivo</a:t>
            </a:r>
            <a:endParaRPr dirty="0">
              <a:solidFill>
                <a:srgbClr val="AAAAA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" name="Google Shape;34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2600" y="4713448"/>
            <a:ext cx="415100" cy="288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671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78"/>
          <p:cNvSpPr txBox="1"/>
          <p:nvPr/>
        </p:nvSpPr>
        <p:spPr>
          <a:xfrm>
            <a:off x="6471328" y="1842405"/>
            <a:ext cx="2217000" cy="13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 smtClean="0">
                <a:solidFill>
                  <a:srgbClr val="3D8EFF"/>
                </a:solidFill>
                <a:latin typeface="Proxima Nova"/>
                <a:ea typeface="Proxima Nova"/>
                <a:cs typeface="Proxima Nova"/>
                <a:sym typeface="Proxima Nova"/>
              </a:rPr>
              <a:t>X%</a:t>
            </a:r>
            <a:endParaRPr lang="en" sz="3000" b="1" dirty="0">
              <a:solidFill>
                <a:srgbClr val="3D8E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dirty="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fueron visitantes </a:t>
            </a:r>
            <a:r>
              <a:rPr lang="es-CL" sz="1800" b="1" dirty="0" smtClean="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recurrentes</a:t>
            </a:r>
            <a:r>
              <a:rPr lang="es-CL" sz="1800" dirty="0" smtClean="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. </a:t>
            </a:r>
            <a:r>
              <a:rPr lang="es-CL" dirty="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En el sitio, </a:t>
            </a:r>
            <a:r>
              <a:rPr lang="es-CL" b="1" dirty="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solamente </a:t>
            </a:r>
            <a:r>
              <a:rPr lang="es-CL" b="1" dirty="0" smtClean="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X% </a:t>
            </a:r>
            <a:r>
              <a:rPr lang="es-CL" dirty="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de los visitantes fueron nuevos.</a:t>
            </a:r>
            <a:endParaRPr sz="1800" b="1" dirty="0">
              <a:solidFill>
                <a:srgbClr val="22222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" name="Google Shape;298;p47">
            <a:extLst>
              <a:ext uri="{FF2B5EF4-FFF2-40B4-BE49-F238E27FC236}">
                <a16:creationId xmlns:a16="http://schemas.microsoft.com/office/drawing/2014/main" id="{D2332C4B-71BB-441D-A28B-FFA3D43E22AC}"/>
              </a:ext>
            </a:extLst>
          </p:cNvPr>
          <p:cNvSpPr txBox="1"/>
          <p:nvPr/>
        </p:nvSpPr>
        <p:spPr>
          <a:xfrm>
            <a:off x="120374" y="97525"/>
            <a:ext cx="2614875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 smtClean="0">
                <a:solidFill>
                  <a:srgbClr val="AAAAAA"/>
                </a:solidFill>
                <a:latin typeface="Proxima Nova"/>
                <a:ea typeface="Proxima Nova"/>
                <a:cs typeface="Proxima Nova"/>
                <a:sym typeface="Proxima Nova"/>
              </a:rPr>
              <a:t>Tipo de usuario</a:t>
            </a:r>
            <a:endParaRPr dirty="0">
              <a:solidFill>
                <a:srgbClr val="AAAAA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" name="Google Shape;34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2600" y="4713448"/>
            <a:ext cx="415100" cy="288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643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CF692691-0324-4977-AC07-5F98AA5EA506}"/>
              </a:ext>
            </a:extLst>
          </p:cNvPr>
          <p:cNvSpPr/>
          <p:nvPr/>
        </p:nvSpPr>
        <p:spPr>
          <a:xfrm>
            <a:off x="-2435" y="-3020"/>
            <a:ext cx="3050435" cy="5143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40" name="Google Shape;340;p51"/>
          <p:cNvSpPr txBox="1"/>
          <p:nvPr/>
        </p:nvSpPr>
        <p:spPr>
          <a:xfrm>
            <a:off x="120375" y="97525"/>
            <a:ext cx="2580784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>
                <a:solidFill>
                  <a:srgbClr val="AAAAAA"/>
                </a:solidFill>
                <a:latin typeface="Proxima Nova"/>
                <a:ea typeface="Proxima Nova"/>
                <a:cs typeface="Proxima Nova"/>
                <a:sym typeface="Proxima Nova"/>
              </a:rPr>
              <a:t>Audiencia - Afinidad</a:t>
            </a:r>
            <a:endParaRPr dirty="0">
              <a:solidFill>
                <a:srgbClr val="AAAAA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" name="Google Shape;339;p51">
            <a:extLst>
              <a:ext uri="{FF2B5EF4-FFF2-40B4-BE49-F238E27FC236}">
                <a16:creationId xmlns:a16="http://schemas.microsoft.com/office/drawing/2014/main" id="{93F590E9-8111-4178-A95D-46D7C2468D7C}"/>
              </a:ext>
            </a:extLst>
          </p:cNvPr>
          <p:cNvSpPr txBox="1"/>
          <p:nvPr/>
        </p:nvSpPr>
        <p:spPr>
          <a:xfrm>
            <a:off x="279257" y="673858"/>
            <a:ext cx="2568172" cy="1981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 dirty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Segmentos donde los usuarios tienen </a:t>
            </a:r>
            <a:r>
              <a:rPr lang="es-CL" sz="2400" b="1" dirty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más predisposición a comprar </a:t>
            </a:r>
            <a:r>
              <a:rPr lang="es-CL" sz="2400" dirty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productos o servicios de la categoría especificada.</a:t>
            </a:r>
            <a:endParaRPr sz="2400" dirty="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43" name="Google Shape;34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2600" y="4713448"/>
            <a:ext cx="415100" cy="288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960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9526" y="2252451"/>
            <a:ext cx="4824950" cy="6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25FE02A9-F4BA-47EE-969F-6D653E0A6409}"/>
              </a:ext>
            </a:extLst>
          </p:cNvPr>
          <p:cNvSpPr/>
          <p:nvPr/>
        </p:nvSpPr>
        <p:spPr>
          <a:xfrm>
            <a:off x="5769968" y="0"/>
            <a:ext cx="3584028" cy="5143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7" name="Google Shape;297;p47"/>
          <p:cNvSpPr txBox="1"/>
          <p:nvPr/>
        </p:nvSpPr>
        <p:spPr>
          <a:xfrm>
            <a:off x="5917500" y="2012092"/>
            <a:ext cx="3288964" cy="651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>
                <a:solidFill>
                  <a:srgbClr val="3982F2"/>
                </a:solidFill>
                <a:latin typeface="Proxima Nova"/>
                <a:ea typeface="Proxima Nova"/>
                <a:cs typeface="Proxima Nova"/>
                <a:sym typeface="Proxima Nova"/>
              </a:rPr>
              <a:t>Monthly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>
                <a:solidFill>
                  <a:srgbClr val="3982F2"/>
                </a:solidFill>
                <a:latin typeface="Proxima Nova"/>
                <a:ea typeface="Proxima Nova"/>
                <a:cs typeface="Proxima Nova"/>
                <a:sym typeface="Proxima Nova"/>
              </a:rPr>
              <a:t>Perfomance</a:t>
            </a:r>
            <a:endParaRPr sz="3200"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8" name="Google Shape;298;p47"/>
          <p:cNvSpPr txBox="1"/>
          <p:nvPr/>
        </p:nvSpPr>
        <p:spPr>
          <a:xfrm>
            <a:off x="7908540" y="73829"/>
            <a:ext cx="123546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 err="1" smtClean="0">
                <a:solidFill>
                  <a:schemeClr val="bg1">
                    <a:lumMod val="65000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rPr>
              <a:t>Purchase</a:t>
            </a:r>
            <a:endParaRPr dirty="0">
              <a:solidFill>
                <a:schemeClr val="bg1">
                  <a:lumMod val="65000"/>
                </a:schemeClr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01" name="Google Shape;30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2600" y="4713448"/>
            <a:ext cx="415100" cy="28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8AEF7DB-C09F-4CDF-A790-87FD5B9F33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51" b="1351"/>
          <a:stretch/>
        </p:blipFill>
        <p:spPr>
          <a:xfrm>
            <a:off x="8430074" y="2150580"/>
            <a:ext cx="713926" cy="71392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58046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25FE02A9-F4BA-47EE-969F-6D653E0A6409}"/>
              </a:ext>
            </a:extLst>
          </p:cNvPr>
          <p:cNvSpPr/>
          <p:nvPr/>
        </p:nvSpPr>
        <p:spPr>
          <a:xfrm>
            <a:off x="5769968" y="0"/>
            <a:ext cx="3584028" cy="5143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7" name="Google Shape;297;p47"/>
          <p:cNvSpPr txBox="1"/>
          <p:nvPr/>
        </p:nvSpPr>
        <p:spPr>
          <a:xfrm>
            <a:off x="5917500" y="2012092"/>
            <a:ext cx="3288964" cy="651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>
                <a:solidFill>
                  <a:srgbClr val="3982F2"/>
                </a:solidFill>
                <a:latin typeface="Proxima Nova"/>
                <a:ea typeface="Proxima Nova"/>
                <a:cs typeface="Proxima Nova"/>
                <a:sym typeface="Proxima Nova"/>
              </a:rPr>
              <a:t>Daily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>
                <a:solidFill>
                  <a:srgbClr val="3982F2"/>
                </a:solidFill>
                <a:latin typeface="Proxima Nova"/>
                <a:ea typeface="Proxima Nova"/>
                <a:cs typeface="Proxima Nova"/>
                <a:sym typeface="Proxima Nova"/>
              </a:rPr>
              <a:t>Perfomance</a:t>
            </a:r>
            <a:endParaRPr sz="3200"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8" name="Google Shape;298;p47"/>
          <p:cNvSpPr txBox="1"/>
          <p:nvPr/>
        </p:nvSpPr>
        <p:spPr>
          <a:xfrm>
            <a:off x="7908540" y="73829"/>
            <a:ext cx="123546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 err="1" smtClean="0">
                <a:solidFill>
                  <a:schemeClr val="bg1">
                    <a:lumMod val="65000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rPr>
              <a:t>Purchase</a:t>
            </a:r>
            <a:endParaRPr dirty="0">
              <a:solidFill>
                <a:schemeClr val="bg1">
                  <a:lumMod val="65000"/>
                </a:schemeClr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01" name="Google Shape;30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2600" y="4713448"/>
            <a:ext cx="415100" cy="28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8AEF7DB-C09F-4CDF-A790-87FD5B9F33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51" b="1351"/>
          <a:stretch/>
        </p:blipFill>
        <p:spPr>
          <a:xfrm>
            <a:off x="8430074" y="2150580"/>
            <a:ext cx="713926" cy="71392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96984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0"/>
          <p:cNvSpPr txBox="1"/>
          <p:nvPr/>
        </p:nvSpPr>
        <p:spPr>
          <a:xfrm>
            <a:off x="120375" y="97525"/>
            <a:ext cx="2543312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>
                <a:solidFill>
                  <a:srgbClr val="AAAAAA"/>
                </a:solidFill>
                <a:latin typeface="Proxima Nova"/>
                <a:ea typeface="Proxima Nova"/>
                <a:cs typeface="Proxima Nova"/>
                <a:sym typeface="Proxima Nova"/>
              </a:rPr>
              <a:t>Performance por formato</a:t>
            </a:r>
            <a:endParaRPr dirty="0">
              <a:solidFill>
                <a:srgbClr val="AAAAA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2" name="Google Shape;332;p50"/>
          <p:cNvSpPr txBox="1"/>
          <p:nvPr/>
        </p:nvSpPr>
        <p:spPr>
          <a:xfrm>
            <a:off x="120375" y="564850"/>
            <a:ext cx="7701900" cy="11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5FE02A9-F4BA-47EE-969F-6D653E0A6409}"/>
              </a:ext>
            </a:extLst>
          </p:cNvPr>
          <p:cNvSpPr/>
          <p:nvPr/>
        </p:nvSpPr>
        <p:spPr>
          <a:xfrm>
            <a:off x="0" y="693682"/>
            <a:ext cx="9144000" cy="4449817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333" name="Google Shape;33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2600" y="4713448"/>
            <a:ext cx="415100" cy="28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0"/>
          <p:cNvSpPr txBox="1"/>
          <p:nvPr/>
        </p:nvSpPr>
        <p:spPr>
          <a:xfrm>
            <a:off x="120375" y="97525"/>
            <a:ext cx="2543312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>
                <a:solidFill>
                  <a:srgbClr val="AAAAAA"/>
                </a:solidFill>
                <a:latin typeface="Proxima Nova"/>
                <a:ea typeface="Proxima Nova"/>
                <a:cs typeface="Proxima Nova"/>
                <a:sym typeface="Proxima Nova"/>
              </a:rPr>
              <a:t>Performance </a:t>
            </a:r>
            <a:r>
              <a:rPr lang="es-CL" dirty="0" smtClean="0">
                <a:solidFill>
                  <a:srgbClr val="AAAAAA"/>
                </a:solidFill>
                <a:latin typeface="Proxima Nova"/>
                <a:ea typeface="Proxima Nova"/>
                <a:cs typeface="Proxima Nova"/>
                <a:sym typeface="Proxima Nova"/>
              </a:rPr>
              <a:t>de formato por dispositivo</a:t>
            </a:r>
            <a:endParaRPr dirty="0">
              <a:solidFill>
                <a:srgbClr val="AAAAA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2" name="Google Shape;332;p50"/>
          <p:cNvSpPr txBox="1"/>
          <p:nvPr/>
        </p:nvSpPr>
        <p:spPr>
          <a:xfrm>
            <a:off x="120375" y="564850"/>
            <a:ext cx="7701900" cy="11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5FE02A9-F4BA-47EE-969F-6D653E0A6409}"/>
              </a:ext>
            </a:extLst>
          </p:cNvPr>
          <p:cNvSpPr/>
          <p:nvPr/>
        </p:nvSpPr>
        <p:spPr>
          <a:xfrm>
            <a:off x="0" y="693682"/>
            <a:ext cx="9144000" cy="4449817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333" name="Google Shape;33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2600" y="4713448"/>
            <a:ext cx="415100" cy="288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750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0"/>
          <p:cNvSpPr txBox="1"/>
          <p:nvPr/>
        </p:nvSpPr>
        <p:spPr>
          <a:xfrm>
            <a:off x="120375" y="97525"/>
            <a:ext cx="2543312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>
                <a:solidFill>
                  <a:srgbClr val="AAAAAA"/>
                </a:solidFill>
                <a:latin typeface="Proxima Nova"/>
                <a:ea typeface="Proxima Nova"/>
                <a:cs typeface="Proxima Nova"/>
                <a:sym typeface="Proxima Nova"/>
              </a:rPr>
              <a:t>Performance </a:t>
            </a:r>
            <a:r>
              <a:rPr lang="es-CL" dirty="0" smtClean="0">
                <a:solidFill>
                  <a:srgbClr val="AAAAAA"/>
                </a:solidFill>
                <a:latin typeface="Proxima Nova"/>
                <a:ea typeface="Proxima Nova"/>
                <a:cs typeface="Proxima Nova"/>
                <a:sym typeface="Proxima Nova"/>
              </a:rPr>
              <a:t>de formato por categorías</a:t>
            </a:r>
            <a:endParaRPr dirty="0">
              <a:solidFill>
                <a:srgbClr val="AAAAA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2" name="Google Shape;332;p50"/>
          <p:cNvSpPr txBox="1"/>
          <p:nvPr/>
        </p:nvSpPr>
        <p:spPr>
          <a:xfrm>
            <a:off x="120375" y="564850"/>
            <a:ext cx="7701900" cy="11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5FE02A9-F4BA-47EE-969F-6D653E0A6409}"/>
              </a:ext>
            </a:extLst>
          </p:cNvPr>
          <p:cNvSpPr/>
          <p:nvPr/>
        </p:nvSpPr>
        <p:spPr>
          <a:xfrm>
            <a:off x="0" y="693682"/>
            <a:ext cx="9144000" cy="4449817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333" name="Google Shape;33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2600" y="4713448"/>
            <a:ext cx="415100" cy="288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4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7"/>
          <p:cNvSpPr txBox="1"/>
          <p:nvPr/>
        </p:nvSpPr>
        <p:spPr>
          <a:xfrm>
            <a:off x="120374" y="97525"/>
            <a:ext cx="2507211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 smtClean="0">
                <a:solidFill>
                  <a:schemeClr val="bg1">
                    <a:lumMod val="65000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rPr>
              <a:t>Tráfico de la campaña</a:t>
            </a:r>
            <a:endParaRPr dirty="0">
              <a:solidFill>
                <a:schemeClr val="bg1">
                  <a:lumMod val="65000"/>
                </a:schemeClr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01" name="Google Shape;30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2600" y="4713448"/>
            <a:ext cx="415100" cy="288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988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25FE02A9-F4BA-47EE-969F-6D653E0A6409}"/>
              </a:ext>
            </a:extLst>
          </p:cNvPr>
          <p:cNvSpPr/>
          <p:nvPr/>
        </p:nvSpPr>
        <p:spPr>
          <a:xfrm>
            <a:off x="5100949" y="-3020"/>
            <a:ext cx="4043051" cy="5143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7" name="Google Shape;297;p47"/>
          <p:cNvSpPr txBox="1"/>
          <p:nvPr/>
        </p:nvSpPr>
        <p:spPr>
          <a:xfrm>
            <a:off x="5980481" y="1342707"/>
            <a:ext cx="2274258" cy="16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 smtClean="0">
                <a:solidFill>
                  <a:srgbClr val="3982F2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 sz="4800" b="1" dirty="0" smtClean="0">
                <a:solidFill>
                  <a:srgbClr val="3982F2"/>
                </a:solidFill>
                <a:latin typeface="Proxima Nova"/>
                <a:ea typeface="Proxima Nova"/>
                <a:cs typeface="Proxima Nova"/>
                <a:sym typeface="Proxima Nova"/>
              </a:rPr>
              <a:t>%</a:t>
            </a:r>
            <a:endParaRPr sz="9600"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8" name="Google Shape;298;p47"/>
          <p:cNvSpPr txBox="1"/>
          <p:nvPr/>
        </p:nvSpPr>
        <p:spPr>
          <a:xfrm>
            <a:off x="120374" y="97525"/>
            <a:ext cx="2507211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>
                <a:solidFill>
                  <a:schemeClr val="bg1">
                    <a:lumMod val="65000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rPr>
              <a:t>Audiencia </a:t>
            </a:r>
            <a:r>
              <a:rPr lang="es-CL" dirty="0" smtClean="0">
                <a:solidFill>
                  <a:schemeClr val="bg1">
                    <a:lumMod val="65000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rPr>
              <a:t>– Género</a:t>
            </a:r>
            <a:endParaRPr dirty="0">
              <a:solidFill>
                <a:schemeClr val="bg1">
                  <a:lumMod val="65000"/>
                </a:schemeClr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01" name="Google Shape;30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2600" y="4713448"/>
            <a:ext cx="415100" cy="28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7"/>
          <p:cNvSpPr txBox="1"/>
          <p:nvPr/>
        </p:nvSpPr>
        <p:spPr>
          <a:xfrm>
            <a:off x="5646753" y="2632203"/>
            <a:ext cx="2951435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De las visitas únicas </a:t>
            </a:r>
            <a:r>
              <a:rPr lang="es-CL" dirty="0" smtClean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al </a:t>
            </a:r>
            <a:r>
              <a:rPr lang="es-CL" dirty="0" err="1" smtClean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landing</a:t>
            </a:r>
            <a:r>
              <a:rPr lang="es-CL" dirty="0" smtClean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de la </a:t>
            </a:r>
            <a:r>
              <a:rPr lang="es-CL" dirty="0" smtClean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campaña/ tienda oficial </a:t>
            </a:r>
            <a:r>
              <a:rPr lang="es-CL" dirty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fueron</a:t>
            </a:r>
            <a:r>
              <a:rPr lang="en" dirty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s-CL" b="1" dirty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hombres</a:t>
            </a:r>
            <a:r>
              <a:rPr lang="en" dirty="0" smtClean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lang="en" dirty="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25384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2C1E0629-43CD-4C7D-94D0-743A4AECDDDD}"/>
              </a:ext>
            </a:extLst>
          </p:cNvPr>
          <p:cNvSpPr/>
          <p:nvPr/>
        </p:nvSpPr>
        <p:spPr>
          <a:xfrm>
            <a:off x="5780690" y="-3020"/>
            <a:ext cx="3363310" cy="5143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404" name="Google Shape;40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2600" y="4713448"/>
            <a:ext cx="415100" cy="28810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57"/>
          <p:cNvSpPr txBox="1"/>
          <p:nvPr/>
        </p:nvSpPr>
        <p:spPr>
          <a:xfrm>
            <a:off x="120375" y="97525"/>
            <a:ext cx="25383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>
                <a:solidFill>
                  <a:schemeClr val="bg1">
                    <a:lumMod val="65000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rPr>
              <a:t>Audiencia - Edad</a:t>
            </a:r>
            <a:endParaRPr dirty="0">
              <a:solidFill>
                <a:schemeClr val="bg1">
                  <a:lumMod val="65000"/>
                </a:schemeClr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6" name="Google Shape;406;p57"/>
          <p:cNvSpPr txBox="1"/>
          <p:nvPr/>
        </p:nvSpPr>
        <p:spPr>
          <a:xfrm>
            <a:off x="5967745" y="1748314"/>
            <a:ext cx="29892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b="1" dirty="0" smtClean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X%</a:t>
            </a:r>
            <a:r>
              <a:rPr lang="es-CL" dirty="0" smtClean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de los visitantes al </a:t>
            </a:r>
            <a:r>
              <a:rPr lang="es-CL" dirty="0" err="1" smtClean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landing</a:t>
            </a:r>
            <a:r>
              <a:rPr lang="es-CL" dirty="0" smtClean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de campaña/tienda oficial tienen entre</a:t>
            </a:r>
            <a:endParaRPr dirty="0"/>
          </a:p>
        </p:txBody>
      </p:sp>
      <p:sp>
        <p:nvSpPr>
          <p:cNvPr id="11" name="Google Shape;535;p71">
            <a:extLst>
              <a:ext uri="{FF2B5EF4-FFF2-40B4-BE49-F238E27FC236}">
                <a16:creationId xmlns:a16="http://schemas.microsoft.com/office/drawing/2014/main" id="{3858A8D1-F2A6-45D2-A9A8-C40F1A9B2BF2}"/>
              </a:ext>
            </a:extLst>
          </p:cNvPr>
          <p:cNvSpPr txBox="1"/>
          <p:nvPr/>
        </p:nvSpPr>
        <p:spPr>
          <a:xfrm>
            <a:off x="6272782" y="2676224"/>
            <a:ext cx="2379126" cy="5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rgbClr val="3982F1"/>
                </a:solidFill>
                <a:latin typeface="Proxima Nova"/>
                <a:ea typeface="Proxima Nova"/>
                <a:cs typeface="Proxima Nova"/>
                <a:sym typeface="Proxima Nova"/>
              </a:rPr>
              <a:t>X </a:t>
            </a:r>
            <a:r>
              <a:rPr lang="es-CL" sz="3600" b="1" dirty="0">
                <a:solidFill>
                  <a:srgbClr val="3982F1"/>
                </a:solidFill>
                <a:latin typeface="Proxima Nova"/>
                <a:ea typeface="Proxima Nova"/>
                <a:cs typeface="Proxima Nova"/>
                <a:sym typeface="Proxima Nova"/>
              </a:rPr>
              <a:t>y </a:t>
            </a:r>
            <a:r>
              <a:rPr lang="es-CL" sz="3600" b="1" dirty="0" smtClean="0">
                <a:solidFill>
                  <a:srgbClr val="3982F1"/>
                </a:solidFill>
                <a:latin typeface="Proxima Nova"/>
                <a:ea typeface="Proxima Nova"/>
                <a:cs typeface="Proxima Nova"/>
                <a:sym typeface="Proxima Nova"/>
              </a:rPr>
              <a:t>X </a:t>
            </a:r>
            <a:r>
              <a:rPr lang="es-CL" sz="3600" b="1" dirty="0">
                <a:solidFill>
                  <a:srgbClr val="3982F1"/>
                </a:solidFill>
                <a:latin typeface="Proxima Nova"/>
                <a:ea typeface="Proxima Nova"/>
                <a:cs typeface="Proxima Nova"/>
                <a:sym typeface="Proxima Nova"/>
              </a:rPr>
              <a:t>años</a:t>
            </a:r>
            <a:endParaRPr sz="3600" b="1" dirty="0">
              <a:solidFill>
                <a:srgbClr val="3982F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93945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943</TotalTime>
  <Words>224</Words>
  <Application>Microsoft Office PowerPoint</Application>
  <PresentationFormat>Presentación en pantalla (16:9)</PresentationFormat>
  <Paragraphs>43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Calibri</vt:lpstr>
      <vt:lpstr>Arial</vt:lpstr>
      <vt:lpstr>Calibri Light</vt:lpstr>
      <vt:lpstr>等线</vt:lpstr>
      <vt:lpstr>Proxima Nova</vt:lpstr>
      <vt:lpstr>Office Theme</vt:lpstr>
      <vt:lpstr>Reporte Publicidad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Gabriel Salinger</dc:creator>
  <cp:lastModifiedBy>Nicolas Vega</cp:lastModifiedBy>
  <cp:revision>59</cp:revision>
  <dcterms:modified xsi:type="dcterms:W3CDTF">2019-08-02T21:00:26Z</dcterms:modified>
</cp:coreProperties>
</file>