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63E3B8-E879-4FA9-8E37-6CA5BDF5FB2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FFB642E-2D58-4D6D-86A1-49AD312101D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80E28B8-A82C-4EC9-9E09-7C3DD54A247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2866D1-4B53-442F-A312-64B218A0F16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87D0EC-EBC6-40F7-8804-1F82655D19E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FD2D25D-9D5A-4CE9-9C7A-98EFE48BD6E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5009F2-296A-42BC-A351-54EF33A4662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9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6760" y="1152360"/>
            <a:ext cx="41569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0A4A24-C482-4601-9551-987F720F641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6EEF3DC-E284-447D-88F9-B3B3281CCF8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F3F9B2-F99D-4E90-B35F-A25025FD715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8B0F303-33DE-4591-BF0C-7B03E71C9AA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4278240" y="2751120"/>
            <a:ext cx="589320" cy="2160"/>
          </a:xfrm>
          <a:prstGeom prst="straightConnector1">
            <a:avLst/>
          </a:prstGeom>
          <a:ln w="76200">
            <a:solidFill>
              <a:srgbClr val="4285f4"/>
            </a:solidFill>
            <a:round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E1FDBA-3D9F-4806-9257-C407A6F17756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7;p9"/>
          <p:cNvSpPr/>
          <p:nvPr/>
        </p:nvSpPr>
        <p:spPr>
          <a:xfrm>
            <a:off x="4572000" y="0"/>
            <a:ext cx="4569840" cy="51415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7" name="Google Shape;38;p9"/>
          <p:cNvCxnSpPr/>
          <p:nvPr/>
        </p:nvCxnSpPr>
        <p:spPr>
          <a:xfrm>
            <a:off x="5029560" y="4495320"/>
            <a:ext cx="470520" cy="21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8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71BF7C-97A5-4BD9-B7D0-25F6CD206B38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3D2446-EA65-4307-ACC1-F4D140235D3A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6C9801-2967-4184-96B6-AAF9F090FBDA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E4812B-2A96-480E-B246-9955C30CA190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8496C6-033F-4056-B9E4-E8090D784CC2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E79441-B9FE-4C4A-899E-2DE6EDD94D79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656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6760" y="1152360"/>
            <a:ext cx="4156560" cy="341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B23553-B48B-4DB1-BC1D-5AEE696193BF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83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0FF140-4446-4192-B5A7-541426E50824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1CF512-B3EF-4CD6-8DAD-A1EC77BC106B}" type="slidenum">
              <a:rPr b="0" lang="ru" sz="1000" spc="-1" strike="noStrike">
                <a:solidFill>
                  <a:schemeClr val="dk2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lt1"/>
                </a:solidFill>
                <a:latin typeface="Proxima Nova"/>
                <a:ea typeface="Proxima Nov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A771B2-028B-44A4-A3EA-BBDB545F5726}" type="slidenum">
              <a:rPr b="0" lang="ru" sz="1000" spc="-1" strike="noStrike">
                <a:solidFill>
                  <a:schemeClr val="lt1"/>
                </a:solidFill>
                <a:latin typeface="Proxima Nova"/>
                <a:ea typeface="Proxima Nova"/>
              </a:rPr>
              <a:t>&lt;number&gt;</a:t>
            </a:fld>
            <a:endParaRPr b="0" lang="ru-RU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900000"/>
            <a:ext cx="8518320" cy="195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База данных агентства по аренде квартир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311760" y="3165840"/>
            <a:ext cx="8518320" cy="7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Студент: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Морозов Николай Константинович.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Группа:</a:t>
            </a:r>
            <a:r>
              <a:rPr b="0" lang="ru" sz="1440" spc="-1" strike="noStrike">
                <a:solidFill>
                  <a:srgbClr val="000000"/>
                </a:solidFill>
                <a:latin typeface="Arial"/>
                <a:ea typeface="Arial"/>
              </a:rPr>
              <a:t> 414.</a:t>
            </a:r>
            <a:endParaRPr b="0" lang="ru-RU" sz="144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8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9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 txBox="1"/>
          <p:nvPr/>
        </p:nvSpPr>
        <p:spPr>
          <a:xfrm>
            <a:off x="301680" y="360000"/>
            <a:ext cx="8518320" cy="54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865080" y="360000"/>
            <a:ext cx="7465320" cy="82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</a:rPr>
              <a:t>ГПОУ «Сыктывкарский политехнический техникум»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191"/>
              </a:spcBef>
              <a:spcAft>
                <a:spcPts val="992"/>
              </a:spcAf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14724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500" spc="-1" strike="noStrike">
                <a:solidFill>
                  <a:srgbClr val="000000"/>
                </a:solidFill>
                <a:latin typeface="Arial"/>
                <a:ea typeface="Arial"/>
              </a:rPr>
              <a:t>SQL-</a:t>
            </a:r>
            <a:r>
              <a:rPr b="0" lang="ru" sz="2500" spc="-1" strike="noStrike">
                <a:solidFill>
                  <a:srgbClr val="000000"/>
                </a:solidFill>
                <a:latin typeface="Alfa Slab One"/>
                <a:ea typeface="Arial"/>
              </a:rPr>
              <a:t>запросы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799560"/>
            <a:ext cx="290520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Arial"/>
                <a:ea typeface="Arial"/>
              </a:rPr>
              <a:t>Были созданы SQL-запросы, которые автоматизируют управление базой данных агентства, обеспечивая обновление, анализ и хранение данных о клиентах, квартирах и арендах. Они поддерживают актуальность информации, упрощают поиск, анализ и управление сделками, повышая эффективность агентства и качество обслуживания клиентов.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oogle Shape;112;p22" descr=""/>
          <p:cNvPicPr/>
          <p:nvPr/>
        </p:nvPicPr>
        <p:blipFill>
          <a:blip r:embed="rId1"/>
          <a:stretch/>
        </p:blipFill>
        <p:spPr>
          <a:xfrm>
            <a:off x="3558240" y="834120"/>
            <a:ext cx="5021280" cy="411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300" spc="-1" strike="noStrike">
                <a:solidFill>
                  <a:srgbClr val="000000"/>
                </a:solidFill>
                <a:latin typeface="Alfa Slab One"/>
              </a:rPr>
              <a:t>Графическое приложение 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080000"/>
            <a:ext cx="3646440" cy="352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Был создан графический интерфейс, позволяющий управлять базой данных. Имеется авторизация, после прохождения которой открываются формы, доступные только определенному пользователю. Есть возможность вставки данных, просмотра таблиц, отчеты.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4680000" y="1080000"/>
            <a:ext cx="3959280" cy="336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22824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Заключение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11760" y="95904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900" spc="-1" strike="noStrike">
                <a:solidFill>
                  <a:srgbClr val="000000"/>
                </a:solidFill>
                <a:latin typeface="Arial"/>
                <a:ea typeface="Arial"/>
              </a:rPr>
              <a:t>В рамках курсовой работы разработана база данных для агентства аренды квартир на PostgreSQL, обеспечивающая хранение и обработку данных о клиентах, квартирах, сотрудниках и аренде. Проведен анализ бизнес-процессов, создана концептуальная модель данных, реализованная с учетом ключевых связей и требований. База данных автоматизирует процессы регистрации, аренды и анализа сделок, улучшая производительность агентства. Система поддерживает аналитику и отчеты.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Введение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Актуальность: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В современных городах спрос на аренду жилья продолжает расти из-за таких факторов, как урбанизация, высокая стоимость покупки недвижимости и мобильность населения. Это делает рынок аренды жилья более конкурентным, и агентствам приходится обрабатывать большие объемы данных, включая информацию о квартирах, клиентах, договорах и сотрудниках. В связи с этим базы данных стали важным инструментом для систематизации и эффективного управления процессами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/>
          </p:nvPr>
        </p:nvSpPr>
        <p:spPr>
          <a:xfrm>
            <a:off x="311760" y="346320"/>
            <a:ext cx="8518320" cy="42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Proxima Nova"/>
                <a:ea typeface="Proxima Nova"/>
              </a:rPr>
              <a:t>Цель: </a:t>
            </a: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создание базы данных для агентства, которая упростит управление информацией и ускорит обработку запросов от клиентов.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Задачи: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Провести анализ требований к базе данных для агентства по аренде квартир.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Разработать структуру базы данных, включающую продуманную схему таблиц и связей между ними, которые будут поддерживать хранение и обработку информации обо всех аспектах аренды.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Реализовать таблицы, настроить связи между ними.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Создать графическое приложение для управления базой данных.</a:t>
            </a:r>
            <a:br>
              <a:rPr sz="1700"/>
            </a:b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Анализ предметной области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700" spc="-1" strike="noStrike">
                <a:solidFill>
                  <a:srgbClr val="000000"/>
                </a:solidFill>
                <a:latin typeface="Arial"/>
                <a:ea typeface="Arial"/>
              </a:rPr>
              <a:t>Предметная область базы данных охватывает управление процессом аренды квартир. Основные функции системы включают регистрацию данных о клиентах, сотрудниках, квартирах и договорах аренды. Система должна обеспечивать хранение и управление данными, такими как контактные данные клиентов, характеристики квартир (адрес, количество комнат, стоимость) и условия договоров. Основные информационные объекты включают клиентов, квартиры, аренду и сотрудников, каждый из которых имеет свои атрибуты и связи с другими объектами. Например, один клиент может арендовать несколько квартир по разным договорам, а каждая квартира может быть сдана в аренду разным клиентам по очереди.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32904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Разработка и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080000"/>
            <a:ext cx="2747880" cy="299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000000"/>
                </a:solidFill>
                <a:latin typeface="Proxima Nova"/>
                <a:ea typeface="Proxima Nova"/>
              </a:rPr>
              <a:t>В ходе работы была создана концептуальная модель базы данных.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88560" y="1101240"/>
            <a:ext cx="4771080" cy="357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0440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Логическая структура базы данных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11760" y="720000"/>
            <a:ext cx="851832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хранит информацию о клиентах, с которыми агентство взаимодействует в процессе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содержит данные о квартирах, которые доступны для аренды через агентство.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Employees хранит информацию о сотрудниках агентства, которые играют важную роль в обеспечении процесса аренды.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Таблица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Rentals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связывает клиентов с квартирами, которые они арендуют, а также указывает ответственного сотрудника. В таблице содержатся ссылки на таблицы клиентов, квартир и сотрудников через внешние ключи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client_id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apartment_id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400" spc="-1" strike="noStrike">
                <a:solidFill>
                  <a:srgbClr val="000000"/>
                </a:solidFill>
                <a:latin typeface="Roboto Mono"/>
                <a:ea typeface="Roboto Mono"/>
              </a:rPr>
              <a:t>employee_id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. Таблица позволяет регистрировать сделки и хранить всю информацию о каждой аренде, что помогает отслеживать и управлять арендными операциями.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84920" y="18180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207720" y="86364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9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Клиенты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обеспечивающий однозначную идентификацию 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каждого клиента.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 клиента, позволяющие идентифицировать его в 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системе.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Email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Телефон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контактные данные, используемые для связи и уведомлений, а также для 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рассылки информации о доступных объектах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9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объекта недвижимости в базе данных.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Адрес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местоположение квартиры, включая улицу, номер дома и квартиры.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Количество комнат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число комнат в квартире, один из основных параметров при выборе 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жилья.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Площадь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общая жилая площадь квартиры в квадратных метрах.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аренды, которая может изменяться в зависимости от спроса.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9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Доступность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статус квартиры, показывающий, свободна ли она для аренды на данный 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момент.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1268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атрибутов таблиц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716400"/>
            <a:ext cx="851832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Аренда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 арендной сделки.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клиента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клиента, заключившего договор аренды, обеспечивающая связь аренды с клиентом.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квартиры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ссылка на квартиру, сдаваемую в аренду, что помогает вести учет занятости объектов.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начала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Дата окончания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временные рамки действия договора, используемые для расчетов и учета занятости.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Цена аренды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стоимость аренды за весь период, указанный в договоре.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Сотрудники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br>
              <a:rPr sz="1300"/>
            </a:b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ID сотрудника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уникальный идентификатор, который позволяет системе различать сотрудников.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Имя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и </a:t>
            </a: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Фамилия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персональные данные, которые используются для идентификации.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10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ru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Должность</a:t>
            </a:r>
            <a:r>
              <a:rPr b="0" lang="ru" sz="1300" spc="-1" strike="noStrike">
                <a:solidFill>
                  <a:srgbClr val="000000"/>
                </a:solidFill>
                <a:latin typeface="Arial"/>
                <a:ea typeface="Arial"/>
              </a:rPr>
              <a:t> — позиция сотрудника в агентстве, от которой могут зависеть права и обязанности.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91800"/>
            <a:ext cx="8518320" cy="57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lfa Slab One"/>
                <a:ea typeface="Alfa Slab One"/>
              </a:rPr>
              <a:t>Определение связей между таблицами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11760" y="664560"/>
            <a:ext cx="8518320" cy="39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Clients и Rentals. Один клиент может арендовать несколько квартир, что создает отношение «один ко многим» между таблицами Clients и Rentals. В таблице Rentals для каждой сделки хранится внешний ключ client_id, указывающий на клиента в Clients. Это позволяет агентству вести полную историю арендных сделок для каждого клиента, что улучшает клиентский сервис и облегчает анализ данных о клиентах.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Apartments и Rentals. Каждая квартира может быть сдана в аренду разным клиентам последовательно, что создает отношение «один ко многим» между Apartments и Rentals. В таблице Rentals хранится внешний ключ apartment_id, который ссылается на таблицу Apartments. Эта связь помогает вести учет занятости квартир, контролировать доступность и поддерживать историю арендных сделок для каждого объекта недвижимости.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340" spc="-1" strike="noStrike">
                <a:solidFill>
                  <a:srgbClr val="000000"/>
                </a:solidFill>
                <a:latin typeface="Arial"/>
                <a:ea typeface="Arial"/>
              </a:rPr>
              <a:t>Связь между таблицами Employees и Rentals. Один сотрудник агентства может вести несколько арендных сделок, поэтому между Employees и Rentals существует отношение «один ко многим». В таблице Rentals внешний ключ employee_id ссылается на сотрудника в таблице Employees. Это позволяет агентству распределять сделки между сотрудниками, контролировать нагрузку и эффективно управлять процессами аренды.</a:t>
            </a: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3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2025-03-15T12:05:29Z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