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604944-896C-4819-9FED-73A3722D10C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E142101-58DF-4D73-A83B-3228F5197C6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5CD5A3-791E-4C29-ACB8-C7CEFEA34D3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969C4F-DCFF-4BD9-88FB-6C713DF262D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19CFAA-C950-4071-AA5E-6752FC1D39F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04AFB80-4665-491D-8D58-4DD424DB2D1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1FF4A9-6EAD-42A7-9565-779F572FE1C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6C7D2C-1009-4E85-A051-8FDB2F4390C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FE23ECD-3104-4BA1-BDF0-16E1C6AD222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06ABB9-5985-47F1-80BC-BB0C73F6D42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0CDD0F-10C2-4603-8872-C5F4F28B210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0;p2"/>
          <p:cNvCxnSpPr/>
          <p:nvPr/>
        </p:nvCxnSpPr>
        <p:spPr>
          <a:xfrm>
            <a:off x="4278240" y="2751120"/>
            <a:ext cx="588240" cy="1080"/>
          </a:xfrm>
          <a:prstGeom prst="straightConnector1">
            <a:avLst/>
          </a:prstGeom>
          <a:ln w="76200">
            <a:solidFill>
              <a:srgbClr val="4285f4"/>
            </a:solidFill>
            <a:round/>
          </a:ln>
        </p:spPr>
      </p:cxn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96A867-10E0-4870-8349-B298984DAD9E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7;p9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7" name="Google Shape;38;p9"/>
          <p:cNvCxnSpPr/>
          <p:nvPr/>
        </p:nvCxnSpPr>
        <p:spPr>
          <a:xfrm>
            <a:off x="5029560" y="4495320"/>
            <a:ext cx="469440" cy="108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28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E165B5-DE15-49A3-9C0F-F2BB36F2D928}" type="slidenum">
              <a:rPr b="0" lang="ru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72249A-E7E0-4632-A9C4-7A64109D5C40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F88680-A02C-4490-A5E6-7922C32F61CC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CC76A8-8C84-4897-BF40-0DDDBA91FF10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843309-D9A1-448B-B376-AEC5C10B368C}" type="slidenum">
              <a:rPr b="0" lang="ru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6641CA-EA1B-41F4-9AFD-2D2C92312018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692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692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2380A5-6B73-456B-A1C0-7890AE33C66E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91F0A9-4A9B-433F-B929-378A49E0B5CF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B9994A-C2BF-4024-AE72-90E62DBC4130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EBF811-A1A7-48F8-A484-B80265ACA103}" type="slidenum">
              <a:rPr b="0" lang="ru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900000"/>
            <a:ext cx="8519400" cy="195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18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База данных агентства по аренде квартир</a:t>
            </a:r>
            <a:endParaRPr b="0" lang="ru-RU" sz="518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Студент:</a:t>
            </a:r>
            <a:r>
              <a:rPr b="0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 Морозов Николай Константинович.</a:t>
            </a:r>
            <a:endParaRPr b="0" lang="ru-RU" sz="14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Группа:</a:t>
            </a:r>
            <a:r>
              <a:rPr b="0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 414.</a:t>
            </a:r>
            <a:endParaRPr b="0" lang="ru-RU" sz="144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8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9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14724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ru" sz="2500" spc="-1" strike="noStrike">
                <a:solidFill>
                  <a:srgbClr val="000000"/>
                </a:solidFill>
                <a:latin typeface="Arial"/>
                <a:ea typeface="Arial"/>
              </a:rPr>
              <a:t>SQL-запросы</a:t>
            </a:r>
            <a:endParaRPr b="0" lang="ru-RU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799560"/>
            <a:ext cx="290628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000000"/>
                </a:solidFill>
                <a:latin typeface="Arial"/>
                <a:ea typeface="Arial"/>
              </a:rPr>
              <a:t>Были созданы SQL-запросы, которые автоматизируют управление базой данных агентства, обеспечивая обновление, анализ и хранение данных о клиентах, квартирах и арендах. Они поддерживают актуальность информации, упрощают поиск, анализ и управление сделками, повышая эффективность агентства и качество обслуживания клиентов.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Google Shape;112;p22" descr=""/>
          <p:cNvPicPr/>
          <p:nvPr/>
        </p:nvPicPr>
        <p:blipFill>
          <a:blip r:embed="rId1"/>
          <a:stretch/>
        </p:blipFill>
        <p:spPr>
          <a:xfrm>
            <a:off x="3558240" y="834120"/>
            <a:ext cx="5022360" cy="411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300" spc="-1" strike="noStrike">
                <a:solidFill>
                  <a:srgbClr val="000000"/>
                </a:solidFill>
                <a:latin typeface="Arial"/>
              </a:rPr>
              <a:t>Графическое приложение </a:t>
            </a:r>
            <a:endParaRPr b="0" lang="ru-RU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080000"/>
            <a:ext cx="3647520" cy="35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Был создан графический интерфейс, позволяющий вставлять данные во все таблицы базы данных. Это предоставляет большое удобство при использовании базы данных.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497840" y="1080000"/>
            <a:ext cx="3961440" cy="348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22824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Заключение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95904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900" spc="-1" strike="noStrike">
                <a:solidFill>
                  <a:srgbClr val="000000"/>
                </a:solidFill>
                <a:latin typeface="Arial"/>
                <a:ea typeface="Arial"/>
              </a:rPr>
              <a:t>В рамках курсовой работы разработана база данных для агентства аренды квартир на PostgreSQL, обеспечивающая хранение и обработку данных о клиентах, квартирах, сотрудниках и аренде. Проведен анализ бизнес-процессов, создана концептуальная модель данных, реализованная с учетом ключевых связей и требований. База данных автоматизирует процессы регистрации, аренды и анализа сделок, улучшая производительность агентства. Система поддерживает аналитику, включая отчеты о популярности квартир, стоимости и эффективности сотрудников.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Введение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Актуальность: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В современных городах спрос на аренду жилья продолжает расти из-за таких факторов, как урбанизация, высокая стоимость покупки недвижимости и мобильность населения. Это делает рынок аренды жилья более конкурентным, и агентствам приходится обрабатывать большие объемы данных, включая информацию о квартирах, клиентах, договорах и сотрудниках. В связи с этим базы данных стали важным инструментом для систематизации и эффективного управления процессами аренды.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/>
          </p:nvPr>
        </p:nvSpPr>
        <p:spPr>
          <a:xfrm>
            <a:off x="311760" y="346320"/>
            <a:ext cx="8519400" cy="422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Цель: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создание базы данных для агентства, которая упростит управление информацией и ускорит обработку запросов от клиентов.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Arial"/>
                <a:ea typeface="Arial"/>
              </a:rPr>
              <a:t>Задачи: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Провести анализ требований к базе данных для агентства по аренде квартир.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Разработать структуру базы данных, включающую продуманную схему таблиц и связей между ними, которые будут поддерживать хранение и обработку информации обо всех аспектах аренды.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Реализовать таблицы, настроить связи между ними.</a:t>
            </a:r>
            <a:br>
              <a:rPr sz="1700"/>
            </a:b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Анализ предметной области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Предметная область базы данных охватывает управление процессом аренды квартир. Основные функции системы включают регистрацию данных о клиентах, сотрудниках, квартирах и договорах аренды. Система должна обеспечивать хранение и управление данными, такими как контактные данные клиентов, характеристики квартир (адрес, количество комнат, стоимость) и условия договоров. Основные информационные объекты включают клиентов, квартиры, аренду и сотрудников, каждый из которых имеет свои атрибуты и связи с другими объектами. Например, один клиент может арендовать несколько квартир по разным договорам, а каждая квартира может быть сдана в аренду разным клиентам по очереди.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9180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Разработка и структура базы данных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11760" y="6645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В ходе работы была создана концептуальная модель базы данных.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Google Shape;81;p17" descr=""/>
          <p:cNvPicPr/>
          <p:nvPr/>
        </p:nvPicPr>
        <p:blipFill>
          <a:blip r:embed="rId1"/>
          <a:stretch/>
        </p:blipFill>
        <p:spPr>
          <a:xfrm>
            <a:off x="494640" y="1142640"/>
            <a:ext cx="6535440" cy="367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10440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Логическая структура базы данных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11760" y="720000"/>
            <a:ext cx="8519400" cy="419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Clients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хранит информацию о клиентах, с которыми агентство взаимодействует в процессе аренды.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Apartments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содержит данные о квартирах, которые доступны для аренды через агентство.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Employees хранит информацию о сотрудниках агентства, которые играют важную роль в обеспечении процесса аренды.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Rentals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связывает клиентов с квартирами, которые они арендуют, а также указывает ответственного сотрудника. В таблице содержатся ссылки на таблицы клиентов, квартир и сотрудников через внешние ключи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client_id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apartment_id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employee_id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. Таблица позволяет регистрировать сделки и хранить всю информацию о каждой аренде, что помогает отслеживать и управлять арендными операциями.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84920" y="18180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Определение атрибутов таблиц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207720" y="86364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9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Клиенты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клиента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идентификатор, обеспечивающий однозначную идентификацию каждого клиента.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Имя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Фамилия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персональные данные клиента, позволяющие идентифицировать его в системе.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Email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Телефон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контактные данные, используемые для связи и уведомлений, а также для рассылки информации о доступных объектах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95000"/>
              </a:lnSpc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Квартиры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квартиры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 объекта недвижимости в базе данных.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Адрес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местоположение квартиры, включая улицу, номер дома и квартиры.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Количество комнат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число комнат в квартире, один из основных параметров при выборе жилья.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Площадь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общая жилая площадь квартиры в квадратных метрах.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Цена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стоимость аренды, которая может изменяться в зависимости от спроса.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Доступность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статус квартиры, показывающий, свободна ли она для аренды на данный момент.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1268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Определение атрибутов таблиц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71640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Аренда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аренды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 арендной сделки.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клиента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ссылка на клиента, заключившего договор аренды, обеспечивающая связь аренды с клиентом.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квартиры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ссылка на квартиру, сдаваемую в аренду, что помогает вести учет занятости объектов.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Дата начала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Дата окончания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временные рамки действия договора, используемые для расчетов и учета занятости.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Цена аренды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стоимость аренды за весь период, указанный в договоре.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Сотрудники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сотрудника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идентификатор, который позволяет системе различать сотрудников.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Имя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Фамилия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персональные данные, которые используются для идентификации.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Должность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позиция сотрудника в агентстве, от которой могут зависеть права и обязанности.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9180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Определение связей между таблицами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664560"/>
            <a:ext cx="8519400" cy="390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5000"/>
              </a:lnSpc>
              <a:buNone/>
              <a:tabLst>
                <a:tab algn="l" pos="0"/>
              </a:tabLst>
            </a:pPr>
            <a:r>
              <a:rPr b="0" lang="ru" sz="1340" spc="-1" strike="noStrike">
                <a:solidFill>
                  <a:srgbClr val="000000"/>
                </a:solidFill>
                <a:latin typeface="Arial"/>
                <a:ea typeface="Arial"/>
              </a:rPr>
              <a:t>Связь между таблицами Clients и Rentals. Один клиент может арендовать несколько квартир, что создает отношение «один ко многим» между таблицами Clients и Rentals. В таблице Rentals для каждой сделки хранится внешний ключ client_id, указывающий на клиента в Clients. Это позволяет агентству вести полную историю арендных сделок для каждого клиента, что улучшает клиентский сервис и облегчает анализ данных о клиентах.</a:t>
            </a: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340" spc="-1" strike="noStrike">
                <a:solidFill>
                  <a:srgbClr val="000000"/>
                </a:solidFill>
                <a:latin typeface="Arial"/>
                <a:ea typeface="Arial"/>
              </a:rPr>
              <a:t>Связь между таблицами Apartments и Rentals. Каждая квартира может быть сдана в аренду разным клиентам последовательно, что создает отношение «один ко многим» между Apartments и Rentals. В таблице Rentals хранится внешний ключ apartment_id, который ссылается на таблицу Apartments. Эта связь помогает вести учет занятости квартир, контролировать доступность и поддерживать историю арендных сделок для каждого объекта недвижимости.</a:t>
            </a: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340" spc="-1" strike="noStrike">
                <a:solidFill>
                  <a:srgbClr val="000000"/>
                </a:solidFill>
                <a:latin typeface="Arial"/>
                <a:ea typeface="Arial"/>
              </a:rPr>
              <a:t>Связь между таблицами Employees и Rentals. Один сотрудник агентства может вести несколько арендных сделок, поэтому между Employees и Rentals существует отношение «один ко многим». В таблице Rentals внешний ключ employee_id ссылается на сотрудника в таблице Employees. Это позволяет агентству распределять сделки между сотрудниками, контролировать нагрузку и эффективно управлять процессами аренды.</a:t>
            </a: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2025-03-15T09:06:50Z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