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3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8320" cy="341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5F4DD26-11FC-4E38-AFA2-C441B92500BE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D54B9B06-EEA9-42FA-B25C-C6E0CA46AAC7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58F9AEB-6E0D-47DE-8E23-EA07D366F1C5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C5F91C-C9AF-4287-B429-8D1F5491DC0B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7BC680-DF4C-483E-A552-11FCD85D5C3F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06B82B5-BBDB-4E70-85FA-4B3216884C43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3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8320" cy="341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38870F-A159-4CB9-9724-46FEFD07979F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3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6920" cy="341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6760" y="1152360"/>
            <a:ext cx="4156920" cy="341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7ED9BE-FF64-481D-8EE5-03D493F41C67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3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9104D1C-7A95-4A6B-9BAB-F9FD4F302002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9525DB8-43E8-4F92-B2C3-CC0A54C5FAB0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2B15C1F-65DB-456E-9479-A067055FBE8F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Google Shape;10;p2"/>
          <p:cNvCxnSpPr/>
          <p:nvPr/>
        </p:nvCxnSpPr>
        <p:spPr>
          <a:xfrm>
            <a:off x="4278240" y="2751120"/>
            <a:ext cx="589320" cy="2160"/>
          </a:xfrm>
          <a:prstGeom prst="straightConnector1">
            <a:avLst/>
          </a:prstGeom>
          <a:ln w="76200">
            <a:solidFill>
              <a:srgbClr val="4285f4"/>
            </a:solidFill>
            <a:round/>
          </a:ln>
        </p:spPr>
      </p:cxn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3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2ACDDF-E2B7-4667-B723-74C1F394CFE4}" type="slidenum">
              <a:rPr b="0" lang="ru" sz="1000" spc="-1" strike="noStrike">
                <a:solidFill>
                  <a:schemeClr val="dk2"/>
                </a:solidFill>
                <a:latin typeface="Proxima Nova"/>
                <a:ea typeface="Proxima Nova"/>
              </a:rPr>
              <a:t>1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37;p9"/>
          <p:cNvSpPr/>
          <p:nvPr/>
        </p:nvSpPr>
        <p:spPr>
          <a:xfrm>
            <a:off x="4572000" y="0"/>
            <a:ext cx="4569840" cy="51415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7" name="Google Shape;38;p9"/>
          <p:cNvCxnSpPr/>
          <p:nvPr/>
        </p:nvCxnSpPr>
        <p:spPr>
          <a:xfrm>
            <a:off x="5029560" y="4495320"/>
            <a:ext cx="470520" cy="21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28" name="PlaceHolder 1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lt1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F72313A-A1CC-4A51-9C88-3BD28CCE707E}" type="slidenum">
              <a:rPr b="0" lang="ru" sz="1000" spc="-1" strike="noStrike">
                <a:solidFill>
                  <a:schemeClr val="lt1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76F274E-111B-40D6-B5EF-7398343E5FA1}" type="slidenum">
              <a:rPr b="0" lang="ru" sz="1000" spc="-1" strike="noStrike">
                <a:solidFill>
                  <a:schemeClr val="dk2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F8873E-9410-4C34-BBA8-5881D24A9F71}" type="slidenum">
              <a:rPr b="0" lang="ru" sz="1000" spc="-1" strike="noStrike">
                <a:solidFill>
                  <a:schemeClr val="dk2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54B33EB-D148-47E4-923F-16532C9E2701}" type="slidenum">
              <a:rPr b="0" lang="ru" sz="1000" spc="-1" strike="noStrike">
                <a:solidFill>
                  <a:schemeClr val="dk2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lt1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116263-6FB1-4A67-A9D2-6152A99A5CAB}" type="slidenum">
              <a:rPr b="0" lang="ru" sz="1000" spc="-1" strike="noStrike">
                <a:solidFill>
                  <a:schemeClr val="lt1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3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8320" cy="341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Outli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ne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5759C39-5902-4344-BD46-730FCCC883C6}" type="slidenum">
              <a:rPr b="0" lang="ru" sz="1000" spc="-1" strike="noStrike">
                <a:solidFill>
                  <a:schemeClr val="dk2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3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6560" cy="341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6760" y="1152360"/>
            <a:ext cx="4156560" cy="341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148640-8C18-4760-81AC-EC64F744C1CC}" type="slidenum">
              <a:rPr b="0" lang="ru" sz="1000" spc="-1" strike="noStrike">
                <a:solidFill>
                  <a:schemeClr val="dk2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3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691935B-8694-4D32-B800-8BCA14BD6358}" type="slidenum">
              <a:rPr b="0" lang="ru" sz="1000" spc="-1" strike="noStrike">
                <a:solidFill>
                  <a:schemeClr val="dk2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4B2B193-83A4-48A6-A941-386EB310AA6D}" type="slidenum">
              <a:rPr b="0" lang="ru" sz="1000" spc="-1" strike="noStrike">
                <a:solidFill>
                  <a:schemeClr val="dk2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lt1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5DCDF7-856E-47F9-B03A-39074D25D2FB}" type="slidenum">
              <a:rPr b="0" lang="ru" sz="1000" spc="-1" strike="noStrike">
                <a:solidFill>
                  <a:schemeClr val="lt1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900000"/>
            <a:ext cx="8518320" cy="195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4000" spc="-1" strike="noStrike">
                <a:solidFill>
                  <a:srgbClr val="000000"/>
                </a:solidFill>
                <a:latin typeface="Alfa Slab One"/>
                <a:ea typeface="Alfa Slab One"/>
              </a:rPr>
              <a:t>База данных агентства по аренде квартир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311760" y="3165840"/>
            <a:ext cx="8518320" cy="731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ru" sz="1440" spc="-1" strike="noStrike">
                <a:solidFill>
                  <a:srgbClr val="000000"/>
                </a:solidFill>
                <a:latin typeface="Arial"/>
                <a:ea typeface="Arial"/>
              </a:rPr>
              <a:t>Студент:</a:t>
            </a:r>
            <a:r>
              <a:rPr b="0" lang="ru" sz="1440" spc="-1" strike="noStrike">
                <a:solidFill>
                  <a:srgbClr val="000000"/>
                </a:solidFill>
                <a:latin typeface="Arial"/>
                <a:ea typeface="Arial"/>
              </a:rPr>
              <a:t> Морозов Николай Константинович.</a:t>
            </a:r>
            <a:endParaRPr b="0" lang="ru-RU" sz="144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ru" sz="1440" spc="-1" strike="noStrike">
                <a:solidFill>
                  <a:srgbClr val="000000"/>
                </a:solidFill>
                <a:latin typeface="Arial"/>
                <a:ea typeface="Arial"/>
              </a:rPr>
              <a:t>Группа:</a:t>
            </a:r>
            <a:r>
              <a:rPr b="0" lang="ru" sz="1440" spc="-1" strike="noStrike">
                <a:solidFill>
                  <a:srgbClr val="000000"/>
                </a:solidFill>
                <a:latin typeface="Arial"/>
                <a:ea typeface="Arial"/>
              </a:rPr>
              <a:t> 414.</a:t>
            </a:r>
            <a:endParaRPr b="0" lang="ru-RU" sz="144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8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ru-RU" sz="19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 txBox="1"/>
          <p:nvPr/>
        </p:nvSpPr>
        <p:spPr>
          <a:xfrm>
            <a:off x="301680" y="360000"/>
            <a:ext cx="8518320" cy="54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865080" y="360000"/>
            <a:ext cx="7465320" cy="82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ГПОУ «Сыктывкарский политехнический техникум» 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1191"/>
              </a:spcBef>
              <a:spcAft>
                <a:spcPts val="992"/>
              </a:spcAft>
            </a:pP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147240"/>
            <a:ext cx="8518320" cy="57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2500" spc="-1" strike="noStrike">
                <a:solidFill>
                  <a:srgbClr val="000000"/>
                </a:solidFill>
                <a:latin typeface="Arial"/>
                <a:ea typeface="Arial"/>
              </a:rPr>
              <a:t>SQL-</a:t>
            </a:r>
            <a:r>
              <a:rPr b="0" lang="ru" sz="2500" spc="-1" strike="noStrike">
                <a:solidFill>
                  <a:srgbClr val="000000"/>
                </a:solidFill>
                <a:latin typeface="Alfa Slab One"/>
                <a:ea typeface="Arial"/>
              </a:rPr>
              <a:t>запросы</a:t>
            </a:r>
            <a:endParaRPr b="0" lang="ru-RU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311760" y="799560"/>
            <a:ext cx="2905200" cy="341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500" spc="-1" strike="noStrike">
                <a:solidFill>
                  <a:srgbClr val="000000"/>
                </a:solidFill>
                <a:latin typeface="Arial"/>
                <a:ea typeface="Arial"/>
              </a:rPr>
              <a:t>Были созданы SQL-запросы, которые автоматизируют управление базой данных агентства, </a:t>
            </a:r>
            <a:r>
              <a:rPr b="0" lang="ru" sz="1500" spc="-1" strike="noStrike">
                <a:solidFill>
                  <a:srgbClr val="000000"/>
                </a:solidFill>
                <a:latin typeface="Arial"/>
                <a:ea typeface="Arial"/>
              </a:rPr>
              <a:t>обеспечивая обновление, анализ и хранение данных о клиентах, квартирах и арендах. Они </a:t>
            </a:r>
            <a:r>
              <a:rPr b="0" lang="ru" sz="1500" spc="-1" strike="noStrike">
                <a:solidFill>
                  <a:srgbClr val="000000"/>
                </a:solidFill>
                <a:latin typeface="Arial"/>
                <a:ea typeface="Arial"/>
              </a:rPr>
              <a:t>поддерживают актуальность информации, упрощают поиск, анализ и управление сделками, </a:t>
            </a:r>
            <a:r>
              <a:rPr b="0" lang="ru" sz="1500" spc="-1" strike="noStrike">
                <a:solidFill>
                  <a:srgbClr val="000000"/>
                </a:solidFill>
                <a:latin typeface="Arial"/>
                <a:ea typeface="Arial"/>
              </a:rPr>
              <a:t>повышая эффективность агентства и качество обслуживания клиентов.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Google Shape;112;p22" descr=""/>
          <p:cNvPicPr/>
          <p:nvPr/>
        </p:nvPicPr>
        <p:blipFill>
          <a:blip r:embed="rId1"/>
          <a:stretch/>
        </p:blipFill>
        <p:spPr>
          <a:xfrm>
            <a:off x="3558240" y="834120"/>
            <a:ext cx="5021280" cy="411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8518320" cy="57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300" spc="-1" strike="noStrike">
                <a:solidFill>
                  <a:srgbClr val="000000"/>
                </a:solidFill>
                <a:latin typeface="Alfa Slab One"/>
              </a:rPr>
              <a:t>Графическое приложение </a:t>
            </a:r>
            <a:endParaRPr b="0" lang="ru-RU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11760" y="1080000"/>
            <a:ext cx="3646440" cy="352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Был создан графический интерфейс, позволяющий управлять базой данных. Имеется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авторизация, после прохождения которой открываются формы, доступные только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определенному пользователю. Есть возможность вставки данных, просмотра таблиц,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отчеты.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4680000" y="1080000"/>
            <a:ext cx="3959280" cy="336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228240"/>
            <a:ext cx="8518320" cy="57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rgbClr val="000000"/>
                </a:solidFill>
                <a:latin typeface="Alfa Slab One"/>
                <a:ea typeface="Alfa Slab One"/>
              </a:rPr>
              <a:t>Заключение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311760" y="959040"/>
            <a:ext cx="8518320" cy="341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900" spc="-1" strike="noStrike">
                <a:solidFill>
                  <a:srgbClr val="000000"/>
                </a:solidFill>
                <a:latin typeface="Arial"/>
                <a:ea typeface="Arial"/>
              </a:rPr>
              <a:t>В рамках курсовой работы разработана база данных для агентства аренды квартир на PostgreSQL, обеспечивающая хранение и обработку данных о клиентах, квартирах, сотрудниках и аренде. Проведен анализ, создана концептуальная модель данных, реализованная с учетом ключевых связей и требований. База данных автоматизирует процессы регистрации, аренды и анализа сделок, улучшая производительность агентства. Система поддерживает аналитику и отчеты.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320" cy="57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rgbClr val="000000"/>
                </a:solidFill>
                <a:latin typeface="Alfa Slab One"/>
                <a:ea typeface="Alfa Slab One"/>
              </a:rPr>
              <a:t>Введение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8320" cy="341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Актуальность: </a:t>
            </a: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В современных городах спрос на аренду жилья продолжает расти из-за таких факторов, как урбанизация, высокая стоимость покупки недвижимости и мобильность населения. Это делает рынок аренды жилья более конкурентным, и агентствам приходится обрабатывать большие объемы данных, включая информацию о квартирах, клиентах, договорах и сотрудниках. В связи с этим базы данных стали важным инструментом для систематизации и эффективного управления процессами аренды.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/>
          </p:nvPr>
        </p:nvSpPr>
        <p:spPr>
          <a:xfrm>
            <a:off x="311760" y="346320"/>
            <a:ext cx="8518320" cy="422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Цель: </a:t>
            </a: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создание базы данных для агентства, которая упростит управление информацией и ускорит обработку запросов от клиентов.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rgbClr val="000000"/>
                </a:solidFill>
                <a:latin typeface="Arial"/>
                <a:ea typeface="Arial"/>
              </a:rPr>
              <a:t>Задачи: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Провести анализ требований к базе данных для агентства по аренде квартир. 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Разработать структуру базы данных, включающую продуманную схему таблиц и связей между ними, которые будут поддерживать хранение и обработку информации обо всех аспектах аренды.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Реализовать таблицы, настроить связи между ними.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Создать графическое приложение для управления базой данных.</a:t>
            </a:r>
            <a:br>
              <a:rPr sz="1700"/>
            </a:b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320" cy="57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rgbClr val="000000"/>
                </a:solidFill>
                <a:latin typeface="Alfa Slab One"/>
                <a:ea typeface="Alfa Slab One"/>
              </a:rPr>
              <a:t>Анализ предметной области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8320" cy="341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Предметная область базы данных охватывает управление процессом аренды квартир. Основные функции системы включают регистрацию данных о клиентах, сотрудниках, квартирах и договорах аренды. Система должна обеспечивать хранение и управление данными, такими как контактные данные клиентов, характеристики квартир (адрес, количество комнат, стоимость). Основные информационные объекты включают клиентов, квартиры, аренду и сотрудников, каждый из которых имеет свои атрибуты и связи с другими объектами. Например, один клиент может арендовать несколько квартир, а каждая квартира может быть сдана в аренду разным клиентам.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329040"/>
            <a:ext cx="8518320" cy="57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rgbClr val="000000"/>
                </a:solidFill>
                <a:latin typeface="Alfa Slab One"/>
                <a:ea typeface="Alfa Slab One"/>
              </a:rPr>
              <a:t>Разработка и структура базы данных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311760" y="1080000"/>
            <a:ext cx="2747880" cy="299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В ходе работы была создана концептуальная модель базы данных.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688560" y="1101240"/>
            <a:ext cx="4771080" cy="357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104400"/>
            <a:ext cx="8518320" cy="57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rgbClr val="000000"/>
                </a:solidFill>
                <a:latin typeface="Alfa Slab One"/>
                <a:ea typeface="Alfa Slab One"/>
              </a:rPr>
              <a:t>Логическая структура базы данных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311760" y="720000"/>
            <a:ext cx="851832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Таблица </a:t>
            </a:r>
            <a:r>
              <a:rPr b="0" lang="ru" sz="1400" spc="-1" strike="noStrike">
                <a:solidFill>
                  <a:srgbClr val="000000"/>
                </a:solidFill>
                <a:latin typeface="Roboto Mono"/>
                <a:ea typeface="Roboto Mono"/>
              </a:rPr>
              <a:t>Clients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хранит информацию о клиентах, с которыми агентство взаимодействует в процессе аренды.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Таблица </a:t>
            </a:r>
            <a:r>
              <a:rPr b="0" lang="ru" sz="1400" spc="-1" strike="noStrike">
                <a:solidFill>
                  <a:srgbClr val="000000"/>
                </a:solidFill>
                <a:latin typeface="Roboto Mono"/>
                <a:ea typeface="Roboto Mono"/>
              </a:rPr>
              <a:t>Apartments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содержит данные о квартирах, которые доступны для аренды через агентство.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Таблица Employees хранит информацию о сотрудниках агентства, которые играют важную роль в обеспечении процесса аренды.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Таблица </a:t>
            </a:r>
            <a:r>
              <a:rPr b="0" lang="ru" sz="1400" spc="-1" strike="noStrike">
                <a:solidFill>
                  <a:srgbClr val="000000"/>
                </a:solidFill>
                <a:latin typeface="Roboto Mono"/>
                <a:ea typeface="Roboto Mono"/>
              </a:rPr>
              <a:t>Rentals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связывает клиентов с квартирами, которые они арендуют, а также указывает ответственного сотрудника. В таблице содержатся ссылки на таблицы клиентов, квартир и сотрудников через внешние ключи </a:t>
            </a:r>
            <a:r>
              <a:rPr b="0" lang="ru" sz="1400" spc="-1" strike="noStrike">
                <a:solidFill>
                  <a:srgbClr val="000000"/>
                </a:solidFill>
                <a:latin typeface="Roboto Mono"/>
                <a:ea typeface="Roboto Mono"/>
              </a:rPr>
              <a:t>client_id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ru" sz="1400" spc="-1" strike="noStrike">
                <a:solidFill>
                  <a:srgbClr val="000000"/>
                </a:solidFill>
                <a:latin typeface="Roboto Mono"/>
                <a:ea typeface="Roboto Mono"/>
              </a:rPr>
              <a:t>apartment_id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и </a:t>
            </a:r>
            <a:r>
              <a:rPr b="0" lang="ru" sz="1400" spc="-1" strike="noStrike">
                <a:solidFill>
                  <a:srgbClr val="000000"/>
                </a:solidFill>
                <a:latin typeface="Roboto Mono"/>
                <a:ea typeface="Roboto Mono"/>
              </a:rPr>
              <a:t>employee_id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. Таблица позволяет регистрировать сделки и хранить всю информацию о каждой аренде, что помогает отслеживать и управлять арендными операциями.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84920" y="181800"/>
            <a:ext cx="8518320" cy="57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rgbClr val="000000"/>
                </a:solidFill>
                <a:latin typeface="Alfa Slab One"/>
                <a:ea typeface="Alfa Slab One"/>
              </a:rPr>
              <a:t>Определение атрибутов таблиц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207720" y="863640"/>
            <a:ext cx="8518320" cy="341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11040">
              <a:lnSpc>
                <a:spcPct val="9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1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Клиенты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br>
              <a:rPr sz="1300"/>
            </a:b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ID клиента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уникальный идентификатор, обеспечивающий однозначную идентификацию каждого клиента.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Имя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и </a:t>
            </a: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Фамилия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персональные данные клиента, позволяющие идентифицировать его в системе.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Email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и </a:t>
            </a: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Телефон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контактные данные, используемые для связи и уведомлений, а также для рассылки информации о доступных объектах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95000"/>
              </a:lnSpc>
              <a:buClr>
                <a:srgbClr val="000000"/>
              </a:buClr>
              <a:buFont typeface="Arial"/>
              <a:buChar char="●"/>
            </a:pPr>
            <a:r>
              <a:rPr b="1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Квартиры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br>
              <a:rPr sz="1300"/>
            </a:b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ID квартиры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уникальный идентификатор объекта недвижимости в базе данных.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Адрес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местоположение квартиры, включая улицу, номер дома и квартиры.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Количество комнат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число комнат в квартире, один из основных параметров при выборе жилья.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Площадь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общая жилая площадь квартиры в квадратных метрах.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Цена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стоимость аренды, которая может изменяться в зависимости от спроса.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Доступность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статус квартиры, показывающий, свободна ли она для аренды на данный момент.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112680"/>
            <a:ext cx="8518320" cy="57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rgbClr val="000000"/>
                </a:solidFill>
                <a:latin typeface="Alfa Slab One"/>
                <a:ea typeface="Alfa Slab One"/>
              </a:rPr>
              <a:t>Определение атрибутов таблиц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716400"/>
            <a:ext cx="8518320" cy="341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1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Аренда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br>
              <a:rPr sz="1300"/>
            </a:b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ID аренды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уникальный идентификатор арендной сделки.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ID клиента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ссылка на клиента, заключившего договор аренды, обеспечивающая связь аренды с клиентом.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ID квартиры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ссылка на квартиру, сдаваемую в аренду, что помогает вести учет занятости объектов.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Дата начала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и </a:t>
            </a: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Дата окончания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временные рамки действия договора, используемые для расчетов и учета занятости.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Цена аренды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стоимость аренды за весь период, указанный в договоре.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Сотрудники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br>
              <a:rPr sz="1300"/>
            </a:b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ID сотрудника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уникальный идентификатор, который позволяет системе различать сотрудников.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Имя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и </a:t>
            </a: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Фамилия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персональные данные, которые используются для идентификации.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Должность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позиция сотрудника в агентстве, от которой могут зависеть права и обязанности.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91800"/>
            <a:ext cx="8518320" cy="57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rgbClr val="000000"/>
                </a:solidFill>
                <a:latin typeface="Alfa Slab One"/>
                <a:ea typeface="Alfa Slab One"/>
              </a:rPr>
              <a:t>Определение связей между таблицами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11760" y="664560"/>
            <a:ext cx="8518320" cy="390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95000"/>
              </a:lnSpc>
              <a:buNone/>
              <a:tabLst>
                <a:tab algn="l" pos="0"/>
              </a:tabLst>
            </a:pPr>
            <a:r>
              <a:rPr b="0" lang="ru" sz="1340" spc="-1" strike="noStrike">
                <a:solidFill>
                  <a:srgbClr val="000000"/>
                </a:solidFill>
                <a:latin typeface="Arial"/>
                <a:ea typeface="Arial"/>
              </a:rPr>
              <a:t>Связь между таблицами Clients и Rentals. Один клиент может арендовать несколько квартир, что создает отношение «один ко многим» между таблицами Clients и Rentals. В таблице Rentals для каждой сделки хранится внешний ключ client_id, указывающий на клиента в Clients. Это позволяет агентству вести полную историю арендных сделок для каждого клиента, что улучшает клиентский сервис и облегчает анализ данных о клиентах.</a:t>
            </a:r>
            <a:endParaRPr b="0" lang="ru-RU" sz="134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ru-RU" sz="134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1340" spc="-1" strike="noStrike">
                <a:solidFill>
                  <a:srgbClr val="000000"/>
                </a:solidFill>
                <a:latin typeface="Arial"/>
                <a:ea typeface="Arial"/>
              </a:rPr>
              <a:t>Связь между таблицами Apartments и Rentals. Каждая квартира может быть сдана в аренду разным клиентам последовательно, что создает отношение «один ко многим» между Apartments и Rentals. В таблице Rentals хранится внешний ключ apartment_id, который ссылается на таблицу Apartments. Эта связь помогает вести учет занятости квартир, контролировать доступность и поддерживать историю арендных сделок для каждого объекта недвижимости.</a:t>
            </a:r>
            <a:endParaRPr b="0" lang="ru-RU" sz="134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ru-RU" sz="134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1340" spc="-1" strike="noStrike">
                <a:solidFill>
                  <a:srgbClr val="000000"/>
                </a:solidFill>
                <a:latin typeface="Arial"/>
                <a:ea typeface="Arial"/>
              </a:rPr>
              <a:t>Связь между таблицами Employees и Rentals. Один сотрудник агентства может вести несколько арендных сделок, поэтому между Employees и Rentals существует отношение «один ко многим». В таблице Rentals внешний ключ employee_id ссылается на сотрудника в таблице Employees. Это позволяет агентству распределять сделки между сотрудниками, контролировать нагрузку и эффективно управлять процессами аренды.</a:t>
            </a:r>
            <a:endParaRPr b="0" lang="ru-RU" sz="134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ru-RU" sz="134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ru-RU" sz="13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2025-03-15T12:23:20Z</dcterms:modified>
  <cp:revision>12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