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6FD38-6888-44F2-A15F-7AC84767207A}" v="434" dt="2022-07-28T21:06:27.540"/>
    <p1510:client id="{F5830D4F-B4C5-4017-A74E-DE197A0C897C}" v="65" dt="2022-07-28T19:53:14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867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899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0048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0157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734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63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081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49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578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77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850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8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n.danilevskiy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>
                <a:solidFill>
                  <a:schemeClr val="bg1"/>
                </a:solidFill>
              </a:rPr>
              <a:t>Формирование модели монетизации для игрового приложения "Космические братья"</a:t>
            </a:r>
          </a:p>
          <a:p>
            <a:pPr>
              <a:lnSpc>
                <a:spcPct val="90000"/>
              </a:lnSpc>
            </a:pPr>
            <a:endParaRPr lang="ru-RU" sz="340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ru-RU" sz="1800">
                <a:solidFill>
                  <a:schemeClr val="bg1"/>
                </a:solidFill>
              </a:rPr>
              <a:t>Июль 2022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Абстрактный белый и серый плетение шаблон">
            <a:extLst>
              <a:ext uri="{FF2B5EF4-FFF2-40B4-BE49-F238E27FC236}">
                <a16:creationId xmlns:a16="http://schemas.microsoft.com/office/drawing/2014/main" id="{3ECD5043-87C4-4AE2-3C45-B461EB26C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29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B97C5-B062-E565-55E4-13CC0055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КОЛИЧЕСТВО СЕССИЙ В ДЕНЬ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4C7705-BFC7-158C-9791-31E459A78786}"/>
              </a:ext>
            </a:extLst>
          </p:cNvPr>
          <p:cNvSpPr txBox="1"/>
          <p:nvPr/>
        </p:nvSpPr>
        <p:spPr>
          <a:xfrm>
            <a:off x="4678589" y="657497"/>
            <a:ext cx="6713312" cy="12304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Количество сессий в день: 4110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Количество сессий в день на каждого пользователя: 1.33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26D41BB-49CD-72A3-E760-8130F3C49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340" y="2147814"/>
            <a:ext cx="9315321" cy="400558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510C3C-3D62-4341-81BD-9D02EFE6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9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6">
            <a:extLst>
              <a:ext uri="{FF2B5EF4-FFF2-40B4-BE49-F238E27FC236}">
                <a16:creationId xmlns:a16="http://schemas.microsoft.com/office/drawing/2014/main" id="{74ABF6B1-3A9A-4CEE-889E-0D96AB03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23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789B2-5275-B751-2585-B74FBF6B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53" y="919186"/>
            <a:ext cx="10744394" cy="718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КОЭФФИЦИЕНТ УДЕРЖАНИЯ RETENTION RATE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396A9DC9-20EC-2444-0515-473D067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92" y="3749517"/>
            <a:ext cx="6031304" cy="718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Retention Rate на второй день «жизни» когорт: 47.09%</a:t>
            </a:r>
          </a:p>
        </p:txBody>
      </p:sp>
      <p:cxnSp>
        <p:nvCxnSpPr>
          <p:cNvPr id="34" name="Straight Connector 18">
            <a:extLst>
              <a:ext uri="{FF2B5EF4-FFF2-40B4-BE49-F238E27FC236}">
                <a16:creationId xmlns:a16="http://schemas.microsoft.com/office/drawing/2014/main" id="{E0AA8030-FA65-4B8E-8530-372EEE851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BAF8395-1CE7-EAC5-B973-144321CC2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49" y="1639148"/>
            <a:ext cx="6222201" cy="466858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FF5F6B-56FF-659E-98B1-C4C24851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1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BD519-B6DB-75FD-FB77-42E5AE47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>
                <a:ea typeface="+mj-lt"/>
                <a:cs typeface="+mj-lt"/>
              </a:rPr>
              <a:t>СТОИМОСТЬ ПРИВЛЕЧЕНИЯ КЛИЕНТА CAC</a:t>
            </a:r>
            <a:endParaRPr lang="ru-RU" sz="3400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64B972-A244-251D-D9DB-D5905C7F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73" y="2632870"/>
            <a:ext cx="4648680" cy="35002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900">
                <a:ea typeface="+mn-lt"/>
                <a:cs typeface="+mn-lt"/>
              </a:rPr>
              <a:t>Стоимость привлечения пользователей по источникам трафика:</a:t>
            </a:r>
            <a:endParaRPr lang="ru-RU" sz="1900"/>
          </a:p>
          <a:p>
            <a:pPr>
              <a:lnSpc>
                <a:spcPct val="110000"/>
              </a:lnSpc>
            </a:pPr>
            <a:r>
              <a:rPr lang="ru-RU" sz="1900">
                <a:ea typeface="+mn-lt"/>
                <a:cs typeface="+mn-lt"/>
              </a:rPr>
              <a:t> </a:t>
            </a:r>
            <a:r>
              <a:rPr lang="ru-RU" sz="1900" err="1">
                <a:ea typeface="+mn-lt"/>
                <a:cs typeface="+mn-lt"/>
              </a:rPr>
              <a:t>facebook_ads</a:t>
            </a:r>
            <a:r>
              <a:rPr lang="ru-RU" sz="1900">
                <a:ea typeface="+mn-lt"/>
                <a:cs typeface="+mn-lt"/>
              </a:rPr>
              <a:t> = 0.79</a:t>
            </a:r>
            <a:endParaRPr lang="ru-RU" sz="1900"/>
          </a:p>
          <a:p>
            <a:pPr>
              <a:lnSpc>
                <a:spcPct val="110000"/>
              </a:lnSpc>
            </a:pPr>
            <a:r>
              <a:rPr lang="ru-RU" sz="1900">
                <a:ea typeface="+mn-lt"/>
                <a:cs typeface="+mn-lt"/>
              </a:rPr>
              <a:t> </a:t>
            </a:r>
            <a:r>
              <a:rPr lang="ru-RU" sz="1900" err="1">
                <a:ea typeface="+mn-lt"/>
                <a:cs typeface="+mn-lt"/>
              </a:rPr>
              <a:t>instagram_new_adverts</a:t>
            </a:r>
            <a:r>
              <a:rPr lang="ru-RU" sz="1900">
                <a:ea typeface="+mn-lt"/>
                <a:cs typeface="+mn-lt"/>
              </a:rPr>
              <a:t> = 0.65</a:t>
            </a:r>
            <a:endParaRPr lang="ru-RU" sz="1900"/>
          </a:p>
          <a:p>
            <a:pPr>
              <a:lnSpc>
                <a:spcPct val="110000"/>
              </a:lnSpc>
            </a:pPr>
            <a:r>
              <a:rPr lang="ru-RU" sz="1900">
                <a:ea typeface="+mn-lt"/>
                <a:cs typeface="+mn-lt"/>
              </a:rPr>
              <a:t> </a:t>
            </a:r>
            <a:r>
              <a:rPr lang="ru-RU" sz="1900" err="1">
                <a:ea typeface="+mn-lt"/>
                <a:cs typeface="+mn-lt"/>
              </a:rPr>
              <a:t>yandex_direct</a:t>
            </a:r>
            <a:r>
              <a:rPr lang="ru-RU" sz="1900">
                <a:ea typeface="+mn-lt"/>
                <a:cs typeface="+mn-lt"/>
              </a:rPr>
              <a:t> = 0.46</a:t>
            </a:r>
            <a:endParaRPr lang="ru-RU" sz="1900"/>
          </a:p>
          <a:p>
            <a:pPr>
              <a:lnSpc>
                <a:spcPct val="110000"/>
              </a:lnSpc>
            </a:pPr>
            <a:r>
              <a:rPr lang="ru-RU" sz="1900">
                <a:ea typeface="+mn-lt"/>
                <a:cs typeface="+mn-lt"/>
              </a:rPr>
              <a:t> </a:t>
            </a:r>
            <a:r>
              <a:rPr lang="ru-RU" sz="1900" err="1">
                <a:ea typeface="+mn-lt"/>
                <a:cs typeface="+mn-lt"/>
              </a:rPr>
              <a:t>youtube_channel_reklama</a:t>
            </a:r>
            <a:r>
              <a:rPr lang="ru-RU" sz="1900">
                <a:ea typeface="+mn-lt"/>
                <a:cs typeface="+mn-lt"/>
              </a:rPr>
              <a:t> = 0.40</a:t>
            </a:r>
            <a:endParaRPr lang="ru-RU" sz="190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A38346B-BF5E-1743-302E-F79C44AC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71" y="676487"/>
            <a:ext cx="7470011" cy="545679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1A8C7B-92CD-E73F-BFA6-445D279F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6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FF365-788B-E22B-DE87-75071A1F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>
            <a:normAutofit/>
          </a:bodyPr>
          <a:lstStyle/>
          <a:p>
            <a:r>
              <a:rPr lang="ru-RU">
                <a:ea typeface="+mj-lt"/>
                <a:cs typeface="+mj-lt"/>
              </a:rPr>
              <a:t>ВЫВОДЫ И РЕКОМЕНДАЦИИ</a:t>
            </a:r>
            <a:endParaRPr lang="ru-RU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F80A85-2268-D07D-499F-A2AA7B3F8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700" b="1" cap="all" dirty="0">
                <a:ea typeface="+mn-lt"/>
                <a:cs typeface="+mn-lt"/>
              </a:rPr>
              <a:t>Вывод</a:t>
            </a:r>
            <a:endParaRPr lang="ru-RU" sz="1700" b="1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ru-RU" sz="1700" dirty="0">
                <a:ea typeface="+mn-lt"/>
                <a:cs typeface="+mn-lt"/>
              </a:rPr>
              <a:t>Мы имеем границу окупаемости в 0.07 у.е. именно столько мы получаем за просмотр рекламного ролика. Мы не можем превышать данный показатель.</a:t>
            </a:r>
          </a:p>
          <a:p>
            <a:pPr>
              <a:lnSpc>
                <a:spcPct val="110000"/>
              </a:lnSpc>
            </a:pPr>
            <a:r>
              <a:rPr lang="ru-RU" sz="1700" dirty="0">
                <a:ea typeface="+mn-lt"/>
                <a:cs typeface="+mn-lt"/>
              </a:rPr>
              <a:t>- Если показывать рекламу каждый раз на экране с выбором объекта то сумма необходимая для окупаемости будет составлять 0.061.</a:t>
            </a:r>
            <a:endParaRPr lang="ru-RU" sz="1700" dirty="0"/>
          </a:p>
          <a:p>
            <a:pPr>
              <a:lnSpc>
                <a:spcPct val="110000"/>
              </a:lnSpc>
            </a:pPr>
            <a:r>
              <a:rPr lang="ru-RU" sz="1700" dirty="0">
                <a:ea typeface="+mn-lt"/>
                <a:cs typeface="+mn-lt"/>
              </a:rPr>
              <a:t>- Если показывать рекламу через раз, то мы получим сумму необходимую для окупаемости 0.122 </a:t>
            </a:r>
            <a:endParaRPr lang="ru-RU" sz="17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ru-RU" sz="1700" dirty="0">
                <a:ea typeface="+mn-lt"/>
                <a:cs typeface="+mn-lt"/>
              </a:rPr>
              <a:t>- Если начать показывать рекламные ролики не с первого заказа здания, а со второго - получим сумму необходимую для окупаемости в 0.068. </a:t>
            </a:r>
            <a:endParaRPr lang="ru-RU" sz="1700"/>
          </a:p>
          <a:p>
            <a:pPr marL="0" indent="0">
              <a:lnSpc>
                <a:spcPct val="110000"/>
              </a:lnSpc>
              <a:buNone/>
            </a:pPr>
            <a:r>
              <a:rPr lang="ru-RU" sz="1700" b="1" dirty="0">
                <a:ea typeface="+mn-lt"/>
                <a:cs typeface="+mn-lt"/>
              </a:rPr>
              <a:t>РЕКОМЕНДАЦИИ</a:t>
            </a:r>
          </a:p>
          <a:p>
            <a:r>
              <a:rPr lang="ru-RU" sz="1700" dirty="0">
                <a:ea typeface="+mn-lt"/>
                <a:cs typeface="+mn-lt"/>
              </a:rPr>
              <a:t>Возможно имеет смысл сократить расходы по привлечению пользователей через </a:t>
            </a:r>
            <a:r>
              <a:rPr lang="ru-RU" sz="1700" dirty="0" err="1">
                <a:latin typeface="Consolas"/>
              </a:rPr>
              <a:t>facebook_ads</a:t>
            </a:r>
            <a:r>
              <a:rPr lang="ru-RU" sz="1700" dirty="0">
                <a:ea typeface="+mn-lt"/>
                <a:cs typeface="+mn-lt"/>
              </a:rPr>
              <a:t> и </a:t>
            </a:r>
            <a:r>
              <a:rPr lang="ru-RU" sz="1700" dirty="0" err="1">
                <a:latin typeface="Consolas"/>
              </a:rPr>
              <a:t>instagram_new_adverts</a:t>
            </a:r>
            <a:r>
              <a:rPr lang="ru-RU" sz="1700" dirty="0">
                <a:ea typeface="+mn-lt"/>
                <a:cs typeface="+mn-lt"/>
              </a:rPr>
              <a:t>, данные способы самые дорогие, но привлекают меньше аудитории чем значительно более дешевый </a:t>
            </a:r>
            <a:r>
              <a:rPr lang="ru-RU" sz="1700" dirty="0" err="1">
                <a:latin typeface="Consolas"/>
              </a:rPr>
              <a:t>yandex_direct</a:t>
            </a:r>
            <a:r>
              <a:rPr lang="ru-RU" sz="1700" dirty="0">
                <a:ea typeface="+mn-lt"/>
                <a:cs typeface="+mn-lt"/>
              </a:rPr>
              <a:t>. Это позволит снизить общие расходы на привлечение пользователей.</a:t>
            </a:r>
            <a:endParaRPr lang="ru-RU" sz="1700" dirty="0"/>
          </a:p>
          <a:p>
            <a:r>
              <a:rPr lang="ru-RU" sz="1700" dirty="0">
                <a:ea typeface="+mn-lt"/>
                <a:cs typeface="+mn-lt"/>
              </a:rPr>
              <a:t>Имеет смысл показывать рекламу не сразу, а позволить пользователям немного втянуться в игру, по текущим цифрам если не показывать рекламу пользователю при первой постройке здания - позволяет оставаться в пределах окупаемости, а если снизить затраты на привлечение пользователей, как было описано выше - возможно позволит не показывать рекламу и при постройке второго здания, что должно хорошо сказаться на удержании пользователя.</a:t>
            </a:r>
            <a:endParaRPr lang="ru-RU" dirty="0"/>
          </a:p>
          <a:p>
            <a:r>
              <a:rPr lang="ru-RU" sz="1700" dirty="0">
                <a:ea typeface="+mn-lt"/>
                <a:cs typeface="+mn-lt"/>
              </a:rPr>
              <a:t>Немного отбалансировать игру в пользу пользователей предпочитающих завершение проекта военной победе, т.к. пока для военной победы требуется построить меньше зданий, а соответственно меньше рекламы с которой разработчики планируют зарабатывать и затрачивается немного меньше времени на окончание уровня.</a:t>
            </a:r>
            <a:endParaRPr lang="ru-RU" dirty="0"/>
          </a:p>
          <a:p>
            <a:pPr>
              <a:lnSpc>
                <a:spcPct val="110000"/>
              </a:lnSpc>
            </a:pPr>
            <a:endParaRPr lang="ru-RU" sz="1700" dirty="0"/>
          </a:p>
          <a:p>
            <a:pPr>
              <a:lnSpc>
                <a:spcPct val="110000"/>
              </a:lnSpc>
            </a:pPr>
            <a:endParaRPr lang="ru-RU" sz="1700" b="1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7393B-DA18-B961-546D-44A8B321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0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6151D-3C36-4C68-6A20-EB2CCBCC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Спасибо за внимание!</a:t>
            </a:r>
            <a:endParaRPr lang="ru-RU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EBDBF-3705-3442-4F2F-1C117077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56397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Данилевский Николай</a:t>
            </a:r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  <a:hlinkClick r:id="rId2"/>
              </a:rPr>
              <a:t>n.danilevskiy@gmail.com</a:t>
            </a:r>
            <a:br>
              <a:rPr lang="ru-RU" dirty="0">
                <a:ea typeface="+mn-lt"/>
                <a:cs typeface="+mn-lt"/>
              </a:rPr>
            </a:br>
            <a:endParaRPr lang="ru-RU">
              <a:ea typeface="+mn-lt"/>
              <a:cs typeface="+mn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AB2AF8-8F53-F753-7F5B-082B0B15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4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C1185-7C25-CBEB-756E-6C47A93F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Описание проекта</a:t>
            </a:r>
          </a:p>
        </p:txBody>
      </p:sp>
      <p:pic>
        <p:nvPicPr>
          <p:cNvPr id="62" name="Picture 61" descr="Сложные математические формулы на доске">
            <a:extLst>
              <a:ext uri="{FF2B5EF4-FFF2-40B4-BE49-F238E27FC236}">
                <a16:creationId xmlns:a16="http://schemas.microsoft.com/office/drawing/2014/main" id="{0D9C1C59-5099-80CB-6416-21270378F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44" r="17681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Объект 2">
            <a:extLst>
              <a:ext uri="{FF2B5EF4-FFF2-40B4-BE49-F238E27FC236}">
                <a16:creationId xmlns:a16="http://schemas.microsoft.com/office/drawing/2014/main" id="{D7497CA8-C73E-39DC-D492-FE1BECE6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600"/>
              <a:t>Цели исследования:</a:t>
            </a:r>
          </a:p>
          <a:p>
            <a:pPr>
              <a:lnSpc>
                <a:spcPct val="110000"/>
              </a:lnSpc>
            </a:pPr>
            <a:r>
              <a:rPr lang="ru-RU" sz="1600">
                <a:ea typeface="+mn-lt"/>
                <a:cs typeface="+mn-lt"/>
              </a:rPr>
              <a:t>Необходимо проанализировать поведение первых пользователей мобильной игры "Космические братья".</a:t>
            </a:r>
          </a:p>
          <a:p>
            <a:pPr>
              <a:lnSpc>
                <a:spcPct val="110000"/>
              </a:lnSpc>
            </a:pPr>
            <a:r>
              <a:rPr lang="ru-RU" sz="1600">
                <a:ea typeface="+mn-lt"/>
                <a:cs typeface="+mn-lt"/>
              </a:rPr>
              <a:t> Выявить особенности поведения.</a:t>
            </a:r>
          </a:p>
          <a:p>
            <a:pPr>
              <a:lnSpc>
                <a:spcPct val="110000"/>
              </a:lnSpc>
            </a:pPr>
            <a:r>
              <a:rPr lang="ru-RU" sz="1600">
                <a:ea typeface="+mn-lt"/>
                <a:cs typeface="+mn-lt"/>
              </a:rPr>
              <a:t> Выбрать для бизнеса оптимальную модель монетизации.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600"/>
              <a:t>Исходные данные:</a:t>
            </a:r>
          </a:p>
          <a:p>
            <a:pPr>
              <a:lnSpc>
                <a:spcPct val="110000"/>
              </a:lnSpc>
            </a:pPr>
            <a:r>
              <a:rPr lang="ru-RU" sz="1600">
                <a:ea typeface="+mn-lt"/>
                <a:cs typeface="+mn-lt"/>
              </a:rPr>
              <a:t>Файл с данными первых пользователей приложения и два дополнительных файла с информацией о рекламных активностях.</a:t>
            </a:r>
          </a:p>
          <a:p>
            <a:pPr>
              <a:lnSpc>
                <a:spcPct val="110000"/>
              </a:lnSpc>
            </a:pPr>
            <a:r>
              <a:rPr lang="ru-RU" sz="1600">
                <a:ea typeface="+mn-lt"/>
                <a:cs typeface="+mn-lt"/>
              </a:rPr>
              <a:t>Целевое событие - завершение первого уровня.</a:t>
            </a:r>
            <a:endParaRPr lang="ru-RU" sz="160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6687E2-7C45-EC54-74AC-1F66D6E8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0BFADEA-FEB1-2771-31C4-1A7BA7000C29}"/>
              </a:ext>
            </a:extLst>
          </p:cNvPr>
          <p:cNvSpPr txBox="1"/>
          <p:nvPr/>
        </p:nvSpPr>
        <p:spPr>
          <a:xfrm>
            <a:off x="8100163" y="4624191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9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28965-0741-B38E-6D4B-C2476F6A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10891647" cy="10176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ea typeface="+mj-lt"/>
                <a:cs typeface="+mj-lt"/>
              </a:rPr>
              <a:t>РАСПРЕДЕЛЕНИЕ УНИКАЛЬНЫХ ПОЛЬЗОВАТЕЛЕЙ ПО ТИПАМРАСПРЕДЕЛЕНИЕ УНИКАЛЬНЫХ ПОЛЬЗОВАТЕЛЕЙ ПО ТИПАМ</a:t>
            </a:r>
          </a:p>
          <a:p>
            <a:pPr>
              <a:lnSpc>
                <a:spcPct val="90000"/>
              </a:lnSpc>
            </a:pPr>
            <a:r>
              <a:rPr lang="en-US" sz="2200">
                <a:ea typeface="+mj-lt"/>
                <a:cs typeface="+mj-lt"/>
              </a:rPr>
              <a:t>СОБЫТИЙ</a:t>
            </a:r>
            <a:endParaRPr lang="en-US" sz="22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C1B3F-F234-3ADB-2EAF-B9C16F98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994639"/>
            <a:ext cx="5395448" cy="38349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b="1">
                <a:ea typeface="+mn-lt"/>
                <a:cs typeface="+mn-lt"/>
              </a:rPr>
              <a:t>Уникальные пользователи по событиям:</a:t>
            </a:r>
            <a:endParaRPr lang="ru-RU"/>
          </a:p>
          <a:p>
            <a:r>
              <a:rPr lang="ru-RU" err="1">
                <a:latin typeface="Consolas"/>
              </a:rPr>
              <a:t>building</a:t>
            </a:r>
            <a:r>
              <a:rPr lang="ru-RU">
                <a:ea typeface="+mn-lt"/>
                <a:cs typeface="+mn-lt"/>
              </a:rPr>
              <a:t> (объект построен) = 13576 пользователей</a:t>
            </a:r>
            <a:endParaRPr lang="ru-RU"/>
          </a:p>
          <a:p>
            <a:r>
              <a:rPr lang="ru-RU">
                <a:latin typeface="Consolas"/>
              </a:rPr>
              <a:t>finished_stage_1</a:t>
            </a:r>
            <a:r>
              <a:rPr lang="ru-RU">
                <a:ea typeface="+mn-lt"/>
                <a:cs typeface="+mn-lt"/>
              </a:rPr>
              <a:t> (первый уровень завершён) = 5817 пользователей</a:t>
            </a:r>
            <a:endParaRPr lang="ru-RU"/>
          </a:p>
          <a:p>
            <a:r>
              <a:rPr lang="ru-RU" err="1">
                <a:latin typeface="Consolas"/>
              </a:rPr>
              <a:t>project</a:t>
            </a:r>
            <a:r>
              <a:rPr lang="ru-RU">
                <a:ea typeface="+mn-lt"/>
                <a:cs typeface="+mn-lt"/>
              </a:rPr>
              <a:t> (проект завершён) = 1866 пользователей</a:t>
            </a:r>
            <a:endParaRPr lang="ru-RU"/>
          </a:p>
          <a:p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E69BB6B-A1AC-8BE6-DA2F-D023F0FA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315" y="1827651"/>
            <a:ext cx="6199337" cy="430915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E29157-F202-10B0-1416-B2E80E4C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978E5-D494-2836-7997-6DB1239C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500">
                <a:ea typeface="+mj-lt"/>
                <a:cs typeface="+mj-lt"/>
              </a:rPr>
              <a:t>РАСПРЕДЕЛЕНИЕ УНИКАЛЬНЫХ ПОЛЬЗОВАТЕЛЕЙ ПО ТИПАМ ЗДАНИЙ</a:t>
            </a:r>
            <a:endParaRPr lang="ru-RU" sz="250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099FF89-3E73-8F82-BAB3-CFACA67F8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" y="861622"/>
            <a:ext cx="6386061" cy="488423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FE13F-CBBE-7F69-6A41-4741E68B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014" y="2276474"/>
            <a:ext cx="5014790" cy="38850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b="1" dirty="0">
                <a:ea typeface="+mn-lt"/>
                <a:cs typeface="+mn-lt"/>
              </a:rPr>
              <a:t>Уникальные пользователей по типам зданий</a:t>
            </a:r>
            <a:r>
              <a:rPr lang="ru-RU" dirty="0">
                <a:ea typeface="+mn-lt"/>
                <a:cs typeface="+mn-lt"/>
              </a:rPr>
              <a:t>:</a:t>
            </a:r>
            <a:endParaRPr lang="ru-RU" dirty="0"/>
          </a:p>
          <a:p>
            <a:r>
              <a:rPr lang="ru-RU" dirty="0" err="1">
                <a:latin typeface="Consolas"/>
              </a:rPr>
              <a:t>spaceport</a:t>
            </a:r>
            <a:r>
              <a:rPr lang="ru-RU" dirty="0">
                <a:ea typeface="+mn-lt"/>
                <a:cs typeface="+mn-lt"/>
              </a:rPr>
              <a:t> (космопорт) = 13576 пользователей</a:t>
            </a:r>
            <a:endParaRPr lang="ru-RU" dirty="0"/>
          </a:p>
          <a:p>
            <a:r>
              <a:rPr lang="ru-RU" dirty="0" err="1">
                <a:latin typeface="Consolas"/>
              </a:rPr>
              <a:t>assembly_shop</a:t>
            </a:r>
            <a:r>
              <a:rPr lang="ru-RU" dirty="0">
                <a:ea typeface="+mn-lt"/>
                <a:cs typeface="+mn-lt"/>
              </a:rPr>
              <a:t> (сборочный цех) = 13231 пользователь</a:t>
            </a:r>
            <a:endParaRPr lang="ru-RU" dirty="0"/>
          </a:p>
          <a:p>
            <a:r>
              <a:rPr lang="ru-RU" dirty="0" err="1">
                <a:latin typeface="Consolas"/>
              </a:rPr>
              <a:t>research_center</a:t>
            </a:r>
            <a:r>
              <a:rPr lang="ru-RU" dirty="0">
                <a:ea typeface="+mn-lt"/>
                <a:cs typeface="+mn-lt"/>
              </a:rPr>
              <a:t> (исследовательский центр) = 7671 пользователь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A8845B-70E3-4B83-531D-4949F6BD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0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705C6-59A1-3C59-0186-E38E0BFF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РАСПРЕДЕЛЕНИЕ СТОИМОСТИ ПО ИСТОЧНИКАМ ТРАФИКА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53F9A6-D382-423E-0775-64362442276E}"/>
              </a:ext>
            </a:extLst>
          </p:cNvPr>
          <p:cNvSpPr txBox="1"/>
          <p:nvPr/>
        </p:nvSpPr>
        <p:spPr>
          <a:xfrm>
            <a:off x="486558" y="2710035"/>
            <a:ext cx="3848626" cy="35002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Распределение стоимости кликов по источникам трафика:</a:t>
            </a:r>
            <a:endParaRPr lang="en-US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yandex_direct = 2233.11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instagram_new_adverts = 2161.44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facebook_ads = 2140.90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youtube_channel_reklama = 1068.11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E5291B96-A1F3-A124-0CDE-1FEC346C0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98" y="926409"/>
            <a:ext cx="7809455" cy="501562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FA1DED-605E-D887-8EDB-95719AC0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8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A4934-6416-F7D3-6733-E399344F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>
                <a:ea typeface="+mj-lt"/>
                <a:cs typeface="+mj-lt"/>
              </a:rPr>
              <a:t>СРЕДНЕЕ ВРЕМЯ ПРОХОЖДЕНИЯ УРОВНЯ</a:t>
            </a:r>
            <a:endParaRPr lang="ru-RU" sz="340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036E3D8-A537-53EB-D44E-67FBACE4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2" y="774316"/>
            <a:ext cx="6292121" cy="48500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18F50-D95F-BA9A-40AB-4FA2E8092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261" y="2224283"/>
            <a:ext cx="5014790" cy="38850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Среднее время прохождения уровня: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 Реализация проекта: 11.88 дней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 Победа над первым врагом: 11.11 дней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656966-428F-9025-50E4-F7DB7053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9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C131C-551B-A71A-CA38-38328E17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500">
                <a:ea typeface="+mj-lt"/>
                <a:cs typeface="+mj-lt"/>
              </a:rPr>
              <a:t>ВРЕМЯ ПРОХОЖДЕНИЯ УРОВНЯ В ДИНАМИКЕ</a:t>
            </a:r>
            <a:endParaRPr lang="ru-RU" sz="25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2B578-1664-0616-517E-EF664DE8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Среднее время прохождения уровня: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 Реализация проекта: 11.88 дней</a:t>
            </a:r>
          </a:p>
          <a:p>
            <a:r>
              <a:rPr lang="ru-RU" dirty="0">
                <a:ea typeface="+mn-lt"/>
                <a:cs typeface="+mn-lt"/>
              </a:rPr>
              <a:t> Победа над первым врагом: 11.11 дней</a:t>
            </a:r>
            <a:endParaRPr lang="ru-RU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64F5392-A734-ADFB-65B2-1F90BC23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943730"/>
            <a:ext cx="7162278" cy="483484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8320B-1661-8A9F-EC4A-2B03E463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9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ACCF8-F82E-DF71-0F9B-07AED9DB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КОЛИЧЕСТВО ПОСТРОЕК НА ПОЛЬЗОВАТЕЛЯ</a:t>
            </a:r>
            <a:endParaRPr lang="ru-R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595E6BB-301C-BFE3-C011-95DEF4F1C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6" y="1597174"/>
            <a:ext cx="6519155" cy="433962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6FEE29D-47F1-2FB8-E634-22EF5240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998" y="1906418"/>
            <a:ext cx="4835914" cy="22739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Количество построек на пользователя: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Реализация проекта: 12.65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Победа над первым врагом: 9.41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Первый уровень не завершён: 8.66</a:t>
            </a:r>
            <a:endParaRPr lang="ru-RU" dirty="0"/>
          </a:p>
          <a:p>
            <a:endParaRPr lang="ru-R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9A5772-8BF5-78C0-D480-01C4AC1F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8A666-BEB5-A86D-719F-8027F6BA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4730"/>
            <a:ext cx="4257675" cy="1652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>
                <a:ea typeface="+mj-lt"/>
                <a:cs typeface="+mj-lt"/>
              </a:rPr>
              <a:t>ПОКАЗАТЕЛИ ВОВЛЕЧЁННОСТИ - DAU, WAU, STICKY FACTOR</a:t>
            </a:r>
            <a:endParaRPr lang="ru-RU" sz="28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9EF34C-5622-413F-9C9F-AC937E306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5ECC3-23A2-3D33-A9CD-9B9BDFDF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4" y="952368"/>
            <a:ext cx="6418727" cy="177389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300">
                <a:ea typeface="+mn-lt"/>
                <a:cs typeface="+mn-lt"/>
              </a:rPr>
              <a:t>Количество уникальных пользователей в день DAU, в неделю WAU, </a:t>
            </a:r>
            <a:r>
              <a:rPr lang="ru-RU" sz="1300" err="1">
                <a:ea typeface="+mn-lt"/>
                <a:cs typeface="+mn-lt"/>
              </a:rPr>
              <a:t>Sticky</a:t>
            </a:r>
            <a:r>
              <a:rPr lang="ru-RU" sz="1300">
                <a:ea typeface="+mn-lt"/>
                <a:cs typeface="+mn-lt"/>
              </a:rPr>
              <a:t> </a:t>
            </a:r>
            <a:r>
              <a:rPr lang="ru-RU" sz="1300" err="1">
                <a:ea typeface="+mn-lt"/>
                <a:cs typeface="+mn-lt"/>
              </a:rPr>
              <a:t>Factor</a:t>
            </a:r>
            <a:r>
              <a:rPr lang="ru-RU" sz="1300">
                <a:ea typeface="+mn-lt"/>
                <a:cs typeface="+mn-lt"/>
              </a:rPr>
              <a:t> за неделю:</a:t>
            </a:r>
            <a:endParaRPr lang="ru-RU" sz="1300"/>
          </a:p>
          <a:p>
            <a:pPr>
              <a:lnSpc>
                <a:spcPct val="110000"/>
              </a:lnSpc>
            </a:pPr>
            <a:r>
              <a:rPr lang="ru-RU" sz="1300">
                <a:ea typeface="+mn-lt"/>
                <a:cs typeface="+mn-lt"/>
              </a:rPr>
              <a:t>Количество уникальных пользователей в день DAU = 2884 пользователя</a:t>
            </a:r>
            <a:endParaRPr lang="ru-RU" sz="1300"/>
          </a:p>
          <a:p>
            <a:pPr>
              <a:lnSpc>
                <a:spcPct val="110000"/>
              </a:lnSpc>
            </a:pPr>
            <a:r>
              <a:rPr lang="ru-RU" sz="1300">
                <a:ea typeface="+mn-lt"/>
                <a:cs typeface="+mn-lt"/>
              </a:rPr>
              <a:t>Количество уникальных пользователей в неделю WAU = 6120 пользователей</a:t>
            </a:r>
            <a:endParaRPr lang="ru-RU" sz="1300"/>
          </a:p>
          <a:p>
            <a:pPr>
              <a:lnSpc>
                <a:spcPct val="110000"/>
              </a:lnSpc>
            </a:pPr>
            <a:r>
              <a:rPr lang="ru-RU" sz="1300">
                <a:ea typeface="+mn-lt"/>
                <a:cs typeface="+mn-lt"/>
              </a:rPr>
              <a:t>Вовлечённость аудитории </a:t>
            </a:r>
            <a:r>
              <a:rPr lang="ru-RU" sz="1300" err="1">
                <a:ea typeface="+mn-lt"/>
                <a:cs typeface="+mn-lt"/>
              </a:rPr>
              <a:t>Sticky</a:t>
            </a:r>
            <a:r>
              <a:rPr lang="ru-RU" sz="1300">
                <a:ea typeface="+mn-lt"/>
                <a:cs typeface="+mn-lt"/>
              </a:rPr>
              <a:t> </a:t>
            </a:r>
            <a:r>
              <a:rPr lang="ru-RU" sz="1300" err="1">
                <a:ea typeface="+mn-lt"/>
                <a:cs typeface="+mn-lt"/>
              </a:rPr>
              <a:t>Factor</a:t>
            </a:r>
            <a:r>
              <a:rPr lang="ru-RU" sz="1300">
                <a:ea typeface="+mn-lt"/>
                <a:cs typeface="+mn-lt"/>
              </a:rPr>
              <a:t> за неделю = 47.12%</a:t>
            </a:r>
            <a:endParaRPr lang="ru-RU" sz="1300"/>
          </a:p>
          <a:p>
            <a:pPr>
              <a:lnSpc>
                <a:spcPct val="110000"/>
              </a:lnSpc>
            </a:pPr>
            <a:endParaRPr lang="ru-RU" sz="13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549954-3C0C-48B7-9BE6-9B32C39D0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400F03-E0E3-087A-4BFD-86F747E0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80F83CFF-92AD-9077-C93A-AF2EFD9A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688" y="2688419"/>
            <a:ext cx="5613747" cy="3412258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DDCBF66D-2D2C-290D-5533-AEDF4F1E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1" y="2689924"/>
            <a:ext cx="5300597" cy="34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6683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ChronicleVTI</vt:lpstr>
      <vt:lpstr>Формирование модели монетизации для игрового приложения "Космические братья" </vt:lpstr>
      <vt:lpstr>Описание проекта</vt:lpstr>
      <vt:lpstr>РАСПРЕДЕЛЕНИЕ УНИКАЛЬНЫХ ПОЛЬЗОВАТЕЛЕЙ ПО ТИПАМРАСПРЕДЕЛЕНИЕ УНИКАЛЬНЫХ ПОЛЬЗОВАТЕЛЕЙ ПО ТИПАМ СОБЫТИЙ</vt:lpstr>
      <vt:lpstr>РАСПРЕДЕЛЕНИЕ УНИКАЛЬНЫХ ПОЛЬЗОВАТЕЛЕЙ ПО ТИПАМ ЗДАНИЙ</vt:lpstr>
      <vt:lpstr>РАСПРЕДЕЛЕНИЕ СТОИМОСТИ ПО ИСТОЧНИКАМ ТРАФИКА</vt:lpstr>
      <vt:lpstr>СРЕДНЕЕ ВРЕМЯ ПРОХОЖДЕНИЯ УРОВНЯ</vt:lpstr>
      <vt:lpstr>ВРЕМЯ ПРОХОЖДЕНИЯ УРОВНЯ В ДИНАМИКЕ</vt:lpstr>
      <vt:lpstr>КОЛИЧЕСТВО ПОСТРОЕК НА ПОЛЬЗОВАТЕЛЯ</vt:lpstr>
      <vt:lpstr>ПОКАЗАТЕЛИ ВОВЛЕЧЁННОСТИ - DAU, WAU, STICKY FACTOR</vt:lpstr>
      <vt:lpstr>КОЛИЧЕСТВО СЕССИЙ В ДЕНЬ</vt:lpstr>
      <vt:lpstr>КОЭФФИЦИЕНТ УДЕРЖАНИЯ RETENTION RATE</vt:lpstr>
      <vt:lpstr>СТОИМОСТЬ ПРИВЛЕЧЕНИЯ КЛИЕНТА CAC</vt:lpstr>
      <vt:lpstr>ВЫВОДЫ И РЕКОМЕНДАЦИИ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314</cp:revision>
  <dcterms:created xsi:type="dcterms:W3CDTF">2012-07-30T23:42:41Z</dcterms:created>
  <dcterms:modified xsi:type="dcterms:W3CDTF">2022-08-26T17:15:59Z</dcterms:modified>
</cp:coreProperties>
</file>