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86113-4791-4A7C-ACC5-55C9FD077912}" v="4" dt="2022-06-17T20:25:54.466"/>
    <p1510:client id="{57D2EC1A-03CF-4B03-B4B0-89C5E30410E5}" v="257" dt="2022-05-28T13:39:01.153"/>
    <p1510:client id="{A6C32BF5-9ACB-457D-82C8-9C7AA3092D17}" v="423" dt="2022-05-25T21:08:46.886"/>
    <p1510:client id="{EA34C2B5-92AA-45F4-B63C-7BC07CB6B82F}" v="2198" dt="2022-05-26T14:30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26.08.2022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26.08.2022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.danilevskiy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8C87B-E770-251E-1511-716AD77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ea typeface="+mj-lt"/>
                <a:cs typeface="+mj-lt"/>
              </a:rPr>
              <a:t>Исследование рынка общественного питания города Москвы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FD237-709E-C558-514B-D3381D50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ru-RU" sz="1800"/>
          </a:p>
          <a:p>
            <a:endParaRPr lang="ru-RU" sz="1800">
              <a:cs typeface="Arial"/>
            </a:endParaRPr>
          </a:p>
          <a:p>
            <a:endParaRPr lang="ru-RU" sz="1800">
              <a:cs typeface="Arial"/>
            </a:endParaRPr>
          </a:p>
          <a:p>
            <a:endParaRPr lang="ru-RU" sz="1800">
              <a:cs typeface="Arial"/>
            </a:endParaRPr>
          </a:p>
          <a:p>
            <a:endParaRPr lang="ru-RU" sz="1800">
              <a:cs typeface="Arial"/>
            </a:endParaRPr>
          </a:p>
          <a:p>
            <a:endParaRPr lang="ru-RU" sz="1800">
              <a:cs typeface="Arial"/>
            </a:endParaRPr>
          </a:p>
          <a:p>
            <a:endParaRPr lang="ru-RU" sz="1800">
              <a:cs typeface="Arial"/>
            </a:endParaRPr>
          </a:p>
          <a:p>
            <a:r>
              <a:rPr lang="ru-RU" sz="1800">
                <a:cs typeface="Arial"/>
              </a:rPr>
              <a:t>Май 2022</a:t>
            </a:r>
          </a:p>
        </p:txBody>
      </p:sp>
      <p:pic>
        <p:nvPicPr>
          <p:cNvPr id="5" name="Picture 4" descr="Вид с воздуха на небоскребы">
            <a:extLst>
              <a:ext uri="{FF2B5EF4-FFF2-40B4-BE49-F238E27FC236}">
                <a16:creationId xmlns:a16="http://schemas.microsoft.com/office/drawing/2014/main" id="{B1326C60-585D-AED3-2DDE-47E33129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9" r="1703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7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3" name="Top Left">
            <a:extLst>
              <a:ext uri="{FF2B5EF4-FFF2-40B4-BE49-F238E27FC236}">
                <a16:creationId xmlns:a16="http://schemas.microsoft.com/office/drawing/2014/main" id="{55F4BBBF-C9DC-479F-A1BE-FF850DEBB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92A23A5-A076-4C15-95E6-C18381238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C4B48C-21BD-4F29-BC00-08E0F6916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DFE4EE-5E3B-4031-ADF0-45EFF61D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C71B4D1-F553-4359-836B-EC80786F0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6C83396-4984-4487-9688-52E2316C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0422EB-AFD9-49D7-8C46-C4104EF4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3E51B9A-644C-400F-AB14-E15356DBA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409D-4DB3-9AD2-805A-5A8C5B0E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8403019" cy="1664573"/>
          </a:xfrm>
        </p:spPr>
        <p:txBody>
          <a:bodyPr>
            <a:normAutofit/>
          </a:bodyPr>
          <a:lstStyle/>
          <a:p>
            <a:r>
              <a:rPr lang="ru-RU"/>
              <a:t>Рекомендации</a:t>
            </a:r>
          </a:p>
        </p:txBody>
      </p:sp>
      <p:grpSp>
        <p:nvGrpSpPr>
          <p:cNvPr id="62" name="Bottom Right">
            <a:extLst>
              <a:ext uri="{FF2B5EF4-FFF2-40B4-BE49-F238E27FC236}">
                <a16:creationId xmlns:a16="http://schemas.microsoft.com/office/drawing/2014/main" id="{141BAB31-8928-4D75-ACE2-02B9A560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B0271D-253C-444D-8377-D129153BC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4" name="Graphic 157">
              <a:extLst>
                <a:ext uri="{FF2B5EF4-FFF2-40B4-BE49-F238E27FC236}">
                  <a16:creationId xmlns:a16="http://schemas.microsoft.com/office/drawing/2014/main" id="{A16D60D9-8D7C-415E-9374-57111D22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34C44BE-02AE-45F2-84CA-698BD9F19C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D2CDD51-FEE1-4EF4-B149-93F86AF3B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1F05C76-E0B3-4B36-85E8-080691636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96DD1A-88F4-434C-A393-7EE56A3E2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BFCD714-5E1B-4E5D-8D36-143BA93D5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BFAD42E-CB70-418B-AD4E-4C9A7986C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8A7EA0D-8026-45BF-A0FA-80E335215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AC027B-93A4-43BF-A062-345585370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0C17A-D3B1-D711-9ADA-40D08954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840247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ea typeface="+mn-lt"/>
                <a:cs typeface="+mn-lt"/>
              </a:rPr>
              <a:t>Так как проект оригинальный и в ближайшее время явных конкурентов не появится, можно рекомендовать для начала открыть небольшое, несетевое кафе на 30-40 посадочных мест в одном из центральных районов Москвы(например: Тверской, Пресненский, Хамовники, </a:t>
            </a:r>
            <a:r>
              <a:rPr lang="ru-RU" sz="1500" dirty="0" err="1">
                <a:ea typeface="+mn-lt"/>
                <a:cs typeface="+mn-lt"/>
              </a:rPr>
              <a:t>Бансманный</a:t>
            </a:r>
            <a:r>
              <a:rPr lang="ru-RU" sz="1500" dirty="0">
                <a:ea typeface="+mn-lt"/>
                <a:cs typeface="+mn-lt"/>
              </a:rPr>
              <a:t>, Таганский).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ea typeface="+mn-lt"/>
                <a:cs typeface="+mn-lt"/>
              </a:rPr>
              <a:t>В таких районах большой трафик горожан и туристов, много состоятельных людей и эти районы хорошо себя показывают в ресторанном бизнесе. Было бы отлично, если бы кафе размещалось возле популярных заведений или достопримечательностей.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ea typeface="+mn-lt"/>
                <a:cs typeface="+mn-lt"/>
              </a:rPr>
              <a:t>На начальном этапе это позволит сократить расходы как на аренду помещения так и на роботов, можно будет обкатать все используемые для обслуживания клиентов технологии.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ea typeface="+mn-lt"/>
                <a:cs typeface="+mn-lt"/>
              </a:rPr>
              <a:t>Дальше уже будет понятен контингент, который посещает кафе, средний чек, обратная связь от клиентов по работе роботов и прочие показатели.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500" dirty="0">
                <a:ea typeface="+mn-lt"/>
                <a:cs typeface="+mn-lt"/>
              </a:rPr>
              <a:t>Если дела пойдут хорошо - можно будет задуматься о расширении и открытии уже сети подобных заведений либо о смене формата заведения. </a:t>
            </a:r>
            <a:endParaRPr lang="ru-RU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79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1B53-5D2B-F48A-32F9-FFE192DE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521A98-9F87-1836-5F8A-9E824A1D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ru-RU" sz="1800">
                <a:cs typeface="Arial"/>
              </a:rPr>
              <a:t>Данилевский Николай</a:t>
            </a:r>
            <a:endParaRPr lang="ru-RU" sz="1800"/>
          </a:p>
          <a:p>
            <a:pPr marL="0" indent="0" algn="ctr">
              <a:buNone/>
            </a:pPr>
            <a:r>
              <a:rPr lang="ru-RU" sz="1800">
                <a:cs typeface="Arial"/>
                <a:hlinkClick r:id="rId2"/>
              </a:rPr>
              <a:t>n.danilevskiy@gmail.com</a:t>
            </a:r>
            <a:br>
              <a:rPr lang="ru-RU" sz="1800">
                <a:cs typeface="Arial"/>
              </a:rPr>
            </a:br>
            <a:endParaRPr lang="ru-RU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70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5F241-9B59-06F0-A9F8-891E350F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Общий вывод по исследованию.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E0A101-20DB-8E63-7FEB-BA16673D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Кафе занимают значительную долю на рынке общественного питания. На их долю приходится 40% рынка Москвы. В среднем в кафе 40 посадочных мест, по медиане 30.</a:t>
            </a:r>
          </a:p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Доля сетевых заведений на рынке общественного питания составляет 20%.</a:t>
            </a:r>
            <a:endParaRPr lang="ru-RU" sz="1300"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Среди сетевых заведений наиболее распространенным является фаст-фуд. На его долю приходится 41% от общего количества сетевых заведений. </a:t>
            </a:r>
            <a:r>
              <a:rPr lang="ru-RU" sz="1300" dirty="0">
                <a:ea typeface="+mn-lt"/>
                <a:cs typeface="+mn-lt"/>
              </a:rPr>
              <a:t>Для сетевых заведений Москвы характерно большое количество небольших сетей (5-6 объектов в среднем от медианы) с небольшим количеством посадочных мест (среднее от медианы 60 посадочных мест)</a:t>
            </a:r>
          </a:p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Медианное количество посадочных мест варьируется в зависимости от типа заведения. Больше всего посадочных мест выявлено в столовых - по медиане 103. Медианные значения для закусочных и кулинарий равны нулю. Золотая середина это бар, буфет, кафе - 30-35 посадочных мест.</a:t>
            </a:r>
          </a:p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Улицы на которых находится больше всего заведений - это зачастую длинные проспекты и шоссе, которые проходят через несколько городских районов. Так что тут сложно судить о плотности заведений на них. Больше всего заведений находится на проспекте Мира - 204 заведения</a:t>
            </a:r>
            <a:endParaRPr lang="ru-RU" sz="1300"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q"/>
            </a:pPr>
            <a:r>
              <a:rPr lang="ru-RU" sz="1300" dirty="0">
                <a:cs typeface="Arial"/>
              </a:rPr>
              <a:t>Большинство улиц с одним заведением находятся в районах ЦАО. Это </a:t>
            </a:r>
            <a:r>
              <a:rPr lang="ru-RU" sz="1300" dirty="0">
                <a:ea typeface="+mn-lt"/>
                <a:cs typeface="+mn-lt"/>
              </a:rPr>
              <a:t>Таганский, Хамовники, Басманный, Тверской, Пресненский. Можно рекомендовать эти районы для открытия первого заведения т.к. эти районы находятся в центре и как следствие популярны среди горожан и туристов.</a:t>
            </a:r>
            <a:endParaRPr lang="ru-RU" sz="1300"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q"/>
            </a:pPr>
            <a:endParaRPr lang="ru-RU" sz="1300"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q"/>
            </a:pPr>
            <a:endParaRPr lang="ru-RU" sz="1300"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q"/>
            </a:pPr>
            <a:endParaRPr lang="ru-RU" sz="13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7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D270B-25CF-6E74-FE25-2AAC048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Типы организаций общественного питания и их доля на рынке Москвы</a:t>
            </a:r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FDADB338-C802-B305-DEBB-115B3AC8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48" y="2384474"/>
            <a:ext cx="2627093" cy="37286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графику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видно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что</a:t>
            </a:r>
            <a:r>
              <a:rPr lang="en-US" sz="1800" dirty="0">
                <a:cs typeface="Arial"/>
              </a:rPr>
              <a:t> 40 % </a:t>
            </a:r>
            <a:r>
              <a:rPr lang="en-US" sz="1800" dirty="0" err="1">
                <a:cs typeface="Arial"/>
              </a:rPr>
              <a:t>рынка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общественного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питания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занимают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кафе</a:t>
            </a:r>
            <a:r>
              <a:rPr lang="en-US" sz="1800" dirty="0">
                <a:cs typeface="Arial"/>
              </a:rPr>
              <a:t>. </a:t>
            </a:r>
            <a:r>
              <a:rPr lang="en-US" sz="1800" dirty="0" err="1">
                <a:cs typeface="Arial"/>
              </a:rPr>
              <a:t>Видимо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именно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такой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формат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заведений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больше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всего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популярен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среди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москвичей</a:t>
            </a:r>
            <a:r>
              <a:rPr lang="en-US" sz="1800" dirty="0">
                <a:cs typeface="Arial"/>
              </a:rPr>
              <a:t>.</a:t>
            </a: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cs typeface="Arial"/>
              </a:rPr>
              <a:t>За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кафе</a:t>
            </a:r>
            <a:r>
              <a:rPr lang="en-US" sz="1800" dirty="0">
                <a:cs typeface="Arial"/>
              </a:rPr>
              <a:t>, с </a:t>
            </a:r>
            <a:r>
              <a:rPr lang="en-US" sz="1800" dirty="0" err="1">
                <a:cs typeface="Arial"/>
              </a:rPr>
              <a:t>большим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отрывом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следуют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столовые</a:t>
            </a:r>
            <a:r>
              <a:rPr lang="en-US" sz="1800" dirty="0">
                <a:cs typeface="Arial"/>
              </a:rPr>
              <a:t>, </a:t>
            </a:r>
            <a:r>
              <a:rPr lang="en-US" sz="1800" dirty="0" err="1">
                <a:cs typeface="Arial"/>
              </a:rPr>
              <a:t>рестораны</a:t>
            </a:r>
            <a:r>
              <a:rPr lang="en-US" sz="1800" dirty="0">
                <a:cs typeface="Arial"/>
              </a:rPr>
              <a:t> и </a:t>
            </a:r>
            <a:r>
              <a:rPr lang="en-US" sz="1800" dirty="0" err="1">
                <a:cs typeface="Arial"/>
              </a:rPr>
              <a:t>фаст-фуд</a:t>
            </a:r>
            <a:r>
              <a:rPr lang="en-US" sz="1800" dirty="0">
                <a:cs typeface="Arial"/>
              </a:rPr>
              <a:t>.</a:t>
            </a: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cs typeface="Arial"/>
              </a:rPr>
              <a:t>Незначительную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долю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рынка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занимают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кафетерии</a:t>
            </a:r>
            <a:r>
              <a:rPr lang="en-US" sz="1800" dirty="0">
                <a:cs typeface="Arial"/>
              </a:rPr>
              <a:t>, </a:t>
            </a:r>
            <a:r>
              <a:rPr lang="en-US" sz="1800" dirty="0" err="1">
                <a:cs typeface="Arial"/>
              </a:rPr>
              <a:t>закусочные</a:t>
            </a:r>
            <a:r>
              <a:rPr lang="en-US" sz="1800" dirty="0">
                <a:cs typeface="Arial"/>
              </a:rPr>
              <a:t> и </a:t>
            </a:r>
            <a:r>
              <a:rPr lang="en-US" sz="1800" dirty="0" err="1">
                <a:cs typeface="Arial"/>
              </a:rPr>
              <a:t>кулинария</a:t>
            </a:r>
            <a:r>
              <a:rPr lang="en-US" sz="1800" dirty="0">
                <a:cs typeface="Arial"/>
              </a:rPr>
              <a:t>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96099E2-3570-0EFA-B74E-F5586ABC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35" y="2263617"/>
            <a:ext cx="7420537" cy="4132401"/>
          </a:xfrm>
          <a:prstGeom prst="rect">
            <a:avLst/>
          </a:prstGeom>
        </p:spPr>
      </p:pic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48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4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3A4C3-2F43-8633-39E2-9AC56E07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Доля сетевых заведений на рынке Москвы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5F31FC0-D0C0-0C74-8740-E8BCB931C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2" r="-2" b="-2"/>
          <a:stretch/>
        </p:blipFill>
        <p:spPr>
          <a:xfrm>
            <a:off x="1209006" y="2007573"/>
            <a:ext cx="4313717" cy="4653783"/>
          </a:xfrm>
          <a:prstGeom prst="rect">
            <a:avLst/>
          </a:prstGeom>
        </p:spPr>
      </p:pic>
      <p:grpSp>
        <p:nvGrpSpPr>
          <p:cNvPr id="84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6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DF5017-B11E-EF70-60D2-CA456473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графику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видно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что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сетевые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заведения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занимают</a:t>
            </a:r>
            <a:r>
              <a:rPr lang="en-US" sz="1800" dirty="0">
                <a:cs typeface="Arial"/>
              </a:rPr>
              <a:t> 20 % </a:t>
            </a:r>
            <a:r>
              <a:rPr lang="en-US" sz="1800" dirty="0" err="1">
                <a:cs typeface="Arial"/>
              </a:rPr>
              <a:t>рынка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общественного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питания</a:t>
            </a:r>
            <a:r>
              <a:rPr lang="en-US" sz="1800" dirty="0">
                <a:cs typeface="Arial"/>
              </a:rPr>
              <a:t> в </a:t>
            </a:r>
            <a:r>
              <a:rPr lang="en-US" sz="1800" dirty="0" err="1">
                <a:cs typeface="Arial"/>
              </a:rPr>
              <a:t>Москве</a:t>
            </a:r>
            <a:r>
              <a:rPr lang="en-US" sz="1800" dirty="0">
                <a:cs typeface="Arial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9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D270B-25CF-6E74-FE25-2AAC048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сетевых организаций общественного питания и их доля на рынке Москвы</a:t>
            </a:r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FDADB338-C802-B305-DEBB-115B3AC8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19" y="2384474"/>
            <a:ext cx="3240409" cy="3914466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ea typeface="+mn-lt"/>
                <a:cs typeface="+mn-lt"/>
              </a:rPr>
              <a:t>По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графику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видно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что</a:t>
            </a:r>
            <a:r>
              <a:rPr lang="en-US" sz="1800" dirty="0">
                <a:ea typeface="+mn-lt"/>
                <a:cs typeface="+mn-lt"/>
              </a:rPr>
              <a:t> 41 % </a:t>
            </a:r>
            <a:r>
              <a:rPr lang="en-US" sz="1800" dirty="0" err="1">
                <a:ea typeface="+mn-lt"/>
                <a:cs typeface="+mn-lt"/>
              </a:rPr>
              <a:t>рынка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среди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сетевых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организаций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общественного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питания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занимает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фаст-фуд</a:t>
            </a:r>
            <a:r>
              <a:rPr lang="en-US" sz="1800" dirty="0">
                <a:ea typeface="+mn-lt"/>
                <a:cs typeface="+mn-lt"/>
              </a:rPr>
              <a:t>. </a:t>
            </a:r>
            <a:r>
              <a:rPr lang="en-US" sz="1800" dirty="0" err="1">
                <a:ea typeface="+mn-lt"/>
                <a:cs typeface="+mn-lt"/>
              </a:rPr>
              <a:t>Видимо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это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обусловлено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тем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что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это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быстро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удобно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недорого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Зачастую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требует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организации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посадочных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мест</a:t>
            </a:r>
            <a:r>
              <a:rPr lang="en-US" sz="1800" dirty="0">
                <a:ea typeface="+mn-lt"/>
                <a:cs typeface="+mn-lt"/>
              </a:rPr>
              <a:t> и </a:t>
            </a:r>
            <a:r>
              <a:rPr lang="en-US" sz="1800" dirty="0" err="1">
                <a:ea typeface="+mn-lt"/>
                <a:cs typeface="+mn-lt"/>
              </a:rPr>
              <a:t>обслуживающего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персонала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обслуживания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клиентов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ru-RU">
              <a:cs typeface="Arial"/>
            </a:endParaRP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ea typeface="+mn-lt"/>
                <a:cs typeface="+mn-lt"/>
              </a:rPr>
              <a:t>Сетевых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столовых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почти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встречается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всего</a:t>
            </a:r>
            <a:r>
              <a:rPr lang="en-US" sz="1800" dirty="0">
                <a:ea typeface="+mn-lt"/>
                <a:cs typeface="+mn-lt"/>
              </a:rPr>
              <a:t> 3 </a:t>
            </a:r>
            <a:r>
              <a:rPr lang="en-US" sz="1800" dirty="0" err="1">
                <a:ea typeface="+mn-lt"/>
                <a:cs typeface="+mn-lt"/>
              </a:rPr>
              <a:t>заведения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из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общей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выборки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В </a:t>
            </a:r>
            <a:r>
              <a:rPr lang="en-US" sz="1800" dirty="0" err="1">
                <a:ea typeface="+mn-lt"/>
                <a:cs typeface="+mn-lt"/>
              </a:rPr>
              <a:t>середине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списка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находятся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кулинария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видимо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располагаются</a:t>
            </a:r>
            <a:r>
              <a:rPr lang="en-US" sz="1800" dirty="0">
                <a:ea typeface="+mn-lt"/>
                <a:cs typeface="+mn-lt"/>
              </a:rPr>
              <a:t> в </a:t>
            </a:r>
            <a:r>
              <a:rPr lang="en-US" sz="1800" dirty="0" err="1">
                <a:ea typeface="+mn-lt"/>
                <a:cs typeface="+mn-lt"/>
              </a:rPr>
              <a:t>сетевых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продуктовых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магазинах</a:t>
            </a:r>
            <a:r>
              <a:rPr lang="en-US" sz="1800" dirty="0">
                <a:ea typeface="+mn-lt"/>
                <a:cs typeface="+mn-lt"/>
              </a:rPr>
              <a:t>), </a:t>
            </a:r>
            <a:r>
              <a:rPr lang="en-US" sz="1800" dirty="0" err="1">
                <a:ea typeface="+mn-lt"/>
                <a:cs typeface="+mn-lt"/>
              </a:rPr>
              <a:t>рестораны</a:t>
            </a:r>
            <a:r>
              <a:rPr lang="en-US" sz="1800" dirty="0">
                <a:ea typeface="+mn-lt"/>
                <a:cs typeface="+mn-lt"/>
              </a:rPr>
              <a:t> и </a:t>
            </a:r>
            <a:r>
              <a:rPr lang="en-US" sz="1800" dirty="0" err="1">
                <a:ea typeface="+mn-lt"/>
                <a:cs typeface="+mn-lt"/>
              </a:rPr>
              <a:t>кафе</a:t>
            </a:r>
            <a:endParaRPr lang="en-US" sz="1800">
              <a:ea typeface="+mn-lt"/>
              <a:cs typeface="+mn-lt"/>
            </a:endParaRPr>
          </a:p>
        </p:txBody>
      </p: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3254A07A-EB72-3BDE-70E6-29376698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53" y="2386135"/>
            <a:ext cx="7417418" cy="41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4" name="Rectangle 14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5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34F1C-D65C-5443-B7F8-75A5A637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ru-RU" sz="4100"/>
              <a:t>Вместимость сетевых организаций общественного питания города Москвы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73F99-9211-DC62-15F2-349CE65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По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графику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видно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что</a:t>
            </a:r>
            <a:r>
              <a:rPr lang="en-US" sz="1700" dirty="0">
                <a:ea typeface="+mn-lt"/>
                <a:cs typeface="+mn-lt"/>
              </a:rPr>
              <a:t> 95% </a:t>
            </a:r>
            <a:r>
              <a:rPr lang="en-US" sz="1700">
                <a:ea typeface="+mn-lt"/>
                <a:cs typeface="+mn-lt"/>
              </a:rPr>
              <a:t>сетевых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заведений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имеет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до</a:t>
            </a:r>
            <a:r>
              <a:rPr lang="en-US" sz="1700" dirty="0">
                <a:ea typeface="+mn-lt"/>
                <a:cs typeface="+mn-lt"/>
              </a:rPr>
              <a:t> 19 </a:t>
            </a:r>
            <a:r>
              <a:rPr lang="en-US" sz="1700">
                <a:ea typeface="+mn-lt"/>
                <a:cs typeface="+mn-lt"/>
              </a:rPr>
              <a:t>объектов</a:t>
            </a:r>
            <a:r>
              <a:rPr lang="en-US" sz="1700" dirty="0">
                <a:ea typeface="+mn-lt"/>
                <a:cs typeface="+mn-lt"/>
              </a:rPr>
              <a:t> в </a:t>
            </a:r>
            <a:r>
              <a:rPr lang="en-US" sz="1700">
                <a:ea typeface="+mn-lt"/>
                <a:cs typeface="+mn-lt"/>
              </a:rPr>
              <a:t>сети</a:t>
            </a:r>
            <a:r>
              <a:rPr lang="en-US" sz="1700" dirty="0">
                <a:ea typeface="+mn-lt"/>
                <a:cs typeface="+mn-lt"/>
              </a:rPr>
              <a:t> и </a:t>
            </a:r>
            <a:r>
              <a:rPr lang="en-US" sz="1700">
                <a:ea typeface="+mn-lt"/>
                <a:cs typeface="+mn-lt"/>
              </a:rPr>
              <a:t>до</a:t>
            </a:r>
            <a:r>
              <a:rPr lang="en-US" sz="1700" dirty="0">
                <a:ea typeface="+mn-lt"/>
                <a:cs typeface="+mn-lt"/>
              </a:rPr>
              <a:t> 160 </a:t>
            </a:r>
            <a:r>
              <a:rPr lang="en-US" sz="1700">
                <a:ea typeface="+mn-lt"/>
                <a:cs typeface="+mn-lt"/>
              </a:rPr>
              <a:t>посадочных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мест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по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медиане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ru-RU" sz="17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Все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что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превышает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эти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значения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это</a:t>
            </a:r>
            <a:r>
              <a:rPr lang="en-US" sz="1700" dirty="0">
                <a:ea typeface="+mn-lt"/>
                <a:cs typeface="+mn-lt"/>
              </a:rPr>
              <a:t> 5% </a:t>
            </a:r>
            <a:r>
              <a:rPr lang="en-US" sz="1700">
                <a:ea typeface="+mn-lt"/>
                <a:cs typeface="+mn-lt"/>
              </a:rPr>
              <a:t>сетей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от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общего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количества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На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основании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этих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данных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можно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сделать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вывод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что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для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сетевых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заведений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Москвы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характерно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большое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количество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небольших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сетей</a:t>
            </a:r>
            <a:r>
              <a:rPr lang="en-US" sz="1700" dirty="0">
                <a:ea typeface="+mn-lt"/>
                <a:cs typeface="+mn-lt"/>
              </a:rPr>
              <a:t> (5-6 </a:t>
            </a:r>
            <a:r>
              <a:rPr lang="en-US" sz="1700">
                <a:ea typeface="+mn-lt"/>
                <a:cs typeface="+mn-lt"/>
              </a:rPr>
              <a:t>объектов</a:t>
            </a:r>
            <a:r>
              <a:rPr lang="en-US" sz="1700" dirty="0">
                <a:ea typeface="+mn-lt"/>
                <a:cs typeface="+mn-lt"/>
              </a:rPr>
              <a:t> в </a:t>
            </a:r>
            <a:r>
              <a:rPr lang="en-US" sz="1700">
                <a:ea typeface="+mn-lt"/>
                <a:cs typeface="+mn-lt"/>
              </a:rPr>
              <a:t>среднем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от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медианы</a:t>
            </a:r>
            <a:r>
              <a:rPr lang="en-US" sz="1700" dirty="0">
                <a:ea typeface="+mn-lt"/>
                <a:cs typeface="+mn-lt"/>
              </a:rPr>
              <a:t>) с </a:t>
            </a:r>
            <a:r>
              <a:rPr lang="en-US" sz="1700">
                <a:ea typeface="+mn-lt"/>
                <a:cs typeface="+mn-lt"/>
              </a:rPr>
              <a:t>небольшим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количеством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посадочных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мест</a:t>
            </a:r>
            <a:r>
              <a:rPr lang="en-US" sz="1700" dirty="0">
                <a:ea typeface="+mn-lt"/>
                <a:cs typeface="+mn-lt"/>
              </a:rPr>
              <a:t> (</a:t>
            </a:r>
            <a:r>
              <a:rPr lang="en-US" sz="1700">
                <a:ea typeface="+mn-lt"/>
                <a:cs typeface="+mn-lt"/>
              </a:rPr>
              <a:t>среднее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от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медианы</a:t>
            </a:r>
            <a:r>
              <a:rPr lang="en-US" sz="1700" dirty="0">
                <a:ea typeface="+mn-lt"/>
                <a:cs typeface="+mn-lt"/>
              </a:rPr>
              <a:t> 60 </a:t>
            </a:r>
            <a:r>
              <a:rPr lang="en-US" sz="1700">
                <a:ea typeface="+mn-lt"/>
                <a:cs typeface="+mn-lt"/>
              </a:rPr>
              <a:t>посадочных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>
                <a:ea typeface="+mn-lt"/>
                <a:cs typeface="+mn-lt"/>
              </a:rPr>
              <a:t>мест</a:t>
            </a:r>
            <a:r>
              <a:rPr lang="en-US" sz="1700" dirty="0">
                <a:ea typeface="+mn-lt"/>
                <a:cs typeface="+mn-lt"/>
              </a:rPr>
              <a:t>) </a:t>
            </a:r>
            <a:endParaRPr lang="en-US" sz="1700"/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endParaRPr lang="en-US" sz="1700">
              <a:cs typeface="Arial"/>
            </a:endParaRP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80881B86-C463-CDB9-75F7-981D14DD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724" y="2081679"/>
            <a:ext cx="6095800" cy="3859200"/>
          </a:xfrm>
          <a:prstGeom prst="rect">
            <a:avLst/>
          </a:prstGeom>
        </p:spPr>
      </p:pic>
      <p:grpSp>
        <p:nvGrpSpPr>
          <p:cNvPr id="176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3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06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D270B-25CF-6E74-FE25-2AAC048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Типы организаций общественного питания по медианному количеству посадочных мест</a:t>
            </a:r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FDADB338-C802-B305-DEBB-115B3AC8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48" y="2384474"/>
            <a:ext cx="2627093" cy="3728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504020202020204" pitchFamily="34" charset="0"/>
              <a:buChar char="§"/>
            </a:pP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графику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видно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что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медиане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больше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всего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посадочных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мест</a:t>
            </a:r>
            <a:r>
              <a:rPr lang="en-US" sz="1800" dirty="0">
                <a:cs typeface="Arial"/>
              </a:rPr>
              <a:t> в </a:t>
            </a:r>
            <a:r>
              <a:rPr lang="en-US" sz="1800" dirty="0" err="1">
                <a:cs typeface="Arial"/>
              </a:rPr>
              <a:t>столовых</a:t>
            </a:r>
            <a:r>
              <a:rPr lang="en-US" sz="1800" dirty="0">
                <a:cs typeface="Arial"/>
              </a:rPr>
              <a:t> - 103 и </a:t>
            </a:r>
            <a:r>
              <a:rPr lang="en-US" sz="1800" dirty="0" err="1">
                <a:cs typeface="Arial"/>
              </a:rPr>
              <a:t>ресторанах</a:t>
            </a:r>
            <a:r>
              <a:rPr lang="en-US" sz="1800" dirty="0">
                <a:cs typeface="Arial"/>
              </a:rPr>
              <a:t> - 80</a:t>
            </a: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>
                <a:cs typeface="Arial"/>
              </a:rPr>
              <a:t>В </a:t>
            </a:r>
            <a:r>
              <a:rPr lang="en-US" sz="1800" dirty="0" err="1">
                <a:cs typeface="Arial"/>
              </a:rPr>
              <a:t>буфетах</a:t>
            </a:r>
            <a:r>
              <a:rPr lang="en-US" sz="1800" dirty="0">
                <a:cs typeface="Arial"/>
              </a:rPr>
              <a:t>, </a:t>
            </a:r>
            <a:r>
              <a:rPr lang="en-US" sz="1800" dirty="0" err="1">
                <a:cs typeface="Arial"/>
              </a:rPr>
              <a:t>барах</a:t>
            </a:r>
            <a:r>
              <a:rPr lang="en-US" sz="1800" dirty="0">
                <a:cs typeface="Arial"/>
              </a:rPr>
              <a:t> и </a:t>
            </a:r>
            <a:r>
              <a:rPr lang="en-US" sz="1800" dirty="0" err="1">
                <a:cs typeface="Arial"/>
              </a:rPr>
              <a:t>кафе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медиане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от</a:t>
            </a:r>
            <a:r>
              <a:rPr lang="en-US" sz="1800" dirty="0">
                <a:cs typeface="Arial"/>
              </a:rPr>
              <a:t> 30 </a:t>
            </a:r>
            <a:r>
              <a:rPr lang="en-US" sz="1800" dirty="0" err="1">
                <a:cs typeface="Arial"/>
              </a:rPr>
              <a:t>до</a:t>
            </a:r>
            <a:r>
              <a:rPr lang="en-US" sz="1800" dirty="0">
                <a:cs typeface="Arial"/>
              </a:rPr>
              <a:t> 35 </a:t>
            </a:r>
            <a:r>
              <a:rPr lang="en-US" sz="1800" dirty="0" err="1">
                <a:cs typeface="Arial"/>
              </a:rPr>
              <a:t>посадочных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мест</a:t>
            </a:r>
            <a:endParaRPr lang="en-US" sz="1800" dirty="0">
              <a:cs typeface="Arial"/>
            </a:endParaRPr>
          </a:p>
          <a:p>
            <a:pPr>
              <a:buFont typeface="Wingdings" panose="020B0504020202020204" pitchFamily="34" charset="0"/>
              <a:buChar char="§"/>
            </a:pPr>
            <a:r>
              <a:rPr lang="en-US" sz="1800" dirty="0">
                <a:cs typeface="Arial"/>
              </a:rPr>
              <a:t>В </a:t>
            </a:r>
            <a:r>
              <a:rPr lang="en-US" sz="1800" dirty="0" err="1">
                <a:cs typeface="Arial"/>
              </a:rPr>
              <a:t>закусочных</a:t>
            </a:r>
            <a:r>
              <a:rPr lang="en-US" sz="1800" dirty="0">
                <a:cs typeface="Arial"/>
              </a:rPr>
              <a:t> и </a:t>
            </a:r>
            <a:r>
              <a:rPr lang="en-US" sz="1800" dirty="0" err="1">
                <a:cs typeface="Arial"/>
              </a:rPr>
              <a:t>кулинариях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по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медиане</a:t>
            </a:r>
            <a:r>
              <a:rPr lang="en-US" sz="1800" dirty="0">
                <a:cs typeface="Arial"/>
              </a:rPr>
              <a:t> </a:t>
            </a:r>
            <a:r>
              <a:rPr lang="en-US" sz="1800" dirty="0" err="1">
                <a:cs typeface="Arial"/>
              </a:rPr>
              <a:t>нет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посадочных</a:t>
            </a:r>
            <a:r>
              <a:rPr lang="en-US" sz="1800" dirty="0">
                <a:cs typeface="Arial"/>
              </a:rPr>
              <a:t> </a:t>
            </a:r>
            <a:r>
              <a:rPr lang="en-US" sz="1800" dirty="0" err="1">
                <a:cs typeface="Arial"/>
              </a:rPr>
              <a:t>мест</a:t>
            </a:r>
            <a:r>
              <a:rPr lang="en-US" sz="1800" dirty="0">
                <a:cs typeface="Arial"/>
              </a:rPr>
              <a:t>.</a:t>
            </a:r>
          </a:p>
        </p:txBody>
      </p: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F11E5AA-5EAE-CB00-8605-AABD19E7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41" y="2266194"/>
            <a:ext cx="7459881" cy="41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4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34F1C-D65C-5443-B7F8-75A5A637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Топ-10 улиц по количеству объектов общественного питания в Москве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73F99-9211-DC62-15F2-349CE65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ru-RU" sz="1500">
                <a:ea typeface="+mn-lt"/>
                <a:cs typeface="+mn-lt"/>
              </a:rPr>
              <a:t>Улицы на которых находится больше всего заведений - это зачастую длинные проспекты и шоссе, которые проходят через несколько городских районов. Так что тут сложно судить о плотности заведений на них. </a:t>
            </a: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ru-RU" sz="1500">
                <a:ea typeface="+mn-lt"/>
                <a:cs typeface="+mn-lt"/>
              </a:rPr>
              <a:t>Больше всего заведений находится на проспекте Мира - 204 заведения. Данная улица тянется через 2 округа и 7 районов Москвы</a:t>
            </a:r>
            <a:endParaRPr lang="ru-RU" sz="15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endParaRPr lang="en-US" sz="1500"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0C0624-3708-26D2-F5BE-CCB4CD05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4" y="2510900"/>
            <a:ext cx="6403773" cy="3788411"/>
          </a:xfrm>
          <a:prstGeom prst="rect">
            <a:avLst/>
          </a:prstGeom>
        </p:spPr>
      </p:pic>
      <p:grpSp>
        <p:nvGrpSpPr>
          <p:cNvPr id="154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5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F3F0D89-ED0C-52AE-828A-761FCC89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30799"/>
              </p:ext>
            </p:extLst>
          </p:nvPr>
        </p:nvGraphicFramePr>
        <p:xfrm>
          <a:off x="6574406" y="2396732"/>
          <a:ext cx="4378824" cy="390258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90182">
                  <a:extLst>
                    <a:ext uri="{9D8B030D-6E8A-4147-A177-3AD203B41FA5}">
                      <a16:colId xmlns:a16="http://schemas.microsoft.com/office/drawing/2014/main" val="756566263"/>
                    </a:ext>
                  </a:extLst>
                </a:gridCol>
                <a:gridCol w="1412441">
                  <a:extLst>
                    <a:ext uri="{9D8B030D-6E8A-4147-A177-3AD203B41FA5}">
                      <a16:colId xmlns:a16="http://schemas.microsoft.com/office/drawing/2014/main" val="1432320291"/>
                    </a:ext>
                  </a:extLst>
                </a:gridCol>
                <a:gridCol w="855475">
                  <a:extLst>
                    <a:ext uri="{9D8B030D-6E8A-4147-A177-3AD203B41FA5}">
                      <a16:colId xmlns:a16="http://schemas.microsoft.com/office/drawing/2014/main" val="2577279493"/>
                    </a:ext>
                  </a:extLst>
                </a:gridCol>
                <a:gridCol w="1220726">
                  <a:extLst>
                    <a:ext uri="{9D8B030D-6E8A-4147-A177-3AD203B41FA5}">
                      <a16:colId xmlns:a16="http://schemas.microsoft.com/office/drawing/2014/main" val="2212189404"/>
                    </a:ext>
                  </a:extLst>
                </a:gridCol>
              </a:tblGrid>
              <a:tr h="598886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Улица​​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Количество​</a:t>
                      </a:r>
                    </a:p>
                    <a:p>
                      <a:pPr algn="ctr" rtl="0" fontAlgn="base"/>
                      <a:r>
                        <a:rPr lang="ru-RU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заведений​​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Округ​​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5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Район​​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145170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Алексеевский​​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41438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Ярославский Район​​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122573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Марьина роща​​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2145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Останкинский​​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268232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Ростокино​​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346316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Свиблово​​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47215"/>
                  </a:ext>
                </a:extLst>
              </a:tr>
              <a:tr h="471957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проспект Мира​​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204​​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ЦАО​​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sz="10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Мещанский​​</a:t>
                      </a:r>
                    </a:p>
                  </a:txBody>
                  <a:tcPr marL="116555" marR="87417" marT="58278" marB="582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0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7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0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70135-EDC9-79B8-85D1-F27950F5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Районы с улицами с одним объектом общественного питания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16D109-598F-477D-E577-E783A192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>
                <a:ea typeface="+mn-lt"/>
                <a:cs typeface="+mn-lt"/>
              </a:rPr>
              <a:t>Больше всего улиц с одним заведением находится в районах: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300">
                <a:ea typeface="+mn-lt"/>
                <a:cs typeface="+mn-lt"/>
              </a:rPr>
              <a:t>Таганский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300">
                <a:ea typeface="+mn-lt"/>
                <a:cs typeface="+mn-lt"/>
              </a:rPr>
              <a:t>Хамовники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300">
                <a:ea typeface="+mn-lt"/>
                <a:cs typeface="+mn-lt"/>
              </a:rPr>
              <a:t>Басманный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300">
                <a:ea typeface="+mn-lt"/>
                <a:cs typeface="+mn-lt"/>
              </a:rPr>
              <a:t>Тверской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  <a:buFont typeface="Wingdings" panose="020B0504020202020204" pitchFamily="34" charset="0"/>
              <a:buChar char="§"/>
            </a:pPr>
            <a:r>
              <a:rPr lang="en-US" sz="1300">
                <a:ea typeface="+mn-lt"/>
                <a:cs typeface="+mn-lt"/>
              </a:rPr>
              <a:t>Пресненский</a:t>
            </a:r>
            <a:endParaRPr lang="en-US" sz="130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>
                <a:ea typeface="+mn-lt"/>
                <a:cs typeface="+mn-lt"/>
              </a:rPr>
              <a:t>Все это районы ЦАО с большим количеством небольших улочек. Возможно именно эти районы имеет смысл рассмотреть для открытия заведения.</a:t>
            </a:r>
            <a:endParaRPr lang="en-US" sz="1300">
              <a:cs typeface="Arial"/>
            </a:endParaRPr>
          </a:p>
          <a:p>
            <a:pPr>
              <a:lnSpc>
                <a:spcPct val="100000"/>
              </a:lnSpc>
            </a:pPr>
            <a:endParaRPr lang="en-US" sz="1300">
              <a:cs typeface="Arial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5847273-3F71-0F70-B7D7-09AC530D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53" y="1285087"/>
            <a:ext cx="6994860" cy="4108951"/>
          </a:xfrm>
          <a:prstGeom prst="rect">
            <a:avLst/>
          </a:prstGeom>
        </p:spPr>
      </p:pic>
      <p:grpSp>
        <p:nvGrpSpPr>
          <p:cNvPr id="150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2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48698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841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279"/>
      </a:accent6>
      <a:hlink>
        <a:srgbClr val="868551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ExploreVTI</vt:lpstr>
      <vt:lpstr>Исследование рынка общественного питания города Москвы</vt:lpstr>
      <vt:lpstr>Общий вывод по исследованию.</vt:lpstr>
      <vt:lpstr>Типы организаций общественного питания и их доля на рынке Москвы</vt:lpstr>
      <vt:lpstr>Доля сетевых заведений на рынке Москвы</vt:lpstr>
      <vt:lpstr>Типы сетевых организаций общественного питания и их доля на рынке Москвы</vt:lpstr>
      <vt:lpstr>Вместимость сетевых организаций общественного питания города Москвы</vt:lpstr>
      <vt:lpstr>Типы организаций общественного питания по медианному количеству посадочных мест</vt:lpstr>
      <vt:lpstr>Топ-10 улиц по количеству объектов общественного питания в Москве</vt:lpstr>
      <vt:lpstr>Районы с улицами с одним объектом общественного питания</vt:lpstr>
      <vt:lpstr>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711</cp:revision>
  <dcterms:created xsi:type="dcterms:W3CDTF">2022-05-25T17:15:02Z</dcterms:created>
  <dcterms:modified xsi:type="dcterms:W3CDTF">2022-08-26T17:03:14Z</dcterms:modified>
</cp:coreProperties>
</file>