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8" r:id="rId2"/>
    <p:sldId id="259" r:id="rId3"/>
    <p:sldId id="260" r:id="rId4"/>
    <p:sldId id="261" r:id="rId5"/>
    <p:sldId id="262" r:id="rId6"/>
    <p:sldId id="263" r:id="rId7"/>
    <p:sldId id="277" r:id="rId8"/>
    <p:sldId id="265" r:id="rId9"/>
    <p:sldId id="266" r:id="rId10"/>
    <p:sldId id="267" r:id="rId11"/>
    <p:sldId id="268" r:id="rId12"/>
    <p:sldId id="256" r:id="rId13"/>
    <p:sldId id="257" r:id="rId14"/>
    <p:sldId id="280" r:id="rId15"/>
    <p:sldId id="281" r:id="rId16"/>
    <p:sldId id="282" r:id="rId17"/>
    <p:sldId id="278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3F824-0C5F-41EF-996F-5D8430DE2271}" type="datetimeFigureOut">
              <a:rPr lang="es-CO" smtClean="0"/>
              <a:t>22/10/2017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DDA56-375E-4177-A255-358908A57D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949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491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6213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113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751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850CB-B883-452A-8F9A-428C5D67ADC6}" type="slidenum">
              <a:rPr lang="es-CO" smtClean="0"/>
              <a:t>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864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850CB-B883-452A-8F9A-428C5D67ADC6}" type="slidenum">
              <a:rPr lang="es-CO" smtClean="0"/>
              <a:t>20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4161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850CB-B883-452A-8F9A-428C5D67ADC6}" type="slidenum">
              <a:rPr lang="es-CO" smtClean="0"/>
              <a:t>21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2073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850CB-B883-452A-8F9A-428C5D67ADC6}" type="slidenum">
              <a:rPr lang="es-CO" smtClean="0"/>
              <a:t>22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2812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850CB-B883-452A-8F9A-428C5D67ADC6}" type="slidenum">
              <a:rPr lang="es-CO" smtClean="0"/>
              <a:t>23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624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s" smtClean="0"/>
              <a:pPr/>
              <a:t>‹Nº›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88258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209C70A-7870-4FF2-A641-14EF2357DF0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6" title="scalloped circle">
            <a:extLst>
              <a:ext uri="{FF2B5EF4-FFF2-40B4-BE49-F238E27FC236}">
                <a16:creationId xmlns:a16="http://schemas.microsoft.com/office/drawing/2014/main" id="{D1C87196-AF8E-4F4E-A69B-6D5B8F8CA2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3588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 title="left edge border">
            <a:extLst>
              <a:ext uri="{FF2B5EF4-FFF2-40B4-BE49-F238E27FC236}">
                <a16:creationId xmlns:a16="http://schemas.microsoft.com/office/drawing/2014/main" id="{F8BC5689-14AF-44A2-BD17-7E0988EE477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0A76EB-A6F4-4AD8-BF63-812767346B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623882" y="-1"/>
            <a:ext cx="66184" cy="6858001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4A68C5-DD7C-4B22-8C69-F946CAD9E0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35" r="13991"/>
          <a:stretch/>
        </p:blipFill>
        <p:spPr>
          <a:xfrm>
            <a:off x="8690066" y="10"/>
            <a:ext cx="3501934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DA568EE-BD82-4B80-BC86-9089CA23B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403" y="1098388"/>
            <a:ext cx="7818540" cy="4394988"/>
          </a:xfrm>
        </p:spPr>
        <p:txBody>
          <a:bodyPr>
            <a:normAutofit/>
          </a:bodyPr>
          <a:lstStyle/>
          <a:p>
            <a:r>
              <a:rPr lang="es-CO" dirty="0"/>
              <a:t>AUDITORIA Lógica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5D1993-7095-470D-B98F-986295C9D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403" y="5979196"/>
            <a:ext cx="7818540" cy="511901"/>
          </a:xfrm>
        </p:spPr>
        <p:txBody>
          <a:bodyPr>
            <a:normAutofit/>
          </a:bodyPr>
          <a:lstStyle/>
          <a:p>
            <a:r>
              <a:rPr lang="es-CO" b="0" dirty="0" err="1"/>
              <a:t>Deybi</a:t>
            </a:r>
            <a:r>
              <a:rPr lang="es-CO" b="0" dirty="0"/>
              <a:t> pulido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98701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 6" title="Left scallop edge">
            <a:extLst>
              <a:ext uri="{FF2B5EF4-FFF2-40B4-BE49-F238E27FC236}">
                <a16:creationId xmlns:a16="http://schemas.microsoft.com/office/drawing/2014/main" id="{C98F4480-8749-4E48-82BB-3A0F2F311E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6" name="Rectangle 75" title="right edge border">
            <a:extLst>
              <a:ext uri="{FF2B5EF4-FFF2-40B4-BE49-F238E27FC236}">
                <a16:creationId xmlns:a16="http://schemas.microsoft.com/office/drawing/2014/main" id="{5249F694-12BA-47C4-9FF3-570372F3B9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Imagen 2" descr="Imagen que contiene mobiliario&#10;&#10;Descripción generada con confianza alta">
            <a:extLst>
              <a:ext uri="{FF2B5EF4-FFF2-40B4-BE49-F238E27FC236}">
                <a16:creationId xmlns:a16="http://schemas.microsoft.com/office/drawing/2014/main" id="{A37CF13F-1B5D-4DD7-90EE-8810B90A71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  <a:extLst/>
          </a:blip>
          <a:srcRect r="16971" b="1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D401C722-FEAC-4621-B17A-79994833DDE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6" title="Left scallop edge">
            <a:extLst>
              <a:ext uri="{FF2B5EF4-FFF2-40B4-BE49-F238E27FC236}">
                <a16:creationId xmlns:a16="http://schemas.microsoft.com/office/drawing/2014/main" id="{647662AD-9F43-4466-AEA0-724FD3D17A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2" name="Rectangle 81" title="right edge border">
            <a:extLst>
              <a:ext uri="{FF2B5EF4-FFF2-40B4-BE49-F238E27FC236}">
                <a16:creationId xmlns:a16="http://schemas.microsoft.com/office/drawing/2014/main" id="{8B67160A-A8CE-4023-A0B7-76D62B8425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251678" y="1553029"/>
            <a:ext cx="10178322" cy="432656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>
              <a:spcBef>
                <a:spcPts val="700"/>
              </a:spcBef>
              <a:buSzPct val="61111"/>
              <a:buNone/>
            </a:pPr>
            <a:r>
              <a:rPr lang="es-CO" sz="3600">
                <a:solidFill>
                  <a:schemeClr val="tx2"/>
                </a:solidFill>
              </a:rPr>
              <a:t>	El pase al entorno de explotación real debe estar controlado, no descartandose la revisión de programas por parte de técnicos independientes o bien por auditores preparados a fin de determinar la ausencia de caballos de troya bombas lógicas y similares además de la calidad</a:t>
            </a:r>
          </a:p>
          <a:p>
            <a:pPr>
              <a:spcBef>
                <a:spcPts val="700"/>
              </a:spcBef>
              <a:buSzPct val="61111"/>
              <a:buNone/>
            </a:pPr>
            <a:endParaRPr lang="es-CO" sz="3600">
              <a:solidFill>
                <a:schemeClr val="tx2"/>
              </a:solidFill>
            </a:endParaRPr>
          </a:p>
          <a:p>
            <a:pPr>
              <a:spcBef>
                <a:spcPts val="700"/>
              </a:spcBef>
              <a:buNone/>
            </a:pPr>
            <a:endParaRPr lang="es-CO" sz="3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27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6" title="Left scallop edge">
            <a:extLst>
              <a:ext uri="{FF2B5EF4-FFF2-40B4-BE49-F238E27FC236}">
                <a16:creationId xmlns:a16="http://schemas.microsoft.com/office/drawing/2014/main" id="{C98F4480-8749-4E48-82BB-3A0F2F311E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2" name="Rectangle 81" title="right edge border">
            <a:extLst>
              <a:ext uri="{FF2B5EF4-FFF2-40B4-BE49-F238E27FC236}">
                <a16:creationId xmlns:a16="http://schemas.microsoft.com/office/drawing/2014/main" id="{5249F694-12BA-47C4-9FF3-570372F3B9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Imagen 2" descr="Imagen que contiene mobiliario&#10;&#10;Descripción generada con confianza alta">
            <a:extLst>
              <a:ext uri="{FF2B5EF4-FFF2-40B4-BE49-F238E27FC236}">
                <a16:creationId xmlns:a16="http://schemas.microsoft.com/office/drawing/2014/main" id="{64781644-7D8C-4639-B390-1F78C18A5A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  <a:extLst/>
          </a:blip>
          <a:srcRect r="16971" b="1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D401C722-FEAC-4621-B17A-79994833DDE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6" title="Left scallop edge">
            <a:extLst>
              <a:ext uri="{FF2B5EF4-FFF2-40B4-BE49-F238E27FC236}">
                <a16:creationId xmlns:a16="http://schemas.microsoft.com/office/drawing/2014/main" id="{647662AD-9F43-4466-AEA0-724FD3D17A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8" name="Rectangle 87" title="right edge border">
            <a:extLst>
              <a:ext uri="{FF2B5EF4-FFF2-40B4-BE49-F238E27FC236}">
                <a16:creationId xmlns:a16="http://schemas.microsoft.com/office/drawing/2014/main" id="{8B67160A-A8CE-4023-A0B7-76D62B8425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1251678" y="1480457"/>
            <a:ext cx="10178322" cy="4399135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>
              <a:spcBef>
                <a:spcPts val="700"/>
              </a:spcBef>
              <a:buSzPct val="61111"/>
              <a:buNone/>
            </a:pPr>
            <a:r>
              <a:rPr lang="es-CO" sz="3600">
                <a:solidFill>
                  <a:schemeClr val="tx2"/>
                </a:solidFill>
              </a:rPr>
              <a:t>	Otro aspecto es la protección de los programas, al menos desde dos perspectivas: de los programas que sean una propiedad de la entidad realizado por el personal propio o contratado su desarrollo a terceros, como el uso adecuado de aquellos programas de los que se tenga licencia de uso.</a:t>
            </a:r>
          </a:p>
        </p:txBody>
      </p:sp>
    </p:spTree>
    <p:extLst>
      <p:ext uri="{BB962C8B-B14F-4D97-AF65-F5344CB8AC3E}">
        <p14:creationId xmlns:p14="http://schemas.microsoft.com/office/powerpoint/2010/main" val="3728516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916D041-4553-4CDA-B44A-34C763D173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19F5142-8834-455D-AF81-A3C562B69C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566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" name="Freeform 6" title="scalloped circle">
            <a:extLst>
              <a:ext uri="{FF2B5EF4-FFF2-40B4-BE49-F238E27FC236}">
                <a16:creationId xmlns:a16="http://schemas.microsoft.com/office/drawing/2014/main" id="{1F0D9B0E-E48B-450C-9134-0435D96D0B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02287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5" title="left edge border">
            <a:extLst>
              <a:ext uri="{FF2B5EF4-FFF2-40B4-BE49-F238E27FC236}">
                <a16:creationId xmlns:a16="http://schemas.microsoft.com/office/drawing/2014/main" id="{D3F3323E-17FD-41CA-B632-A32DC5EDCF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AF1A16-C55A-41C8-8B81-53A6FC4571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85" r="7844" b="2"/>
          <a:stretch/>
        </p:blipFill>
        <p:spPr>
          <a:xfrm>
            <a:off x="8200147" y="643463"/>
            <a:ext cx="3348389" cy="557107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BBC4789-6B72-420F-ABCA-5ED142B7E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950" y="1098388"/>
            <a:ext cx="6648249" cy="4394988"/>
          </a:xfrm>
        </p:spPr>
        <p:txBody>
          <a:bodyPr>
            <a:normAutofit/>
          </a:bodyPr>
          <a:lstStyle/>
          <a:p>
            <a:r>
              <a:rPr lang="es-CO" sz="7400" dirty="0"/>
              <a:t>	proyectos de desarrollo de S.I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2C8E0B-A272-46CD-B11A-9005CFF96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950" y="5924766"/>
            <a:ext cx="6648249" cy="476921"/>
          </a:xfrm>
        </p:spPr>
        <p:txBody>
          <a:bodyPr>
            <a:normAutofit/>
          </a:bodyPr>
          <a:lstStyle/>
          <a:p>
            <a:r>
              <a:rPr lang="es-CO" sz="1900" dirty="0"/>
              <a:t>Nicolay joya</a:t>
            </a:r>
          </a:p>
        </p:txBody>
      </p:sp>
    </p:spTree>
    <p:extLst>
      <p:ext uri="{BB962C8B-B14F-4D97-AF65-F5344CB8AC3E}">
        <p14:creationId xmlns:p14="http://schemas.microsoft.com/office/powerpoint/2010/main" val="1828298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4" descr="Imagen que contiene mobiliario&#10;&#10;Descripción generada con confianza alta">
            <a:extLst>
              <a:ext uri="{FF2B5EF4-FFF2-40B4-BE49-F238E27FC236}">
                <a16:creationId xmlns:a16="http://schemas.microsoft.com/office/drawing/2014/main" id="{36987902-B386-4B6D-BAD8-4DE37B2E5B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r="16971" b="1"/>
          <a:stretch/>
        </p:blipFill>
        <p:spPr>
          <a:xfrm>
            <a:off x="20" y="-1"/>
            <a:ext cx="12191980" cy="6864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401C722-FEAC-4621-B17A-79994833DDE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 title="Left scallop edge">
            <a:extLst>
              <a:ext uri="{FF2B5EF4-FFF2-40B4-BE49-F238E27FC236}">
                <a16:creationId xmlns:a16="http://schemas.microsoft.com/office/drawing/2014/main" id="{647662AD-9F43-4466-AEA0-724FD3D17A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 16" title="right edge border">
            <a:extLst>
              <a:ext uri="{FF2B5EF4-FFF2-40B4-BE49-F238E27FC236}">
                <a16:creationId xmlns:a16="http://schemas.microsoft.com/office/drawing/2014/main" id="{8B67160A-A8CE-4023-A0B7-76D62B8425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7A3570-C5B6-4C0B-B192-501CF245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s-CO" dirty="0"/>
              <a:t>El proyecto debe tener…</a:t>
            </a:r>
          </a:p>
        </p:txBody>
      </p:sp>
      <p:pic>
        <p:nvPicPr>
          <p:cNvPr id="1026" name="Picture 2" descr="Resultado de imagen para identidad">
            <a:extLst>
              <a:ext uri="{FF2B5EF4-FFF2-40B4-BE49-F238E27FC236}">
                <a16:creationId xmlns:a16="http://schemas.microsoft.com/office/drawing/2014/main" id="{8FCE4576-29AE-4BAB-8FFF-B61040125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2701148"/>
            <a:ext cx="2763012" cy="1842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CD88C5F-04D5-4DED-A389-A7FC865420DC}"/>
              </a:ext>
            </a:extLst>
          </p:cNvPr>
          <p:cNvSpPr txBox="1"/>
          <p:nvPr/>
        </p:nvSpPr>
        <p:spPr>
          <a:xfrm>
            <a:off x="1058384" y="4787900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ENTIDAD PROPIA</a:t>
            </a:r>
          </a:p>
        </p:txBody>
      </p:sp>
      <p:pic>
        <p:nvPicPr>
          <p:cNvPr id="1028" name="Picture 4" descr="Resultado de imagen para OBJETIVOS">
            <a:extLst>
              <a:ext uri="{FF2B5EF4-FFF2-40B4-BE49-F238E27FC236}">
                <a16:creationId xmlns:a16="http://schemas.microsoft.com/office/drawing/2014/main" id="{F65286B9-58BF-4AF0-AB86-0982EF359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226" y="2742408"/>
            <a:ext cx="3950018" cy="1816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44363B0C-D4EA-4022-B6BE-D8E742F34103}"/>
              </a:ext>
            </a:extLst>
          </p:cNvPr>
          <p:cNvSpPr txBox="1"/>
          <p:nvPr/>
        </p:nvSpPr>
        <p:spPr>
          <a:xfrm>
            <a:off x="4766039" y="4787900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OBJETIVOS</a:t>
            </a:r>
          </a:p>
        </p:txBody>
      </p:sp>
      <p:sp>
        <p:nvSpPr>
          <p:cNvPr id="14" name="AutoShape 6" descr="Resultado de imagen para LIDER">
            <a:extLst>
              <a:ext uri="{FF2B5EF4-FFF2-40B4-BE49-F238E27FC236}">
                <a16:creationId xmlns:a16="http://schemas.microsoft.com/office/drawing/2014/main" id="{D8D42038-9CB8-4D69-9D5C-1F1532E14E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32" name="Picture 8" descr="Resultado de imagen para LIDER">
            <a:extLst>
              <a:ext uri="{FF2B5EF4-FFF2-40B4-BE49-F238E27FC236}">
                <a16:creationId xmlns:a16="http://schemas.microsoft.com/office/drawing/2014/main" id="{786A4D8D-217F-45AC-B2C7-8A3FA9E88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920" y="2726548"/>
            <a:ext cx="2458753" cy="1842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A1000420-1998-4CFB-8DC4-367748066C38}"/>
              </a:ext>
            </a:extLst>
          </p:cNvPr>
          <p:cNvSpPr txBox="1"/>
          <p:nvPr/>
        </p:nvSpPr>
        <p:spPr>
          <a:xfrm>
            <a:off x="8473694" y="4787900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UN RESPONSABLE</a:t>
            </a:r>
          </a:p>
        </p:txBody>
      </p:sp>
    </p:spTree>
    <p:extLst>
      <p:ext uri="{BB962C8B-B14F-4D97-AF65-F5344CB8AC3E}">
        <p14:creationId xmlns:p14="http://schemas.microsoft.com/office/powerpoint/2010/main" val="772183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4" descr="Imagen que contiene mobiliario&#10;&#10;Descripción generada con confianza alta">
            <a:extLst>
              <a:ext uri="{FF2B5EF4-FFF2-40B4-BE49-F238E27FC236}">
                <a16:creationId xmlns:a16="http://schemas.microsoft.com/office/drawing/2014/main" id="{076A1061-13B7-4560-AACB-B3D1130B6C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r="16971" b="1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401C722-FEAC-4621-B17A-79994833DDE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 title="Left scallop edge">
            <a:extLst>
              <a:ext uri="{FF2B5EF4-FFF2-40B4-BE49-F238E27FC236}">
                <a16:creationId xmlns:a16="http://schemas.microsoft.com/office/drawing/2014/main" id="{647662AD-9F43-4466-AEA0-724FD3D17A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 16" title="right edge border">
            <a:extLst>
              <a:ext uri="{FF2B5EF4-FFF2-40B4-BE49-F238E27FC236}">
                <a16:creationId xmlns:a16="http://schemas.microsoft.com/office/drawing/2014/main" id="{8B67160A-A8CE-4023-A0B7-76D62B8425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5C1A69-2095-4B61-A448-9552FE16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s-CO" dirty="0"/>
              <a:t>LA AUDITORIA DESARROLLADA DEPENDE DE: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141C324-F71D-44F4-BD3E-D857E44F98D9}"/>
              </a:ext>
            </a:extLst>
          </p:cNvPr>
          <p:cNvSpPr txBox="1"/>
          <p:nvPr/>
        </p:nvSpPr>
        <p:spPr>
          <a:xfrm>
            <a:off x="1251678" y="4994220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RIESGOS</a:t>
            </a:r>
          </a:p>
        </p:txBody>
      </p:sp>
      <p:pic>
        <p:nvPicPr>
          <p:cNvPr id="2060" name="Picture 12" descr="Imagen relacionada">
            <a:extLst>
              <a:ext uri="{FF2B5EF4-FFF2-40B4-BE49-F238E27FC236}">
                <a16:creationId xmlns:a16="http://schemas.microsoft.com/office/drawing/2014/main" id="{9E7FC141-0228-403F-8F31-A7DEE9097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771" y="2916195"/>
            <a:ext cx="2651414" cy="1765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4EC86DE2-F179-4ECA-AB3F-DB0ED1404AB2}"/>
              </a:ext>
            </a:extLst>
          </p:cNvPr>
          <p:cNvSpPr txBox="1"/>
          <p:nvPr/>
        </p:nvSpPr>
        <p:spPr>
          <a:xfrm>
            <a:off x="4767131" y="4994220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COMPLEJIDAD</a:t>
            </a:r>
          </a:p>
        </p:txBody>
      </p:sp>
      <p:pic>
        <p:nvPicPr>
          <p:cNvPr id="2064" name="Picture 16" descr="Resultado de imagen para RECURSOS">
            <a:extLst>
              <a:ext uri="{FF2B5EF4-FFF2-40B4-BE49-F238E27FC236}">
                <a16:creationId xmlns:a16="http://schemas.microsoft.com/office/drawing/2014/main" id="{D0908813-F983-41DB-B3D5-919700A2F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341" y="2730843"/>
            <a:ext cx="2528996" cy="2062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Resultado de imagen para RECURSOS">
            <a:extLst>
              <a:ext uri="{FF2B5EF4-FFF2-40B4-BE49-F238E27FC236}">
                <a16:creationId xmlns:a16="http://schemas.microsoft.com/office/drawing/2014/main" id="{4F81A13F-08F0-4B23-9C34-8248D8373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477" y="2957692"/>
            <a:ext cx="2806528" cy="1608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881C4810-452F-442A-9F30-081EE05E463D}"/>
              </a:ext>
            </a:extLst>
          </p:cNvPr>
          <p:cNvSpPr txBox="1"/>
          <p:nvPr/>
        </p:nvSpPr>
        <p:spPr>
          <a:xfrm>
            <a:off x="8280400" y="4994220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RECURSOS</a:t>
            </a:r>
          </a:p>
        </p:txBody>
      </p:sp>
    </p:spTree>
    <p:extLst>
      <p:ext uri="{BB962C8B-B14F-4D97-AF65-F5344CB8AC3E}">
        <p14:creationId xmlns:p14="http://schemas.microsoft.com/office/powerpoint/2010/main" val="2360353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4" descr="Imagen que contiene mobiliario&#10;&#10;Descripción generada con confianza alta">
            <a:extLst>
              <a:ext uri="{FF2B5EF4-FFF2-40B4-BE49-F238E27FC236}">
                <a16:creationId xmlns:a16="http://schemas.microsoft.com/office/drawing/2014/main" id="{C8979835-5A97-43FD-9FA5-162CF4D68B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r="16971" b="1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401C722-FEAC-4621-B17A-79994833DDE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 title="Left scallop edge">
            <a:extLst>
              <a:ext uri="{FF2B5EF4-FFF2-40B4-BE49-F238E27FC236}">
                <a16:creationId xmlns:a16="http://schemas.microsoft.com/office/drawing/2014/main" id="{647662AD-9F43-4466-AEA0-724FD3D17A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 16" title="right edge border">
            <a:extLst>
              <a:ext uri="{FF2B5EF4-FFF2-40B4-BE49-F238E27FC236}">
                <a16:creationId xmlns:a16="http://schemas.microsoft.com/office/drawing/2014/main" id="{8B67160A-A8CE-4023-A0B7-76D62B8425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F9CDFB-0283-4E20-B896-5DD6DD2B0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s-CO" dirty="0"/>
              <a:t>PARA AUDITAR SE PROPONE…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525002" y="2488646"/>
            <a:ext cx="3122614" cy="2693772"/>
          </a:xfrm>
        </p:spPr>
        <p:txBody>
          <a:bodyPr>
            <a:normAutofit/>
          </a:bodyPr>
          <a:lstStyle/>
          <a:p>
            <a:r>
              <a:rPr lang="es-CO" sz="2800" dirty="0">
                <a:solidFill>
                  <a:schemeClr val="tx2"/>
                </a:solidFill>
              </a:rPr>
              <a:t>Análisis</a:t>
            </a:r>
          </a:p>
          <a:p>
            <a:r>
              <a:rPr lang="es-CO" sz="2800" dirty="0">
                <a:solidFill>
                  <a:schemeClr val="tx2"/>
                </a:solidFill>
              </a:rPr>
              <a:t>Diseño</a:t>
            </a:r>
          </a:p>
          <a:p>
            <a:r>
              <a:rPr lang="es-CO" sz="2800" dirty="0">
                <a:solidFill>
                  <a:schemeClr val="tx2"/>
                </a:solidFill>
              </a:rPr>
              <a:t>Construcción </a:t>
            </a:r>
          </a:p>
          <a:p>
            <a:r>
              <a:rPr lang="es-CO" sz="2800" dirty="0">
                <a:solidFill>
                  <a:schemeClr val="tx2"/>
                </a:solidFill>
              </a:rPr>
              <a:t>Implementación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F92D58B-8847-4730-8553-25C4AACC8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314768" flipH="1">
            <a:off x="4421141" y="2927512"/>
            <a:ext cx="1604423" cy="1568905"/>
          </a:xfrm>
          <a:prstGeom prst="rect">
            <a:avLst/>
          </a:prstGeom>
        </p:spPr>
      </p:pic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CFE1F3CD-E506-4CDF-AC93-7933074B0AF8}"/>
              </a:ext>
            </a:extLst>
          </p:cNvPr>
          <p:cNvSpPr txBox="1">
            <a:spLocks/>
          </p:cNvSpPr>
          <p:nvPr/>
        </p:nvSpPr>
        <p:spPr>
          <a:xfrm>
            <a:off x="6375970" y="2201351"/>
            <a:ext cx="936706" cy="2823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5400" dirty="0">
                <a:solidFill>
                  <a:schemeClr val="accent5">
                    <a:lumMod val="75000"/>
                  </a:schemeClr>
                </a:solidFill>
              </a:rPr>
              <a:t>{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A5AC5647-9D56-4A15-B2FD-851932B6ED91}"/>
              </a:ext>
            </a:extLst>
          </p:cNvPr>
          <p:cNvSpPr txBox="1">
            <a:spLocks/>
          </p:cNvSpPr>
          <p:nvPr/>
        </p:nvSpPr>
        <p:spPr>
          <a:xfrm>
            <a:off x="7745382" y="2488646"/>
            <a:ext cx="4016599" cy="2693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800" dirty="0">
                <a:solidFill>
                  <a:schemeClr val="tx2"/>
                </a:solidFill>
              </a:rPr>
              <a:t>Objetivos</a:t>
            </a:r>
          </a:p>
          <a:p>
            <a:r>
              <a:rPr lang="es-CO" sz="2800" dirty="0">
                <a:solidFill>
                  <a:schemeClr val="tx2"/>
                </a:solidFill>
              </a:rPr>
              <a:t>Aprobación</a:t>
            </a:r>
          </a:p>
          <a:p>
            <a:r>
              <a:rPr lang="es-CO" sz="2800" dirty="0">
                <a:solidFill>
                  <a:schemeClr val="tx2"/>
                </a:solidFill>
              </a:rPr>
              <a:t>Planificación</a:t>
            </a:r>
          </a:p>
          <a:p>
            <a:r>
              <a:rPr lang="es-CO" sz="2800" dirty="0">
                <a:solidFill>
                  <a:schemeClr val="tx2"/>
                </a:solidFill>
              </a:rPr>
              <a:t>Gestión del proyecto</a:t>
            </a:r>
          </a:p>
        </p:txBody>
      </p:sp>
    </p:spTree>
    <p:extLst>
      <p:ext uri="{BB962C8B-B14F-4D97-AF65-F5344CB8AC3E}">
        <p14:creationId xmlns:p14="http://schemas.microsoft.com/office/powerpoint/2010/main" val="2696209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4" descr="Imagen que contiene mobiliario&#10;&#10;Descripción generada con confianza alta">
            <a:extLst>
              <a:ext uri="{FF2B5EF4-FFF2-40B4-BE49-F238E27FC236}">
                <a16:creationId xmlns:a16="http://schemas.microsoft.com/office/drawing/2014/main" id="{95FACDAC-2FDA-45E0-804A-A661D4306C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r="16971" b="1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401C722-FEAC-4621-B17A-79994833DDE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 title="Left scallop edge">
            <a:extLst>
              <a:ext uri="{FF2B5EF4-FFF2-40B4-BE49-F238E27FC236}">
                <a16:creationId xmlns:a16="http://schemas.microsoft.com/office/drawing/2014/main" id="{647662AD-9F43-4466-AEA0-724FD3D17A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 16" title="right edge border">
            <a:extLst>
              <a:ext uri="{FF2B5EF4-FFF2-40B4-BE49-F238E27FC236}">
                <a16:creationId xmlns:a16="http://schemas.microsoft.com/office/drawing/2014/main" id="{8B67160A-A8CE-4023-A0B7-76D62B8425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8BB00A-87C2-4B58-A289-927759E67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s-CO" dirty="0"/>
              <a:t>Aprobación, planificación y gestión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>
            <a:normAutofit lnSpcReduction="10000"/>
          </a:bodyPr>
          <a:lstStyle/>
          <a:p>
            <a:r>
              <a:rPr lang="es-CO" sz="2800" dirty="0" err="1">
                <a:solidFill>
                  <a:schemeClr val="tx2"/>
                </a:solidFill>
              </a:rPr>
              <a:t>Obj</a:t>
            </a:r>
            <a:r>
              <a:rPr lang="es-CO" sz="2800" dirty="0">
                <a:solidFill>
                  <a:schemeClr val="tx2"/>
                </a:solidFill>
              </a:rPr>
              <a:t> Control B1: El Proyecto de S.I. debe estar aprobado, definido y planificado formalmente.</a:t>
            </a:r>
          </a:p>
          <a:p>
            <a:endParaRPr lang="es-CO" sz="2800" dirty="0">
              <a:solidFill>
                <a:schemeClr val="tx2"/>
              </a:solidFill>
            </a:endParaRPr>
          </a:p>
          <a:p>
            <a:endParaRPr lang="es-CO" sz="2800" dirty="0">
              <a:solidFill>
                <a:schemeClr val="tx2"/>
              </a:solidFill>
            </a:endParaRPr>
          </a:p>
          <a:p>
            <a:r>
              <a:rPr lang="es-CO" sz="2800" dirty="0" err="1">
                <a:solidFill>
                  <a:schemeClr val="tx2"/>
                </a:solidFill>
              </a:rPr>
              <a:t>Obj</a:t>
            </a:r>
            <a:r>
              <a:rPr lang="es-CO" sz="2800" dirty="0">
                <a:solidFill>
                  <a:schemeClr val="tx2"/>
                </a:solidFill>
              </a:rPr>
              <a:t> Control B2: El Proyecto de S.I. se debe gestionar de forma que se consigan los mejores resultados obtenidos teniendo en cuenta las restricciones de tiempo y recursos.</a:t>
            </a:r>
          </a:p>
          <a:p>
            <a:endParaRPr lang="es-CO" sz="2800" dirty="0">
              <a:solidFill>
                <a:schemeClr val="tx2"/>
              </a:solidFill>
            </a:endParaRPr>
          </a:p>
          <a:p>
            <a:endParaRPr lang="es-CO" dirty="0">
              <a:solidFill>
                <a:schemeClr val="tx2"/>
              </a:solidFill>
            </a:endParaRPr>
          </a:p>
          <a:p>
            <a:endParaRPr lang="es-CO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756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4AF1A16-C55A-41C8-8B81-53A6FC4571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85" r="7844" b="2"/>
          <a:stretch/>
        </p:blipFill>
        <p:spPr>
          <a:xfrm>
            <a:off x="8200147" y="643463"/>
            <a:ext cx="3348389" cy="557107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BBC4789-6B72-420F-ABCA-5ED142B7E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950" y="1098388"/>
            <a:ext cx="6648249" cy="4394988"/>
          </a:xfrm>
        </p:spPr>
        <p:txBody>
          <a:bodyPr>
            <a:normAutofit/>
          </a:bodyPr>
          <a:lstStyle/>
          <a:p>
            <a:r>
              <a:rPr lang="es-CO" sz="7400" dirty="0"/>
              <a:t>auditoria de la fase de análisis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2C8E0B-A272-46CD-B11A-9005CFF96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950" y="5924766"/>
            <a:ext cx="6648249" cy="476921"/>
          </a:xfrm>
        </p:spPr>
        <p:txBody>
          <a:bodyPr>
            <a:normAutofit/>
          </a:bodyPr>
          <a:lstStyle/>
          <a:p>
            <a:r>
              <a:rPr lang="es-CO" sz="1900" dirty="0"/>
              <a:t>Jonathan </a:t>
            </a:r>
            <a:r>
              <a:rPr lang="es-CO" sz="1900" dirty="0" err="1"/>
              <a:t>ferrucho</a:t>
            </a:r>
            <a:endParaRPr lang="es-CO" sz="1900" dirty="0"/>
          </a:p>
        </p:txBody>
      </p:sp>
    </p:spTree>
    <p:extLst>
      <p:ext uri="{BB962C8B-B14F-4D97-AF65-F5344CB8AC3E}">
        <p14:creationId xmlns:p14="http://schemas.microsoft.com/office/powerpoint/2010/main" val="209168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E4E0A-095A-4D4D-BE9D-47D403FC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ANALIS DE REQUISITOS DEL SISTEMA (ARS)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6BD07A0-B8BC-4F4E-A23C-D3D2780B16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47" r="21787"/>
          <a:stretch/>
        </p:blipFill>
        <p:spPr>
          <a:xfrm>
            <a:off x="1528997" y="2563318"/>
            <a:ext cx="3732415" cy="33345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64113F5-3AFF-4A1D-8794-A82E3FA50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424872">
            <a:off x="5337531" y="3002006"/>
            <a:ext cx="2457147" cy="2457147"/>
          </a:xfrm>
          <a:prstGeom prst="rect">
            <a:avLst/>
          </a:prstGeom>
        </p:spPr>
      </p:pic>
      <p:pic>
        <p:nvPicPr>
          <p:cNvPr id="14" name="Imagen 13" descr="Imagen que contiene objeto&#10;&#10;Descripción generada con confianza muy alta">
            <a:extLst>
              <a:ext uri="{FF2B5EF4-FFF2-40B4-BE49-F238E27FC236}">
                <a16:creationId xmlns:a16="http://schemas.microsoft.com/office/drawing/2014/main" id="{89081FCD-5287-4C79-ABF5-F73AF340F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526" y="3477820"/>
            <a:ext cx="3937833" cy="112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83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B0E30-6143-435E-9C13-B234AE85E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 E CONTROL C1:</a:t>
            </a:r>
            <a:br>
              <a:rPr lang="pt-BR" dirty="0"/>
            </a:b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292D524-0D78-4579-A957-24E8CE870936}"/>
              </a:ext>
            </a:extLst>
          </p:cNvPr>
          <p:cNvSpPr txBox="1"/>
          <p:nvPr/>
        </p:nvSpPr>
        <p:spPr>
          <a:xfrm>
            <a:off x="2102735" y="1874517"/>
            <a:ext cx="28296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3200" dirty="0"/>
              <a:t>C-C1-1</a:t>
            </a:r>
            <a:br>
              <a:rPr lang="es-CO" sz="3200" dirty="0"/>
            </a:br>
            <a:r>
              <a:rPr lang="es-CO" sz="3200" dirty="0"/>
              <a:t>Participación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1228165-2DE6-40E0-9FE9-8A4327FA1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545" y="3366649"/>
            <a:ext cx="3810000" cy="28575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A1024F1-E6F0-4EDD-B450-A7F8932E0609}"/>
              </a:ext>
            </a:extLst>
          </p:cNvPr>
          <p:cNvSpPr txBox="1"/>
          <p:nvPr/>
        </p:nvSpPr>
        <p:spPr>
          <a:xfrm>
            <a:off x="8003077" y="1874517"/>
            <a:ext cx="22300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3200" dirty="0"/>
              <a:t>C-C1-2</a:t>
            </a:r>
            <a:br>
              <a:rPr lang="es-CO" sz="3200" dirty="0"/>
            </a:br>
            <a:r>
              <a:rPr lang="es-CO" sz="3200" dirty="0"/>
              <a:t>Entrevistas</a:t>
            </a: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453BB72-176D-4FF2-B54F-6B5F1C2A4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473" y="3366649"/>
            <a:ext cx="4240383" cy="264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4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mobiliario&#10;&#10;Descripción generada con confianza alta">
            <a:extLst>
              <a:ext uri="{FF2B5EF4-FFF2-40B4-BE49-F238E27FC236}">
                <a16:creationId xmlns:a16="http://schemas.microsoft.com/office/drawing/2014/main" id="{654BB18A-F06D-43A7-8B4F-2C6D9C28C1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extLst/>
          </a:blip>
          <a:srcRect r="16971" b="1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401C722-FEAC-4621-B17A-79994833DDE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 title="Left scallop edge">
            <a:extLst>
              <a:ext uri="{FF2B5EF4-FFF2-40B4-BE49-F238E27FC236}">
                <a16:creationId xmlns:a16="http://schemas.microsoft.com/office/drawing/2014/main" id="{647662AD-9F43-4466-AEA0-724FD3D17A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Rectangle 14" title="right edge border">
            <a:extLst>
              <a:ext uri="{FF2B5EF4-FFF2-40B4-BE49-F238E27FC236}">
                <a16:creationId xmlns:a16="http://schemas.microsoft.com/office/drawing/2014/main" id="{8B67160A-A8CE-4023-A0B7-76D62B8425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s-CO" b="1" dirty="0"/>
              <a:t>AUDITORIA DE LA SEGURIDAD LÓGICA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2093615"/>
            <a:ext cx="1017832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3200" dirty="0">
                <a:solidFill>
                  <a:schemeClr val="tx2"/>
                </a:solidFill>
              </a:rPr>
              <a:t>Es necesario verificar que cada usuario solo pueda acceder a los recursos a los que le autorice el propietario, aunque sea de forma genérica según su función, y con las posibilidades que el propietario haya fijado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646496B-5E07-49A1-853D-567DF2A7A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909" y="3817073"/>
            <a:ext cx="5805359" cy="290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23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B0E30-6143-435E-9C13-B234AE85E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 E CONTROL C1:</a:t>
            </a:r>
            <a:br>
              <a:rPr lang="pt-BR" dirty="0"/>
            </a:b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292D524-0D78-4579-A957-24E8CE870936}"/>
              </a:ext>
            </a:extLst>
          </p:cNvPr>
          <p:cNvSpPr txBox="1"/>
          <p:nvPr/>
        </p:nvSpPr>
        <p:spPr>
          <a:xfrm>
            <a:off x="2303109" y="2084298"/>
            <a:ext cx="24288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3200" dirty="0"/>
              <a:t>C-C1-3</a:t>
            </a:r>
            <a:br>
              <a:rPr lang="es-CO" sz="3200" dirty="0"/>
            </a:br>
            <a:r>
              <a:rPr lang="es-CO" sz="3200" dirty="0"/>
              <a:t>Actualidad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A1024F1-E6F0-4EDD-B450-A7F8932E0609}"/>
              </a:ext>
            </a:extLst>
          </p:cNvPr>
          <p:cNvSpPr txBox="1"/>
          <p:nvPr/>
        </p:nvSpPr>
        <p:spPr>
          <a:xfrm>
            <a:off x="8118960" y="2089775"/>
            <a:ext cx="19736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3200" dirty="0"/>
              <a:t>C-C1-4</a:t>
            </a:r>
            <a:br>
              <a:rPr lang="es-CO" sz="3200" dirty="0"/>
            </a:br>
            <a:r>
              <a:rPr lang="es-CO" sz="3200" dirty="0"/>
              <a:t>Cambios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1DB9B09-C9A2-4ED2-8852-D81E359B14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" t="37133" r="-270" b="-795"/>
          <a:stretch/>
        </p:blipFill>
        <p:spPr>
          <a:xfrm>
            <a:off x="1612545" y="3837332"/>
            <a:ext cx="3810000" cy="181912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2EAF0D9-5230-412D-B538-F5FE5EE37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410" y="3774128"/>
            <a:ext cx="3086719" cy="201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30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B0E30-6143-435E-9C13-B234AE85E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 E CONTROL C2:</a:t>
            </a:r>
            <a:br>
              <a:rPr lang="pt-BR" dirty="0"/>
            </a:b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292D524-0D78-4579-A957-24E8CE870936}"/>
              </a:ext>
            </a:extLst>
          </p:cNvPr>
          <p:cNvSpPr txBox="1"/>
          <p:nvPr/>
        </p:nvSpPr>
        <p:spPr>
          <a:xfrm>
            <a:off x="2259028" y="1874517"/>
            <a:ext cx="25170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3200" dirty="0"/>
              <a:t>C-C2-1</a:t>
            </a:r>
            <a:br>
              <a:rPr lang="es-CO" sz="3200" dirty="0"/>
            </a:br>
            <a:r>
              <a:rPr lang="es-CO" sz="3200" dirty="0"/>
              <a:t>Alternativas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A1024F1-E6F0-4EDD-B450-A7F8932E0609}"/>
              </a:ext>
            </a:extLst>
          </p:cNvPr>
          <p:cNvSpPr txBox="1"/>
          <p:nvPr/>
        </p:nvSpPr>
        <p:spPr>
          <a:xfrm>
            <a:off x="7254950" y="1874517"/>
            <a:ext cx="37016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3200" dirty="0"/>
              <a:t>C-C2-2	</a:t>
            </a:r>
            <a:br>
              <a:rPr lang="es-CO" sz="3200" dirty="0"/>
            </a:br>
            <a:r>
              <a:rPr lang="es-CO" sz="3200" dirty="0"/>
              <a:t>Seguir los Criterios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7B22F84-C684-4716-9C08-20F798B5A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136" y="3693244"/>
            <a:ext cx="4046693" cy="225617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B03F635-729B-4443-A957-F446BC7C9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312" y="3366649"/>
            <a:ext cx="2010930" cy="290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62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B0E30-6143-435E-9C13-B234AE85E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465" y="455297"/>
            <a:ext cx="10050495" cy="2358110"/>
          </a:xfrm>
        </p:spPr>
        <p:txBody>
          <a:bodyPr>
            <a:normAutofit fontScale="90000"/>
          </a:bodyPr>
          <a:lstStyle/>
          <a:p>
            <a:r>
              <a:rPr lang="es-MX" dirty="0"/>
              <a:t>Especificación Funcional del Sistema (EFS) </a:t>
            </a:r>
            <a:r>
              <a:rPr lang="pt-BR" dirty="0"/>
              <a:t>OBJETIVO D E CONTROL D1:</a:t>
            </a:r>
            <a:br>
              <a:rPr lang="pt-BR" dirty="0"/>
            </a:b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292D524-0D78-4579-A957-24E8CE870936}"/>
              </a:ext>
            </a:extLst>
          </p:cNvPr>
          <p:cNvSpPr txBox="1"/>
          <p:nvPr/>
        </p:nvSpPr>
        <p:spPr>
          <a:xfrm>
            <a:off x="1815799" y="2944183"/>
            <a:ext cx="34034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3200" dirty="0"/>
              <a:t>C-D1-1</a:t>
            </a:r>
            <a:br>
              <a:rPr lang="es-CO" sz="3200" dirty="0"/>
            </a:br>
            <a:r>
              <a:rPr lang="es-CO" sz="3200" dirty="0"/>
              <a:t>Modelos lógicos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A1024F1-E6F0-4EDD-B450-A7F8932E0609}"/>
              </a:ext>
            </a:extLst>
          </p:cNvPr>
          <p:cNvSpPr txBox="1"/>
          <p:nvPr/>
        </p:nvSpPr>
        <p:spPr>
          <a:xfrm>
            <a:off x="6874030" y="2944183"/>
            <a:ext cx="43893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3200" dirty="0"/>
              <a:t>C-D1-2</a:t>
            </a:r>
            <a:br>
              <a:rPr lang="es-CO" sz="3200" dirty="0"/>
            </a:br>
            <a:r>
              <a:rPr lang="es-CO" sz="3200" dirty="0"/>
              <a:t>Diccionario de Datos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51AAD49-B92D-44BA-8110-C5C3FD48B30D}"/>
              </a:ext>
            </a:extLst>
          </p:cNvPr>
          <p:cNvSpPr txBox="1"/>
          <p:nvPr/>
        </p:nvSpPr>
        <p:spPr>
          <a:xfrm>
            <a:off x="2816073" y="4535236"/>
            <a:ext cx="14029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s-CO" sz="3200" dirty="0"/>
              <a:t>MLP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s-CO" sz="3200" dirty="0"/>
              <a:t>MLD</a:t>
            </a:r>
          </a:p>
        </p:txBody>
      </p:sp>
    </p:spTree>
    <p:extLst>
      <p:ext uri="{BB962C8B-B14F-4D97-AF65-F5344CB8AC3E}">
        <p14:creationId xmlns:p14="http://schemas.microsoft.com/office/powerpoint/2010/main" val="488380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B0E30-6143-435E-9C13-B234AE85E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747" y="455296"/>
            <a:ext cx="9902214" cy="2053125"/>
          </a:xfrm>
        </p:spPr>
        <p:txBody>
          <a:bodyPr>
            <a:normAutofit fontScale="90000"/>
          </a:bodyPr>
          <a:lstStyle/>
          <a:p>
            <a:r>
              <a:rPr lang="es-MX" dirty="0"/>
              <a:t>Especificación Funcional del Sistema (EFS) </a:t>
            </a:r>
            <a:r>
              <a:rPr lang="pt-BR" dirty="0"/>
              <a:t>OBJETIVO D E CONTROL D1:</a:t>
            </a:r>
            <a:br>
              <a:rPr lang="pt-BR" dirty="0"/>
            </a:b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292D524-0D78-4579-A957-24E8CE870936}"/>
              </a:ext>
            </a:extLst>
          </p:cNvPr>
          <p:cNvSpPr txBox="1"/>
          <p:nvPr/>
        </p:nvSpPr>
        <p:spPr>
          <a:xfrm>
            <a:off x="1454197" y="2940189"/>
            <a:ext cx="41761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3200" dirty="0"/>
              <a:t>C-D1-3</a:t>
            </a:r>
            <a:br>
              <a:rPr lang="es-CO" sz="3200" dirty="0"/>
            </a:br>
            <a:r>
              <a:rPr lang="es-CO" sz="3200" dirty="0"/>
              <a:t>Interacción Usuarios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A1024F1-E6F0-4EDD-B450-A7F8932E0609}"/>
              </a:ext>
            </a:extLst>
          </p:cNvPr>
          <p:cNvSpPr txBox="1"/>
          <p:nvPr/>
        </p:nvSpPr>
        <p:spPr>
          <a:xfrm>
            <a:off x="7917385" y="2940189"/>
            <a:ext cx="22284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3200" dirty="0"/>
              <a:t>C-D1-4</a:t>
            </a:r>
            <a:br>
              <a:rPr lang="es-CO" sz="3200" dirty="0"/>
            </a:br>
            <a:r>
              <a:rPr lang="es-CO" sz="3200" dirty="0"/>
              <a:t>Seguridad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A38FB85-FE08-4204-9F45-EFBBA27AA4AD}"/>
              </a:ext>
            </a:extLst>
          </p:cNvPr>
          <p:cNvSpPr txBox="1"/>
          <p:nvPr/>
        </p:nvSpPr>
        <p:spPr>
          <a:xfrm>
            <a:off x="5330019" y="4740177"/>
            <a:ext cx="17876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3200" dirty="0"/>
              <a:t>C-D1-4</a:t>
            </a:r>
            <a:br>
              <a:rPr lang="es-CO" sz="3200" dirty="0"/>
            </a:br>
            <a:r>
              <a:rPr lang="es-CO" sz="3200" dirty="0"/>
              <a:t>Pruebas</a:t>
            </a:r>
          </a:p>
        </p:txBody>
      </p:sp>
    </p:spTree>
    <p:extLst>
      <p:ext uri="{BB962C8B-B14F-4D97-AF65-F5344CB8AC3E}">
        <p14:creationId xmlns:p14="http://schemas.microsoft.com/office/powerpoint/2010/main" val="578403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mobiliario&#10;&#10;Descripción generada con confianza alta">
            <a:extLst>
              <a:ext uri="{FF2B5EF4-FFF2-40B4-BE49-F238E27FC236}">
                <a16:creationId xmlns:a16="http://schemas.microsoft.com/office/drawing/2014/main" id="{BBE41901-C7F4-476B-BC57-ED0875F70D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extLst/>
          </a:blip>
          <a:srcRect r="16971" b="1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401C722-FEAC-4621-B17A-79994833DDE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 title="Left scallop edge">
            <a:extLst>
              <a:ext uri="{FF2B5EF4-FFF2-40B4-BE49-F238E27FC236}">
                <a16:creationId xmlns:a16="http://schemas.microsoft.com/office/drawing/2014/main" id="{647662AD-9F43-4466-AEA0-724FD3D17A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 title="right edge border">
            <a:extLst>
              <a:ext uri="{FF2B5EF4-FFF2-40B4-BE49-F238E27FC236}">
                <a16:creationId xmlns:a16="http://schemas.microsoft.com/office/drawing/2014/main" id="{8B67160A-A8CE-4023-A0B7-76D62B8425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D31505-357F-4705-8F3A-B6F7A8E8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s-CO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2C5564-8565-4C38-A50C-4E6B57210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>
            <a:normAutofit/>
          </a:bodyPr>
          <a:lstStyle/>
          <a:p>
            <a:endParaRPr lang="es-MX" dirty="0">
              <a:solidFill>
                <a:schemeClr val="tx2"/>
              </a:solidFill>
            </a:endParaRPr>
          </a:p>
          <a:p>
            <a:r>
              <a:rPr lang="es-MX" dirty="0">
                <a:solidFill>
                  <a:schemeClr val="tx2"/>
                </a:solidFill>
              </a:rPr>
              <a:t>AUDITORIA DE PROYECTOS DE DESARROLLO DE SISTEMAS DE INFORMACION – </a:t>
            </a:r>
            <a:r>
              <a:rPr lang="es-MX" dirty="0" err="1">
                <a:solidFill>
                  <a:schemeClr val="tx2"/>
                </a:solidFill>
              </a:rPr>
              <a:t>Piattini</a:t>
            </a:r>
            <a:r>
              <a:rPr lang="es-MX" dirty="0">
                <a:solidFill>
                  <a:schemeClr val="tx2"/>
                </a:solidFill>
              </a:rPr>
              <a:t> Mario, Auditoría Informática (ISBN-9701503546) </a:t>
            </a:r>
            <a:endParaRPr lang="es-CO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643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C4789-6B72-420F-ABCA-5ED142B7E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3606" y="1098388"/>
            <a:ext cx="6648249" cy="4394988"/>
          </a:xfrm>
        </p:spPr>
        <p:txBody>
          <a:bodyPr>
            <a:normAutofit/>
          </a:bodyPr>
          <a:lstStyle/>
          <a:p>
            <a:r>
              <a:rPr lang="es-CO" sz="74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12111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mobiliario&#10;&#10;Descripción generada con confianza alta">
            <a:extLst>
              <a:ext uri="{FF2B5EF4-FFF2-40B4-BE49-F238E27FC236}">
                <a16:creationId xmlns:a16="http://schemas.microsoft.com/office/drawing/2014/main" id="{E58B1A43-B68F-4794-AEA6-21D6FE97D0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extLst/>
          </a:blip>
          <a:srcRect r="16971" b="1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401C722-FEAC-4621-B17A-79994833DDE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 title="Left scallop edge">
            <a:extLst>
              <a:ext uri="{FF2B5EF4-FFF2-40B4-BE49-F238E27FC236}">
                <a16:creationId xmlns:a16="http://schemas.microsoft.com/office/drawing/2014/main" id="{647662AD-9F43-4466-AEA0-724FD3D17A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5" title="right edge border">
            <a:extLst>
              <a:ext uri="{FF2B5EF4-FFF2-40B4-BE49-F238E27FC236}">
                <a16:creationId xmlns:a16="http://schemas.microsoft.com/office/drawing/2014/main" id="{8B67160A-A8CE-4023-A0B7-76D62B8425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s-CO" b="1"/>
              <a:t>IDENTIFICACIÓN</a:t>
            </a:r>
            <a:r>
              <a:rPr lang="es-CO"/>
              <a:t>  </a:t>
            </a:r>
            <a:r>
              <a:rPr lang="es-CO" b="1"/>
              <a:t>Y AUTENTICACIÓN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1474304"/>
            <a:ext cx="1017832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3200" dirty="0">
                <a:solidFill>
                  <a:schemeClr val="tx2"/>
                </a:solidFill>
              </a:rPr>
              <a:t>Desde el punto de vista de la auditoria es necesario revisar cómo se identifican y sobre todo autentican los usuarios, como han sido autorizados y por quien, y que ocurre cuando se produce transgresiones o intentos</a:t>
            </a:r>
          </a:p>
          <a:p>
            <a:endParaRPr lang="es-CO" sz="3200" dirty="0">
              <a:solidFill>
                <a:schemeClr val="tx2"/>
              </a:solidFill>
            </a:endParaRPr>
          </a:p>
        </p:txBody>
      </p:sp>
      <p:pic>
        <p:nvPicPr>
          <p:cNvPr id="15" name="Picture 2" descr="Resultado de imagen para Identificación  y autenticación">
            <a:extLst>
              <a:ext uri="{FF2B5EF4-FFF2-40B4-BE49-F238E27FC236}">
                <a16:creationId xmlns:a16="http://schemas.microsoft.com/office/drawing/2014/main" id="{5C89C8BB-15DF-46FD-B6A9-89E711919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825" y="3813543"/>
            <a:ext cx="5168620" cy="275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83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mobiliario&#10;&#10;Descripción generada con confianza alta">
            <a:extLst>
              <a:ext uri="{FF2B5EF4-FFF2-40B4-BE49-F238E27FC236}">
                <a16:creationId xmlns:a16="http://schemas.microsoft.com/office/drawing/2014/main" id="{AF0BB8EE-53F4-463C-A64D-740EB2432E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extLst/>
          </a:blip>
          <a:srcRect r="16971" b="1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401C722-FEAC-4621-B17A-79994833DDE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 title="Left scallop edge">
            <a:extLst>
              <a:ext uri="{FF2B5EF4-FFF2-40B4-BE49-F238E27FC236}">
                <a16:creationId xmlns:a16="http://schemas.microsoft.com/office/drawing/2014/main" id="{647662AD-9F43-4466-AEA0-724FD3D17A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 title="right edge border">
            <a:extLst>
              <a:ext uri="{FF2B5EF4-FFF2-40B4-BE49-F238E27FC236}">
                <a16:creationId xmlns:a16="http://schemas.microsoft.com/office/drawing/2014/main" id="{8B67160A-A8CE-4023-A0B7-76D62B8425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s-CO" b="1" dirty="0"/>
              <a:t>AUTENTICACIÓN I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1632204"/>
            <a:ext cx="1017832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3200" dirty="0">
                <a:solidFill>
                  <a:schemeClr val="tx2"/>
                </a:solidFill>
              </a:rPr>
              <a:t>El método más usado es la contraseña, cuyas características serán acordes con las normas y estándares de la entidad, que podrían contemplar diferencias para según qué sistema en función de la criticidad de los recursos accedidos</a:t>
            </a:r>
          </a:p>
          <a:p>
            <a:pPr marL="0" indent="0">
              <a:buNone/>
            </a:pPr>
            <a:endParaRPr lang="es-CO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s-CO" dirty="0">
              <a:solidFill>
                <a:schemeClr val="tx2"/>
              </a:solidFill>
            </a:endParaRPr>
          </a:p>
        </p:txBody>
      </p:sp>
      <p:pic>
        <p:nvPicPr>
          <p:cNvPr id="11" name="Picture 6" descr="Resultado de imagen para contraseña">
            <a:extLst>
              <a:ext uri="{FF2B5EF4-FFF2-40B4-BE49-F238E27FC236}">
                <a16:creationId xmlns:a16="http://schemas.microsoft.com/office/drawing/2014/main" id="{214B2EFA-BE86-4A85-8EC0-A6FF454A6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438" y="4095176"/>
            <a:ext cx="3343124" cy="250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16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mobiliario&#10;&#10;Descripción generada con confianza alta">
            <a:extLst>
              <a:ext uri="{FF2B5EF4-FFF2-40B4-BE49-F238E27FC236}">
                <a16:creationId xmlns:a16="http://schemas.microsoft.com/office/drawing/2014/main" id="{7C7E456B-6C7D-41BF-91E7-9FE21F8CF9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extLst/>
          </a:blip>
          <a:srcRect r="16971" b="1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401C722-FEAC-4621-B17A-79994833DDE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 title="Left scallop edge">
            <a:extLst>
              <a:ext uri="{FF2B5EF4-FFF2-40B4-BE49-F238E27FC236}">
                <a16:creationId xmlns:a16="http://schemas.microsoft.com/office/drawing/2014/main" id="{647662AD-9F43-4466-AEA0-724FD3D17A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 title="right edge border">
            <a:extLst>
              <a:ext uri="{FF2B5EF4-FFF2-40B4-BE49-F238E27FC236}">
                <a16:creationId xmlns:a16="http://schemas.microsoft.com/office/drawing/2014/main" id="{8B67160A-A8CE-4023-A0B7-76D62B8425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s-CO" b="1" dirty="0"/>
              <a:t>AUTENTICACIÓN II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1618735"/>
            <a:ext cx="10178322" cy="4260858"/>
          </a:xfrm>
        </p:spPr>
        <p:txBody>
          <a:bodyPr>
            <a:normAutofit/>
          </a:bodyPr>
          <a:lstStyle/>
          <a:p>
            <a:pPr lvl="0"/>
            <a:r>
              <a:rPr lang="es-CO" sz="2800" dirty="0">
                <a:solidFill>
                  <a:schemeClr val="tx2"/>
                </a:solidFill>
              </a:rPr>
              <a:t>Quien asigna la contraseña</a:t>
            </a:r>
          </a:p>
          <a:p>
            <a:pPr lvl="0"/>
            <a:r>
              <a:rPr lang="es-CO" sz="2800" dirty="0">
                <a:solidFill>
                  <a:schemeClr val="tx2"/>
                </a:solidFill>
              </a:rPr>
              <a:t>Longitud mínima  y composición de caracteres </a:t>
            </a:r>
          </a:p>
          <a:p>
            <a:pPr lvl="0"/>
            <a:r>
              <a:rPr lang="es-CO" sz="2800" dirty="0">
                <a:solidFill>
                  <a:schemeClr val="tx2"/>
                </a:solidFill>
              </a:rPr>
              <a:t>Vigencia</a:t>
            </a:r>
          </a:p>
          <a:p>
            <a:pPr lvl="0"/>
            <a:r>
              <a:rPr lang="es-CO" sz="2800" dirty="0">
                <a:solidFill>
                  <a:schemeClr val="tx2"/>
                </a:solidFill>
              </a:rPr>
              <a:t>Numero de intentos permitidos</a:t>
            </a:r>
          </a:p>
          <a:p>
            <a:pPr lvl="0"/>
            <a:r>
              <a:rPr lang="es-CO" sz="2800" dirty="0">
                <a:solidFill>
                  <a:schemeClr val="tx2"/>
                </a:solidFill>
              </a:rPr>
              <a:t>Si las contraseñas están cifradas y bajo qué sistema</a:t>
            </a:r>
          </a:p>
          <a:p>
            <a:pPr lvl="0"/>
            <a:r>
              <a:rPr lang="es-CO" sz="2800" dirty="0">
                <a:solidFill>
                  <a:schemeClr val="tx2"/>
                </a:solidFill>
              </a:rPr>
              <a:t>Protección o cambio de las contraseñas iniciales</a:t>
            </a:r>
          </a:p>
          <a:p>
            <a:pPr lvl="0"/>
            <a:r>
              <a:rPr lang="es-CO" sz="2800" dirty="0">
                <a:solidFill>
                  <a:schemeClr val="tx2"/>
                </a:solidFill>
              </a:rPr>
              <a:t>Controles existentes para evitar y detectar caballos de Troya</a:t>
            </a:r>
          </a:p>
          <a:p>
            <a:pPr marL="0" indent="0">
              <a:buNone/>
            </a:pPr>
            <a:endParaRPr lang="es-CO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s-CO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96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mobiliario&#10;&#10;Descripción generada con confianza alta">
            <a:extLst>
              <a:ext uri="{FF2B5EF4-FFF2-40B4-BE49-F238E27FC236}">
                <a16:creationId xmlns:a16="http://schemas.microsoft.com/office/drawing/2014/main" id="{F9D4EDD9-4C67-4929-B2AF-78E289D028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extLst/>
          </a:blip>
          <a:srcRect r="16971" b="1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401C722-FEAC-4621-B17A-79994833DDE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 title="Left scallop edge">
            <a:extLst>
              <a:ext uri="{FF2B5EF4-FFF2-40B4-BE49-F238E27FC236}">
                <a16:creationId xmlns:a16="http://schemas.microsoft.com/office/drawing/2014/main" id="{647662AD-9F43-4466-AEA0-724FD3D17A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 title="right edge border">
            <a:extLst>
              <a:ext uri="{FF2B5EF4-FFF2-40B4-BE49-F238E27FC236}">
                <a16:creationId xmlns:a16="http://schemas.microsoft.com/office/drawing/2014/main" id="{8B67160A-A8CE-4023-A0B7-76D62B8425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s-CO" b="1" dirty="0"/>
              <a:t>AUDITORIA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1467614"/>
            <a:ext cx="1017832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800" dirty="0">
                <a:solidFill>
                  <a:schemeClr val="tx2"/>
                </a:solidFill>
              </a:rPr>
              <a:t>Verificar que el proceso de altas de usuario se realiza según la normativa en vigor, y que las autorizaciones requeridas son adecuadas, así como la gestión posterior como variaciones bajas, y que los usuarios activos siguen vigentes, y si se revisa cuáles son los inactivos y por qué.</a:t>
            </a:r>
          </a:p>
          <a:p>
            <a:pPr marL="0" indent="0">
              <a:buNone/>
            </a:pPr>
            <a:endParaRPr lang="es-CO" dirty="0">
              <a:solidFill>
                <a:schemeClr val="tx2"/>
              </a:solidFill>
            </a:endParaRPr>
          </a:p>
        </p:txBody>
      </p:sp>
      <p:pic>
        <p:nvPicPr>
          <p:cNvPr id="11" name="Picture 2" descr="Resultado de imagen para altas y bajas de usuarios">
            <a:extLst>
              <a:ext uri="{FF2B5EF4-FFF2-40B4-BE49-F238E27FC236}">
                <a16:creationId xmlns:a16="http://schemas.microsoft.com/office/drawing/2014/main" id="{9013393F-193E-434D-9D92-A68C85AB4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816" y="4014193"/>
            <a:ext cx="5374367" cy="273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62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0916D041-4553-4CDA-B44A-34C763D173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B19F5142-8834-455D-AF81-A3C562B69C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566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4" name="Freeform 6" title="scalloped circle">
            <a:extLst>
              <a:ext uri="{FF2B5EF4-FFF2-40B4-BE49-F238E27FC236}">
                <a16:creationId xmlns:a16="http://schemas.microsoft.com/office/drawing/2014/main" id="{1F0D9B0E-E48B-450C-9134-0435D96D0B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02287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5" title="left edge border">
            <a:extLst>
              <a:ext uri="{FF2B5EF4-FFF2-40B4-BE49-F238E27FC236}">
                <a16:creationId xmlns:a16="http://schemas.microsoft.com/office/drawing/2014/main" id="{D3F3323E-17FD-41CA-B632-A32DC5EDCF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4A68C5-DD7C-4B22-8C69-F946CAD9E0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85" r="7844" b="2"/>
          <a:stretch/>
        </p:blipFill>
        <p:spPr>
          <a:xfrm>
            <a:off x="8200147" y="643463"/>
            <a:ext cx="3348389" cy="557107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DA568EE-BD82-4B80-BC86-9089CA23B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950" y="1098388"/>
            <a:ext cx="6648249" cy="4394988"/>
          </a:xfrm>
        </p:spPr>
        <p:txBody>
          <a:bodyPr>
            <a:normAutofit/>
          </a:bodyPr>
          <a:lstStyle/>
          <a:p>
            <a:r>
              <a:rPr lang="es" sz="6000" dirty="0"/>
              <a:t>seguridad y del desarrollo de aplicaciones</a:t>
            </a:r>
            <a:endParaRPr lang="es-CO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5D1993-7095-470D-B98F-986295C9D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950" y="5924766"/>
            <a:ext cx="6648249" cy="476921"/>
          </a:xfrm>
        </p:spPr>
        <p:txBody>
          <a:bodyPr>
            <a:normAutofit/>
          </a:bodyPr>
          <a:lstStyle/>
          <a:p>
            <a:r>
              <a:rPr lang="es-CO" b="0"/>
              <a:t>Francisco barrea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5722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6" title="Left scallop edge">
            <a:extLst>
              <a:ext uri="{FF2B5EF4-FFF2-40B4-BE49-F238E27FC236}">
                <a16:creationId xmlns:a16="http://schemas.microsoft.com/office/drawing/2014/main" id="{C98F4480-8749-4E48-82BB-3A0F2F311E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6" name="Rectangle 65" title="right edge border">
            <a:extLst>
              <a:ext uri="{FF2B5EF4-FFF2-40B4-BE49-F238E27FC236}">
                <a16:creationId xmlns:a16="http://schemas.microsoft.com/office/drawing/2014/main" id="{5249F694-12BA-47C4-9FF3-570372F3B9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Imagen 2" descr="Imagen que contiene mobiliario&#10;&#10;Descripción generada con confianza alta">
            <a:extLst>
              <a:ext uri="{FF2B5EF4-FFF2-40B4-BE49-F238E27FC236}">
                <a16:creationId xmlns:a16="http://schemas.microsoft.com/office/drawing/2014/main" id="{AF367920-C824-4394-A97C-B66237AFEA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  <a:extLst/>
          </a:blip>
          <a:srcRect r="16971" b="1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401C722-FEAC-4621-B17A-79994833DDE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" title="Left scallop edge">
            <a:extLst>
              <a:ext uri="{FF2B5EF4-FFF2-40B4-BE49-F238E27FC236}">
                <a16:creationId xmlns:a16="http://schemas.microsoft.com/office/drawing/2014/main" id="{647662AD-9F43-4466-AEA0-724FD3D17A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2" name="Rectangle 71" title="right edge border">
            <a:extLst>
              <a:ext uri="{FF2B5EF4-FFF2-40B4-BE49-F238E27FC236}">
                <a16:creationId xmlns:a16="http://schemas.microsoft.com/office/drawing/2014/main" id="{8B67160A-A8CE-4023-A0B7-76D62B8425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algn="just">
              <a:spcBef>
                <a:spcPts val="700"/>
              </a:spcBef>
              <a:buNone/>
            </a:pPr>
            <a:r>
              <a:rPr lang="es-CO" sz="3200" dirty="0">
                <a:solidFill>
                  <a:schemeClr val="tx2"/>
                </a:solidFill>
              </a:rPr>
              <a:t>	Todos los desarrollos deben estar autorizados a distintos niveles según la importancia del desarrollo a abordar, incluso autorizados por un comité si los costes o los riesgos superan los umbrales.</a:t>
            </a:r>
          </a:p>
        </p:txBody>
      </p:sp>
    </p:spTree>
    <p:extLst>
      <p:ext uri="{BB962C8B-B14F-4D97-AF65-F5344CB8AC3E}">
        <p14:creationId xmlns:p14="http://schemas.microsoft.com/office/powerpoint/2010/main" val="1684193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6" title="Left scallop edge">
            <a:extLst>
              <a:ext uri="{FF2B5EF4-FFF2-40B4-BE49-F238E27FC236}">
                <a16:creationId xmlns:a16="http://schemas.microsoft.com/office/drawing/2014/main" id="{C98F4480-8749-4E48-82BB-3A0F2F311E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1" name="Rectangle 70" title="right edge border">
            <a:extLst>
              <a:ext uri="{FF2B5EF4-FFF2-40B4-BE49-F238E27FC236}">
                <a16:creationId xmlns:a16="http://schemas.microsoft.com/office/drawing/2014/main" id="{5249F694-12BA-47C4-9FF3-570372F3B9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Imagen 2" descr="Imagen que contiene mobiliario&#10;&#10;Descripción generada con confianza alta">
            <a:extLst>
              <a:ext uri="{FF2B5EF4-FFF2-40B4-BE49-F238E27FC236}">
                <a16:creationId xmlns:a16="http://schemas.microsoft.com/office/drawing/2014/main" id="{435C6EC4-0BED-4CF5-9994-F36427B457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  <a:extLst/>
          </a:blip>
          <a:srcRect r="16971" b="1"/>
          <a:stretch/>
        </p:blipFill>
        <p:spPr>
          <a:xfrm>
            <a:off x="20" y="-1"/>
            <a:ext cx="12191980" cy="6864691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401C722-FEAC-4621-B17A-79994833DDE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6" title="Left scallop edge">
            <a:extLst>
              <a:ext uri="{FF2B5EF4-FFF2-40B4-BE49-F238E27FC236}">
                <a16:creationId xmlns:a16="http://schemas.microsoft.com/office/drawing/2014/main" id="{647662AD-9F43-4466-AEA0-724FD3D17A6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7" name="Rectangle 76" title="right edge border">
            <a:extLst>
              <a:ext uri="{FF2B5EF4-FFF2-40B4-BE49-F238E27FC236}">
                <a16:creationId xmlns:a16="http://schemas.microsoft.com/office/drawing/2014/main" id="{8B67160A-A8CE-4023-A0B7-76D62B8425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251678" y="667657"/>
            <a:ext cx="10178322" cy="5211935"/>
          </a:xfrm>
          <a:prstGeom prst="rect">
            <a:avLst/>
          </a:prstGeom>
        </p:spPr>
        <p:txBody>
          <a:bodyPr vert="horz" lIns="91440" tIns="45720" rIns="91440" bIns="45720" rtlCol="0" anchorCtr="0">
            <a:normAutofit fontScale="92500" lnSpcReduction="20000"/>
          </a:bodyPr>
          <a:lstStyle/>
          <a:p>
            <a:pPr marL="0">
              <a:spcBef>
                <a:spcPts val="700"/>
              </a:spcBef>
              <a:buSzPct val="61111"/>
              <a:buNone/>
            </a:pPr>
            <a:r>
              <a:rPr lang="es-CO" sz="3600">
                <a:solidFill>
                  <a:schemeClr val="tx2"/>
                </a:solidFill>
              </a:rPr>
              <a:t>Se revisará la participación de usuarios y de los auditores internos si la auditoría es externa a que librerías pueden acceder los desarrolladores, si hay separación suficiente de entornos, la metodología seguida, ciclos de vida, de gestión de los proyectos, consideraciones especiales respecto a aplicaciones que traten datos clasificados o que tengan transacciones económicas o de riesgo especial, termindos de los contratos y cumplimeiento. Selección y uso de paquetes, realización de pruebas a distintos niveles y mantenimiento posterior, así como desarrollos de usuarios finales.</a:t>
            </a:r>
          </a:p>
          <a:p>
            <a:pPr>
              <a:spcBef>
                <a:spcPts val="700"/>
              </a:spcBef>
              <a:buNone/>
            </a:pPr>
            <a:endParaRPr lang="es-CO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16478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61</TotalTime>
  <Words>519</Words>
  <Application>Microsoft Office PowerPoint</Application>
  <PresentationFormat>Panorámica</PresentationFormat>
  <Paragraphs>80</Paragraphs>
  <Slides>25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Calibri</vt:lpstr>
      <vt:lpstr>Gill Sans MT</vt:lpstr>
      <vt:lpstr>Impact</vt:lpstr>
      <vt:lpstr>Badge</vt:lpstr>
      <vt:lpstr>AUDITORIA Lógica </vt:lpstr>
      <vt:lpstr>AUDITORIA DE LA SEGURIDAD LÓGICA </vt:lpstr>
      <vt:lpstr>IDENTIFICACIÓN  Y AUTENTICACIÓN</vt:lpstr>
      <vt:lpstr>AUTENTICACIÓN I</vt:lpstr>
      <vt:lpstr>AUTENTICACIÓN II</vt:lpstr>
      <vt:lpstr>AUDITORIA</vt:lpstr>
      <vt:lpstr>seguridad y del desarrollo de aplicaciones</vt:lpstr>
      <vt:lpstr>Presentación de PowerPoint</vt:lpstr>
      <vt:lpstr>Presentación de PowerPoint</vt:lpstr>
      <vt:lpstr>Presentación de PowerPoint</vt:lpstr>
      <vt:lpstr>Presentación de PowerPoint</vt:lpstr>
      <vt:lpstr> proyectos de desarrollo de S.I</vt:lpstr>
      <vt:lpstr>El proyecto debe tener…</vt:lpstr>
      <vt:lpstr>LA AUDITORIA DESARROLLADA DEPENDE DE:</vt:lpstr>
      <vt:lpstr>PARA AUDITAR SE PROPONE…</vt:lpstr>
      <vt:lpstr>Aprobación, planificación y gestión</vt:lpstr>
      <vt:lpstr>auditoria de la fase de análisis</vt:lpstr>
      <vt:lpstr>ANALIS DE REQUISITOS DEL SISTEMA (ARS)</vt:lpstr>
      <vt:lpstr>OBJETIVO D E CONTROL C1: </vt:lpstr>
      <vt:lpstr>OBJETIVO D E CONTROL C1: </vt:lpstr>
      <vt:lpstr>OBJETIVO D E CONTROL C2: </vt:lpstr>
      <vt:lpstr>Especificación Funcional del Sistema (EFS) OBJETIVO D E CONTROL D1: </vt:lpstr>
      <vt:lpstr>Especificación Funcional del Sistema (EFS) OBJETIVO D E CONTROL D1: </vt:lpstr>
      <vt:lpstr>Referencias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AUDITORIA LóGICA</dc:title>
  <dc:creator>Nicolay Joya</dc:creator>
  <cp:lastModifiedBy>Nicolay Joya</cp:lastModifiedBy>
  <cp:revision>8</cp:revision>
  <dcterms:created xsi:type="dcterms:W3CDTF">2017-10-23T04:03:58Z</dcterms:created>
  <dcterms:modified xsi:type="dcterms:W3CDTF">2017-10-23T05:05:36Z</dcterms:modified>
</cp:coreProperties>
</file>