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307" r:id="rId4"/>
    <p:sldId id="300" r:id="rId5"/>
    <p:sldId id="305" r:id="rId6"/>
    <p:sldId id="302" r:id="rId7"/>
    <p:sldId id="303" r:id="rId8"/>
    <p:sldId id="304" r:id="rId9"/>
    <p:sldId id="306" r:id="rId10"/>
    <p:sldId id="257"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308" r:id="rId25"/>
    <p:sldId id="309" r:id="rId26"/>
    <p:sldId id="283"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1" cy="2387600"/>
          </a:xfrm>
        </p:spPr>
        <p:txBody>
          <a:bodyPr anchor="b"/>
          <a:lstStyle>
            <a:lvl1pPr algn="ctr">
              <a:defRPr sz="5786"/>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1" y="3602039"/>
            <a:ext cx="9144000" cy="1655762"/>
          </a:xfrm>
        </p:spPr>
        <p:txBody>
          <a:bodyPr/>
          <a:lstStyle>
            <a:lvl1pPr marL="0" indent="0" algn="ctr">
              <a:buNone/>
              <a:defRPr sz="2314"/>
            </a:lvl1pPr>
            <a:lvl2pPr marL="440903" indent="0" algn="ctr">
              <a:buNone/>
              <a:defRPr sz="1929"/>
            </a:lvl2pPr>
            <a:lvl3pPr marL="881805" indent="0" algn="ctr">
              <a:buNone/>
              <a:defRPr sz="1735"/>
            </a:lvl3pPr>
            <a:lvl4pPr marL="1322708" indent="0" algn="ctr">
              <a:buNone/>
              <a:defRPr sz="1543"/>
            </a:lvl4pPr>
            <a:lvl5pPr marL="1763610" indent="0" algn="ctr">
              <a:buNone/>
              <a:defRPr sz="1543"/>
            </a:lvl5pPr>
            <a:lvl6pPr marL="2204512" indent="0" algn="ctr">
              <a:buNone/>
              <a:defRPr sz="1543"/>
            </a:lvl6pPr>
            <a:lvl7pPr marL="2645415" indent="0" algn="ctr">
              <a:buNone/>
              <a:defRPr sz="1543"/>
            </a:lvl7pPr>
            <a:lvl8pPr marL="3086317" indent="0" algn="ctr">
              <a:buNone/>
              <a:defRPr sz="1543"/>
            </a:lvl8pPr>
            <a:lvl9pPr marL="3527220" indent="0" algn="ctr">
              <a:buNone/>
              <a:defRPr sz="1543"/>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11"/>
          </p:nvPr>
        </p:nvSpPr>
        <p:spPr/>
        <p:txBody>
          <a:bodyPr/>
          <a:lstStyle>
            <a:lvl1pPr>
              <a:defRPr/>
            </a:lvl1pPr>
          </a:lstStyle>
          <a:p>
            <a:endParaRPr lang="es-CO"/>
          </a:p>
        </p:txBody>
      </p:sp>
      <p:sp>
        <p:nvSpPr>
          <p:cNvPr id="6"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59146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11"/>
          </p:nvPr>
        </p:nvSpPr>
        <p:spPr/>
        <p:txBody>
          <a:bodyPr/>
          <a:lstStyle>
            <a:lvl1pPr>
              <a:defRPr/>
            </a:lvl1pPr>
          </a:lstStyle>
          <a:p>
            <a:endParaRPr lang="es-CO"/>
          </a:p>
        </p:txBody>
      </p:sp>
      <p:sp>
        <p:nvSpPr>
          <p:cNvPr id="6"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393842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11"/>
          </p:nvPr>
        </p:nvSpPr>
        <p:spPr/>
        <p:txBody>
          <a:bodyPr/>
          <a:lstStyle>
            <a:lvl1pPr>
              <a:defRPr/>
            </a:lvl1pPr>
          </a:lstStyle>
          <a:p>
            <a:endParaRPr lang="es-CO"/>
          </a:p>
        </p:txBody>
      </p:sp>
      <p:sp>
        <p:nvSpPr>
          <p:cNvPr id="6"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203114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11"/>
          </p:nvPr>
        </p:nvSpPr>
        <p:spPr/>
        <p:txBody>
          <a:bodyPr/>
          <a:lstStyle>
            <a:lvl1pPr>
              <a:defRPr/>
            </a:lvl1pPr>
          </a:lstStyle>
          <a:p>
            <a:endParaRPr lang="es-CO"/>
          </a:p>
        </p:txBody>
      </p:sp>
      <p:sp>
        <p:nvSpPr>
          <p:cNvPr id="6"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417855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786"/>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314">
                <a:solidFill>
                  <a:schemeClr val="tx1"/>
                </a:solidFill>
              </a:defRPr>
            </a:lvl1pPr>
            <a:lvl2pPr marL="440903" indent="0">
              <a:buNone/>
              <a:defRPr sz="1929">
                <a:solidFill>
                  <a:schemeClr val="tx1">
                    <a:tint val="75000"/>
                  </a:schemeClr>
                </a:solidFill>
              </a:defRPr>
            </a:lvl2pPr>
            <a:lvl3pPr marL="881805" indent="0">
              <a:buNone/>
              <a:defRPr sz="1735">
                <a:solidFill>
                  <a:schemeClr val="tx1">
                    <a:tint val="75000"/>
                  </a:schemeClr>
                </a:solidFill>
              </a:defRPr>
            </a:lvl3pPr>
            <a:lvl4pPr marL="1322708" indent="0">
              <a:buNone/>
              <a:defRPr sz="1543">
                <a:solidFill>
                  <a:schemeClr val="tx1">
                    <a:tint val="75000"/>
                  </a:schemeClr>
                </a:solidFill>
              </a:defRPr>
            </a:lvl4pPr>
            <a:lvl5pPr marL="1763610" indent="0">
              <a:buNone/>
              <a:defRPr sz="1543">
                <a:solidFill>
                  <a:schemeClr val="tx1">
                    <a:tint val="75000"/>
                  </a:schemeClr>
                </a:solidFill>
              </a:defRPr>
            </a:lvl5pPr>
            <a:lvl6pPr marL="2204512" indent="0">
              <a:buNone/>
              <a:defRPr sz="1543">
                <a:solidFill>
                  <a:schemeClr val="tx1">
                    <a:tint val="75000"/>
                  </a:schemeClr>
                </a:solidFill>
              </a:defRPr>
            </a:lvl6pPr>
            <a:lvl7pPr marL="2645415" indent="0">
              <a:buNone/>
              <a:defRPr sz="1543">
                <a:solidFill>
                  <a:schemeClr val="tx1">
                    <a:tint val="75000"/>
                  </a:schemeClr>
                </a:solidFill>
              </a:defRPr>
            </a:lvl7pPr>
            <a:lvl8pPr marL="3086317" indent="0">
              <a:buNone/>
              <a:defRPr sz="1543">
                <a:solidFill>
                  <a:schemeClr val="tx1">
                    <a:tint val="75000"/>
                  </a:schemeClr>
                </a:solidFill>
              </a:defRPr>
            </a:lvl8pPr>
            <a:lvl9pPr marL="3527220" indent="0">
              <a:buNone/>
              <a:defRPr sz="1543">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11"/>
          </p:nvPr>
        </p:nvSpPr>
        <p:spPr/>
        <p:txBody>
          <a:bodyPr/>
          <a:lstStyle>
            <a:lvl1pPr>
              <a:defRPr/>
            </a:lvl1pPr>
          </a:lstStyle>
          <a:p>
            <a:endParaRPr lang="es-CO"/>
          </a:p>
        </p:txBody>
      </p:sp>
      <p:sp>
        <p:nvSpPr>
          <p:cNvPr id="6"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101929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6" name="Footer Placeholder 4"/>
          <p:cNvSpPr>
            <a:spLocks noGrp="1"/>
          </p:cNvSpPr>
          <p:nvPr>
            <p:ph type="ftr" sz="quarter" idx="11"/>
          </p:nvPr>
        </p:nvSpPr>
        <p:spPr/>
        <p:txBody>
          <a:bodyPr/>
          <a:lstStyle>
            <a:lvl1pPr>
              <a:defRPr/>
            </a:lvl1pPr>
          </a:lstStyle>
          <a:p>
            <a:endParaRPr lang="es-CO"/>
          </a:p>
        </p:txBody>
      </p:sp>
      <p:sp>
        <p:nvSpPr>
          <p:cNvPr id="7"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180500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6"/>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9" y="1681163"/>
            <a:ext cx="5157786" cy="823912"/>
          </a:xfrm>
        </p:spPr>
        <p:txBody>
          <a:bodyPr anchor="b"/>
          <a:lstStyle>
            <a:lvl1pPr marL="0" indent="0">
              <a:buNone/>
              <a:defRPr sz="2314" b="1"/>
            </a:lvl1pPr>
            <a:lvl2pPr marL="440903" indent="0">
              <a:buNone/>
              <a:defRPr sz="1929" b="1"/>
            </a:lvl2pPr>
            <a:lvl3pPr marL="881805" indent="0">
              <a:buNone/>
              <a:defRPr sz="1735" b="1"/>
            </a:lvl3pPr>
            <a:lvl4pPr marL="1322708" indent="0">
              <a:buNone/>
              <a:defRPr sz="1543" b="1"/>
            </a:lvl4pPr>
            <a:lvl5pPr marL="1763610" indent="0">
              <a:buNone/>
              <a:defRPr sz="1543" b="1"/>
            </a:lvl5pPr>
            <a:lvl6pPr marL="2204512" indent="0">
              <a:buNone/>
              <a:defRPr sz="1543" b="1"/>
            </a:lvl6pPr>
            <a:lvl7pPr marL="2645415" indent="0">
              <a:buNone/>
              <a:defRPr sz="1543" b="1"/>
            </a:lvl7pPr>
            <a:lvl8pPr marL="3086317" indent="0">
              <a:buNone/>
              <a:defRPr sz="1543" b="1"/>
            </a:lvl8pPr>
            <a:lvl9pPr marL="3527220" indent="0">
              <a:buNone/>
              <a:defRPr sz="1543"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9" y="2505075"/>
            <a:ext cx="515778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314" b="1"/>
            </a:lvl1pPr>
            <a:lvl2pPr marL="440903" indent="0">
              <a:buNone/>
              <a:defRPr sz="1929" b="1"/>
            </a:lvl2pPr>
            <a:lvl3pPr marL="881805" indent="0">
              <a:buNone/>
              <a:defRPr sz="1735" b="1"/>
            </a:lvl3pPr>
            <a:lvl4pPr marL="1322708" indent="0">
              <a:buNone/>
              <a:defRPr sz="1543" b="1"/>
            </a:lvl4pPr>
            <a:lvl5pPr marL="1763610" indent="0">
              <a:buNone/>
              <a:defRPr sz="1543" b="1"/>
            </a:lvl5pPr>
            <a:lvl6pPr marL="2204512" indent="0">
              <a:buNone/>
              <a:defRPr sz="1543" b="1"/>
            </a:lvl6pPr>
            <a:lvl7pPr marL="2645415" indent="0">
              <a:buNone/>
              <a:defRPr sz="1543" b="1"/>
            </a:lvl7pPr>
            <a:lvl8pPr marL="3086317" indent="0">
              <a:buNone/>
              <a:defRPr sz="1543" b="1"/>
            </a:lvl8pPr>
            <a:lvl9pPr marL="3527220" indent="0">
              <a:buNone/>
              <a:defRPr sz="1543"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8" name="Footer Placeholder 4"/>
          <p:cNvSpPr>
            <a:spLocks noGrp="1"/>
          </p:cNvSpPr>
          <p:nvPr>
            <p:ph type="ftr" sz="quarter" idx="11"/>
          </p:nvPr>
        </p:nvSpPr>
        <p:spPr/>
        <p:txBody>
          <a:bodyPr/>
          <a:lstStyle>
            <a:lvl1pPr>
              <a:defRPr/>
            </a:lvl1pPr>
          </a:lstStyle>
          <a:p>
            <a:endParaRPr lang="es-CO"/>
          </a:p>
        </p:txBody>
      </p:sp>
      <p:sp>
        <p:nvSpPr>
          <p:cNvPr id="9"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87142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4" name="Footer Placeholder 4"/>
          <p:cNvSpPr>
            <a:spLocks noGrp="1"/>
          </p:cNvSpPr>
          <p:nvPr>
            <p:ph type="ftr" sz="quarter" idx="11"/>
          </p:nvPr>
        </p:nvSpPr>
        <p:spPr/>
        <p:txBody>
          <a:bodyPr/>
          <a:lstStyle>
            <a:lvl1pPr>
              <a:defRPr/>
            </a:lvl1pPr>
          </a:lstStyle>
          <a:p>
            <a:endParaRPr lang="es-CO"/>
          </a:p>
        </p:txBody>
      </p:sp>
      <p:sp>
        <p:nvSpPr>
          <p:cNvPr id="5"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402865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3" name="Footer Placeholder 4"/>
          <p:cNvSpPr>
            <a:spLocks noGrp="1"/>
          </p:cNvSpPr>
          <p:nvPr>
            <p:ph type="ftr" sz="quarter" idx="11"/>
          </p:nvPr>
        </p:nvSpPr>
        <p:spPr/>
        <p:txBody>
          <a:bodyPr/>
          <a:lstStyle>
            <a:lvl1pPr>
              <a:defRPr/>
            </a:lvl1pPr>
          </a:lstStyle>
          <a:p>
            <a:endParaRPr lang="es-CO"/>
          </a:p>
        </p:txBody>
      </p:sp>
      <p:sp>
        <p:nvSpPr>
          <p:cNvPr id="4"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320933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086"/>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9" y="987427"/>
            <a:ext cx="6172200" cy="4873625"/>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8" cy="3811588"/>
          </a:xfrm>
        </p:spPr>
        <p:txBody>
          <a:bodyPr/>
          <a:lstStyle>
            <a:lvl1pPr marL="0" indent="0">
              <a:buNone/>
              <a:defRPr sz="1543"/>
            </a:lvl1pPr>
            <a:lvl2pPr marL="440903" indent="0">
              <a:buNone/>
              <a:defRPr sz="1350"/>
            </a:lvl2pPr>
            <a:lvl3pPr marL="881805" indent="0">
              <a:buNone/>
              <a:defRPr sz="1158"/>
            </a:lvl3pPr>
            <a:lvl4pPr marL="1322708" indent="0">
              <a:buNone/>
              <a:defRPr sz="964"/>
            </a:lvl4pPr>
            <a:lvl5pPr marL="1763610" indent="0">
              <a:buNone/>
              <a:defRPr sz="964"/>
            </a:lvl5pPr>
            <a:lvl6pPr marL="2204512" indent="0">
              <a:buNone/>
              <a:defRPr sz="964"/>
            </a:lvl6pPr>
            <a:lvl7pPr marL="2645415" indent="0">
              <a:buNone/>
              <a:defRPr sz="964"/>
            </a:lvl7pPr>
            <a:lvl8pPr marL="3086317" indent="0">
              <a:buNone/>
              <a:defRPr sz="964"/>
            </a:lvl8pPr>
            <a:lvl9pPr marL="3527220" indent="0">
              <a:buNone/>
              <a:defRPr sz="964"/>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6" name="Footer Placeholder 4"/>
          <p:cNvSpPr>
            <a:spLocks noGrp="1"/>
          </p:cNvSpPr>
          <p:nvPr>
            <p:ph type="ftr" sz="quarter" idx="11"/>
          </p:nvPr>
        </p:nvSpPr>
        <p:spPr/>
        <p:txBody>
          <a:bodyPr/>
          <a:lstStyle>
            <a:lvl1pPr>
              <a:defRPr/>
            </a:lvl1pPr>
          </a:lstStyle>
          <a:p>
            <a:endParaRPr lang="es-CO"/>
          </a:p>
        </p:txBody>
      </p:sp>
      <p:sp>
        <p:nvSpPr>
          <p:cNvPr id="7"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366452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086"/>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9" y="987427"/>
            <a:ext cx="6172200" cy="4873625"/>
          </a:xfrm>
        </p:spPr>
        <p:txBody>
          <a:bodyPr rtlCol="0">
            <a:normAutofit/>
          </a:bodyPr>
          <a:lstStyle>
            <a:lvl1pPr marL="0" indent="0">
              <a:buNone/>
              <a:defRPr sz="3086"/>
            </a:lvl1pPr>
            <a:lvl2pPr marL="440903" indent="0">
              <a:buNone/>
              <a:defRPr sz="2700"/>
            </a:lvl2pPr>
            <a:lvl3pPr marL="881805" indent="0">
              <a:buNone/>
              <a:defRPr sz="2314"/>
            </a:lvl3pPr>
            <a:lvl4pPr marL="1322708" indent="0">
              <a:buNone/>
              <a:defRPr sz="1929"/>
            </a:lvl4pPr>
            <a:lvl5pPr marL="1763610" indent="0">
              <a:buNone/>
              <a:defRPr sz="1929"/>
            </a:lvl5pPr>
            <a:lvl6pPr marL="2204512" indent="0">
              <a:buNone/>
              <a:defRPr sz="1929"/>
            </a:lvl6pPr>
            <a:lvl7pPr marL="2645415" indent="0">
              <a:buNone/>
              <a:defRPr sz="1929"/>
            </a:lvl7pPr>
            <a:lvl8pPr marL="3086317" indent="0">
              <a:buNone/>
              <a:defRPr sz="1929"/>
            </a:lvl8pPr>
            <a:lvl9pPr marL="3527220" indent="0">
              <a:buNone/>
              <a:defRPr sz="1929"/>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839788" y="2057400"/>
            <a:ext cx="3932238" cy="3811588"/>
          </a:xfrm>
        </p:spPr>
        <p:txBody>
          <a:bodyPr/>
          <a:lstStyle>
            <a:lvl1pPr marL="0" indent="0">
              <a:buNone/>
              <a:defRPr sz="1543"/>
            </a:lvl1pPr>
            <a:lvl2pPr marL="440903" indent="0">
              <a:buNone/>
              <a:defRPr sz="1350"/>
            </a:lvl2pPr>
            <a:lvl3pPr marL="881805" indent="0">
              <a:buNone/>
              <a:defRPr sz="1158"/>
            </a:lvl3pPr>
            <a:lvl4pPr marL="1322708" indent="0">
              <a:buNone/>
              <a:defRPr sz="964"/>
            </a:lvl4pPr>
            <a:lvl5pPr marL="1763610" indent="0">
              <a:buNone/>
              <a:defRPr sz="964"/>
            </a:lvl5pPr>
            <a:lvl6pPr marL="2204512" indent="0">
              <a:buNone/>
              <a:defRPr sz="964"/>
            </a:lvl6pPr>
            <a:lvl7pPr marL="2645415" indent="0">
              <a:buNone/>
              <a:defRPr sz="964"/>
            </a:lvl7pPr>
            <a:lvl8pPr marL="3086317" indent="0">
              <a:buNone/>
              <a:defRPr sz="964"/>
            </a:lvl8pPr>
            <a:lvl9pPr marL="3527220" indent="0">
              <a:buNone/>
              <a:defRPr sz="964"/>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fld id="{F6BD1783-8021-4323-97AD-2D3561FB4DCA}" type="datetimeFigureOut">
              <a:rPr lang="es-CO" smtClean="0"/>
              <a:t>29/05/2017</a:t>
            </a:fld>
            <a:endParaRPr lang="es-CO"/>
          </a:p>
        </p:txBody>
      </p:sp>
      <p:sp>
        <p:nvSpPr>
          <p:cNvPr id="6" name="Footer Placeholder 4"/>
          <p:cNvSpPr>
            <a:spLocks noGrp="1"/>
          </p:cNvSpPr>
          <p:nvPr>
            <p:ph type="ftr" sz="quarter" idx="11"/>
          </p:nvPr>
        </p:nvSpPr>
        <p:spPr/>
        <p:txBody>
          <a:bodyPr/>
          <a:lstStyle>
            <a:lvl1pPr>
              <a:defRPr/>
            </a:lvl1pPr>
          </a:lstStyle>
          <a:p>
            <a:endParaRPr lang="es-CO"/>
          </a:p>
        </p:txBody>
      </p:sp>
      <p:sp>
        <p:nvSpPr>
          <p:cNvPr id="7" name="Slide Number Placeholder 5"/>
          <p:cNvSpPr>
            <a:spLocks noGrp="1"/>
          </p:cNvSpPr>
          <p:nvPr>
            <p:ph type="sldNum" sz="quarter" idx="12"/>
          </p:nvPr>
        </p:nvSpPr>
        <p:spPr/>
        <p:txBody>
          <a:bodyPr/>
          <a:lstStyle>
            <a:lvl1pPr>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236872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88" y="365798"/>
            <a:ext cx="10515425" cy="1324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Text Placeholder 2"/>
          <p:cNvSpPr>
            <a:spLocks noGrp="1"/>
          </p:cNvSpPr>
          <p:nvPr>
            <p:ph type="body" idx="1"/>
          </p:nvPr>
        </p:nvSpPr>
        <p:spPr bwMode="auto">
          <a:xfrm>
            <a:off x="838288" y="1826112"/>
            <a:ext cx="10515425" cy="435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Date Placeholder 3"/>
          <p:cNvSpPr>
            <a:spLocks noGrp="1"/>
          </p:cNvSpPr>
          <p:nvPr>
            <p:ph type="dt" sz="half" idx="2"/>
          </p:nvPr>
        </p:nvSpPr>
        <p:spPr>
          <a:xfrm>
            <a:off x="838288" y="6356827"/>
            <a:ext cx="2743847" cy="364359"/>
          </a:xfrm>
          <a:prstGeom prst="rect">
            <a:avLst/>
          </a:prstGeom>
        </p:spPr>
        <p:txBody>
          <a:bodyPr vert="horz" lIns="91440" tIns="45720" rIns="91440" bIns="45720" rtlCol="0" anchor="ctr"/>
          <a:lstStyle>
            <a:lvl1pPr algn="l" eaLnBrk="1" fontAlgn="auto" hangingPunct="1">
              <a:spcBef>
                <a:spcPts val="0"/>
              </a:spcBef>
              <a:spcAft>
                <a:spcPts val="0"/>
              </a:spcAft>
              <a:defRPr sz="1158" smtClean="0">
                <a:solidFill>
                  <a:schemeClr val="tx1">
                    <a:tint val="75000"/>
                  </a:schemeClr>
                </a:solidFill>
                <a:latin typeface="+mn-lt"/>
                <a:cs typeface="+mn-cs"/>
              </a:defRPr>
            </a:lvl1pPr>
          </a:lstStyle>
          <a:p>
            <a:fld id="{F6BD1783-8021-4323-97AD-2D3561FB4DCA}" type="datetimeFigureOut">
              <a:rPr lang="es-CO" smtClean="0"/>
              <a:t>29/05/2017</a:t>
            </a:fld>
            <a:endParaRPr lang="es-CO"/>
          </a:p>
        </p:txBody>
      </p:sp>
      <p:sp>
        <p:nvSpPr>
          <p:cNvPr id="5" name="Footer Placeholder 4"/>
          <p:cNvSpPr>
            <a:spLocks noGrp="1"/>
          </p:cNvSpPr>
          <p:nvPr>
            <p:ph type="ftr" sz="quarter" idx="3"/>
          </p:nvPr>
        </p:nvSpPr>
        <p:spPr>
          <a:xfrm>
            <a:off x="4038115" y="6356827"/>
            <a:ext cx="4115771" cy="364359"/>
          </a:xfrm>
          <a:prstGeom prst="rect">
            <a:avLst/>
          </a:prstGeom>
        </p:spPr>
        <p:txBody>
          <a:bodyPr vert="horz" lIns="91440" tIns="45720" rIns="91440" bIns="45720" rtlCol="0" anchor="ctr"/>
          <a:lstStyle>
            <a:lvl1pPr algn="ctr" eaLnBrk="1" fontAlgn="auto" hangingPunct="1">
              <a:spcBef>
                <a:spcPts val="0"/>
              </a:spcBef>
              <a:spcAft>
                <a:spcPts val="0"/>
              </a:spcAft>
              <a:defRPr sz="1158">
                <a:solidFill>
                  <a:schemeClr val="tx1">
                    <a:tint val="75000"/>
                  </a:schemeClr>
                </a:solidFill>
                <a:latin typeface="+mn-lt"/>
                <a:cs typeface="+mn-cs"/>
              </a:defRPr>
            </a:lvl1pPr>
          </a:lstStyle>
          <a:p>
            <a:endParaRPr lang="es-CO"/>
          </a:p>
        </p:txBody>
      </p:sp>
      <p:sp>
        <p:nvSpPr>
          <p:cNvPr id="6" name="Slide Number Placeholder 5"/>
          <p:cNvSpPr>
            <a:spLocks noGrp="1"/>
          </p:cNvSpPr>
          <p:nvPr>
            <p:ph type="sldNum" sz="quarter" idx="4"/>
          </p:nvPr>
        </p:nvSpPr>
        <p:spPr>
          <a:xfrm>
            <a:off x="8609866" y="6356827"/>
            <a:ext cx="2743847" cy="364359"/>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89" smtClean="0">
                <a:solidFill>
                  <a:srgbClr val="898989"/>
                </a:solidFill>
              </a:defRPr>
            </a:lvl1pPr>
          </a:lstStyle>
          <a:p>
            <a:fld id="{9399E8EA-0D5F-4F63-9447-63E52F9DB999}" type="slidenum">
              <a:rPr lang="es-CO" smtClean="0"/>
              <a:t>‹Nº›</a:t>
            </a:fld>
            <a:endParaRPr lang="es-CO"/>
          </a:p>
        </p:txBody>
      </p:sp>
    </p:spTree>
    <p:extLst>
      <p:ext uri="{BB962C8B-B14F-4D97-AF65-F5344CB8AC3E}">
        <p14:creationId xmlns:p14="http://schemas.microsoft.com/office/powerpoint/2010/main" val="4161921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390" rtl="0" eaLnBrk="1" fontAlgn="base" hangingPunct="1">
        <a:lnSpc>
          <a:spcPct val="90000"/>
        </a:lnSpc>
        <a:spcBef>
          <a:spcPct val="0"/>
        </a:spcBef>
        <a:spcAft>
          <a:spcPct val="0"/>
        </a:spcAft>
        <a:defRPr sz="4173" kern="1200">
          <a:solidFill>
            <a:schemeClr val="tx1"/>
          </a:solidFill>
          <a:latin typeface="+mj-lt"/>
          <a:ea typeface="+mj-ea"/>
          <a:cs typeface="+mj-cs"/>
        </a:defRPr>
      </a:lvl1pPr>
      <a:lvl2pPr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2pPr>
      <a:lvl3pPr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3pPr>
      <a:lvl4pPr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4pPr>
      <a:lvl5pPr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5pPr>
      <a:lvl6pPr marL="414772"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6pPr>
      <a:lvl7pPr marL="829544"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7pPr>
      <a:lvl8pPr marL="1244316"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8pPr>
      <a:lvl9pPr marL="1659087" algn="l" defTabSz="881390" rtl="0" eaLnBrk="1" fontAlgn="base" hangingPunct="1">
        <a:lnSpc>
          <a:spcPct val="90000"/>
        </a:lnSpc>
        <a:spcBef>
          <a:spcPct val="0"/>
        </a:spcBef>
        <a:spcAft>
          <a:spcPct val="0"/>
        </a:spcAft>
        <a:defRPr sz="4173">
          <a:solidFill>
            <a:schemeClr val="tx1"/>
          </a:solidFill>
          <a:latin typeface="Calibri Light" panose="020F0302020204030204" pitchFamily="34" charset="0"/>
        </a:defRPr>
      </a:lvl9pPr>
    </p:titleStyle>
    <p:bodyStyle>
      <a:lvl1pPr marL="220348" indent="-220348" algn="l" defTabSz="881390" rtl="0" eaLnBrk="1" fontAlgn="base" hangingPunct="1">
        <a:lnSpc>
          <a:spcPct val="90000"/>
        </a:lnSpc>
        <a:spcBef>
          <a:spcPts val="964"/>
        </a:spcBef>
        <a:spcAft>
          <a:spcPct val="0"/>
        </a:spcAft>
        <a:buFont typeface="Arial" panose="020B0604020202020204" pitchFamily="34" charset="0"/>
        <a:buChar char="•"/>
        <a:defRPr sz="2631" kern="1200">
          <a:solidFill>
            <a:schemeClr val="tx1"/>
          </a:solidFill>
          <a:latin typeface="+mn-lt"/>
          <a:ea typeface="+mn-ea"/>
          <a:cs typeface="+mn-cs"/>
        </a:defRPr>
      </a:lvl1pPr>
      <a:lvl2pPr marL="661043" indent="-220348" algn="l" defTabSz="881390" rtl="0" eaLnBrk="1" fontAlgn="base" hangingPunct="1">
        <a:lnSpc>
          <a:spcPct val="90000"/>
        </a:lnSpc>
        <a:spcBef>
          <a:spcPts val="488"/>
        </a:spcBef>
        <a:spcAft>
          <a:spcPct val="0"/>
        </a:spcAft>
        <a:buFont typeface="Arial" panose="020B0604020202020204" pitchFamily="34" charset="0"/>
        <a:buChar char="•"/>
        <a:defRPr sz="2268" kern="1200">
          <a:solidFill>
            <a:schemeClr val="tx1"/>
          </a:solidFill>
          <a:latin typeface="+mn-lt"/>
          <a:ea typeface="+mn-ea"/>
          <a:cs typeface="+mn-cs"/>
        </a:defRPr>
      </a:lvl2pPr>
      <a:lvl3pPr marL="1101738" indent="-220348" algn="l" defTabSz="881390" rtl="0" eaLnBrk="1" fontAlgn="base" hangingPunct="1">
        <a:lnSpc>
          <a:spcPct val="90000"/>
        </a:lnSpc>
        <a:spcBef>
          <a:spcPts val="488"/>
        </a:spcBef>
        <a:spcAft>
          <a:spcPct val="0"/>
        </a:spcAft>
        <a:buFont typeface="Arial" panose="020B0604020202020204" pitchFamily="34" charset="0"/>
        <a:buChar char="•"/>
        <a:defRPr sz="1905" kern="1200">
          <a:solidFill>
            <a:schemeClr val="tx1"/>
          </a:solidFill>
          <a:latin typeface="+mn-lt"/>
          <a:ea typeface="+mn-ea"/>
          <a:cs typeface="+mn-cs"/>
        </a:defRPr>
      </a:lvl3pPr>
      <a:lvl4pPr marL="1542433" indent="-220348" algn="l" defTabSz="881390" rtl="0" eaLnBrk="1" fontAlgn="base" hangingPunct="1">
        <a:lnSpc>
          <a:spcPct val="90000"/>
        </a:lnSpc>
        <a:spcBef>
          <a:spcPts val="488"/>
        </a:spcBef>
        <a:spcAft>
          <a:spcPct val="0"/>
        </a:spcAft>
        <a:buFont typeface="Arial" panose="020B0604020202020204" pitchFamily="34" charset="0"/>
        <a:buChar char="•"/>
        <a:defRPr sz="1724" kern="1200">
          <a:solidFill>
            <a:schemeClr val="tx1"/>
          </a:solidFill>
          <a:latin typeface="+mn-lt"/>
          <a:ea typeface="+mn-ea"/>
          <a:cs typeface="+mn-cs"/>
        </a:defRPr>
      </a:lvl4pPr>
      <a:lvl5pPr marL="1983128" indent="-220348" algn="l" defTabSz="881390" rtl="0" eaLnBrk="1" fontAlgn="base" hangingPunct="1">
        <a:lnSpc>
          <a:spcPct val="90000"/>
        </a:lnSpc>
        <a:spcBef>
          <a:spcPts val="488"/>
        </a:spcBef>
        <a:spcAft>
          <a:spcPct val="0"/>
        </a:spcAft>
        <a:buFont typeface="Arial" panose="020B0604020202020204" pitchFamily="34" charset="0"/>
        <a:buChar char="•"/>
        <a:defRPr sz="1724" kern="1200">
          <a:solidFill>
            <a:schemeClr val="tx1"/>
          </a:solidFill>
          <a:latin typeface="+mn-lt"/>
          <a:ea typeface="+mn-ea"/>
          <a:cs typeface="+mn-cs"/>
        </a:defRPr>
      </a:lvl5pPr>
      <a:lvl6pPr marL="2424964" indent="-220451" algn="l" defTabSz="881805" rtl="0" eaLnBrk="1" latinLnBrk="0" hangingPunct="1">
        <a:lnSpc>
          <a:spcPct val="90000"/>
        </a:lnSpc>
        <a:spcBef>
          <a:spcPts val="483"/>
        </a:spcBef>
        <a:buFont typeface="Arial" panose="020B0604020202020204" pitchFamily="34" charset="0"/>
        <a:buChar char="•"/>
        <a:defRPr sz="1735" kern="1200">
          <a:solidFill>
            <a:schemeClr val="tx1"/>
          </a:solidFill>
          <a:latin typeface="+mn-lt"/>
          <a:ea typeface="+mn-ea"/>
          <a:cs typeface="+mn-cs"/>
        </a:defRPr>
      </a:lvl6pPr>
      <a:lvl7pPr marL="2865866" indent="-220451" algn="l" defTabSz="881805" rtl="0" eaLnBrk="1" latinLnBrk="0" hangingPunct="1">
        <a:lnSpc>
          <a:spcPct val="90000"/>
        </a:lnSpc>
        <a:spcBef>
          <a:spcPts val="483"/>
        </a:spcBef>
        <a:buFont typeface="Arial" panose="020B0604020202020204" pitchFamily="34" charset="0"/>
        <a:buChar char="•"/>
        <a:defRPr sz="1735" kern="1200">
          <a:solidFill>
            <a:schemeClr val="tx1"/>
          </a:solidFill>
          <a:latin typeface="+mn-lt"/>
          <a:ea typeface="+mn-ea"/>
          <a:cs typeface="+mn-cs"/>
        </a:defRPr>
      </a:lvl7pPr>
      <a:lvl8pPr marL="3306768" indent="-220451" algn="l" defTabSz="881805" rtl="0" eaLnBrk="1" latinLnBrk="0" hangingPunct="1">
        <a:lnSpc>
          <a:spcPct val="90000"/>
        </a:lnSpc>
        <a:spcBef>
          <a:spcPts val="483"/>
        </a:spcBef>
        <a:buFont typeface="Arial" panose="020B0604020202020204" pitchFamily="34" charset="0"/>
        <a:buChar char="•"/>
        <a:defRPr sz="1735" kern="1200">
          <a:solidFill>
            <a:schemeClr val="tx1"/>
          </a:solidFill>
          <a:latin typeface="+mn-lt"/>
          <a:ea typeface="+mn-ea"/>
          <a:cs typeface="+mn-cs"/>
        </a:defRPr>
      </a:lvl8pPr>
      <a:lvl9pPr marL="3747671" indent="-220451" algn="l" defTabSz="881805" rtl="0" eaLnBrk="1" latinLnBrk="0" hangingPunct="1">
        <a:lnSpc>
          <a:spcPct val="90000"/>
        </a:lnSpc>
        <a:spcBef>
          <a:spcPts val="483"/>
        </a:spcBef>
        <a:buFont typeface="Arial" panose="020B0604020202020204" pitchFamily="34" charset="0"/>
        <a:buChar char="•"/>
        <a:defRPr sz="1735" kern="1200">
          <a:solidFill>
            <a:schemeClr val="tx1"/>
          </a:solidFill>
          <a:latin typeface="+mn-lt"/>
          <a:ea typeface="+mn-ea"/>
          <a:cs typeface="+mn-cs"/>
        </a:defRPr>
      </a:lvl9pPr>
    </p:bodyStyle>
    <p:otherStyle>
      <a:defPPr>
        <a:defRPr lang="en-US"/>
      </a:defPPr>
      <a:lvl1pPr marL="0" algn="l" defTabSz="881805" rtl="0" eaLnBrk="1" latinLnBrk="0" hangingPunct="1">
        <a:defRPr sz="1735" kern="1200">
          <a:solidFill>
            <a:schemeClr val="tx1"/>
          </a:solidFill>
          <a:latin typeface="+mn-lt"/>
          <a:ea typeface="+mn-ea"/>
          <a:cs typeface="+mn-cs"/>
        </a:defRPr>
      </a:lvl1pPr>
      <a:lvl2pPr marL="440903" algn="l" defTabSz="881805" rtl="0" eaLnBrk="1" latinLnBrk="0" hangingPunct="1">
        <a:defRPr sz="1735" kern="1200">
          <a:solidFill>
            <a:schemeClr val="tx1"/>
          </a:solidFill>
          <a:latin typeface="+mn-lt"/>
          <a:ea typeface="+mn-ea"/>
          <a:cs typeface="+mn-cs"/>
        </a:defRPr>
      </a:lvl2pPr>
      <a:lvl3pPr marL="881805" algn="l" defTabSz="881805" rtl="0" eaLnBrk="1" latinLnBrk="0" hangingPunct="1">
        <a:defRPr sz="1735" kern="1200">
          <a:solidFill>
            <a:schemeClr val="tx1"/>
          </a:solidFill>
          <a:latin typeface="+mn-lt"/>
          <a:ea typeface="+mn-ea"/>
          <a:cs typeface="+mn-cs"/>
        </a:defRPr>
      </a:lvl3pPr>
      <a:lvl4pPr marL="1322708" algn="l" defTabSz="881805" rtl="0" eaLnBrk="1" latinLnBrk="0" hangingPunct="1">
        <a:defRPr sz="1735" kern="1200">
          <a:solidFill>
            <a:schemeClr val="tx1"/>
          </a:solidFill>
          <a:latin typeface="+mn-lt"/>
          <a:ea typeface="+mn-ea"/>
          <a:cs typeface="+mn-cs"/>
        </a:defRPr>
      </a:lvl4pPr>
      <a:lvl5pPr marL="1763610" algn="l" defTabSz="881805" rtl="0" eaLnBrk="1" latinLnBrk="0" hangingPunct="1">
        <a:defRPr sz="1735" kern="1200">
          <a:solidFill>
            <a:schemeClr val="tx1"/>
          </a:solidFill>
          <a:latin typeface="+mn-lt"/>
          <a:ea typeface="+mn-ea"/>
          <a:cs typeface="+mn-cs"/>
        </a:defRPr>
      </a:lvl5pPr>
      <a:lvl6pPr marL="2204512" algn="l" defTabSz="881805" rtl="0" eaLnBrk="1" latinLnBrk="0" hangingPunct="1">
        <a:defRPr sz="1735" kern="1200">
          <a:solidFill>
            <a:schemeClr val="tx1"/>
          </a:solidFill>
          <a:latin typeface="+mn-lt"/>
          <a:ea typeface="+mn-ea"/>
          <a:cs typeface="+mn-cs"/>
        </a:defRPr>
      </a:lvl6pPr>
      <a:lvl7pPr marL="2645415" algn="l" defTabSz="881805" rtl="0" eaLnBrk="1" latinLnBrk="0" hangingPunct="1">
        <a:defRPr sz="1735" kern="1200">
          <a:solidFill>
            <a:schemeClr val="tx1"/>
          </a:solidFill>
          <a:latin typeface="+mn-lt"/>
          <a:ea typeface="+mn-ea"/>
          <a:cs typeface="+mn-cs"/>
        </a:defRPr>
      </a:lvl7pPr>
      <a:lvl8pPr marL="3086317" algn="l" defTabSz="881805" rtl="0" eaLnBrk="1" latinLnBrk="0" hangingPunct="1">
        <a:defRPr sz="1735" kern="1200">
          <a:solidFill>
            <a:schemeClr val="tx1"/>
          </a:solidFill>
          <a:latin typeface="+mn-lt"/>
          <a:ea typeface="+mn-ea"/>
          <a:cs typeface="+mn-cs"/>
        </a:defRPr>
      </a:lvl8pPr>
      <a:lvl9pPr marL="3527220" algn="l" defTabSz="881805"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stiopolis.com/lenguajes-notaciones-herramientas-modelado-analisis-proces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Notaciones del diseño de Software</a:t>
            </a:r>
            <a:endParaRPr lang="es-CO" dirty="0"/>
          </a:p>
        </p:txBody>
      </p:sp>
      <p:sp>
        <p:nvSpPr>
          <p:cNvPr id="3" name="Subtítulo 2"/>
          <p:cNvSpPr>
            <a:spLocks noGrp="1"/>
          </p:cNvSpPr>
          <p:nvPr>
            <p:ph type="subTitle" idx="1"/>
          </p:nvPr>
        </p:nvSpPr>
        <p:spPr/>
        <p:txBody>
          <a:bodyPr/>
          <a:lstStyle/>
          <a:p>
            <a:r>
              <a:rPr lang="es-CO" dirty="0" smtClean="0"/>
              <a:t>Edwin José Hernández</a:t>
            </a:r>
            <a:endParaRPr lang="es-CO" dirty="0"/>
          </a:p>
        </p:txBody>
      </p:sp>
    </p:spTree>
    <p:extLst>
      <p:ext uri="{BB962C8B-B14F-4D97-AF65-F5344CB8AC3E}">
        <p14:creationId xmlns:p14="http://schemas.microsoft.com/office/powerpoint/2010/main" val="157820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Tipos de Diagramas</a:t>
            </a:r>
            <a:endParaRPr lang="es-CO" dirty="0"/>
          </a:p>
        </p:txBody>
      </p:sp>
      <p:sp>
        <p:nvSpPr>
          <p:cNvPr id="3" name="Marcador de contenido 2"/>
          <p:cNvSpPr>
            <a:spLocks noGrp="1"/>
          </p:cNvSpPr>
          <p:nvPr>
            <p:ph idx="1"/>
          </p:nvPr>
        </p:nvSpPr>
        <p:spPr/>
        <p:txBody>
          <a:bodyPr/>
          <a:lstStyle/>
          <a:p>
            <a:pPr algn="just"/>
            <a:endParaRPr lang="es-CO" dirty="0" smtClean="0"/>
          </a:p>
          <a:p>
            <a:pPr marL="0" indent="0" algn="just">
              <a:buNone/>
            </a:pPr>
            <a:r>
              <a:rPr lang="es-CO" dirty="0" smtClean="0"/>
              <a:t>UML 2.0 clasifica los diagramas en dos categorías:</a:t>
            </a:r>
          </a:p>
          <a:p>
            <a:pPr marL="0" indent="0" algn="just">
              <a:buNone/>
            </a:pPr>
            <a:endParaRPr lang="es-CO" dirty="0" smtClean="0"/>
          </a:p>
          <a:p>
            <a:r>
              <a:rPr lang="es-CO" dirty="0" smtClean="0"/>
              <a:t>Diagramas Estructurales: Se usan para capturar la organización física.</a:t>
            </a:r>
          </a:p>
          <a:p>
            <a:endParaRPr lang="es-CO" dirty="0" smtClean="0"/>
          </a:p>
          <a:p>
            <a:r>
              <a:rPr lang="es-CO" dirty="0" smtClean="0"/>
              <a:t>Diagramas de Comportamiento: Modelan el comportamiento del sistema.</a:t>
            </a:r>
          </a:p>
        </p:txBody>
      </p:sp>
    </p:spTree>
    <p:extLst>
      <p:ext uri="{BB962C8B-B14F-4D97-AF65-F5344CB8AC3E}">
        <p14:creationId xmlns:p14="http://schemas.microsoft.com/office/powerpoint/2010/main" val="163993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Diagramas Estructurales</a:t>
            </a:r>
            <a:endParaRPr lang="es-CO" dirty="0"/>
          </a:p>
        </p:txBody>
      </p:sp>
      <p:sp>
        <p:nvSpPr>
          <p:cNvPr id="3" name="Marcador de contenido 2"/>
          <p:cNvSpPr>
            <a:spLocks noGrp="1"/>
          </p:cNvSpPr>
          <p:nvPr>
            <p:ph idx="1"/>
          </p:nvPr>
        </p:nvSpPr>
        <p:spPr/>
        <p:txBody>
          <a:bodyPr/>
          <a:lstStyle/>
          <a:p>
            <a:endParaRPr lang="es-CO" dirty="0" smtClean="0"/>
          </a:p>
          <a:p>
            <a:r>
              <a:rPr lang="es-CO" dirty="0" smtClean="0"/>
              <a:t>Diagrama de clases</a:t>
            </a:r>
          </a:p>
          <a:p>
            <a:r>
              <a:rPr lang="es-CO" dirty="0" smtClean="0"/>
              <a:t>Diagrama de componentes</a:t>
            </a:r>
          </a:p>
          <a:p>
            <a:r>
              <a:rPr lang="es-CO" dirty="0" smtClean="0"/>
              <a:t>Diagrama de despliegue</a:t>
            </a:r>
          </a:p>
          <a:p>
            <a:r>
              <a:rPr lang="es-CO" dirty="0" smtClean="0"/>
              <a:t>Diagrama de Paquetes</a:t>
            </a:r>
          </a:p>
          <a:p>
            <a:r>
              <a:rPr lang="es-CO" dirty="0" smtClean="0"/>
              <a:t>Diagrama de Objetos</a:t>
            </a:r>
            <a:endParaRPr lang="es-CO" dirty="0"/>
          </a:p>
        </p:txBody>
      </p:sp>
    </p:spTree>
    <p:extLst>
      <p:ext uri="{BB962C8B-B14F-4D97-AF65-F5344CB8AC3E}">
        <p14:creationId xmlns:p14="http://schemas.microsoft.com/office/powerpoint/2010/main" val="64375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a:t>Diagrama de </a:t>
            </a:r>
            <a:r>
              <a:rPr lang="es-CO" dirty="0" smtClean="0"/>
              <a:t>clases</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smtClean="0"/>
              <a:t>Captura los detalles de las entidades que conformarán el sistema y sus relaciones.</a:t>
            </a:r>
            <a:endParaRPr lang="es-CO" dirty="0"/>
          </a:p>
        </p:txBody>
      </p:sp>
      <p:pic>
        <p:nvPicPr>
          <p:cNvPr id="4" name="Imagen 3"/>
          <p:cNvPicPr>
            <a:picLocks noChangeAspect="1"/>
          </p:cNvPicPr>
          <p:nvPr/>
        </p:nvPicPr>
        <p:blipFill>
          <a:blip r:embed="rId2"/>
          <a:stretch>
            <a:fillRect/>
          </a:stretch>
        </p:blipFill>
        <p:spPr>
          <a:xfrm>
            <a:off x="3644559" y="2821998"/>
            <a:ext cx="4268848" cy="4036002"/>
          </a:xfrm>
          <a:prstGeom prst="rect">
            <a:avLst/>
          </a:prstGeom>
        </p:spPr>
      </p:pic>
    </p:spTree>
    <p:extLst>
      <p:ext uri="{BB962C8B-B14F-4D97-AF65-F5344CB8AC3E}">
        <p14:creationId xmlns:p14="http://schemas.microsoft.com/office/powerpoint/2010/main" val="361719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a:t>Diagrama de </a:t>
            </a:r>
            <a:r>
              <a:rPr lang="es-CO" dirty="0" smtClean="0"/>
              <a:t>componentes</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smtClean="0"/>
              <a:t>Muestra la organización y dependencias en la implementación del sistema.</a:t>
            </a:r>
            <a:endParaRPr lang="es-CO" dirty="0"/>
          </a:p>
        </p:txBody>
      </p:sp>
      <p:pic>
        <p:nvPicPr>
          <p:cNvPr id="4" name="Imagen 3"/>
          <p:cNvPicPr>
            <a:picLocks noChangeAspect="1"/>
          </p:cNvPicPr>
          <p:nvPr/>
        </p:nvPicPr>
        <p:blipFill>
          <a:blip r:embed="rId2"/>
          <a:stretch>
            <a:fillRect/>
          </a:stretch>
        </p:blipFill>
        <p:spPr>
          <a:xfrm>
            <a:off x="4136342" y="2948299"/>
            <a:ext cx="3075470" cy="3794733"/>
          </a:xfrm>
          <a:prstGeom prst="rect">
            <a:avLst/>
          </a:prstGeom>
        </p:spPr>
      </p:pic>
    </p:spTree>
    <p:extLst>
      <p:ext uri="{BB962C8B-B14F-4D97-AF65-F5344CB8AC3E}">
        <p14:creationId xmlns:p14="http://schemas.microsoft.com/office/powerpoint/2010/main" val="429287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a:t>Diagrama de </a:t>
            </a:r>
            <a:r>
              <a:rPr lang="es-CO" dirty="0" smtClean="0"/>
              <a:t>despliegue</a:t>
            </a:r>
            <a:endParaRPr lang="es-CO" dirty="0"/>
          </a:p>
        </p:txBody>
      </p:sp>
      <p:sp>
        <p:nvSpPr>
          <p:cNvPr id="3" name="Marcador de contenido 2"/>
          <p:cNvSpPr>
            <a:spLocks noGrp="1"/>
          </p:cNvSpPr>
          <p:nvPr>
            <p:ph idx="1"/>
          </p:nvPr>
        </p:nvSpPr>
        <p:spPr/>
        <p:txBody>
          <a:bodyPr/>
          <a:lstStyle/>
          <a:p>
            <a:endParaRPr lang="es-CO" dirty="0" smtClean="0"/>
          </a:p>
          <a:p>
            <a:r>
              <a:rPr lang="es-CO" dirty="0" smtClean="0"/>
              <a:t>Muestra cómo los componentes se configuran en tiempo de ejecución y se distribuye el hardware.</a:t>
            </a:r>
            <a:endParaRPr lang="es-CO" dirty="0"/>
          </a:p>
        </p:txBody>
      </p:sp>
      <p:pic>
        <p:nvPicPr>
          <p:cNvPr id="4" name="Imagen 3"/>
          <p:cNvPicPr>
            <a:picLocks noChangeAspect="1"/>
          </p:cNvPicPr>
          <p:nvPr/>
        </p:nvPicPr>
        <p:blipFill>
          <a:blip r:embed="rId2"/>
          <a:stretch>
            <a:fillRect/>
          </a:stretch>
        </p:blipFill>
        <p:spPr>
          <a:xfrm>
            <a:off x="3540717" y="3081988"/>
            <a:ext cx="4808523" cy="3649428"/>
          </a:xfrm>
          <a:prstGeom prst="rect">
            <a:avLst/>
          </a:prstGeom>
        </p:spPr>
      </p:pic>
    </p:spTree>
    <p:extLst>
      <p:ext uri="{BB962C8B-B14F-4D97-AF65-F5344CB8AC3E}">
        <p14:creationId xmlns:p14="http://schemas.microsoft.com/office/powerpoint/2010/main" val="189373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a:t>Diagrama de </a:t>
            </a:r>
            <a:r>
              <a:rPr lang="es-CO" dirty="0" smtClean="0"/>
              <a:t>Paquetes</a:t>
            </a:r>
            <a:endParaRPr lang="es-CO" dirty="0"/>
          </a:p>
        </p:txBody>
      </p:sp>
      <p:sp>
        <p:nvSpPr>
          <p:cNvPr id="3" name="Marcador de contenido 2"/>
          <p:cNvSpPr>
            <a:spLocks noGrp="1"/>
          </p:cNvSpPr>
          <p:nvPr>
            <p:ph idx="1"/>
          </p:nvPr>
        </p:nvSpPr>
        <p:spPr/>
        <p:txBody>
          <a:bodyPr/>
          <a:lstStyle/>
          <a:p>
            <a:endParaRPr lang="es-CO" dirty="0" smtClean="0"/>
          </a:p>
          <a:p>
            <a:r>
              <a:rPr lang="es-CO" dirty="0" smtClean="0"/>
              <a:t>Muestra cómo se agrupan las clases y las interfaces.</a:t>
            </a:r>
            <a:endParaRPr lang="es-CO" dirty="0"/>
          </a:p>
        </p:txBody>
      </p:sp>
      <p:pic>
        <p:nvPicPr>
          <p:cNvPr id="4" name="Imagen 3"/>
          <p:cNvPicPr>
            <a:picLocks noChangeAspect="1"/>
          </p:cNvPicPr>
          <p:nvPr/>
        </p:nvPicPr>
        <p:blipFill>
          <a:blip r:embed="rId2"/>
          <a:stretch>
            <a:fillRect/>
          </a:stretch>
        </p:blipFill>
        <p:spPr>
          <a:xfrm>
            <a:off x="608373" y="3589233"/>
            <a:ext cx="4891365" cy="3059393"/>
          </a:xfrm>
          <a:prstGeom prst="rect">
            <a:avLst/>
          </a:prstGeom>
        </p:spPr>
      </p:pic>
      <p:pic>
        <p:nvPicPr>
          <p:cNvPr id="5" name="Imagen 4"/>
          <p:cNvPicPr>
            <a:picLocks noChangeAspect="1"/>
          </p:cNvPicPr>
          <p:nvPr/>
        </p:nvPicPr>
        <p:blipFill>
          <a:blip r:embed="rId3"/>
          <a:stretch>
            <a:fillRect/>
          </a:stretch>
        </p:blipFill>
        <p:spPr>
          <a:xfrm>
            <a:off x="5929721" y="3589232"/>
            <a:ext cx="6078531" cy="3059393"/>
          </a:xfrm>
          <a:prstGeom prst="rect">
            <a:avLst/>
          </a:prstGeom>
        </p:spPr>
      </p:pic>
    </p:spTree>
    <p:extLst>
      <p:ext uri="{BB962C8B-B14F-4D97-AF65-F5344CB8AC3E}">
        <p14:creationId xmlns:p14="http://schemas.microsoft.com/office/powerpoint/2010/main" val="117533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Objetos</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smtClean="0"/>
              <a:t>Muestra las instancias de los diagramas de clases en una instancia del tiempo.</a:t>
            </a:r>
            <a:endParaRPr lang="es-CO" dirty="0"/>
          </a:p>
        </p:txBody>
      </p:sp>
      <p:pic>
        <p:nvPicPr>
          <p:cNvPr id="4" name="Imagen 3"/>
          <p:cNvPicPr>
            <a:picLocks noChangeAspect="1"/>
          </p:cNvPicPr>
          <p:nvPr/>
        </p:nvPicPr>
        <p:blipFill>
          <a:blip r:embed="rId2"/>
          <a:stretch>
            <a:fillRect/>
          </a:stretch>
        </p:blipFill>
        <p:spPr>
          <a:xfrm>
            <a:off x="2295570" y="2980863"/>
            <a:ext cx="7839743" cy="3796663"/>
          </a:xfrm>
          <a:prstGeom prst="rect">
            <a:avLst/>
          </a:prstGeom>
        </p:spPr>
      </p:pic>
    </p:spTree>
    <p:extLst>
      <p:ext uri="{BB962C8B-B14F-4D97-AF65-F5344CB8AC3E}">
        <p14:creationId xmlns:p14="http://schemas.microsoft.com/office/powerpoint/2010/main" val="214653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Diagramas de Comportamiento</a:t>
            </a:r>
            <a:endParaRPr lang="es-CO" dirty="0"/>
          </a:p>
        </p:txBody>
      </p:sp>
      <p:sp>
        <p:nvSpPr>
          <p:cNvPr id="3" name="Marcador de contenido 2"/>
          <p:cNvSpPr>
            <a:spLocks noGrp="1"/>
          </p:cNvSpPr>
          <p:nvPr>
            <p:ph idx="1"/>
          </p:nvPr>
        </p:nvSpPr>
        <p:spPr/>
        <p:txBody>
          <a:bodyPr/>
          <a:lstStyle/>
          <a:p>
            <a:endParaRPr lang="es-CO" dirty="0" smtClean="0"/>
          </a:p>
          <a:p>
            <a:r>
              <a:rPr lang="es-CO" dirty="0" smtClean="0"/>
              <a:t>Diagrama de actividad</a:t>
            </a:r>
          </a:p>
          <a:p>
            <a:r>
              <a:rPr lang="es-CO" dirty="0" smtClean="0"/>
              <a:t>Diagrama de comunicación</a:t>
            </a:r>
          </a:p>
          <a:p>
            <a:r>
              <a:rPr lang="es-CO" dirty="0" smtClean="0"/>
              <a:t>Diagrama general de interacción</a:t>
            </a:r>
          </a:p>
          <a:p>
            <a:r>
              <a:rPr lang="es-CO" dirty="0" smtClean="0"/>
              <a:t>Diagrama de secuencia</a:t>
            </a:r>
          </a:p>
          <a:p>
            <a:r>
              <a:rPr lang="es-CO" dirty="0" smtClean="0"/>
              <a:t>Diagrama de estados</a:t>
            </a:r>
          </a:p>
          <a:p>
            <a:r>
              <a:rPr lang="es-CO" dirty="0" smtClean="0"/>
              <a:t>Diagrama de tiempo</a:t>
            </a:r>
          </a:p>
          <a:p>
            <a:r>
              <a:rPr lang="es-CO" dirty="0" smtClean="0"/>
              <a:t>Diagrama de casos de uso</a:t>
            </a:r>
          </a:p>
          <a:p>
            <a:endParaRPr lang="es-CO" dirty="0"/>
          </a:p>
        </p:txBody>
      </p:sp>
    </p:spTree>
    <p:extLst>
      <p:ext uri="{BB962C8B-B14F-4D97-AF65-F5344CB8AC3E}">
        <p14:creationId xmlns:p14="http://schemas.microsoft.com/office/powerpoint/2010/main" val="118239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a:t>Diagrama de </a:t>
            </a:r>
            <a:r>
              <a:rPr lang="es-CO" dirty="0" smtClean="0"/>
              <a:t>actividades</a:t>
            </a:r>
            <a:endParaRPr lang="es-CO" dirty="0"/>
          </a:p>
        </p:txBody>
      </p:sp>
      <p:sp>
        <p:nvSpPr>
          <p:cNvPr id="3" name="Marcador de contenido 2"/>
          <p:cNvSpPr>
            <a:spLocks noGrp="1"/>
          </p:cNvSpPr>
          <p:nvPr>
            <p:ph idx="1"/>
          </p:nvPr>
        </p:nvSpPr>
        <p:spPr/>
        <p:txBody>
          <a:bodyPr/>
          <a:lstStyle/>
          <a:p>
            <a:endParaRPr lang="es-CO" dirty="0" smtClean="0"/>
          </a:p>
          <a:p>
            <a:r>
              <a:rPr lang="es-CO" dirty="0" smtClean="0"/>
              <a:t>Captura el flujo de un comportamiento o actividad.</a:t>
            </a:r>
            <a:endParaRPr lang="es-CO" dirty="0"/>
          </a:p>
        </p:txBody>
      </p:sp>
      <p:pic>
        <p:nvPicPr>
          <p:cNvPr id="4" name="Imagen 3"/>
          <p:cNvPicPr>
            <a:picLocks noChangeAspect="1"/>
          </p:cNvPicPr>
          <p:nvPr/>
        </p:nvPicPr>
        <p:blipFill>
          <a:blip r:embed="rId2"/>
          <a:stretch>
            <a:fillRect/>
          </a:stretch>
        </p:blipFill>
        <p:spPr>
          <a:xfrm>
            <a:off x="3823442" y="2768838"/>
            <a:ext cx="3649638" cy="3983541"/>
          </a:xfrm>
          <a:prstGeom prst="rect">
            <a:avLst/>
          </a:prstGeom>
        </p:spPr>
      </p:pic>
    </p:spTree>
    <p:extLst>
      <p:ext uri="{BB962C8B-B14F-4D97-AF65-F5344CB8AC3E}">
        <p14:creationId xmlns:p14="http://schemas.microsoft.com/office/powerpoint/2010/main" val="216415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comunicación</a:t>
            </a:r>
            <a:endParaRPr lang="es-CO" dirty="0"/>
          </a:p>
        </p:txBody>
      </p:sp>
      <p:sp>
        <p:nvSpPr>
          <p:cNvPr id="3" name="Marcador de contenido 2"/>
          <p:cNvSpPr>
            <a:spLocks noGrp="1"/>
          </p:cNvSpPr>
          <p:nvPr>
            <p:ph idx="1"/>
          </p:nvPr>
        </p:nvSpPr>
        <p:spPr/>
        <p:txBody>
          <a:bodyPr/>
          <a:lstStyle/>
          <a:p>
            <a:endParaRPr lang="es-CO" dirty="0" smtClean="0"/>
          </a:p>
          <a:p>
            <a:r>
              <a:rPr lang="es-CO" dirty="0" smtClean="0"/>
              <a:t>Diagramas de interacción que se enfoca en los elementos involucrados en un comportamiento particular y en los mensajes enviados. </a:t>
            </a:r>
            <a:r>
              <a:rPr lang="es-CO" dirty="0"/>
              <a:t>Nos sirven para enfatizar los vínculos de datos entre los participantes de una </a:t>
            </a:r>
            <a:r>
              <a:rPr lang="es-CO" dirty="0" smtClean="0"/>
              <a:t>interacción.</a:t>
            </a:r>
            <a:endParaRPr lang="es-CO" dirty="0"/>
          </a:p>
        </p:txBody>
      </p:sp>
      <p:pic>
        <p:nvPicPr>
          <p:cNvPr id="4" name="Imagen 3"/>
          <p:cNvPicPr>
            <a:picLocks noChangeAspect="1"/>
          </p:cNvPicPr>
          <p:nvPr/>
        </p:nvPicPr>
        <p:blipFill rotWithShape="1">
          <a:blip r:embed="rId2"/>
          <a:srcRect t="24868"/>
          <a:stretch/>
        </p:blipFill>
        <p:spPr>
          <a:xfrm>
            <a:off x="3229598" y="3922518"/>
            <a:ext cx="5435838" cy="2647505"/>
          </a:xfrm>
          <a:prstGeom prst="rect">
            <a:avLst/>
          </a:prstGeom>
        </p:spPr>
      </p:pic>
    </p:spTree>
    <p:extLst>
      <p:ext uri="{BB962C8B-B14F-4D97-AF65-F5344CB8AC3E}">
        <p14:creationId xmlns:p14="http://schemas.microsoft.com/office/powerpoint/2010/main" val="304099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Notaciones</a:t>
            </a:r>
            <a:endParaRPr lang="es-CO" dirty="0"/>
          </a:p>
        </p:txBody>
      </p:sp>
      <p:sp>
        <p:nvSpPr>
          <p:cNvPr id="3" name="Marcador de contenido 2"/>
          <p:cNvSpPr>
            <a:spLocks noGrp="1"/>
          </p:cNvSpPr>
          <p:nvPr>
            <p:ph idx="1"/>
          </p:nvPr>
        </p:nvSpPr>
        <p:spPr/>
        <p:txBody>
          <a:bodyPr/>
          <a:lstStyle/>
          <a:p>
            <a:endParaRPr lang="es-CO" dirty="0" smtClean="0"/>
          </a:p>
          <a:p>
            <a:r>
              <a:rPr lang="es-CO" dirty="0" smtClean="0"/>
              <a:t>Elementos que constituyen un lenguaje de modelado, permiten describir </a:t>
            </a:r>
            <a:r>
              <a:rPr lang="es-CO" smtClean="0"/>
              <a:t>el modelo </a:t>
            </a:r>
            <a:r>
              <a:rPr lang="es-CO" dirty="0" smtClean="0"/>
              <a:t>de un software.</a:t>
            </a:r>
          </a:p>
          <a:p>
            <a:pPr algn="just"/>
            <a:r>
              <a:rPr lang="es-CO" dirty="0" smtClean="0"/>
              <a:t>A </a:t>
            </a:r>
            <a:r>
              <a:rPr lang="es-CO" dirty="0"/>
              <a:t>través del modelado de procesos puede lograrse un mejor entendimiento </a:t>
            </a:r>
            <a:r>
              <a:rPr lang="es-CO" dirty="0" smtClean="0"/>
              <a:t>del negocio, </a:t>
            </a:r>
            <a:r>
              <a:rPr lang="es-CO" dirty="0"/>
              <a:t>creando la oportunidad de mejorarlos</a:t>
            </a:r>
            <a:r>
              <a:rPr lang="es-CO" dirty="0" smtClean="0"/>
              <a:t>.</a:t>
            </a:r>
          </a:p>
          <a:p>
            <a:pPr algn="just"/>
            <a:r>
              <a:rPr lang="es-CO" dirty="0" smtClean="0"/>
              <a:t> </a:t>
            </a:r>
            <a:r>
              <a:rPr lang="es-CO" dirty="0"/>
              <a:t>Modelar la estructura organizativa de los procesos aporta visión global y permite comprender la dinámica del conjunto de relaciones de la organización, facilitando la alineación de actividad y la gestión de los cambios necesarios para </a:t>
            </a:r>
            <a:r>
              <a:rPr lang="es-CO" dirty="0" smtClean="0"/>
              <a:t>disfrutar </a:t>
            </a:r>
            <a:r>
              <a:rPr lang="es-CO" dirty="0"/>
              <a:t>de flexibilidad. </a:t>
            </a:r>
          </a:p>
        </p:txBody>
      </p:sp>
    </p:spTree>
    <p:extLst>
      <p:ext uri="{BB962C8B-B14F-4D97-AF65-F5344CB8AC3E}">
        <p14:creationId xmlns:p14="http://schemas.microsoft.com/office/powerpoint/2010/main" val="2960640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general de interacción</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smtClean="0"/>
              <a:t>Versión simplificada de los diagramas de actividad, enfatizando en los elementos involucrados en realizar la actividad, representa </a:t>
            </a:r>
            <a:r>
              <a:rPr lang="es-CO" dirty="0"/>
              <a:t>la forma en como un Cliente (Actor) u Objetos (Clases) se comunican entre si en petición a un </a:t>
            </a:r>
            <a:r>
              <a:rPr lang="es-CO" dirty="0" smtClean="0"/>
              <a:t>evento.</a:t>
            </a:r>
            <a:endParaRPr lang="es-CO" dirty="0"/>
          </a:p>
        </p:txBody>
      </p:sp>
      <p:pic>
        <p:nvPicPr>
          <p:cNvPr id="4" name="Imagen 3"/>
          <p:cNvPicPr>
            <a:picLocks noChangeAspect="1"/>
          </p:cNvPicPr>
          <p:nvPr/>
        </p:nvPicPr>
        <p:blipFill>
          <a:blip r:embed="rId2"/>
          <a:stretch>
            <a:fillRect/>
          </a:stretch>
        </p:blipFill>
        <p:spPr>
          <a:xfrm>
            <a:off x="3807863" y="3857758"/>
            <a:ext cx="4114800" cy="2714625"/>
          </a:xfrm>
          <a:prstGeom prst="rect">
            <a:avLst/>
          </a:prstGeom>
        </p:spPr>
      </p:pic>
    </p:spTree>
    <p:extLst>
      <p:ext uri="{BB962C8B-B14F-4D97-AF65-F5344CB8AC3E}">
        <p14:creationId xmlns:p14="http://schemas.microsoft.com/office/powerpoint/2010/main" val="217468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secuencia</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a:t>P</a:t>
            </a:r>
            <a:r>
              <a:rPr lang="es-CO" dirty="0" smtClean="0"/>
              <a:t>ermite </a:t>
            </a:r>
            <a:r>
              <a:rPr lang="es-CO" dirty="0"/>
              <a:t>una modelación en detalle de los escenarios en el funcionamiento de una aplicación , incluyendo a los actores de la misma (objetos).</a:t>
            </a:r>
          </a:p>
        </p:txBody>
      </p:sp>
      <p:pic>
        <p:nvPicPr>
          <p:cNvPr id="4" name="Imagen 3"/>
          <p:cNvPicPr>
            <a:picLocks noChangeAspect="1"/>
          </p:cNvPicPr>
          <p:nvPr/>
        </p:nvPicPr>
        <p:blipFill rotWithShape="1">
          <a:blip r:embed="rId2"/>
          <a:srcRect r="1693"/>
          <a:stretch/>
        </p:blipFill>
        <p:spPr>
          <a:xfrm>
            <a:off x="2305986" y="3215756"/>
            <a:ext cx="6863652" cy="3400425"/>
          </a:xfrm>
          <a:prstGeom prst="rect">
            <a:avLst/>
          </a:prstGeom>
        </p:spPr>
      </p:pic>
    </p:spTree>
    <p:extLst>
      <p:ext uri="{BB962C8B-B14F-4D97-AF65-F5344CB8AC3E}">
        <p14:creationId xmlns:p14="http://schemas.microsoft.com/office/powerpoint/2010/main" val="406227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estados</a:t>
            </a:r>
            <a:endParaRPr lang="es-CO" dirty="0"/>
          </a:p>
        </p:txBody>
      </p:sp>
      <p:sp>
        <p:nvSpPr>
          <p:cNvPr id="3" name="Marcador de contenido 2"/>
          <p:cNvSpPr>
            <a:spLocks noGrp="1"/>
          </p:cNvSpPr>
          <p:nvPr>
            <p:ph idx="1"/>
          </p:nvPr>
        </p:nvSpPr>
        <p:spPr/>
        <p:txBody>
          <a:bodyPr/>
          <a:lstStyle/>
          <a:p>
            <a:endParaRPr lang="es-CO" dirty="0" smtClean="0"/>
          </a:p>
          <a:p>
            <a:r>
              <a:rPr lang="es-CO" dirty="0" smtClean="0"/>
              <a:t>Capturan las transiciones internas del estado de un elemento.</a:t>
            </a:r>
            <a:endParaRPr lang="es-CO" dirty="0"/>
          </a:p>
        </p:txBody>
      </p:sp>
      <p:pic>
        <p:nvPicPr>
          <p:cNvPr id="4" name="Imagen 3"/>
          <p:cNvPicPr>
            <a:picLocks noChangeAspect="1"/>
          </p:cNvPicPr>
          <p:nvPr/>
        </p:nvPicPr>
        <p:blipFill>
          <a:blip r:embed="rId2"/>
          <a:stretch>
            <a:fillRect/>
          </a:stretch>
        </p:blipFill>
        <p:spPr>
          <a:xfrm>
            <a:off x="3469013" y="3147611"/>
            <a:ext cx="5130051" cy="2928448"/>
          </a:xfrm>
          <a:prstGeom prst="rect">
            <a:avLst/>
          </a:prstGeom>
        </p:spPr>
      </p:pic>
    </p:spTree>
    <p:extLst>
      <p:ext uri="{BB962C8B-B14F-4D97-AF65-F5344CB8AC3E}">
        <p14:creationId xmlns:p14="http://schemas.microsoft.com/office/powerpoint/2010/main" val="435309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caso de uso</a:t>
            </a:r>
            <a:endParaRPr lang="es-CO" dirty="0"/>
          </a:p>
        </p:txBody>
      </p:sp>
      <p:sp>
        <p:nvSpPr>
          <p:cNvPr id="3" name="Marcador de contenido 2"/>
          <p:cNvSpPr>
            <a:spLocks noGrp="1"/>
          </p:cNvSpPr>
          <p:nvPr>
            <p:ph idx="1"/>
          </p:nvPr>
        </p:nvSpPr>
        <p:spPr/>
        <p:txBody>
          <a:bodyPr/>
          <a:lstStyle/>
          <a:p>
            <a:endParaRPr lang="es-CO" dirty="0" smtClean="0"/>
          </a:p>
          <a:p>
            <a:r>
              <a:rPr lang="es-CO" dirty="0" smtClean="0"/>
              <a:t>Permite capturar los requisitos funcionales del sistema.</a:t>
            </a:r>
            <a:endParaRPr lang="es-CO" dirty="0"/>
          </a:p>
        </p:txBody>
      </p:sp>
      <p:pic>
        <p:nvPicPr>
          <p:cNvPr id="4" name="Imagen 3"/>
          <p:cNvPicPr>
            <a:picLocks noChangeAspect="1"/>
          </p:cNvPicPr>
          <p:nvPr/>
        </p:nvPicPr>
        <p:blipFill>
          <a:blip r:embed="rId2"/>
          <a:stretch>
            <a:fillRect/>
          </a:stretch>
        </p:blipFill>
        <p:spPr>
          <a:xfrm>
            <a:off x="3055967" y="2966548"/>
            <a:ext cx="5857875" cy="3676650"/>
          </a:xfrm>
          <a:prstGeom prst="rect">
            <a:avLst/>
          </a:prstGeom>
        </p:spPr>
      </p:pic>
    </p:spTree>
    <p:extLst>
      <p:ext uri="{BB962C8B-B14F-4D97-AF65-F5344CB8AC3E}">
        <p14:creationId xmlns:p14="http://schemas.microsoft.com/office/powerpoint/2010/main" val="124774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4 + 1 Vistas</a:t>
            </a:r>
            <a:endParaRPr lang="es-CO" dirty="0"/>
          </a:p>
        </p:txBody>
      </p:sp>
      <p:pic>
        <p:nvPicPr>
          <p:cNvPr id="4" name="Marcador de contenido 3"/>
          <p:cNvPicPr>
            <a:picLocks noGrp="1" noChangeAspect="1"/>
          </p:cNvPicPr>
          <p:nvPr>
            <p:ph idx="1"/>
          </p:nvPr>
        </p:nvPicPr>
        <p:blipFill>
          <a:blip r:embed="rId2"/>
          <a:stretch>
            <a:fillRect/>
          </a:stretch>
        </p:blipFill>
        <p:spPr>
          <a:xfrm>
            <a:off x="2370700" y="2151485"/>
            <a:ext cx="7616718" cy="4129673"/>
          </a:xfrm>
          <a:prstGeom prst="rect">
            <a:avLst/>
          </a:prstGeom>
        </p:spPr>
      </p:pic>
    </p:spTree>
    <p:extLst>
      <p:ext uri="{BB962C8B-B14F-4D97-AF65-F5344CB8AC3E}">
        <p14:creationId xmlns:p14="http://schemas.microsoft.com/office/powerpoint/2010/main" val="237157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4 + 1 Vistas</a:t>
            </a:r>
            <a:endParaRPr lang="es-CO" dirty="0"/>
          </a:p>
        </p:txBody>
      </p:sp>
      <p:sp>
        <p:nvSpPr>
          <p:cNvPr id="3" name="Marcador de contenido 2"/>
          <p:cNvSpPr>
            <a:spLocks noGrp="1"/>
          </p:cNvSpPr>
          <p:nvPr>
            <p:ph idx="1"/>
          </p:nvPr>
        </p:nvSpPr>
        <p:spPr/>
        <p:txBody>
          <a:bodyPr/>
          <a:lstStyle/>
          <a:p>
            <a:endParaRPr lang="es-CO" dirty="0" smtClean="0"/>
          </a:p>
          <a:p>
            <a:r>
              <a:rPr lang="es-CO" dirty="0"/>
              <a:t>https://prezi.com/c74y5citrd_0/modelo-de-arquitectura-41/</a:t>
            </a:r>
          </a:p>
        </p:txBody>
      </p:sp>
    </p:spTree>
    <p:extLst>
      <p:ext uri="{BB962C8B-B14F-4D97-AF65-F5344CB8AC3E}">
        <p14:creationId xmlns:p14="http://schemas.microsoft.com/office/powerpoint/2010/main" val="1959694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Bibliografía</a:t>
            </a:r>
            <a:endParaRPr lang="es-CO" dirty="0"/>
          </a:p>
        </p:txBody>
      </p:sp>
      <p:sp>
        <p:nvSpPr>
          <p:cNvPr id="3" name="Marcador de contenido 2"/>
          <p:cNvSpPr>
            <a:spLocks noGrp="1"/>
          </p:cNvSpPr>
          <p:nvPr>
            <p:ph idx="1"/>
          </p:nvPr>
        </p:nvSpPr>
        <p:spPr/>
        <p:txBody>
          <a:bodyPr/>
          <a:lstStyle/>
          <a:p>
            <a:endParaRPr lang="es-CO" smtClean="0"/>
          </a:p>
          <a:p>
            <a:r>
              <a:rPr lang="es-CO" smtClean="0">
                <a:hlinkClick r:id="rId2"/>
              </a:rPr>
              <a:t>https://www.gestiopolis.com/lenguajes-notaciones-herramientas-modelado-analisis-procesos/</a:t>
            </a:r>
            <a:endParaRPr lang="es-CO" smtClean="0"/>
          </a:p>
          <a:p>
            <a:endParaRPr lang="es-CO" smtClean="0"/>
          </a:p>
          <a:p>
            <a:r>
              <a:rPr lang="es-CO" smtClean="0"/>
              <a:t>http://infoblog-ingsoftware.blogspot.com.co/2010/11/las-tres-notaciones-son-y-uml-lenguaje.html</a:t>
            </a:r>
          </a:p>
          <a:p>
            <a:endParaRPr lang="es-CO" smtClean="0"/>
          </a:p>
          <a:p>
            <a:r>
              <a:rPr lang="es-CO" smtClean="0"/>
              <a:t>https://prezi.com/v90bfxr8irzd/notaciones-para-describir-la-arquitectura-de-software-uml/</a:t>
            </a:r>
            <a:endParaRPr lang="es-CO" dirty="0"/>
          </a:p>
        </p:txBody>
      </p:sp>
    </p:spTree>
    <p:extLst>
      <p:ext uri="{BB962C8B-B14F-4D97-AF65-F5344CB8AC3E}">
        <p14:creationId xmlns:p14="http://schemas.microsoft.com/office/powerpoint/2010/main" val="276359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Algunos sistemas de notación gráfica de diseño</a:t>
            </a:r>
            <a:endParaRPr lang="es-CO" dirty="0"/>
          </a:p>
        </p:txBody>
      </p:sp>
      <p:sp>
        <p:nvSpPr>
          <p:cNvPr id="3" name="Marcador de contenido 2"/>
          <p:cNvSpPr>
            <a:spLocks noGrp="1"/>
          </p:cNvSpPr>
          <p:nvPr>
            <p:ph idx="1"/>
          </p:nvPr>
        </p:nvSpPr>
        <p:spPr/>
        <p:txBody>
          <a:bodyPr/>
          <a:lstStyle/>
          <a:p>
            <a:endParaRPr lang="es-CO" dirty="0" smtClean="0"/>
          </a:p>
          <a:p>
            <a:r>
              <a:rPr lang="es-CO" dirty="0" smtClean="0"/>
              <a:t>BPMN</a:t>
            </a:r>
          </a:p>
          <a:p>
            <a:endParaRPr lang="es-CO" dirty="0" smtClean="0"/>
          </a:p>
          <a:p>
            <a:r>
              <a:rPr lang="es-CO" dirty="0" smtClean="0"/>
              <a:t>Diagrama de flujo de datos</a:t>
            </a:r>
          </a:p>
          <a:p>
            <a:endParaRPr lang="es-CO" dirty="0" smtClean="0"/>
          </a:p>
          <a:p>
            <a:r>
              <a:rPr lang="es-CO" dirty="0" smtClean="0"/>
              <a:t>UML</a:t>
            </a:r>
            <a:endParaRPr lang="es-CO" dirty="0"/>
          </a:p>
        </p:txBody>
      </p:sp>
    </p:spTree>
    <p:extLst>
      <p:ext uri="{BB962C8B-B14F-4D97-AF65-F5344CB8AC3E}">
        <p14:creationId xmlns:p14="http://schemas.microsoft.com/office/powerpoint/2010/main" val="342399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sz="2400" b="1" dirty="0" smtClean="0"/>
              <a:t/>
            </a:r>
            <a:br>
              <a:rPr lang="es-CO" sz="2400" b="1" dirty="0" smtClean="0"/>
            </a:br>
            <a:r>
              <a:rPr lang="es-CO" sz="2400" b="1" dirty="0" smtClean="0"/>
              <a:t>Notación </a:t>
            </a:r>
            <a:r>
              <a:rPr lang="es-CO" sz="2400" b="1" dirty="0"/>
              <a:t>para la Modelación </a:t>
            </a:r>
            <a:r>
              <a:rPr lang="es-CO" sz="2400" b="1" dirty="0" smtClean="0"/>
              <a:t/>
            </a:r>
            <a:br>
              <a:rPr lang="es-CO" sz="2400" b="1" dirty="0" smtClean="0"/>
            </a:br>
            <a:r>
              <a:rPr lang="es-CO" sz="2400" b="1" dirty="0" smtClean="0"/>
              <a:t>de </a:t>
            </a:r>
            <a:r>
              <a:rPr lang="es-CO" sz="2400" b="1" dirty="0"/>
              <a:t>Procesos de </a:t>
            </a:r>
            <a:r>
              <a:rPr lang="es-CO" sz="2400" b="1" dirty="0" smtClean="0"/>
              <a:t>Negocio </a:t>
            </a:r>
            <a:r>
              <a:rPr lang="es-CO" sz="2400" b="1" dirty="0"/>
              <a:t>(BPMN)</a:t>
            </a:r>
            <a:br>
              <a:rPr lang="es-CO" sz="2400" b="1" dirty="0"/>
            </a:br>
            <a:endParaRPr lang="es-CO" sz="2400" dirty="0"/>
          </a:p>
        </p:txBody>
      </p:sp>
      <p:sp>
        <p:nvSpPr>
          <p:cNvPr id="3" name="Marcador de contenido 2"/>
          <p:cNvSpPr>
            <a:spLocks noGrp="1"/>
          </p:cNvSpPr>
          <p:nvPr>
            <p:ph idx="1"/>
          </p:nvPr>
        </p:nvSpPr>
        <p:spPr/>
        <p:txBody>
          <a:bodyPr/>
          <a:lstStyle/>
          <a:p>
            <a:endParaRPr lang="es-CO" dirty="0" smtClean="0"/>
          </a:p>
          <a:p>
            <a:pPr algn="just"/>
            <a:r>
              <a:rPr lang="es-CO" dirty="0"/>
              <a:t> </a:t>
            </a:r>
            <a:r>
              <a:rPr lang="es-CO" dirty="0" smtClean="0"/>
              <a:t>Es </a:t>
            </a:r>
            <a:r>
              <a:rPr lang="es-CO" dirty="0"/>
              <a:t>una notación para el modelado de procesos de </a:t>
            </a:r>
            <a:r>
              <a:rPr lang="es-CO" dirty="0" smtClean="0"/>
              <a:t>negocios, t</a:t>
            </a:r>
            <a:r>
              <a:rPr lang="es-CO" dirty="0"/>
              <a:t>iene como objetivo principal servir como soporte para la gestión por procesos, como una notación que pueda ser entendida fácilmente desde los analistas que crean los bocetos iniciales del proceso, los desarrolladores técnicos responsables de implementar la tecnología que ejecutará estos procesos, hasta las personas que los ejecutan y aquellas que llevaran a cabo el monitoreo y supervisión de los procesos</a:t>
            </a:r>
          </a:p>
        </p:txBody>
      </p:sp>
    </p:spTree>
    <p:extLst>
      <p:ext uri="{BB962C8B-B14F-4D97-AF65-F5344CB8AC3E}">
        <p14:creationId xmlns:p14="http://schemas.microsoft.com/office/powerpoint/2010/main" val="262534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Ejemplos BPMN</a:t>
            </a:r>
            <a:endParaRPr lang="es-CO" dirty="0"/>
          </a:p>
        </p:txBody>
      </p:sp>
      <p:sp>
        <p:nvSpPr>
          <p:cNvPr id="3" name="Marcador de contenido 2"/>
          <p:cNvSpPr>
            <a:spLocks noGrp="1"/>
          </p:cNvSpPr>
          <p:nvPr>
            <p:ph idx="1"/>
          </p:nvPr>
        </p:nvSpPr>
        <p:spPr/>
        <p:txBody>
          <a:bodyPr/>
          <a:lstStyle/>
          <a:p>
            <a:endParaRPr lang="es-CO" dirty="0" smtClean="0"/>
          </a:p>
          <a:p>
            <a:r>
              <a:rPr lang="es-CO" dirty="0"/>
              <a:t>https://es.slideshare.net/mayer2380/ejercicios-de-modelado-de-procesos-con-bpmn</a:t>
            </a:r>
          </a:p>
        </p:txBody>
      </p:sp>
    </p:spTree>
    <p:extLst>
      <p:ext uri="{BB962C8B-B14F-4D97-AF65-F5344CB8AC3E}">
        <p14:creationId xmlns:p14="http://schemas.microsoft.com/office/powerpoint/2010/main" val="291691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Diagrama de flujos de datos</a:t>
            </a:r>
            <a:endParaRPr lang="es-CO" dirty="0"/>
          </a:p>
        </p:txBody>
      </p:sp>
      <p:sp>
        <p:nvSpPr>
          <p:cNvPr id="3" name="Marcador de contenido 2"/>
          <p:cNvSpPr>
            <a:spLocks noGrp="1"/>
          </p:cNvSpPr>
          <p:nvPr>
            <p:ph idx="1"/>
          </p:nvPr>
        </p:nvSpPr>
        <p:spPr/>
        <p:txBody>
          <a:bodyPr/>
          <a:lstStyle/>
          <a:p>
            <a:endParaRPr lang="es-CO" dirty="0" smtClean="0"/>
          </a:p>
          <a:p>
            <a:endParaRPr lang="es-CO" dirty="0" smtClean="0"/>
          </a:p>
          <a:p>
            <a:pPr algn="just"/>
            <a:r>
              <a:rPr lang="es-CO" dirty="0" smtClean="0"/>
              <a:t>Los </a:t>
            </a:r>
            <a:r>
              <a:rPr lang="es-CO" dirty="0"/>
              <a:t>diagramas de flujo de datos pueden ser usados para proporcionar al usuario final una idea física de cómo resultarán los datos a última instancia, y cómo tienen un efecto sobre la estructura de todo el </a:t>
            </a:r>
            <a:r>
              <a:rPr lang="es-CO" dirty="0" smtClean="0"/>
              <a:t>sistema.</a:t>
            </a:r>
          </a:p>
          <a:p>
            <a:pPr algn="just"/>
            <a:endParaRPr lang="es-CO" u="sng" dirty="0" smtClean="0"/>
          </a:p>
          <a:p>
            <a:pPr algn="just"/>
            <a:r>
              <a:rPr lang="es-CO" dirty="0"/>
              <a:t>Ilustra las funciones que el sistema debe realizar. Podría describirse como ¿qué transformaciones debe llevar a cabo el sistema? ¿Qué entradas se Transforman en qué salidas? Entre otras</a:t>
            </a:r>
            <a:r>
              <a:rPr lang="es-CO" dirty="0" smtClean="0"/>
              <a:t>.</a:t>
            </a:r>
            <a:endParaRPr lang="es-CO" dirty="0"/>
          </a:p>
          <a:p>
            <a:pPr algn="just"/>
            <a:endParaRPr lang="es-CO" dirty="0"/>
          </a:p>
        </p:txBody>
      </p:sp>
    </p:spTree>
    <p:extLst>
      <p:ext uri="{BB962C8B-B14F-4D97-AF65-F5344CB8AC3E}">
        <p14:creationId xmlns:p14="http://schemas.microsoft.com/office/powerpoint/2010/main" val="319751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Componentes Diagrama de flujos de datos</a:t>
            </a:r>
            <a:endParaRPr lang="es-CO" dirty="0"/>
          </a:p>
        </p:txBody>
      </p:sp>
      <p:sp>
        <p:nvSpPr>
          <p:cNvPr id="3" name="Marcador de contenido 2"/>
          <p:cNvSpPr>
            <a:spLocks noGrp="1"/>
          </p:cNvSpPr>
          <p:nvPr>
            <p:ph idx="1"/>
          </p:nvPr>
        </p:nvSpPr>
        <p:spPr/>
        <p:txBody>
          <a:bodyPr/>
          <a:lstStyle/>
          <a:p>
            <a:pPr algn="just"/>
            <a:r>
              <a:rPr lang="es-CO" dirty="0" smtClean="0"/>
              <a:t>Los</a:t>
            </a:r>
            <a:r>
              <a:rPr lang="es-CO" b="1" dirty="0"/>
              <a:t> procesos</a:t>
            </a:r>
            <a:r>
              <a:rPr lang="es-CO" dirty="0"/>
              <a:t> se representan por medio de círculos, o 'burbujas' en el diagrama. Representan las funciones individuales que el sistema lleva a cabo</a:t>
            </a:r>
            <a:r>
              <a:rPr lang="es-CO" dirty="0" smtClean="0"/>
              <a:t>.</a:t>
            </a:r>
          </a:p>
          <a:p>
            <a:pPr algn="just"/>
            <a:r>
              <a:rPr lang="es-CO" dirty="0"/>
              <a:t>Los </a:t>
            </a:r>
            <a:r>
              <a:rPr lang="es-CO" b="1" dirty="0"/>
              <a:t>flujos </a:t>
            </a:r>
            <a:r>
              <a:rPr lang="es-CO" dirty="0"/>
              <a:t>se muestran por medio de flechas curvas, son conexiones entre los procesos y representa la información que dicho proceso necesita como entrada o genera como </a:t>
            </a:r>
            <a:r>
              <a:rPr lang="es-CO" dirty="0" smtClean="0"/>
              <a:t>salida.</a:t>
            </a:r>
          </a:p>
          <a:p>
            <a:pPr algn="just"/>
            <a:r>
              <a:rPr lang="es-CO" dirty="0"/>
              <a:t>Los </a:t>
            </a:r>
            <a:r>
              <a:rPr lang="es-CO" b="1" dirty="0"/>
              <a:t>agregados de datos</a:t>
            </a:r>
            <a:r>
              <a:rPr lang="es-CO" dirty="0"/>
              <a:t> se representan por medio de dos líneas paralelas o mediante una elipse. Muestran colecciones de datos que el sistema debe recordar por un período de tiempo</a:t>
            </a:r>
            <a:r>
              <a:rPr lang="es-CO" dirty="0" smtClean="0"/>
              <a:t>.</a:t>
            </a:r>
          </a:p>
          <a:p>
            <a:pPr algn="just"/>
            <a:r>
              <a:rPr lang="es-CO" dirty="0"/>
              <a:t>Los </a:t>
            </a:r>
            <a:r>
              <a:rPr lang="es-CO" b="1" dirty="0"/>
              <a:t>terminadores</a:t>
            </a:r>
            <a:r>
              <a:rPr lang="es-CO" dirty="0"/>
              <a:t> muestran la entidad externa con la que el sistema se comunica</a:t>
            </a:r>
          </a:p>
        </p:txBody>
      </p:sp>
    </p:spTree>
    <p:extLst>
      <p:ext uri="{BB962C8B-B14F-4D97-AF65-F5344CB8AC3E}">
        <p14:creationId xmlns:p14="http://schemas.microsoft.com/office/powerpoint/2010/main" val="57450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dirty="0" smtClean="0"/>
              <a:t>Ejemplo Diagrama de flujo de datos</a:t>
            </a:r>
            <a:endParaRPr lang="es-CO" dirty="0"/>
          </a:p>
        </p:txBody>
      </p:sp>
      <p:pic>
        <p:nvPicPr>
          <p:cNvPr id="4" name="Marcador de contenido 3"/>
          <p:cNvPicPr>
            <a:picLocks noGrp="1" noChangeAspect="1"/>
          </p:cNvPicPr>
          <p:nvPr>
            <p:ph idx="1"/>
          </p:nvPr>
        </p:nvPicPr>
        <p:blipFill>
          <a:blip r:embed="rId2"/>
          <a:stretch>
            <a:fillRect/>
          </a:stretch>
        </p:blipFill>
        <p:spPr>
          <a:xfrm>
            <a:off x="3811424" y="1438544"/>
            <a:ext cx="4341263" cy="5409460"/>
          </a:xfrm>
          <a:prstGeom prst="rect">
            <a:avLst/>
          </a:prstGeom>
        </p:spPr>
      </p:pic>
    </p:spTree>
    <p:extLst>
      <p:ext uri="{BB962C8B-B14F-4D97-AF65-F5344CB8AC3E}">
        <p14:creationId xmlns:p14="http://schemas.microsoft.com/office/powerpoint/2010/main" val="34557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CO" b="1" dirty="0"/>
              <a:t>Lenguaje de Modelado Unificado (UML</a:t>
            </a:r>
            <a:r>
              <a:rPr lang="es-CO" b="1" dirty="0" smtClean="0"/>
              <a:t>)</a:t>
            </a:r>
            <a:endParaRPr lang="es-CO" dirty="0"/>
          </a:p>
        </p:txBody>
      </p:sp>
      <p:sp>
        <p:nvSpPr>
          <p:cNvPr id="3" name="Marcador de contenido 2"/>
          <p:cNvSpPr>
            <a:spLocks noGrp="1"/>
          </p:cNvSpPr>
          <p:nvPr>
            <p:ph idx="1"/>
          </p:nvPr>
        </p:nvSpPr>
        <p:spPr/>
        <p:txBody>
          <a:bodyPr/>
          <a:lstStyle/>
          <a:p>
            <a:endParaRPr lang="es-CO" dirty="0" smtClean="0"/>
          </a:p>
          <a:p>
            <a:pPr algn="just"/>
            <a:r>
              <a:rPr lang="es-CO" dirty="0"/>
              <a:t>Es un lenguaje gráfico para visualizar, especificar, construir y documentar un sistema de software. UML ofrece un estándar para describir un “plano” del sistema (modelo), incluyendo aspectos conceptuales tales como procesos de negocios y funciones del </a:t>
            </a:r>
            <a:r>
              <a:rPr lang="es-CO" dirty="0" smtClean="0"/>
              <a:t>sistema.</a:t>
            </a:r>
            <a:endParaRPr lang="es-CO" dirty="0"/>
          </a:p>
        </p:txBody>
      </p:sp>
    </p:spTree>
    <p:extLst>
      <p:ext uri="{BB962C8B-B14F-4D97-AF65-F5344CB8AC3E}">
        <p14:creationId xmlns:p14="http://schemas.microsoft.com/office/powerpoint/2010/main" val="3075670813"/>
      </p:ext>
    </p:extLst>
  </p:cSld>
  <p:clrMapOvr>
    <a:masterClrMapping/>
  </p:clrMapOvr>
</p:sld>
</file>

<file path=ppt/theme/theme1.xml><?xml version="1.0" encoding="utf-8"?>
<a:theme xmlns:a="http://schemas.openxmlformats.org/drawingml/2006/main" name="Tema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FA55C266-7B8D-45D1-B88D-55C8E3E0A5F9}" vid="{3E5989BA-F57A-4AF0-8C76-B4D7E9A7B232}"/>
    </a:ext>
  </a:extLst>
</a:theme>
</file>

<file path=docProps/app.xml><?xml version="1.0" encoding="utf-8"?>
<Properties xmlns="http://schemas.openxmlformats.org/officeDocument/2006/extended-properties" xmlns:vt="http://schemas.openxmlformats.org/officeDocument/2006/docPropsVTypes">
  <Template>Tema1</Template>
  <TotalTime>222</TotalTime>
  <Words>546</Words>
  <Application>Microsoft Office PowerPoint</Application>
  <PresentationFormat>Panorámica</PresentationFormat>
  <Paragraphs>102</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Tema1</vt:lpstr>
      <vt:lpstr>Notaciones del diseño de Software</vt:lpstr>
      <vt:lpstr>Notaciones</vt:lpstr>
      <vt:lpstr>Algunos sistemas de notación gráfica de diseño</vt:lpstr>
      <vt:lpstr> Notación para la Modelación  de Procesos de Negocio (BPMN) </vt:lpstr>
      <vt:lpstr>Ejemplos BPMN</vt:lpstr>
      <vt:lpstr>Diagrama de flujos de datos</vt:lpstr>
      <vt:lpstr>Componentes Diagrama de flujos de datos</vt:lpstr>
      <vt:lpstr>Ejemplo Diagrama de flujo de datos</vt:lpstr>
      <vt:lpstr>Lenguaje de Modelado Unificado (UML)</vt:lpstr>
      <vt:lpstr>Tipos de Diagramas</vt:lpstr>
      <vt:lpstr>Diagramas Estructurales</vt:lpstr>
      <vt:lpstr>Diagrama de clases</vt:lpstr>
      <vt:lpstr>Diagrama de componentes</vt:lpstr>
      <vt:lpstr>Diagrama de despliegue</vt:lpstr>
      <vt:lpstr>Diagrama de Paquetes</vt:lpstr>
      <vt:lpstr>Diagrama de Objetos</vt:lpstr>
      <vt:lpstr>Diagramas de Comportamiento</vt:lpstr>
      <vt:lpstr>Diagrama de actividades</vt:lpstr>
      <vt:lpstr>Diagrama de comunicación</vt:lpstr>
      <vt:lpstr>Diagrama general de interacción</vt:lpstr>
      <vt:lpstr>Diagrama de secuencia</vt:lpstr>
      <vt:lpstr>Diagrama de estados</vt:lpstr>
      <vt:lpstr>Diagrama de caso de uso</vt:lpstr>
      <vt:lpstr>Diagrama 4 + 1 Vistas</vt:lpstr>
      <vt:lpstr>Diagrama 4 + 1 Vistas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Atributos de Calidad y Tácticas</dc:title>
  <dc:creator>HG</dc:creator>
  <cp:lastModifiedBy>HG</cp:lastModifiedBy>
  <cp:revision>43</cp:revision>
  <dcterms:created xsi:type="dcterms:W3CDTF">2017-05-01T13:48:56Z</dcterms:created>
  <dcterms:modified xsi:type="dcterms:W3CDTF">2017-05-30T00:50:44Z</dcterms:modified>
</cp:coreProperties>
</file>