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handoutMasterIdLst>
    <p:handoutMasterId r:id="rId62"/>
  </p:handoutMasterIdLst>
  <p:sldIdLst>
    <p:sldId id="256" r:id="rId2"/>
    <p:sldId id="257" r:id="rId3"/>
    <p:sldId id="258" r:id="rId4"/>
    <p:sldId id="259" r:id="rId5"/>
    <p:sldId id="260" r:id="rId6"/>
    <p:sldId id="261" r:id="rId7"/>
    <p:sldId id="264" r:id="rId8"/>
    <p:sldId id="265" r:id="rId9"/>
    <p:sldId id="266" r:id="rId10"/>
    <p:sldId id="313" r:id="rId11"/>
    <p:sldId id="268" r:id="rId12"/>
    <p:sldId id="269" r:id="rId13"/>
    <p:sldId id="270" r:id="rId14"/>
    <p:sldId id="306" r:id="rId15"/>
    <p:sldId id="307" r:id="rId16"/>
    <p:sldId id="308" r:id="rId17"/>
    <p:sldId id="271" r:id="rId18"/>
    <p:sldId id="273" r:id="rId19"/>
    <p:sldId id="274" r:id="rId20"/>
    <p:sldId id="279" r:id="rId21"/>
    <p:sldId id="280" r:id="rId22"/>
    <p:sldId id="309" r:id="rId23"/>
    <p:sldId id="310" r:id="rId24"/>
    <p:sldId id="311" r:id="rId25"/>
    <p:sldId id="281" r:id="rId26"/>
    <p:sldId id="282" r:id="rId27"/>
    <p:sldId id="312" r:id="rId28"/>
    <p:sldId id="283" r:id="rId29"/>
    <p:sldId id="284" r:id="rId30"/>
    <p:sldId id="285" r:id="rId31"/>
    <p:sldId id="314" r:id="rId32"/>
    <p:sldId id="286" r:id="rId33"/>
    <p:sldId id="315" r:id="rId34"/>
    <p:sldId id="316" r:id="rId35"/>
    <p:sldId id="317" r:id="rId36"/>
    <p:sldId id="318" r:id="rId37"/>
    <p:sldId id="319" r:id="rId38"/>
    <p:sldId id="320" r:id="rId39"/>
    <p:sldId id="321" r:id="rId40"/>
    <p:sldId id="322" r:id="rId41"/>
    <p:sldId id="323" r:id="rId42"/>
    <p:sldId id="324" r:id="rId43"/>
    <p:sldId id="325" r:id="rId44"/>
    <p:sldId id="326" r:id="rId45"/>
    <p:sldId id="327" r:id="rId46"/>
    <p:sldId id="328" r:id="rId47"/>
    <p:sldId id="329" r:id="rId48"/>
    <p:sldId id="330" r:id="rId49"/>
    <p:sldId id="331" r:id="rId50"/>
    <p:sldId id="332" r:id="rId51"/>
    <p:sldId id="333" r:id="rId52"/>
    <p:sldId id="334" r:id="rId53"/>
    <p:sldId id="335" r:id="rId54"/>
    <p:sldId id="336" r:id="rId55"/>
    <p:sldId id="337" r:id="rId56"/>
    <p:sldId id="338" r:id="rId57"/>
    <p:sldId id="339" r:id="rId58"/>
    <p:sldId id="340" r:id="rId59"/>
    <p:sldId id="341" r:id="rId60"/>
  </p:sldIdLst>
  <p:sldSz cx="9144000" cy="6858000" type="screen4x3"/>
  <p:notesSz cx="6662738" cy="9832975"/>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94" autoAdjust="0"/>
    <p:restoredTop sz="94660"/>
  </p:normalViewPr>
  <p:slideViewPr>
    <p:cSldViewPr>
      <p:cViewPr varScale="1">
        <p:scale>
          <a:sx n="71" d="100"/>
          <a:sy n="71" d="100"/>
        </p:scale>
        <p:origin x="114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3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32542405-C6E7-4E51-8FA6-C7F3131C0A3B}"/>
              </a:ext>
            </a:extLst>
          </p:cNvPr>
          <p:cNvSpPr>
            <a:spLocks noGrp="1" noChangeArrowheads="1"/>
          </p:cNvSpPr>
          <p:nvPr>
            <p:ph type="hdr" sz="quarter"/>
          </p:nvPr>
        </p:nvSpPr>
        <p:spPr bwMode="auto">
          <a:xfrm>
            <a:off x="0" y="0"/>
            <a:ext cx="2886075"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126979" name="Rectangle 3">
            <a:extLst>
              <a:ext uri="{FF2B5EF4-FFF2-40B4-BE49-F238E27FC236}">
                <a16:creationId xmlns:a16="http://schemas.microsoft.com/office/drawing/2014/main" id="{DC037546-04A0-430A-B49A-517CBFE6BA1D}"/>
              </a:ext>
            </a:extLst>
          </p:cNvPr>
          <p:cNvSpPr>
            <a:spLocks noGrp="1" noChangeArrowheads="1"/>
          </p:cNvSpPr>
          <p:nvPr>
            <p:ph type="dt" sz="quarter" idx="1"/>
          </p:nvPr>
        </p:nvSpPr>
        <p:spPr bwMode="auto">
          <a:xfrm>
            <a:off x="3775075" y="0"/>
            <a:ext cx="2886075"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126980" name="Rectangle 4">
            <a:extLst>
              <a:ext uri="{FF2B5EF4-FFF2-40B4-BE49-F238E27FC236}">
                <a16:creationId xmlns:a16="http://schemas.microsoft.com/office/drawing/2014/main" id="{D7DDD15B-A584-4B5C-9A2E-025F50A7801C}"/>
              </a:ext>
            </a:extLst>
          </p:cNvPr>
          <p:cNvSpPr>
            <a:spLocks noGrp="1" noChangeArrowheads="1"/>
          </p:cNvSpPr>
          <p:nvPr>
            <p:ph type="ftr" sz="quarter" idx="2"/>
          </p:nvPr>
        </p:nvSpPr>
        <p:spPr bwMode="auto">
          <a:xfrm>
            <a:off x="0" y="9339263"/>
            <a:ext cx="2886075"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126981" name="Rectangle 5">
            <a:extLst>
              <a:ext uri="{FF2B5EF4-FFF2-40B4-BE49-F238E27FC236}">
                <a16:creationId xmlns:a16="http://schemas.microsoft.com/office/drawing/2014/main" id="{77494BE6-D3D2-4CCE-8067-2ECD358B1938}"/>
              </a:ext>
            </a:extLst>
          </p:cNvPr>
          <p:cNvSpPr>
            <a:spLocks noGrp="1" noChangeArrowheads="1"/>
          </p:cNvSpPr>
          <p:nvPr>
            <p:ph type="sldNum" sz="quarter" idx="3"/>
          </p:nvPr>
        </p:nvSpPr>
        <p:spPr bwMode="auto">
          <a:xfrm>
            <a:off x="3775075" y="9339263"/>
            <a:ext cx="2886075"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D17F59B-D2CF-46A2-AD15-D46A4DE9DC81}"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1CBD4487-E68F-4630-A977-8FBAD7B30648}"/>
              </a:ext>
            </a:extLst>
          </p:cNvPr>
          <p:cNvSpPr>
            <a:spLocks noGrp="1" noChangeArrowheads="1"/>
          </p:cNvSpPr>
          <p:nvPr>
            <p:ph type="hdr" sz="quarter"/>
          </p:nvPr>
        </p:nvSpPr>
        <p:spPr bwMode="auto">
          <a:xfrm>
            <a:off x="0" y="0"/>
            <a:ext cx="2886075"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53251" name="Rectangle 3">
            <a:extLst>
              <a:ext uri="{FF2B5EF4-FFF2-40B4-BE49-F238E27FC236}">
                <a16:creationId xmlns:a16="http://schemas.microsoft.com/office/drawing/2014/main" id="{6A48DBAF-D25E-40D6-B2FA-278E740E4438}"/>
              </a:ext>
            </a:extLst>
          </p:cNvPr>
          <p:cNvSpPr>
            <a:spLocks noGrp="1" noChangeArrowheads="1"/>
          </p:cNvSpPr>
          <p:nvPr>
            <p:ph type="dt" idx="1"/>
          </p:nvPr>
        </p:nvSpPr>
        <p:spPr bwMode="auto">
          <a:xfrm>
            <a:off x="3775075" y="0"/>
            <a:ext cx="2886075"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53252" name="Rectangle 4">
            <a:extLst>
              <a:ext uri="{FF2B5EF4-FFF2-40B4-BE49-F238E27FC236}">
                <a16:creationId xmlns:a16="http://schemas.microsoft.com/office/drawing/2014/main" id="{A8C1F74C-E8E4-4978-82A3-301098A19634}"/>
              </a:ext>
            </a:extLst>
          </p:cNvPr>
          <p:cNvSpPr>
            <a:spLocks noRot="1" noChangeArrowheads="1" noTextEdit="1"/>
          </p:cNvSpPr>
          <p:nvPr>
            <p:ph type="sldImg" idx="2"/>
          </p:nvPr>
        </p:nvSpPr>
        <p:spPr bwMode="auto">
          <a:xfrm>
            <a:off x="874713" y="738188"/>
            <a:ext cx="4914900" cy="36861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3253" name="Rectangle 5">
            <a:extLst>
              <a:ext uri="{FF2B5EF4-FFF2-40B4-BE49-F238E27FC236}">
                <a16:creationId xmlns:a16="http://schemas.microsoft.com/office/drawing/2014/main" id="{BCA74E04-D64B-47A5-8271-7C9CC337D548}"/>
              </a:ext>
            </a:extLst>
          </p:cNvPr>
          <p:cNvSpPr>
            <a:spLocks noGrp="1" noChangeArrowheads="1"/>
          </p:cNvSpPr>
          <p:nvPr>
            <p:ph type="body" sz="quarter" idx="3"/>
          </p:nvPr>
        </p:nvSpPr>
        <p:spPr bwMode="auto">
          <a:xfrm>
            <a:off x="666750" y="4670425"/>
            <a:ext cx="5329238" cy="442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3254" name="Rectangle 6">
            <a:extLst>
              <a:ext uri="{FF2B5EF4-FFF2-40B4-BE49-F238E27FC236}">
                <a16:creationId xmlns:a16="http://schemas.microsoft.com/office/drawing/2014/main" id="{A798076B-4DA0-4402-A0F9-A9BD2EB318B9}"/>
              </a:ext>
            </a:extLst>
          </p:cNvPr>
          <p:cNvSpPr>
            <a:spLocks noGrp="1" noChangeArrowheads="1"/>
          </p:cNvSpPr>
          <p:nvPr>
            <p:ph type="ftr" sz="quarter" idx="4"/>
          </p:nvPr>
        </p:nvSpPr>
        <p:spPr bwMode="auto">
          <a:xfrm>
            <a:off x="0" y="9339263"/>
            <a:ext cx="2886075"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53255" name="Rectangle 7">
            <a:extLst>
              <a:ext uri="{FF2B5EF4-FFF2-40B4-BE49-F238E27FC236}">
                <a16:creationId xmlns:a16="http://schemas.microsoft.com/office/drawing/2014/main" id="{39229D3F-75AA-47BC-A88A-77DFBD4CC543}"/>
              </a:ext>
            </a:extLst>
          </p:cNvPr>
          <p:cNvSpPr>
            <a:spLocks noGrp="1" noChangeArrowheads="1"/>
          </p:cNvSpPr>
          <p:nvPr>
            <p:ph type="sldNum" sz="quarter" idx="5"/>
          </p:nvPr>
        </p:nvSpPr>
        <p:spPr bwMode="auto">
          <a:xfrm>
            <a:off x="3775075" y="9339263"/>
            <a:ext cx="2886075"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F63B51A2-2444-4016-B403-4F4328BBE80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46F2A52-8202-49D9-B5F8-8F5359370898}"/>
              </a:ext>
            </a:extLst>
          </p:cNvPr>
          <p:cNvSpPr>
            <a:spLocks noGrp="1" noChangeArrowheads="1"/>
          </p:cNvSpPr>
          <p:nvPr>
            <p:ph type="sldNum" sz="quarter" idx="5"/>
          </p:nvPr>
        </p:nvSpPr>
        <p:spPr>
          <a:ln/>
        </p:spPr>
        <p:txBody>
          <a:bodyPr/>
          <a:lstStyle/>
          <a:p>
            <a:fld id="{379C81DE-823C-433F-8B5C-CEA1D73AC437}" type="slidenum">
              <a:rPr lang="en-US" altLang="en-US"/>
              <a:pPr/>
              <a:t>6</a:t>
            </a:fld>
            <a:endParaRPr lang="en-US" altLang="en-US"/>
          </a:p>
        </p:txBody>
      </p:sp>
      <p:sp>
        <p:nvSpPr>
          <p:cNvPr id="54274" name="Rectangle 2">
            <a:extLst>
              <a:ext uri="{FF2B5EF4-FFF2-40B4-BE49-F238E27FC236}">
                <a16:creationId xmlns:a16="http://schemas.microsoft.com/office/drawing/2014/main" id="{63CC9919-259D-46EC-AF39-23C3506FA3CB}"/>
              </a:ext>
            </a:extLst>
          </p:cNvPr>
          <p:cNvSpPr>
            <a:spLocks noRot="1" noChangeArrowheads="1" noTextEdit="1"/>
          </p:cNvSpPr>
          <p:nvPr>
            <p:ph type="sldImg"/>
          </p:nvPr>
        </p:nvSpPr>
        <p:spPr>
          <a:ln/>
        </p:spPr>
      </p:sp>
      <p:sp>
        <p:nvSpPr>
          <p:cNvPr id="54275" name="Rectangle 3">
            <a:extLst>
              <a:ext uri="{FF2B5EF4-FFF2-40B4-BE49-F238E27FC236}">
                <a16:creationId xmlns:a16="http://schemas.microsoft.com/office/drawing/2014/main" id="{7E785D16-720E-4F12-BD82-54804D9E399E}"/>
              </a:ext>
            </a:extLst>
          </p:cNvPr>
          <p:cNvSpPr>
            <a:spLocks noGrp="1" noChangeArrowheads="1"/>
          </p:cNvSpPr>
          <p:nvPr>
            <p:ph type="body" idx="1"/>
          </p:nvPr>
        </p:nvSpPr>
        <p:spPr/>
        <p:txBody>
          <a:bodyPr/>
          <a:lstStyle/>
          <a:p>
            <a:r>
              <a:rPr lang="en-IE" altLang="en-US"/>
              <a:t>Or data collected yourself and stored!</a:t>
            </a: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ABD73A5-E308-4343-931E-6D2FEDA0C343}"/>
              </a:ext>
            </a:extLst>
          </p:cNvPr>
          <p:cNvSpPr>
            <a:spLocks noGrp="1" noChangeArrowheads="1"/>
          </p:cNvSpPr>
          <p:nvPr>
            <p:ph type="sldNum" sz="quarter" idx="5"/>
          </p:nvPr>
        </p:nvSpPr>
        <p:spPr>
          <a:ln/>
        </p:spPr>
        <p:txBody>
          <a:bodyPr/>
          <a:lstStyle/>
          <a:p>
            <a:fld id="{E7EDE223-4911-444D-8D6B-8ACA55A30783}" type="slidenum">
              <a:rPr lang="en-US" altLang="en-US"/>
              <a:pPr/>
              <a:t>7</a:t>
            </a:fld>
            <a:endParaRPr lang="en-US" altLang="en-US"/>
          </a:p>
        </p:txBody>
      </p:sp>
      <p:sp>
        <p:nvSpPr>
          <p:cNvPr id="55298" name="Rectangle 2">
            <a:extLst>
              <a:ext uri="{FF2B5EF4-FFF2-40B4-BE49-F238E27FC236}">
                <a16:creationId xmlns:a16="http://schemas.microsoft.com/office/drawing/2014/main" id="{10BFAADB-6093-4259-B798-4376BFF046ED}"/>
              </a:ext>
            </a:extLst>
          </p:cNvPr>
          <p:cNvSpPr>
            <a:spLocks noRot="1" noChangeArrowheads="1" noTextEdit="1"/>
          </p:cNvSpPr>
          <p:nvPr>
            <p:ph type="sldImg"/>
          </p:nvPr>
        </p:nvSpPr>
        <p:spPr>
          <a:ln/>
        </p:spPr>
      </p:sp>
      <p:sp>
        <p:nvSpPr>
          <p:cNvPr id="55299" name="Rectangle 3">
            <a:extLst>
              <a:ext uri="{FF2B5EF4-FFF2-40B4-BE49-F238E27FC236}">
                <a16:creationId xmlns:a16="http://schemas.microsoft.com/office/drawing/2014/main" id="{D22377F2-D1CC-4AFB-8405-F3A610366ACE}"/>
              </a:ext>
            </a:extLst>
          </p:cNvPr>
          <p:cNvSpPr>
            <a:spLocks noGrp="1" noChangeArrowheads="1"/>
          </p:cNvSpPr>
          <p:nvPr>
            <p:ph type="body" idx="1"/>
          </p:nvPr>
        </p:nvSpPr>
        <p:spPr/>
        <p:txBody>
          <a:bodyPr/>
          <a:lstStyle/>
          <a:p>
            <a:r>
              <a:rPr lang="en-US" altLang="en-US"/>
              <a:t>The population includes all objects of interest whereas the sample is only a portion of the population. Parameters are associated with populations and statistics with samples. </a:t>
            </a:r>
          </a:p>
          <a:p>
            <a:endParaRPr lang="en-IE" altLang="en-US"/>
          </a:p>
          <a:p>
            <a:r>
              <a:rPr lang="en-US" altLang="en-US"/>
              <a:t>There are several reasons why we don't work with populations. They are usually large, and it is often impossible to get data for every object we're studying. Sampling does not usually occur without cost, and the more items surveyed, the larger the cost. </a:t>
            </a:r>
          </a:p>
          <a:p>
            <a:endParaRPr lang="en-IE" altLang="en-US"/>
          </a:p>
          <a:p>
            <a:r>
              <a:rPr lang="en-US" altLang="en-US"/>
              <a:t>We compute statistics, and use them to estimate parameters.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5A12065-AFF1-4819-857B-852B93078FC4}"/>
              </a:ext>
            </a:extLst>
          </p:cNvPr>
          <p:cNvSpPr>
            <a:spLocks noGrp="1" noChangeArrowheads="1"/>
          </p:cNvSpPr>
          <p:nvPr>
            <p:ph type="sldNum" sz="quarter" idx="5"/>
          </p:nvPr>
        </p:nvSpPr>
        <p:spPr>
          <a:ln/>
        </p:spPr>
        <p:txBody>
          <a:bodyPr/>
          <a:lstStyle/>
          <a:p>
            <a:fld id="{096EC38E-54FE-4BA2-8CE2-4ABD1387D139}" type="slidenum">
              <a:rPr lang="en-US" altLang="en-US"/>
              <a:pPr/>
              <a:t>21</a:t>
            </a:fld>
            <a:endParaRPr lang="en-US" altLang="en-US"/>
          </a:p>
        </p:txBody>
      </p:sp>
      <p:sp>
        <p:nvSpPr>
          <p:cNvPr id="65538" name="Rectangle 2">
            <a:extLst>
              <a:ext uri="{FF2B5EF4-FFF2-40B4-BE49-F238E27FC236}">
                <a16:creationId xmlns:a16="http://schemas.microsoft.com/office/drawing/2014/main" id="{691FEEEB-CDE6-43BE-9242-ACE48938BA76}"/>
              </a:ext>
            </a:extLst>
          </p:cNvPr>
          <p:cNvSpPr>
            <a:spLocks noRot="1" noChangeArrowheads="1" noTextEdit="1"/>
          </p:cNvSpPr>
          <p:nvPr>
            <p:ph type="sldImg"/>
          </p:nvPr>
        </p:nvSpPr>
        <p:spPr>
          <a:ln/>
        </p:spPr>
      </p:sp>
      <p:sp>
        <p:nvSpPr>
          <p:cNvPr id="65539" name="Rectangle 3">
            <a:extLst>
              <a:ext uri="{FF2B5EF4-FFF2-40B4-BE49-F238E27FC236}">
                <a16:creationId xmlns:a16="http://schemas.microsoft.com/office/drawing/2014/main" id="{9F23043B-AA1A-4809-95F6-5BA48C1D1C06}"/>
              </a:ext>
            </a:extLst>
          </p:cNvPr>
          <p:cNvSpPr>
            <a:spLocks noGrp="1" noChangeArrowheads="1"/>
          </p:cNvSpPr>
          <p:nvPr>
            <p:ph type="body" idx="1"/>
          </p:nvPr>
        </p:nvSpPr>
        <p:spPr/>
        <p:txBody>
          <a:bodyPr/>
          <a:lstStyle/>
          <a:p>
            <a:r>
              <a:rPr lang="en-US" altLang="en-US"/>
              <a:t>Quantitative Variables (Data) </a:t>
            </a:r>
          </a:p>
          <a:p>
            <a:r>
              <a:rPr lang="en-US" altLang="en-US"/>
              <a:t>Variables (data) which assume numerical values.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045BF-3869-4D71-91E4-CA74F3A4102E}"/>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BE92BE6E-586B-4A4D-A7A9-3F61F391C463}"/>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520E287A-8DFC-4A3D-B2FE-7392E9EB43A3}"/>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A6A4BD2-A583-4D8E-AA33-54352A067DED}"/>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2D842523-EBBF-4107-ACCD-BA4AA3AA6A25}"/>
              </a:ext>
            </a:extLst>
          </p:cNvPr>
          <p:cNvSpPr>
            <a:spLocks noGrp="1"/>
          </p:cNvSpPr>
          <p:nvPr>
            <p:ph type="sldNum" sz="quarter" idx="12"/>
          </p:nvPr>
        </p:nvSpPr>
        <p:spPr/>
        <p:txBody>
          <a:bodyPr/>
          <a:lstStyle>
            <a:lvl1pPr>
              <a:defRPr/>
            </a:lvl1pPr>
          </a:lstStyle>
          <a:p>
            <a:fld id="{A51775A3-49F3-4B60-AAC0-0B309C7152E0}" type="slidenum">
              <a:rPr lang="en-US" altLang="en-US"/>
              <a:pPr/>
              <a:t>‹#›</a:t>
            </a:fld>
            <a:endParaRPr lang="en-US" altLang="en-US"/>
          </a:p>
        </p:txBody>
      </p:sp>
    </p:spTree>
    <p:extLst>
      <p:ext uri="{BB962C8B-B14F-4D97-AF65-F5344CB8AC3E}">
        <p14:creationId xmlns:p14="http://schemas.microsoft.com/office/powerpoint/2010/main" val="2764817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4C89D-EBE8-4DAE-B0E2-FFAFBD5B7D24}"/>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05A6A780-C88F-4CED-969E-DC9E46C07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49226978-4722-4ECA-8EC4-96007AF6C33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87C628D4-6F05-4F0F-B1C7-1AED29B7501D}"/>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28B4A691-AC95-4DED-93AC-11523745FC9D}"/>
              </a:ext>
            </a:extLst>
          </p:cNvPr>
          <p:cNvSpPr>
            <a:spLocks noGrp="1"/>
          </p:cNvSpPr>
          <p:nvPr>
            <p:ph type="sldNum" sz="quarter" idx="12"/>
          </p:nvPr>
        </p:nvSpPr>
        <p:spPr/>
        <p:txBody>
          <a:bodyPr/>
          <a:lstStyle>
            <a:lvl1pPr>
              <a:defRPr/>
            </a:lvl1pPr>
          </a:lstStyle>
          <a:p>
            <a:fld id="{99DED68A-D76F-47EA-9C6D-3F52069DFA58}" type="slidenum">
              <a:rPr lang="en-US" altLang="en-US"/>
              <a:pPr/>
              <a:t>‹#›</a:t>
            </a:fld>
            <a:endParaRPr lang="en-US" altLang="en-US"/>
          </a:p>
        </p:txBody>
      </p:sp>
    </p:spTree>
    <p:extLst>
      <p:ext uri="{BB962C8B-B14F-4D97-AF65-F5344CB8AC3E}">
        <p14:creationId xmlns:p14="http://schemas.microsoft.com/office/powerpoint/2010/main" val="759638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F37EF7-5AE6-44C7-879E-77D3FB9F3F8A}"/>
              </a:ext>
            </a:extLst>
          </p:cNvPr>
          <p:cNvSpPr>
            <a:spLocks noGrp="1"/>
          </p:cNvSpPr>
          <p:nvPr>
            <p:ph type="title" orient="vert"/>
          </p:nvPr>
        </p:nvSpPr>
        <p:spPr>
          <a:xfrm>
            <a:off x="6629400" y="274638"/>
            <a:ext cx="2057400" cy="5851525"/>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7DEB18F9-C312-49CC-A435-4A3CFE1D197A}"/>
              </a:ext>
            </a:extLst>
          </p:cNvPr>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10947F4A-079A-48B5-9CEE-E4221621FA5A}"/>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B671C1A4-8711-4DC7-BC2F-3F06B3577E6A}"/>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EFC52F2-BE86-4638-A995-ACB09C5B7949}"/>
              </a:ext>
            </a:extLst>
          </p:cNvPr>
          <p:cNvSpPr>
            <a:spLocks noGrp="1"/>
          </p:cNvSpPr>
          <p:nvPr>
            <p:ph type="sldNum" sz="quarter" idx="12"/>
          </p:nvPr>
        </p:nvSpPr>
        <p:spPr/>
        <p:txBody>
          <a:bodyPr/>
          <a:lstStyle>
            <a:lvl1pPr>
              <a:defRPr/>
            </a:lvl1pPr>
          </a:lstStyle>
          <a:p>
            <a:fld id="{05494752-8722-4706-8164-D5EECFC5EBAD}" type="slidenum">
              <a:rPr lang="en-US" altLang="en-US"/>
              <a:pPr/>
              <a:t>‹#›</a:t>
            </a:fld>
            <a:endParaRPr lang="en-US" altLang="en-US"/>
          </a:p>
        </p:txBody>
      </p:sp>
    </p:spTree>
    <p:extLst>
      <p:ext uri="{BB962C8B-B14F-4D97-AF65-F5344CB8AC3E}">
        <p14:creationId xmlns:p14="http://schemas.microsoft.com/office/powerpoint/2010/main" val="1432113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A36FA-C73B-4DA9-99EE-1D94BCB1EF7C}"/>
              </a:ext>
            </a:extLst>
          </p:cNvPr>
          <p:cNvSpPr>
            <a:spLocks noGrp="1"/>
          </p:cNvSpPr>
          <p:nvPr>
            <p:ph type="title"/>
          </p:nvPr>
        </p:nvSpPr>
        <p:spPr>
          <a:xfrm>
            <a:off x="457200" y="274638"/>
            <a:ext cx="8229600" cy="1143000"/>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6E0A25F9-AC82-4D38-ACC4-42D92EA4581A}"/>
              </a:ext>
            </a:extLst>
          </p:cNvPr>
          <p:cNvSpPr>
            <a:spLocks noGrp="1"/>
          </p:cNvSpPr>
          <p:nvPr>
            <p:ph type="body"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9DB32210-43BA-4982-8957-A67B949E925F}"/>
              </a:ext>
            </a:extLst>
          </p:cNvPr>
          <p:cNvSpPr>
            <a:spLocks noGrp="1"/>
          </p:cNvSpPr>
          <p:nvPr>
            <p:ph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06BC05FC-493A-4FBF-B529-01D05783B160}"/>
              </a:ext>
            </a:extLst>
          </p:cNvPr>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06E669E6-A69B-4D1D-B9CD-0596CD42FDEA}"/>
              </a:ext>
            </a:extLst>
          </p:cNvPr>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B861D5C7-67E2-47E5-8781-7CBF4A619D0B}"/>
              </a:ext>
            </a:extLst>
          </p:cNvPr>
          <p:cNvSpPr>
            <a:spLocks noGrp="1"/>
          </p:cNvSpPr>
          <p:nvPr>
            <p:ph type="sldNum" sz="quarter" idx="12"/>
          </p:nvPr>
        </p:nvSpPr>
        <p:spPr>
          <a:xfrm>
            <a:off x="6553200" y="6245225"/>
            <a:ext cx="2133600" cy="476250"/>
          </a:xfrm>
        </p:spPr>
        <p:txBody>
          <a:bodyPr/>
          <a:lstStyle>
            <a:lvl1pPr>
              <a:defRPr/>
            </a:lvl1pPr>
          </a:lstStyle>
          <a:p>
            <a:fld id="{485FB889-236D-450B-8845-31A8D50F4094}" type="slidenum">
              <a:rPr lang="en-US" altLang="en-US"/>
              <a:pPr/>
              <a:t>‹#›</a:t>
            </a:fld>
            <a:endParaRPr lang="en-US" altLang="en-US"/>
          </a:p>
        </p:txBody>
      </p:sp>
    </p:spTree>
    <p:extLst>
      <p:ext uri="{BB962C8B-B14F-4D97-AF65-F5344CB8AC3E}">
        <p14:creationId xmlns:p14="http://schemas.microsoft.com/office/powerpoint/2010/main" val="40360534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4E44E-C056-4FEF-9491-B4DD0F545ADB}"/>
              </a:ext>
            </a:extLst>
          </p:cNvPr>
          <p:cNvSpPr>
            <a:spLocks noGrp="1"/>
          </p:cNvSpPr>
          <p:nvPr>
            <p:ph type="title"/>
          </p:nvPr>
        </p:nvSpPr>
        <p:spPr>
          <a:xfrm>
            <a:off x="457200" y="274638"/>
            <a:ext cx="8229600" cy="1143000"/>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A6571C5F-6CF6-4D8D-AEE8-A72E132B2A88}"/>
              </a:ext>
            </a:extLst>
          </p:cNvPr>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FADEE1C5-6BCA-4ABC-8F48-FF9258422819}"/>
              </a:ext>
            </a:extLst>
          </p:cNvPr>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4B7602FC-AA88-4436-876F-840D132FB75B}"/>
              </a:ext>
            </a:extLst>
          </p:cNvPr>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82968395-AF3E-44EE-8CA8-210ECA0A02D5}"/>
              </a:ext>
            </a:extLst>
          </p:cNvPr>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3DF2717A-77A6-4DA2-B38E-0ED6300C6200}"/>
              </a:ext>
            </a:extLst>
          </p:cNvPr>
          <p:cNvSpPr>
            <a:spLocks noGrp="1"/>
          </p:cNvSpPr>
          <p:nvPr>
            <p:ph type="sldNum" sz="quarter" idx="12"/>
          </p:nvPr>
        </p:nvSpPr>
        <p:spPr>
          <a:xfrm>
            <a:off x="6553200" y="6245225"/>
            <a:ext cx="2133600" cy="476250"/>
          </a:xfrm>
        </p:spPr>
        <p:txBody>
          <a:bodyPr/>
          <a:lstStyle>
            <a:lvl1pPr>
              <a:defRPr/>
            </a:lvl1pPr>
          </a:lstStyle>
          <a:p>
            <a:fld id="{964EFFC1-A949-44A7-92F6-295A6903D89B}" type="slidenum">
              <a:rPr lang="en-US" altLang="en-US"/>
              <a:pPr/>
              <a:t>‹#›</a:t>
            </a:fld>
            <a:endParaRPr lang="en-US" altLang="en-US"/>
          </a:p>
        </p:txBody>
      </p:sp>
    </p:spTree>
    <p:extLst>
      <p:ext uri="{BB962C8B-B14F-4D97-AF65-F5344CB8AC3E}">
        <p14:creationId xmlns:p14="http://schemas.microsoft.com/office/powerpoint/2010/main" val="3360305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ECB7D-B414-49A2-986D-191E82F04457}"/>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DF155875-88FE-4BC3-BB6D-658624DEB4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B1D21E6E-950A-4CE6-8EE9-B98FC7D28B33}"/>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EA22327-9D27-45F5-925A-A7B06C768A36}"/>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3969A90-E928-4634-BC01-8E0BE9E360E2}"/>
              </a:ext>
            </a:extLst>
          </p:cNvPr>
          <p:cNvSpPr>
            <a:spLocks noGrp="1"/>
          </p:cNvSpPr>
          <p:nvPr>
            <p:ph type="sldNum" sz="quarter" idx="12"/>
          </p:nvPr>
        </p:nvSpPr>
        <p:spPr/>
        <p:txBody>
          <a:bodyPr/>
          <a:lstStyle>
            <a:lvl1pPr>
              <a:defRPr/>
            </a:lvl1pPr>
          </a:lstStyle>
          <a:p>
            <a:fld id="{923C6711-2F91-4537-9E37-FDF4745D1244}" type="slidenum">
              <a:rPr lang="en-US" altLang="en-US"/>
              <a:pPr/>
              <a:t>‹#›</a:t>
            </a:fld>
            <a:endParaRPr lang="en-US" altLang="en-US"/>
          </a:p>
        </p:txBody>
      </p:sp>
    </p:spTree>
    <p:extLst>
      <p:ext uri="{BB962C8B-B14F-4D97-AF65-F5344CB8AC3E}">
        <p14:creationId xmlns:p14="http://schemas.microsoft.com/office/powerpoint/2010/main" val="2265548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E143-A563-4269-96FD-CA8B4EADD0F1}"/>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0025922B-090E-4D3A-B3A6-BB23ECC33B2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4B5AEBBE-8F43-4C6C-8B66-3673CA59D9C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B2534D72-665A-487F-BF9B-403A41315DBA}"/>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9B7A803-8027-44CB-B8B8-9DD8267F76B2}"/>
              </a:ext>
            </a:extLst>
          </p:cNvPr>
          <p:cNvSpPr>
            <a:spLocks noGrp="1"/>
          </p:cNvSpPr>
          <p:nvPr>
            <p:ph type="sldNum" sz="quarter" idx="12"/>
          </p:nvPr>
        </p:nvSpPr>
        <p:spPr/>
        <p:txBody>
          <a:bodyPr/>
          <a:lstStyle>
            <a:lvl1pPr>
              <a:defRPr/>
            </a:lvl1pPr>
          </a:lstStyle>
          <a:p>
            <a:fld id="{92B3E2F6-B367-40CA-9E52-7C5DD6408F44}" type="slidenum">
              <a:rPr lang="en-US" altLang="en-US"/>
              <a:pPr/>
              <a:t>‹#›</a:t>
            </a:fld>
            <a:endParaRPr lang="en-US" altLang="en-US"/>
          </a:p>
        </p:txBody>
      </p:sp>
    </p:spTree>
    <p:extLst>
      <p:ext uri="{BB962C8B-B14F-4D97-AF65-F5344CB8AC3E}">
        <p14:creationId xmlns:p14="http://schemas.microsoft.com/office/powerpoint/2010/main" val="905676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7E107-AFFE-49F2-9CEC-B5271C567D3D}"/>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8BE0CE64-77AB-43AF-A350-D55D278358A5}"/>
              </a:ext>
            </a:extLst>
          </p:cNvPr>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2EF963FA-FE72-4DF4-BD73-88DCC493ABD1}"/>
              </a:ext>
            </a:extLst>
          </p:cNvPr>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CE8C2A6B-CB09-4AF6-9A6D-947A1CAFB5B8}"/>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B1A16645-7FE3-4E6C-B986-22314E513E67}"/>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17E55E4D-C8D7-464D-BF8A-6FCDCC2A62D1}"/>
              </a:ext>
            </a:extLst>
          </p:cNvPr>
          <p:cNvSpPr>
            <a:spLocks noGrp="1"/>
          </p:cNvSpPr>
          <p:nvPr>
            <p:ph type="sldNum" sz="quarter" idx="12"/>
          </p:nvPr>
        </p:nvSpPr>
        <p:spPr/>
        <p:txBody>
          <a:bodyPr/>
          <a:lstStyle>
            <a:lvl1pPr>
              <a:defRPr/>
            </a:lvl1pPr>
          </a:lstStyle>
          <a:p>
            <a:fld id="{3DCF0D2F-43C9-46E6-B7A0-712590988584}" type="slidenum">
              <a:rPr lang="en-US" altLang="en-US"/>
              <a:pPr/>
              <a:t>‹#›</a:t>
            </a:fld>
            <a:endParaRPr lang="en-US" altLang="en-US"/>
          </a:p>
        </p:txBody>
      </p:sp>
    </p:spTree>
    <p:extLst>
      <p:ext uri="{BB962C8B-B14F-4D97-AF65-F5344CB8AC3E}">
        <p14:creationId xmlns:p14="http://schemas.microsoft.com/office/powerpoint/2010/main" val="754118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74EF4-9D44-44B0-B602-0D7D16B0A432}"/>
              </a:ext>
            </a:extLst>
          </p:cNvPr>
          <p:cNvSpPr>
            <a:spLocks noGrp="1"/>
          </p:cNvSpPr>
          <p:nvPr>
            <p:ph type="title"/>
          </p:nvPr>
        </p:nvSpPr>
        <p:spPr>
          <a:xfrm>
            <a:off x="630238" y="365125"/>
            <a:ext cx="78867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A0F4C861-8196-42A2-9702-EB05696C3EA4}"/>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406EBB-8664-4908-B097-53B94CB50246}"/>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4C5A295A-1C8F-4394-A81C-F67EB76E6D9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615BE6-913A-4F79-8C5E-AA3BAACB5D4A}"/>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0791CB46-D3BF-4EA7-84B4-101FEC736547}"/>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CD371068-ADBC-4A31-BB15-D7193BEE290B}"/>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B2052242-D6ED-4008-9BB5-E1250980118A}"/>
              </a:ext>
            </a:extLst>
          </p:cNvPr>
          <p:cNvSpPr>
            <a:spLocks noGrp="1"/>
          </p:cNvSpPr>
          <p:nvPr>
            <p:ph type="sldNum" sz="quarter" idx="12"/>
          </p:nvPr>
        </p:nvSpPr>
        <p:spPr/>
        <p:txBody>
          <a:bodyPr/>
          <a:lstStyle>
            <a:lvl1pPr>
              <a:defRPr/>
            </a:lvl1pPr>
          </a:lstStyle>
          <a:p>
            <a:fld id="{BB4A3038-1542-4082-AE52-AEA0D63E7132}" type="slidenum">
              <a:rPr lang="en-US" altLang="en-US"/>
              <a:pPr/>
              <a:t>‹#›</a:t>
            </a:fld>
            <a:endParaRPr lang="en-US" altLang="en-US"/>
          </a:p>
        </p:txBody>
      </p:sp>
    </p:spTree>
    <p:extLst>
      <p:ext uri="{BB962C8B-B14F-4D97-AF65-F5344CB8AC3E}">
        <p14:creationId xmlns:p14="http://schemas.microsoft.com/office/powerpoint/2010/main" val="2623853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E0D99-525F-4A33-B197-AB1BBB38AA60}"/>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B2E37550-3AF1-49BB-96F8-7A442473D143}"/>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A393739B-C9DD-4B1D-B484-3DE4CBC25386}"/>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E1B5F0F0-B67B-4F33-877F-952E54F481E8}"/>
              </a:ext>
            </a:extLst>
          </p:cNvPr>
          <p:cNvSpPr>
            <a:spLocks noGrp="1"/>
          </p:cNvSpPr>
          <p:nvPr>
            <p:ph type="sldNum" sz="quarter" idx="12"/>
          </p:nvPr>
        </p:nvSpPr>
        <p:spPr/>
        <p:txBody>
          <a:bodyPr/>
          <a:lstStyle>
            <a:lvl1pPr>
              <a:defRPr/>
            </a:lvl1pPr>
          </a:lstStyle>
          <a:p>
            <a:fld id="{B8D54121-3719-4A41-8B31-0A677BB77474}" type="slidenum">
              <a:rPr lang="en-US" altLang="en-US"/>
              <a:pPr/>
              <a:t>‹#›</a:t>
            </a:fld>
            <a:endParaRPr lang="en-US" altLang="en-US"/>
          </a:p>
        </p:txBody>
      </p:sp>
    </p:spTree>
    <p:extLst>
      <p:ext uri="{BB962C8B-B14F-4D97-AF65-F5344CB8AC3E}">
        <p14:creationId xmlns:p14="http://schemas.microsoft.com/office/powerpoint/2010/main" val="1085795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43D788-219D-4CE9-B197-26DC1A2D7549}"/>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D3CC1200-0017-4FA5-83C0-24A75EF78A28}"/>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A8289323-3938-4292-93E4-9ADEDB5E3087}"/>
              </a:ext>
            </a:extLst>
          </p:cNvPr>
          <p:cNvSpPr>
            <a:spLocks noGrp="1"/>
          </p:cNvSpPr>
          <p:nvPr>
            <p:ph type="sldNum" sz="quarter" idx="12"/>
          </p:nvPr>
        </p:nvSpPr>
        <p:spPr/>
        <p:txBody>
          <a:bodyPr/>
          <a:lstStyle>
            <a:lvl1pPr>
              <a:defRPr/>
            </a:lvl1pPr>
          </a:lstStyle>
          <a:p>
            <a:fld id="{D6936557-6CC6-4CB5-8698-B7EC322D44AE}" type="slidenum">
              <a:rPr lang="en-US" altLang="en-US"/>
              <a:pPr/>
              <a:t>‹#›</a:t>
            </a:fld>
            <a:endParaRPr lang="en-US" altLang="en-US"/>
          </a:p>
        </p:txBody>
      </p:sp>
    </p:spTree>
    <p:extLst>
      <p:ext uri="{BB962C8B-B14F-4D97-AF65-F5344CB8AC3E}">
        <p14:creationId xmlns:p14="http://schemas.microsoft.com/office/powerpoint/2010/main" val="2548345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606EB-EE18-47E1-80F5-97FDE317B1EB}"/>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D69B3B3B-7532-4175-8D08-21DF4D7FD518}"/>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22C7DC1B-D212-4D63-B1EA-FB5C5652484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2FFD7F-E27F-4639-90D0-BE204BB701DC}"/>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EAE165B0-6D3B-4E4E-905F-F5FB147DB7D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A982AD71-3DB1-4B3F-8CCD-70021E051ACA}"/>
              </a:ext>
            </a:extLst>
          </p:cNvPr>
          <p:cNvSpPr>
            <a:spLocks noGrp="1"/>
          </p:cNvSpPr>
          <p:nvPr>
            <p:ph type="sldNum" sz="quarter" idx="12"/>
          </p:nvPr>
        </p:nvSpPr>
        <p:spPr/>
        <p:txBody>
          <a:bodyPr/>
          <a:lstStyle>
            <a:lvl1pPr>
              <a:defRPr/>
            </a:lvl1pPr>
          </a:lstStyle>
          <a:p>
            <a:fld id="{A4941A3B-01C2-46FA-A012-CC6127B459F8}" type="slidenum">
              <a:rPr lang="en-US" altLang="en-US"/>
              <a:pPr/>
              <a:t>‹#›</a:t>
            </a:fld>
            <a:endParaRPr lang="en-US" altLang="en-US"/>
          </a:p>
        </p:txBody>
      </p:sp>
    </p:spTree>
    <p:extLst>
      <p:ext uri="{BB962C8B-B14F-4D97-AF65-F5344CB8AC3E}">
        <p14:creationId xmlns:p14="http://schemas.microsoft.com/office/powerpoint/2010/main" val="293461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7C59-C99C-48D7-AD86-BD606F1DB0B8}"/>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68CC2135-AAC6-4ADD-AA8F-8DD5222419B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3448587F-EA16-45DE-A675-D2DDF37E72D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8BCE2C-AC31-41E7-BADB-F3827C2DB40C}"/>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4D0ECB9C-7293-48BA-A9C0-A27B92A5804C}"/>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422249FC-69CA-41FB-9CBF-006DB673689D}"/>
              </a:ext>
            </a:extLst>
          </p:cNvPr>
          <p:cNvSpPr>
            <a:spLocks noGrp="1"/>
          </p:cNvSpPr>
          <p:nvPr>
            <p:ph type="sldNum" sz="quarter" idx="12"/>
          </p:nvPr>
        </p:nvSpPr>
        <p:spPr/>
        <p:txBody>
          <a:bodyPr/>
          <a:lstStyle>
            <a:lvl1pPr>
              <a:defRPr/>
            </a:lvl1pPr>
          </a:lstStyle>
          <a:p>
            <a:fld id="{A9AD330F-48F7-4900-840D-5F798BE5DA97}" type="slidenum">
              <a:rPr lang="en-US" altLang="en-US"/>
              <a:pPr/>
              <a:t>‹#›</a:t>
            </a:fld>
            <a:endParaRPr lang="en-US" altLang="en-US"/>
          </a:p>
        </p:txBody>
      </p:sp>
    </p:spTree>
    <p:extLst>
      <p:ext uri="{BB962C8B-B14F-4D97-AF65-F5344CB8AC3E}">
        <p14:creationId xmlns:p14="http://schemas.microsoft.com/office/powerpoint/2010/main" val="114106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DAC2278-C471-448D-A261-F3F58EB26FD2}"/>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CC662F53-F3F8-4478-B68E-0BD35678C8CD}"/>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6AC7AFC1-6533-4139-8860-2F3560E43FB5}"/>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6FBC9877-F856-4F3A-8BCC-D29BEC522E97}"/>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38ACFF17-16A8-4F54-AE58-745A76D7AFC4}"/>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FAFEC8D3-1F75-4D73-A8AF-2F95F0BEB0E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4.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5.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image" Target="../media/image6.emf"/></Relationships>
</file>

<file path=ppt/slides/_rels/slide34.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9.emf"/><Relationship Id="rId5" Type="http://schemas.openxmlformats.org/officeDocument/2006/relationships/oleObject" Target="../embeddings/oleObject9.bin"/><Relationship Id="rId4" Type="http://schemas.openxmlformats.org/officeDocument/2006/relationships/image" Target="../media/image8.emf"/></Relationships>
</file>

<file path=ppt/slides/_rels/slide35.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2.emf"/><Relationship Id="rId5" Type="http://schemas.openxmlformats.org/officeDocument/2006/relationships/oleObject" Target="../embeddings/oleObject12.bin"/><Relationship Id="rId4" Type="http://schemas.openxmlformats.org/officeDocument/2006/relationships/image" Target="../media/image11.emf"/></Relationships>
</file>

<file path=ppt/slides/_rels/slide36.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15.emf"/><Relationship Id="rId5" Type="http://schemas.openxmlformats.org/officeDocument/2006/relationships/oleObject" Target="../embeddings/oleObject15.bin"/><Relationship Id="rId4" Type="http://schemas.openxmlformats.org/officeDocument/2006/relationships/image" Target="../media/image14.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7.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19.emf"/><Relationship Id="rId5" Type="http://schemas.openxmlformats.org/officeDocument/2006/relationships/oleObject" Target="../embeddings/oleObject19.bin"/><Relationship Id="rId4" Type="http://schemas.openxmlformats.org/officeDocument/2006/relationships/image" Target="../media/image18.emf"/></Relationships>
</file>

<file path=ppt/slides/_rels/slide39.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21.emf"/><Relationship Id="rId5" Type="http://schemas.openxmlformats.org/officeDocument/2006/relationships/oleObject" Target="../embeddings/oleObject21.bin"/><Relationship Id="rId4" Type="http://schemas.openxmlformats.org/officeDocument/2006/relationships/image" Target="../media/image20.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25.emf"/><Relationship Id="rId13" Type="http://schemas.openxmlformats.org/officeDocument/2006/relationships/oleObject" Target="../embeddings/oleObject28.bin"/><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27.e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24.emf"/><Relationship Id="rId11" Type="http://schemas.openxmlformats.org/officeDocument/2006/relationships/oleObject" Target="../embeddings/oleObject27.bin"/><Relationship Id="rId5" Type="http://schemas.openxmlformats.org/officeDocument/2006/relationships/oleObject" Target="../embeddings/oleObject24.bin"/><Relationship Id="rId10" Type="http://schemas.openxmlformats.org/officeDocument/2006/relationships/image" Target="../media/image26.emf"/><Relationship Id="rId4" Type="http://schemas.openxmlformats.org/officeDocument/2006/relationships/image" Target="../media/image23.emf"/><Relationship Id="rId9" Type="http://schemas.openxmlformats.org/officeDocument/2006/relationships/oleObject" Target="../embeddings/oleObject26.bin"/><Relationship Id="rId14" Type="http://schemas.openxmlformats.org/officeDocument/2006/relationships/image" Target="../media/image28.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29.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30.emf"/></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32.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3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34.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36.emf"/><Relationship Id="rId5" Type="http://schemas.openxmlformats.org/officeDocument/2006/relationships/oleObject" Target="../embeddings/oleObject35.bin"/><Relationship Id="rId4" Type="http://schemas.openxmlformats.org/officeDocument/2006/relationships/image" Target="../media/image35.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38.emf"/><Relationship Id="rId5" Type="http://schemas.openxmlformats.org/officeDocument/2006/relationships/oleObject" Target="../embeddings/oleObject37.bin"/><Relationship Id="rId4" Type="http://schemas.openxmlformats.org/officeDocument/2006/relationships/image" Target="../media/image37.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7AFA5D2B-ABCD-4F47-9AF2-4045F91899BC}"/>
              </a:ext>
            </a:extLst>
          </p:cNvPr>
          <p:cNvSpPr>
            <a:spLocks noGrp="1" noChangeArrowheads="1"/>
          </p:cNvSpPr>
          <p:nvPr>
            <p:ph type="ctrTitle"/>
          </p:nvPr>
        </p:nvSpPr>
        <p:spPr>
          <a:xfrm>
            <a:off x="755650" y="908050"/>
            <a:ext cx="7772400" cy="1470025"/>
          </a:xfrm>
        </p:spPr>
        <p:txBody>
          <a:bodyPr anchor="ctr"/>
          <a:lstStyle/>
          <a:p>
            <a:r>
              <a:rPr lang="en-IE" altLang="en-US" sz="4400"/>
              <a:t>Information Technology Mathematics</a:t>
            </a:r>
            <a:endParaRPr lang="en-US" altLang="en-US" sz="4400"/>
          </a:p>
        </p:txBody>
      </p:sp>
      <p:sp>
        <p:nvSpPr>
          <p:cNvPr id="2051" name="Rectangle 3">
            <a:extLst>
              <a:ext uri="{FF2B5EF4-FFF2-40B4-BE49-F238E27FC236}">
                <a16:creationId xmlns:a16="http://schemas.microsoft.com/office/drawing/2014/main" id="{E53E10EA-15F0-449B-89BB-C3F6DE48CAEA}"/>
              </a:ext>
            </a:extLst>
          </p:cNvPr>
          <p:cNvSpPr>
            <a:spLocks noGrp="1" noChangeArrowheads="1"/>
          </p:cNvSpPr>
          <p:nvPr>
            <p:ph type="subTitle" idx="1"/>
          </p:nvPr>
        </p:nvSpPr>
        <p:spPr>
          <a:xfrm>
            <a:off x="1258888" y="2997200"/>
            <a:ext cx="6400800" cy="1752600"/>
          </a:xfrm>
        </p:spPr>
        <p:txBody>
          <a:bodyPr/>
          <a:lstStyle/>
          <a:p>
            <a:r>
              <a:rPr lang="en-IE" altLang="en-US" sz="3200"/>
              <a:t>Statistics</a:t>
            </a:r>
          </a:p>
          <a:p>
            <a:endParaRPr lang="en-IE" altLang="en-US" sz="3200"/>
          </a:p>
          <a:p>
            <a:r>
              <a:rPr lang="en-IE" altLang="en-US" sz="3200"/>
              <a:t>Lecturer: Markus Hofmann</a:t>
            </a:r>
            <a:endParaRPr lang="en-US" altLang="en-US" sz="3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27849624-D6A4-48BD-A367-A724EC56B243}"/>
              </a:ext>
            </a:extLst>
          </p:cNvPr>
          <p:cNvSpPr>
            <a:spLocks noGrp="1" noChangeArrowheads="1"/>
          </p:cNvSpPr>
          <p:nvPr>
            <p:ph type="title"/>
          </p:nvPr>
        </p:nvSpPr>
        <p:spPr>
          <a:xfrm>
            <a:off x="457200" y="2501900"/>
            <a:ext cx="8229600" cy="1143000"/>
          </a:xfrm>
        </p:spPr>
        <p:txBody>
          <a:bodyPr/>
          <a:lstStyle/>
          <a:p>
            <a:r>
              <a:rPr lang="en-IE" altLang="en-US" sz="3600">
                <a:latin typeface="Comic Sans MS" panose="030F0702030302020204" pitchFamily="66" charset="0"/>
              </a:rPr>
              <a:t>Statistical Graphs and Charts</a:t>
            </a:r>
            <a:endParaRPr lang="en-US" altLang="en-US" sz="3600">
              <a:latin typeface="Comic Sans MS" panose="030F0702030302020204" pitchFamily="66"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8C6A6F8E-4599-4D18-B380-36E50C11E0EE}"/>
              </a:ext>
            </a:extLst>
          </p:cNvPr>
          <p:cNvSpPr>
            <a:spLocks noGrp="1" noChangeArrowheads="1"/>
          </p:cNvSpPr>
          <p:nvPr>
            <p:ph type="title"/>
          </p:nvPr>
        </p:nvSpPr>
        <p:spPr>
          <a:xfrm>
            <a:off x="457200" y="-26988"/>
            <a:ext cx="8229600" cy="1143001"/>
          </a:xfrm>
        </p:spPr>
        <p:txBody>
          <a:bodyPr/>
          <a:lstStyle/>
          <a:p>
            <a:r>
              <a:rPr lang="en-IE" altLang="en-US" sz="3600">
                <a:latin typeface="Comic Sans MS" panose="030F0702030302020204" pitchFamily="66" charset="0"/>
              </a:rPr>
              <a:t>Describing Data</a:t>
            </a:r>
            <a:endParaRPr lang="en-US" altLang="en-US" sz="3600">
              <a:latin typeface="Comic Sans MS" panose="030F0702030302020204" pitchFamily="66" charset="0"/>
            </a:endParaRPr>
          </a:p>
        </p:txBody>
      </p:sp>
      <p:sp>
        <p:nvSpPr>
          <p:cNvPr id="14339" name="Rectangle 3">
            <a:extLst>
              <a:ext uri="{FF2B5EF4-FFF2-40B4-BE49-F238E27FC236}">
                <a16:creationId xmlns:a16="http://schemas.microsoft.com/office/drawing/2014/main" id="{93DE93C0-6C47-4405-8AA1-E80A1CC8DE80}"/>
              </a:ext>
            </a:extLst>
          </p:cNvPr>
          <p:cNvSpPr>
            <a:spLocks noGrp="1" noChangeArrowheads="1"/>
          </p:cNvSpPr>
          <p:nvPr>
            <p:ph type="body" idx="1"/>
          </p:nvPr>
        </p:nvSpPr>
        <p:spPr>
          <a:xfrm>
            <a:off x="457200" y="981075"/>
            <a:ext cx="8229600" cy="5543550"/>
          </a:xfrm>
        </p:spPr>
        <p:txBody>
          <a:bodyPr/>
          <a:lstStyle/>
          <a:p>
            <a:pPr>
              <a:lnSpc>
                <a:spcPct val="80000"/>
              </a:lnSpc>
            </a:pPr>
            <a:r>
              <a:rPr lang="en-IE" altLang="en-US" sz="2400"/>
              <a:t>Can describe (e.g. the distribution of a set of data) data in two general ways</a:t>
            </a:r>
          </a:p>
          <a:p>
            <a:pPr lvl="1">
              <a:lnSpc>
                <a:spcPct val="80000"/>
              </a:lnSpc>
            </a:pPr>
            <a:r>
              <a:rPr lang="en-IE" altLang="en-US" sz="2000"/>
              <a:t>Graphical: pictures of the data</a:t>
            </a:r>
          </a:p>
          <a:p>
            <a:pPr lvl="1">
              <a:lnSpc>
                <a:spcPct val="80000"/>
              </a:lnSpc>
            </a:pPr>
            <a:r>
              <a:rPr lang="en-IE" altLang="en-US" sz="2000"/>
              <a:t>Numerical: calculate quantities which summarise data</a:t>
            </a:r>
            <a:r>
              <a:rPr lang="en-IE" altLang="en-US" sz="1600"/>
              <a:t> </a:t>
            </a:r>
          </a:p>
          <a:p>
            <a:pPr lvl="1">
              <a:lnSpc>
                <a:spcPct val="80000"/>
              </a:lnSpc>
            </a:pPr>
            <a:endParaRPr lang="en-IE" altLang="en-US" sz="1600"/>
          </a:p>
          <a:p>
            <a:pPr>
              <a:lnSpc>
                <a:spcPct val="80000"/>
              </a:lnSpc>
              <a:buFontTx/>
              <a:buNone/>
            </a:pPr>
            <a:r>
              <a:rPr lang="en-IE" altLang="en-US" sz="1800"/>
              <a:t>	The following numbers show the percentage return on an ordinary share for 23 consecutive months:  </a:t>
            </a:r>
          </a:p>
          <a:p>
            <a:pPr>
              <a:lnSpc>
                <a:spcPct val="80000"/>
              </a:lnSpc>
              <a:buFontTx/>
              <a:buNone/>
            </a:pPr>
            <a:r>
              <a:rPr lang="en-IE" altLang="en-US" sz="1800"/>
              <a:t>		0.2  -2.1  1.0  0.1  -0.5  2.4  -2.3  1.5  1.2  -0.6  2.4  -1.2</a:t>
            </a:r>
          </a:p>
          <a:p>
            <a:pPr>
              <a:lnSpc>
                <a:spcPct val="80000"/>
              </a:lnSpc>
              <a:buFontTx/>
              <a:buNone/>
            </a:pPr>
            <a:r>
              <a:rPr lang="en-IE" altLang="en-US" sz="1800"/>
              <a:t>		1.7  -1.3  -1.2  0.9  0.5  0.1  -0.1  0.3  -0.4  0.5  0.9</a:t>
            </a:r>
          </a:p>
          <a:p>
            <a:pPr>
              <a:lnSpc>
                <a:spcPct val="80000"/>
              </a:lnSpc>
            </a:pPr>
            <a:endParaRPr lang="en-IE" altLang="en-US" sz="1800"/>
          </a:p>
          <a:p>
            <a:pPr>
              <a:lnSpc>
                <a:spcPct val="80000"/>
              </a:lnSpc>
              <a:buFontTx/>
              <a:buNone/>
            </a:pPr>
            <a:r>
              <a:rPr lang="en-IE" altLang="en-US" sz="1800"/>
              <a:t>	If you were an investor or financial journalist, it would be useful to be </a:t>
            </a:r>
          </a:p>
          <a:p>
            <a:pPr>
              <a:lnSpc>
                <a:spcPct val="80000"/>
              </a:lnSpc>
              <a:buFontTx/>
              <a:buNone/>
            </a:pPr>
            <a:r>
              <a:rPr lang="en-IE" altLang="en-US" sz="1800"/>
              <a:t>	able to make some general statements about the returns on this share – in</a:t>
            </a:r>
          </a:p>
          <a:p>
            <a:pPr>
              <a:lnSpc>
                <a:spcPct val="80000"/>
              </a:lnSpc>
              <a:buFontTx/>
              <a:buNone/>
            </a:pPr>
            <a:r>
              <a:rPr lang="en-IE" altLang="en-US" sz="1800"/>
              <a:t>	other words, to describe the returns in some way.  </a:t>
            </a:r>
          </a:p>
          <a:p>
            <a:pPr>
              <a:lnSpc>
                <a:spcPct val="80000"/>
              </a:lnSpc>
            </a:pPr>
            <a:endParaRPr lang="en-IE" altLang="en-US" sz="1800"/>
          </a:p>
          <a:p>
            <a:pPr>
              <a:lnSpc>
                <a:spcPct val="80000"/>
              </a:lnSpc>
              <a:buFontTx/>
              <a:buNone/>
            </a:pPr>
            <a:r>
              <a:rPr lang="en-IE" altLang="en-US" sz="1800"/>
              <a:t>	How would you describe these figures?  Since there are only two lines of numbers, it is easy to see that the largest is 2.4 and the smallest is -2.3, </a:t>
            </a:r>
          </a:p>
          <a:p>
            <a:pPr>
              <a:lnSpc>
                <a:spcPct val="80000"/>
              </a:lnSpc>
              <a:buFontTx/>
              <a:buNone/>
            </a:pPr>
            <a:r>
              <a:rPr lang="en-IE" altLang="en-US" sz="1800"/>
              <a:t>	but this doesn’t give any information about how the numbers are distributed between this maximum and minimum.  </a:t>
            </a:r>
          </a:p>
          <a:p>
            <a:pPr lvl="1">
              <a:lnSpc>
                <a:spcPct val="80000"/>
              </a:lnSpc>
              <a:buFontTx/>
              <a:buNone/>
            </a:pPr>
            <a:endParaRPr lang="en-US" altLang="en-US"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64937435-C2A1-4ECA-9A60-B2CEF03405A4}"/>
              </a:ext>
            </a:extLst>
          </p:cNvPr>
          <p:cNvSpPr>
            <a:spLocks noGrp="1" noChangeArrowheads="1"/>
          </p:cNvSpPr>
          <p:nvPr>
            <p:ph type="title"/>
          </p:nvPr>
        </p:nvSpPr>
        <p:spPr/>
        <p:txBody>
          <a:bodyPr/>
          <a:lstStyle/>
          <a:p>
            <a:r>
              <a:rPr lang="en-IE" altLang="en-US" sz="3600">
                <a:latin typeface="Comic Sans MS" panose="030F0702030302020204" pitchFamily="66" charset="0"/>
              </a:rPr>
              <a:t>Describing Data</a:t>
            </a:r>
            <a:endParaRPr lang="en-US" altLang="en-US" sz="3600">
              <a:latin typeface="Comic Sans MS" panose="030F0702030302020204" pitchFamily="66" charset="0"/>
            </a:endParaRPr>
          </a:p>
        </p:txBody>
      </p:sp>
      <p:sp>
        <p:nvSpPr>
          <p:cNvPr id="15363" name="Rectangle 3">
            <a:extLst>
              <a:ext uri="{FF2B5EF4-FFF2-40B4-BE49-F238E27FC236}">
                <a16:creationId xmlns:a16="http://schemas.microsoft.com/office/drawing/2014/main" id="{1DAB4829-43A2-4993-9EAC-66F178F4230D}"/>
              </a:ext>
            </a:extLst>
          </p:cNvPr>
          <p:cNvSpPr>
            <a:spLocks noGrp="1" noChangeArrowheads="1"/>
          </p:cNvSpPr>
          <p:nvPr>
            <p:ph type="body" idx="1"/>
          </p:nvPr>
        </p:nvSpPr>
        <p:spPr/>
        <p:txBody>
          <a:bodyPr/>
          <a:lstStyle/>
          <a:p>
            <a:pPr>
              <a:lnSpc>
                <a:spcPct val="90000"/>
              </a:lnSpc>
            </a:pPr>
            <a:r>
              <a:rPr lang="en-IE" altLang="en-US" sz="2400" b="1"/>
              <a:t>Frequency Distribution</a:t>
            </a:r>
          </a:p>
          <a:p>
            <a:pPr lvl="1">
              <a:lnSpc>
                <a:spcPct val="90000"/>
              </a:lnSpc>
            </a:pPr>
            <a:r>
              <a:rPr lang="en-IE" altLang="en-US" sz="2000"/>
              <a:t>To ‘draw a picture’ of a set of data we must first split an interval enclosing the smallest and largest values into several non-overlapping classes of equal width.  For the ordinary share return data the classes could be:</a:t>
            </a:r>
          </a:p>
          <a:p>
            <a:pPr>
              <a:lnSpc>
                <a:spcPct val="90000"/>
              </a:lnSpc>
            </a:pPr>
            <a:endParaRPr lang="en-IE" altLang="en-US" sz="2400"/>
          </a:p>
          <a:p>
            <a:pPr>
              <a:lnSpc>
                <a:spcPct val="90000"/>
              </a:lnSpc>
              <a:buFontTx/>
              <a:buNone/>
            </a:pPr>
            <a:r>
              <a:rPr lang="en-IE" altLang="en-US" sz="2400"/>
              <a:t>	-3 to less than -2</a:t>
            </a:r>
          </a:p>
          <a:p>
            <a:pPr>
              <a:lnSpc>
                <a:spcPct val="90000"/>
              </a:lnSpc>
              <a:buFontTx/>
              <a:buNone/>
            </a:pPr>
            <a:r>
              <a:rPr lang="en-IE" altLang="en-US" sz="2400"/>
              <a:t>	-2 to less than -1</a:t>
            </a:r>
          </a:p>
          <a:p>
            <a:pPr>
              <a:lnSpc>
                <a:spcPct val="90000"/>
              </a:lnSpc>
              <a:buFontTx/>
              <a:buNone/>
            </a:pPr>
            <a:r>
              <a:rPr lang="en-IE" altLang="en-US" sz="2400"/>
              <a:t>	-1 to less than 0</a:t>
            </a:r>
          </a:p>
          <a:p>
            <a:pPr>
              <a:lnSpc>
                <a:spcPct val="90000"/>
              </a:lnSpc>
              <a:buFontTx/>
              <a:buNone/>
            </a:pPr>
            <a:r>
              <a:rPr lang="en-IE" altLang="en-US" sz="2400"/>
              <a:t>	 0 to less than 1</a:t>
            </a:r>
          </a:p>
          <a:p>
            <a:pPr>
              <a:lnSpc>
                <a:spcPct val="90000"/>
              </a:lnSpc>
              <a:buFontTx/>
              <a:buNone/>
            </a:pPr>
            <a:r>
              <a:rPr lang="en-IE" altLang="en-US" sz="2400"/>
              <a:t>	 1 to less than 2</a:t>
            </a:r>
          </a:p>
          <a:p>
            <a:pPr>
              <a:lnSpc>
                <a:spcPct val="90000"/>
              </a:lnSpc>
              <a:buFontTx/>
              <a:buNone/>
            </a:pPr>
            <a:r>
              <a:rPr lang="en-IE" altLang="en-US" sz="2400"/>
              <a:t>	 2 to less than 3 </a:t>
            </a:r>
          </a:p>
          <a:p>
            <a:pPr>
              <a:lnSpc>
                <a:spcPct val="90000"/>
              </a:lnSpc>
              <a:buFontTx/>
              <a:buNone/>
            </a:pPr>
            <a:endParaRPr lang="en-US"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a:extLst>
              <a:ext uri="{FF2B5EF4-FFF2-40B4-BE49-F238E27FC236}">
                <a16:creationId xmlns:a16="http://schemas.microsoft.com/office/drawing/2014/main" id="{3A6917FD-758A-4691-AD7A-476260515727}"/>
              </a:ext>
            </a:extLst>
          </p:cNvPr>
          <p:cNvSpPr>
            <a:spLocks noGrp="1" noChangeArrowheads="1"/>
          </p:cNvSpPr>
          <p:nvPr>
            <p:ph type="body" sz="half" idx="1"/>
          </p:nvPr>
        </p:nvSpPr>
        <p:spPr>
          <a:xfrm>
            <a:off x="468313" y="333375"/>
            <a:ext cx="8229600" cy="2328863"/>
          </a:xfrm>
        </p:spPr>
        <p:txBody>
          <a:bodyPr/>
          <a:lstStyle/>
          <a:p>
            <a:pPr>
              <a:lnSpc>
                <a:spcPct val="80000"/>
              </a:lnSpc>
            </a:pPr>
            <a:r>
              <a:rPr lang="en-IE" altLang="en-US" sz="2400" b="1"/>
              <a:t>Relative Frequency</a:t>
            </a:r>
            <a:r>
              <a:rPr lang="en-IE" altLang="en-US" sz="2400"/>
              <a:t>: Is the proportion of the data which falls in each class </a:t>
            </a:r>
          </a:p>
          <a:p>
            <a:pPr lvl="1">
              <a:lnSpc>
                <a:spcPct val="80000"/>
              </a:lnSpc>
            </a:pPr>
            <a:r>
              <a:rPr lang="en-IE" altLang="en-US" sz="2000"/>
              <a:t>We calculate the relative frequencies by dividing by the total number of items of data.  </a:t>
            </a:r>
          </a:p>
          <a:p>
            <a:pPr lvl="1">
              <a:lnSpc>
                <a:spcPct val="80000"/>
              </a:lnSpc>
            </a:pPr>
            <a:r>
              <a:rPr lang="en-IE" altLang="en-US" sz="2000"/>
              <a:t>The relative frequencies add up to 1. </a:t>
            </a:r>
          </a:p>
          <a:p>
            <a:pPr lvl="1">
              <a:lnSpc>
                <a:spcPct val="80000"/>
              </a:lnSpc>
              <a:buFontTx/>
              <a:buNone/>
            </a:pPr>
            <a:endParaRPr lang="en-IE" altLang="en-US" sz="2000"/>
          </a:p>
          <a:p>
            <a:pPr>
              <a:lnSpc>
                <a:spcPct val="80000"/>
              </a:lnSpc>
            </a:pPr>
            <a:r>
              <a:rPr lang="en-IE" altLang="en-US" sz="2400"/>
              <a:t>For the returns data we obtain the following</a:t>
            </a:r>
            <a:endParaRPr lang="en-US" altLang="en-US" sz="2400"/>
          </a:p>
        </p:txBody>
      </p:sp>
      <p:graphicFrame>
        <p:nvGraphicFramePr>
          <p:cNvPr id="16431" name="Group 47">
            <a:extLst>
              <a:ext uri="{FF2B5EF4-FFF2-40B4-BE49-F238E27FC236}">
                <a16:creationId xmlns:a16="http://schemas.microsoft.com/office/drawing/2014/main" id="{2D3BC9E9-8FCB-4D9B-8798-F0C396D1C584}"/>
              </a:ext>
            </a:extLst>
          </p:cNvPr>
          <p:cNvGraphicFramePr>
            <a:graphicFrameLocks noGrp="1"/>
          </p:cNvGraphicFramePr>
          <p:nvPr>
            <p:ph sz="half" idx="2"/>
          </p:nvPr>
        </p:nvGraphicFramePr>
        <p:xfrm>
          <a:off x="755650" y="2708275"/>
          <a:ext cx="7632700" cy="3744914"/>
        </p:xfrm>
        <a:graphic>
          <a:graphicData uri="http://schemas.openxmlformats.org/drawingml/2006/table">
            <a:tbl>
              <a:tblPr/>
              <a:tblGrid>
                <a:gridCol w="2568575">
                  <a:extLst>
                    <a:ext uri="{9D8B030D-6E8A-4147-A177-3AD203B41FA5}">
                      <a16:colId xmlns:a16="http://schemas.microsoft.com/office/drawing/2014/main" val="342471810"/>
                    </a:ext>
                  </a:extLst>
                </a:gridCol>
                <a:gridCol w="2530475">
                  <a:extLst>
                    <a:ext uri="{9D8B030D-6E8A-4147-A177-3AD203B41FA5}">
                      <a16:colId xmlns:a16="http://schemas.microsoft.com/office/drawing/2014/main" val="4003764917"/>
                    </a:ext>
                  </a:extLst>
                </a:gridCol>
                <a:gridCol w="2533650">
                  <a:extLst>
                    <a:ext uri="{9D8B030D-6E8A-4147-A177-3AD203B41FA5}">
                      <a16:colId xmlns:a16="http://schemas.microsoft.com/office/drawing/2014/main" val="2161145881"/>
                    </a:ext>
                  </a:extLst>
                </a:gridCol>
              </a:tblGrid>
              <a:tr h="9223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400" b="1" i="0" u="none" strike="noStrike" cap="none" normalizeH="0" baseline="0">
                          <a:ln>
                            <a:noFill/>
                          </a:ln>
                          <a:solidFill>
                            <a:schemeClr val="tx1"/>
                          </a:solidFill>
                          <a:effectLst/>
                          <a:latin typeface="Times New Roman" panose="02020603050405020304" pitchFamily="18" charset="0"/>
                        </a:rPr>
                        <a:t>Class</a:t>
                      </a: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400" b="1" i="0" u="none" strike="noStrike" cap="none" normalizeH="0" baseline="0">
                          <a:ln>
                            <a:noFill/>
                          </a:ln>
                          <a:solidFill>
                            <a:schemeClr val="tx1"/>
                          </a:solidFill>
                          <a:effectLst/>
                          <a:latin typeface="Times New Roman" panose="02020603050405020304" pitchFamily="18" charset="0"/>
                        </a:rPr>
                        <a:t>Frequency</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400" b="1" i="0" u="none" strike="noStrike" cap="none" normalizeH="0" baseline="0">
                          <a:ln>
                            <a:noFill/>
                          </a:ln>
                          <a:solidFill>
                            <a:schemeClr val="tx1"/>
                          </a:solidFill>
                          <a:effectLst/>
                          <a:latin typeface="Times New Roman" panose="02020603050405020304" pitchFamily="18" charset="0"/>
                        </a:rPr>
                        <a:t>Relative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400" b="1" i="0" u="none" strike="noStrike" cap="none" normalizeH="0" baseline="0">
                          <a:ln>
                            <a:noFill/>
                          </a:ln>
                          <a:solidFill>
                            <a:schemeClr val="tx1"/>
                          </a:solidFill>
                          <a:effectLst/>
                          <a:latin typeface="Times New Roman" panose="02020603050405020304" pitchFamily="18" charset="0"/>
                        </a:rPr>
                        <a:t>Frequency</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35591027"/>
                  </a:ext>
                </a:extLst>
              </a:tr>
              <a:tr h="4714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400" b="0" i="0" u="none" strike="noStrike" cap="none" normalizeH="0" baseline="0">
                          <a:ln>
                            <a:noFill/>
                          </a:ln>
                          <a:solidFill>
                            <a:schemeClr val="tx1"/>
                          </a:solidFill>
                          <a:effectLst/>
                          <a:latin typeface="Times New Roman" panose="02020603050405020304" pitchFamily="18" charset="0"/>
                        </a:rPr>
                        <a:t>-3.0 to -2.1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4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400" b="0" i="0" u="none" strike="noStrike" cap="none" normalizeH="0" baseline="0">
                          <a:ln>
                            <a:noFill/>
                          </a:ln>
                          <a:solidFill>
                            <a:schemeClr val="tx1"/>
                          </a:solidFill>
                          <a:effectLst/>
                          <a:latin typeface="Times New Roman" panose="02020603050405020304" pitchFamily="18" charset="0"/>
                        </a:rPr>
                        <a:t>2/23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63600309"/>
                  </a:ext>
                </a:extLst>
              </a:tr>
              <a:tr h="4699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400" b="0" i="0" u="none" strike="noStrike" cap="none" normalizeH="0" baseline="0">
                          <a:ln>
                            <a:noFill/>
                          </a:ln>
                          <a:solidFill>
                            <a:schemeClr val="tx1"/>
                          </a:solidFill>
                          <a:effectLst/>
                          <a:latin typeface="Times New Roman" panose="02020603050405020304" pitchFamily="18" charset="0"/>
                        </a:rPr>
                        <a:t>-2.0 to -1.1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4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400" b="0" i="0" u="none" strike="noStrike" cap="none" normalizeH="0" baseline="0">
                          <a:ln>
                            <a:noFill/>
                          </a:ln>
                          <a:solidFill>
                            <a:schemeClr val="tx1"/>
                          </a:solidFill>
                          <a:effectLst/>
                          <a:latin typeface="Times New Roman" panose="02020603050405020304" pitchFamily="18" charset="0"/>
                        </a:rPr>
                        <a:t>3/23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17841126"/>
                  </a:ext>
                </a:extLst>
              </a:tr>
              <a:tr h="4699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400" b="0" i="0" u="none" strike="noStrike" cap="none" normalizeH="0" baseline="0">
                          <a:ln>
                            <a:noFill/>
                          </a:ln>
                          <a:solidFill>
                            <a:schemeClr val="tx1"/>
                          </a:solidFill>
                          <a:effectLst/>
                          <a:latin typeface="Times New Roman" panose="02020603050405020304" pitchFamily="18" charset="0"/>
                        </a:rPr>
                        <a:t>-1.0 to -0.1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4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400" b="0" i="0" u="none" strike="noStrike" cap="none" normalizeH="0" baseline="0">
                          <a:ln>
                            <a:noFill/>
                          </a:ln>
                          <a:solidFill>
                            <a:schemeClr val="tx1"/>
                          </a:solidFill>
                          <a:effectLst/>
                          <a:latin typeface="Times New Roman" panose="02020603050405020304" pitchFamily="18" charset="0"/>
                        </a:rPr>
                        <a:t>4/23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63120456"/>
                  </a:ext>
                </a:extLst>
              </a:tr>
              <a:tr h="4699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400" b="0" i="0" u="none" strike="noStrike" cap="none" normalizeH="0" baseline="0">
                          <a:ln>
                            <a:noFill/>
                          </a:ln>
                          <a:solidFill>
                            <a:schemeClr val="tx1"/>
                          </a:solidFill>
                          <a:effectLst/>
                          <a:latin typeface="Times New Roman" panose="02020603050405020304" pitchFamily="18" charset="0"/>
                        </a:rPr>
                        <a:t>0.0 to 0.9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4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400" b="0" i="0" u="none" strike="noStrike" cap="none" normalizeH="0" baseline="0">
                          <a:ln>
                            <a:noFill/>
                          </a:ln>
                          <a:solidFill>
                            <a:schemeClr val="tx1"/>
                          </a:solidFill>
                          <a:effectLst/>
                          <a:latin typeface="Times New Roman" panose="02020603050405020304" pitchFamily="18" charset="0"/>
                        </a:rPr>
                        <a:t>8/23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37626068"/>
                  </a:ext>
                </a:extLst>
              </a:tr>
              <a:tr h="4714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400" b="0" i="0" u="none" strike="noStrike" cap="none" normalizeH="0" baseline="0">
                          <a:ln>
                            <a:noFill/>
                          </a:ln>
                          <a:solidFill>
                            <a:schemeClr val="tx1"/>
                          </a:solidFill>
                          <a:effectLst/>
                          <a:latin typeface="Times New Roman" panose="02020603050405020304" pitchFamily="18" charset="0"/>
                        </a:rPr>
                        <a:t>1.0 to 1.9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4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400" b="0" i="0" u="none" strike="noStrike" cap="none" normalizeH="0" baseline="0">
                          <a:ln>
                            <a:noFill/>
                          </a:ln>
                          <a:solidFill>
                            <a:schemeClr val="tx1"/>
                          </a:solidFill>
                          <a:effectLst/>
                          <a:latin typeface="Times New Roman" panose="02020603050405020304" pitchFamily="18" charset="0"/>
                        </a:rPr>
                        <a:t>4/23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29768929"/>
                  </a:ext>
                </a:extLst>
              </a:tr>
              <a:tr h="4699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400" b="0" i="0" u="none" strike="noStrike" cap="none" normalizeH="0" baseline="0">
                          <a:ln>
                            <a:noFill/>
                          </a:ln>
                          <a:solidFill>
                            <a:schemeClr val="tx1"/>
                          </a:solidFill>
                          <a:effectLst/>
                          <a:latin typeface="Times New Roman" panose="02020603050405020304" pitchFamily="18" charset="0"/>
                        </a:rPr>
                        <a:t>2.0 to 2.9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4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400" b="0" i="0" u="none" strike="noStrike" cap="none" normalizeH="0" baseline="0">
                          <a:ln>
                            <a:noFill/>
                          </a:ln>
                          <a:solidFill>
                            <a:schemeClr val="tx1"/>
                          </a:solidFill>
                          <a:effectLst/>
                          <a:latin typeface="Times New Roman" panose="02020603050405020304" pitchFamily="18" charset="0"/>
                        </a:rPr>
                        <a:t>2/23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9959243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a:extLst>
              <a:ext uri="{FF2B5EF4-FFF2-40B4-BE49-F238E27FC236}">
                <a16:creationId xmlns:a16="http://schemas.microsoft.com/office/drawing/2014/main" id="{0D60487A-8988-4EED-8206-CC5F416328AF}"/>
              </a:ext>
            </a:extLst>
          </p:cNvPr>
          <p:cNvSpPr txBox="1">
            <a:spLocks noChangeArrowheads="1"/>
          </p:cNvSpPr>
          <p:nvPr/>
        </p:nvSpPr>
        <p:spPr bwMode="auto">
          <a:xfrm>
            <a:off x="0" y="0"/>
            <a:ext cx="169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400" b="1">
                <a:latin typeface="Times New Roman" panose="02020603050405020304" pitchFamily="18" charset="0"/>
              </a:rPr>
              <a:t>Histograms</a:t>
            </a:r>
          </a:p>
        </p:txBody>
      </p:sp>
      <p:sp>
        <p:nvSpPr>
          <p:cNvPr id="59395" name="Text Box 3">
            <a:extLst>
              <a:ext uri="{FF2B5EF4-FFF2-40B4-BE49-F238E27FC236}">
                <a16:creationId xmlns:a16="http://schemas.microsoft.com/office/drawing/2014/main" id="{FE169C66-6F8A-4937-B3D6-C474DF12622A}"/>
              </a:ext>
            </a:extLst>
          </p:cNvPr>
          <p:cNvSpPr txBox="1">
            <a:spLocks noChangeArrowheads="1"/>
          </p:cNvSpPr>
          <p:nvPr/>
        </p:nvSpPr>
        <p:spPr bwMode="auto">
          <a:xfrm>
            <a:off x="0" y="404813"/>
            <a:ext cx="91249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400">
                <a:latin typeface="Times New Roman" panose="02020603050405020304" pitchFamily="18" charset="0"/>
              </a:rPr>
              <a:t>Either the frequencies or the relative frequencies can be drawn pictorially</a:t>
            </a:r>
          </a:p>
          <a:p>
            <a:pPr eaLnBrk="0" hangingPunct="0"/>
            <a:r>
              <a:rPr lang="en-IE" altLang="en-US" sz="2400">
                <a:latin typeface="Times New Roman" panose="02020603050405020304" pitchFamily="18" charset="0"/>
              </a:rPr>
              <a:t>in a </a:t>
            </a:r>
            <a:r>
              <a:rPr lang="en-IE" altLang="en-US" sz="2400" b="1">
                <a:latin typeface="Times New Roman" panose="02020603050405020304" pitchFamily="18" charset="0"/>
              </a:rPr>
              <a:t>histogram</a:t>
            </a:r>
            <a:r>
              <a:rPr lang="en-IE" altLang="en-US" sz="2400">
                <a:latin typeface="Times New Roman" panose="02020603050405020304" pitchFamily="18" charset="0"/>
              </a:rPr>
              <a:t>.  Below is a histogram of the frequencies of the returns </a:t>
            </a:r>
          </a:p>
          <a:p>
            <a:pPr eaLnBrk="0" hangingPunct="0"/>
            <a:r>
              <a:rPr lang="en-IE" altLang="en-US" sz="2400">
                <a:latin typeface="Times New Roman" panose="02020603050405020304" pitchFamily="18" charset="0"/>
              </a:rPr>
              <a:t>data.</a:t>
            </a:r>
          </a:p>
        </p:txBody>
      </p:sp>
      <p:sp>
        <p:nvSpPr>
          <p:cNvPr id="59396" name="Text Box 4">
            <a:extLst>
              <a:ext uri="{FF2B5EF4-FFF2-40B4-BE49-F238E27FC236}">
                <a16:creationId xmlns:a16="http://schemas.microsoft.com/office/drawing/2014/main" id="{7CA7C10C-2A9C-43B9-A786-91AA52547057}"/>
              </a:ext>
            </a:extLst>
          </p:cNvPr>
          <p:cNvSpPr txBox="1">
            <a:spLocks noChangeArrowheads="1"/>
          </p:cNvSpPr>
          <p:nvPr/>
        </p:nvSpPr>
        <p:spPr bwMode="auto">
          <a:xfrm>
            <a:off x="0" y="5286375"/>
            <a:ext cx="8993188"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400">
                <a:latin typeface="Times New Roman" panose="02020603050405020304" pitchFamily="18" charset="0"/>
              </a:rPr>
              <a:t>It is now immediately apparent that the distribution of the returns lies</a:t>
            </a:r>
          </a:p>
          <a:p>
            <a:pPr eaLnBrk="0" hangingPunct="0"/>
            <a:r>
              <a:rPr lang="en-IE" altLang="en-US" sz="2400">
                <a:latin typeface="Times New Roman" panose="02020603050405020304" pitchFamily="18" charset="0"/>
              </a:rPr>
              <a:t>between -3 and 2.9 and the histogram has an inverted U-shape. </a:t>
            </a:r>
          </a:p>
          <a:p>
            <a:pPr eaLnBrk="0" hangingPunct="0"/>
            <a:r>
              <a:rPr lang="en-IE" altLang="en-US" sz="2400">
                <a:latin typeface="Times New Roman" panose="02020603050405020304" pitchFamily="18" charset="0"/>
              </a:rPr>
              <a:t>A histogram of the relative frequencies has exactly the same shape with </a:t>
            </a:r>
          </a:p>
          <a:p>
            <a:pPr eaLnBrk="0" hangingPunct="0"/>
            <a:r>
              <a:rPr lang="en-IE" altLang="en-US" sz="2400">
                <a:latin typeface="Times New Roman" panose="02020603050405020304" pitchFamily="18" charset="0"/>
              </a:rPr>
              <a:t>different labelling of the </a:t>
            </a:r>
            <a:r>
              <a:rPr lang="en-IE" altLang="en-US" sz="2400" i="1">
                <a:latin typeface="Times New Roman" panose="02020603050405020304" pitchFamily="18" charset="0"/>
              </a:rPr>
              <a:t>y</a:t>
            </a:r>
            <a:r>
              <a:rPr lang="en-IE" altLang="en-US" sz="2400">
                <a:latin typeface="Times New Roman" panose="02020603050405020304" pitchFamily="18" charset="0"/>
              </a:rPr>
              <a:t>-axis.</a:t>
            </a:r>
          </a:p>
        </p:txBody>
      </p:sp>
      <p:sp>
        <p:nvSpPr>
          <p:cNvPr id="59397" name="Text Box 5">
            <a:extLst>
              <a:ext uri="{FF2B5EF4-FFF2-40B4-BE49-F238E27FC236}">
                <a16:creationId xmlns:a16="http://schemas.microsoft.com/office/drawing/2014/main" id="{EE0E0E32-2F55-4C04-8E09-AD72F0E240A6}"/>
              </a:ext>
            </a:extLst>
          </p:cNvPr>
          <p:cNvSpPr txBox="1">
            <a:spLocks noChangeArrowheads="1"/>
          </p:cNvSpPr>
          <p:nvPr/>
        </p:nvSpPr>
        <p:spPr bwMode="auto">
          <a:xfrm>
            <a:off x="7189788" y="4633913"/>
            <a:ext cx="1825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en-IE" altLang="en-US" sz="2000">
              <a:latin typeface="Times New Roman" panose="02020603050405020304" pitchFamily="18" charset="0"/>
            </a:endParaRPr>
          </a:p>
        </p:txBody>
      </p:sp>
      <p:grpSp>
        <p:nvGrpSpPr>
          <p:cNvPr id="59398" name="Group 6">
            <a:extLst>
              <a:ext uri="{FF2B5EF4-FFF2-40B4-BE49-F238E27FC236}">
                <a16:creationId xmlns:a16="http://schemas.microsoft.com/office/drawing/2014/main" id="{51B079BD-53EE-483B-A7FC-ADAFA9C23BC4}"/>
              </a:ext>
            </a:extLst>
          </p:cNvPr>
          <p:cNvGrpSpPr>
            <a:grpSpLocks/>
          </p:cNvGrpSpPr>
          <p:nvPr/>
        </p:nvGrpSpPr>
        <p:grpSpPr bwMode="auto">
          <a:xfrm>
            <a:off x="2230438" y="1246188"/>
            <a:ext cx="4502150" cy="4106862"/>
            <a:chOff x="1405" y="737"/>
            <a:chExt cx="2836" cy="2587"/>
          </a:xfrm>
        </p:grpSpPr>
        <p:sp>
          <p:nvSpPr>
            <p:cNvPr id="59399" name="Line 7">
              <a:extLst>
                <a:ext uri="{FF2B5EF4-FFF2-40B4-BE49-F238E27FC236}">
                  <a16:creationId xmlns:a16="http://schemas.microsoft.com/office/drawing/2014/main" id="{BF0AB4BF-FCDD-4B1B-AD6E-EC90DABE477A}"/>
                </a:ext>
              </a:extLst>
            </p:cNvPr>
            <p:cNvSpPr>
              <a:spLocks noChangeShapeType="1"/>
            </p:cNvSpPr>
            <p:nvPr/>
          </p:nvSpPr>
          <p:spPr bwMode="auto">
            <a:xfrm>
              <a:off x="4175" y="2826"/>
              <a:ext cx="0" cy="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59400" name="Line 8">
              <a:extLst>
                <a:ext uri="{FF2B5EF4-FFF2-40B4-BE49-F238E27FC236}">
                  <a16:creationId xmlns:a16="http://schemas.microsoft.com/office/drawing/2014/main" id="{92E2564F-101C-463E-91C8-21205E9BCF22}"/>
                </a:ext>
              </a:extLst>
            </p:cNvPr>
            <p:cNvSpPr>
              <a:spLocks noChangeShapeType="1"/>
            </p:cNvSpPr>
            <p:nvPr/>
          </p:nvSpPr>
          <p:spPr bwMode="auto">
            <a:xfrm>
              <a:off x="3785" y="2796"/>
              <a:ext cx="0" cy="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59401" name="Line 9">
              <a:extLst>
                <a:ext uri="{FF2B5EF4-FFF2-40B4-BE49-F238E27FC236}">
                  <a16:creationId xmlns:a16="http://schemas.microsoft.com/office/drawing/2014/main" id="{1A1BBC00-2FC3-4188-866D-F9BE1F80219D}"/>
                </a:ext>
              </a:extLst>
            </p:cNvPr>
            <p:cNvSpPr>
              <a:spLocks noChangeShapeType="1"/>
            </p:cNvSpPr>
            <p:nvPr/>
          </p:nvSpPr>
          <p:spPr bwMode="auto">
            <a:xfrm>
              <a:off x="3397" y="2826"/>
              <a:ext cx="0" cy="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59402" name="Line 10">
              <a:extLst>
                <a:ext uri="{FF2B5EF4-FFF2-40B4-BE49-F238E27FC236}">
                  <a16:creationId xmlns:a16="http://schemas.microsoft.com/office/drawing/2014/main" id="{BF4E3C6F-B209-4542-B1A1-3B0A004B3D42}"/>
                </a:ext>
              </a:extLst>
            </p:cNvPr>
            <p:cNvSpPr>
              <a:spLocks noChangeShapeType="1"/>
            </p:cNvSpPr>
            <p:nvPr/>
          </p:nvSpPr>
          <p:spPr bwMode="auto">
            <a:xfrm>
              <a:off x="3007" y="2796"/>
              <a:ext cx="0" cy="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59403" name="Line 11">
              <a:extLst>
                <a:ext uri="{FF2B5EF4-FFF2-40B4-BE49-F238E27FC236}">
                  <a16:creationId xmlns:a16="http://schemas.microsoft.com/office/drawing/2014/main" id="{B985857F-DDA7-49CA-927A-7A08D352BE6D}"/>
                </a:ext>
              </a:extLst>
            </p:cNvPr>
            <p:cNvSpPr>
              <a:spLocks noChangeShapeType="1"/>
            </p:cNvSpPr>
            <p:nvPr/>
          </p:nvSpPr>
          <p:spPr bwMode="auto">
            <a:xfrm>
              <a:off x="2618" y="2826"/>
              <a:ext cx="0" cy="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59404" name="Line 12">
              <a:extLst>
                <a:ext uri="{FF2B5EF4-FFF2-40B4-BE49-F238E27FC236}">
                  <a16:creationId xmlns:a16="http://schemas.microsoft.com/office/drawing/2014/main" id="{0A770627-D68E-4728-A6F5-F1D6E0803A6E}"/>
                </a:ext>
              </a:extLst>
            </p:cNvPr>
            <p:cNvSpPr>
              <a:spLocks noChangeShapeType="1"/>
            </p:cNvSpPr>
            <p:nvPr/>
          </p:nvSpPr>
          <p:spPr bwMode="auto">
            <a:xfrm>
              <a:off x="2227" y="2796"/>
              <a:ext cx="0" cy="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59405" name="Line 13">
              <a:extLst>
                <a:ext uri="{FF2B5EF4-FFF2-40B4-BE49-F238E27FC236}">
                  <a16:creationId xmlns:a16="http://schemas.microsoft.com/office/drawing/2014/main" id="{4B3C62BA-EE0A-4BB6-960E-88F1058BC8B7}"/>
                </a:ext>
              </a:extLst>
            </p:cNvPr>
            <p:cNvSpPr>
              <a:spLocks noChangeShapeType="1"/>
            </p:cNvSpPr>
            <p:nvPr/>
          </p:nvSpPr>
          <p:spPr bwMode="auto">
            <a:xfrm>
              <a:off x="1839" y="2826"/>
              <a:ext cx="0" cy="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59406" name="Line 14">
              <a:extLst>
                <a:ext uri="{FF2B5EF4-FFF2-40B4-BE49-F238E27FC236}">
                  <a16:creationId xmlns:a16="http://schemas.microsoft.com/office/drawing/2014/main" id="{7E3731B5-A1C8-482B-B8B8-9BDC0109E8A4}"/>
                </a:ext>
              </a:extLst>
            </p:cNvPr>
            <p:cNvSpPr>
              <a:spLocks noChangeShapeType="1"/>
            </p:cNvSpPr>
            <p:nvPr/>
          </p:nvSpPr>
          <p:spPr bwMode="auto">
            <a:xfrm>
              <a:off x="1782" y="2855"/>
              <a:ext cx="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59407" name="Line 15">
              <a:extLst>
                <a:ext uri="{FF2B5EF4-FFF2-40B4-BE49-F238E27FC236}">
                  <a16:creationId xmlns:a16="http://schemas.microsoft.com/office/drawing/2014/main" id="{BF658EB5-3008-4A39-A421-8B481DC65E10}"/>
                </a:ext>
              </a:extLst>
            </p:cNvPr>
            <p:cNvSpPr>
              <a:spLocks noChangeShapeType="1"/>
            </p:cNvSpPr>
            <p:nvPr/>
          </p:nvSpPr>
          <p:spPr bwMode="auto">
            <a:xfrm>
              <a:off x="1782" y="2651"/>
              <a:ext cx="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59408" name="Line 16">
              <a:extLst>
                <a:ext uri="{FF2B5EF4-FFF2-40B4-BE49-F238E27FC236}">
                  <a16:creationId xmlns:a16="http://schemas.microsoft.com/office/drawing/2014/main" id="{0E1B6DC9-B126-4BFF-B5A2-8FAADF5D28B9}"/>
                </a:ext>
              </a:extLst>
            </p:cNvPr>
            <p:cNvSpPr>
              <a:spLocks noChangeShapeType="1"/>
            </p:cNvSpPr>
            <p:nvPr/>
          </p:nvSpPr>
          <p:spPr bwMode="auto">
            <a:xfrm>
              <a:off x="1782" y="2448"/>
              <a:ext cx="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59409" name="Line 17">
              <a:extLst>
                <a:ext uri="{FF2B5EF4-FFF2-40B4-BE49-F238E27FC236}">
                  <a16:creationId xmlns:a16="http://schemas.microsoft.com/office/drawing/2014/main" id="{70F31924-FEB0-4624-931F-90BC931EB78D}"/>
                </a:ext>
              </a:extLst>
            </p:cNvPr>
            <p:cNvSpPr>
              <a:spLocks noChangeShapeType="1"/>
            </p:cNvSpPr>
            <p:nvPr/>
          </p:nvSpPr>
          <p:spPr bwMode="auto">
            <a:xfrm>
              <a:off x="1782" y="2245"/>
              <a:ext cx="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59410" name="Line 18">
              <a:extLst>
                <a:ext uri="{FF2B5EF4-FFF2-40B4-BE49-F238E27FC236}">
                  <a16:creationId xmlns:a16="http://schemas.microsoft.com/office/drawing/2014/main" id="{C30D726D-F982-483C-A2FA-3E2219E479AC}"/>
                </a:ext>
              </a:extLst>
            </p:cNvPr>
            <p:cNvSpPr>
              <a:spLocks noChangeShapeType="1"/>
            </p:cNvSpPr>
            <p:nvPr/>
          </p:nvSpPr>
          <p:spPr bwMode="auto">
            <a:xfrm>
              <a:off x="1782" y="2042"/>
              <a:ext cx="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59411" name="Line 19">
              <a:extLst>
                <a:ext uri="{FF2B5EF4-FFF2-40B4-BE49-F238E27FC236}">
                  <a16:creationId xmlns:a16="http://schemas.microsoft.com/office/drawing/2014/main" id="{A8E7AA34-6F4C-422B-8F69-EB3E88B9592D}"/>
                </a:ext>
              </a:extLst>
            </p:cNvPr>
            <p:cNvSpPr>
              <a:spLocks noChangeShapeType="1"/>
            </p:cNvSpPr>
            <p:nvPr/>
          </p:nvSpPr>
          <p:spPr bwMode="auto">
            <a:xfrm>
              <a:off x="1782" y="1838"/>
              <a:ext cx="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59412" name="Line 20">
              <a:extLst>
                <a:ext uri="{FF2B5EF4-FFF2-40B4-BE49-F238E27FC236}">
                  <a16:creationId xmlns:a16="http://schemas.microsoft.com/office/drawing/2014/main" id="{7C6A4B4A-A640-4EC4-B84D-771CFC3213CF}"/>
                </a:ext>
              </a:extLst>
            </p:cNvPr>
            <p:cNvSpPr>
              <a:spLocks noChangeShapeType="1"/>
            </p:cNvSpPr>
            <p:nvPr/>
          </p:nvSpPr>
          <p:spPr bwMode="auto">
            <a:xfrm>
              <a:off x="1782" y="1635"/>
              <a:ext cx="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59413" name="Line 21">
              <a:extLst>
                <a:ext uri="{FF2B5EF4-FFF2-40B4-BE49-F238E27FC236}">
                  <a16:creationId xmlns:a16="http://schemas.microsoft.com/office/drawing/2014/main" id="{C1AEA27D-A1F5-496A-BA1F-B98FDB3DFF31}"/>
                </a:ext>
              </a:extLst>
            </p:cNvPr>
            <p:cNvSpPr>
              <a:spLocks noChangeShapeType="1"/>
            </p:cNvSpPr>
            <p:nvPr/>
          </p:nvSpPr>
          <p:spPr bwMode="auto">
            <a:xfrm>
              <a:off x="1782" y="1432"/>
              <a:ext cx="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59414" name="Line 22">
              <a:extLst>
                <a:ext uri="{FF2B5EF4-FFF2-40B4-BE49-F238E27FC236}">
                  <a16:creationId xmlns:a16="http://schemas.microsoft.com/office/drawing/2014/main" id="{50DA0052-C940-458B-8F1E-2E349718D309}"/>
                </a:ext>
              </a:extLst>
            </p:cNvPr>
            <p:cNvSpPr>
              <a:spLocks noChangeShapeType="1"/>
            </p:cNvSpPr>
            <p:nvPr/>
          </p:nvSpPr>
          <p:spPr bwMode="auto">
            <a:xfrm>
              <a:off x="1782" y="1229"/>
              <a:ext cx="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59415" name="Line 23">
              <a:extLst>
                <a:ext uri="{FF2B5EF4-FFF2-40B4-BE49-F238E27FC236}">
                  <a16:creationId xmlns:a16="http://schemas.microsoft.com/office/drawing/2014/main" id="{C895491D-235F-4B3A-AEB7-BFC498ED76CE}"/>
                </a:ext>
              </a:extLst>
            </p:cNvPr>
            <p:cNvSpPr>
              <a:spLocks noChangeShapeType="1"/>
            </p:cNvSpPr>
            <p:nvPr/>
          </p:nvSpPr>
          <p:spPr bwMode="auto">
            <a:xfrm>
              <a:off x="1782" y="1025"/>
              <a:ext cx="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59416" name="Rectangle 24">
              <a:extLst>
                <a:ext uri="{FF2B5EF4-FFF2-40B4-BE49-F238E27FC236}">
                  <a16:creationId xmlns:a16="http://schemas.microsoft.com/office/drawing/2014/main" id="{6DE8FB04-E70C-413F-B4BC-F5C4D7ABFD83}"/>
                </a:ext>
              </a:extLst>
            </p:cNvPr>
            <p:cNvSpPr>
              <a:spLocks noChangeArrowheads="1"/>
            </p:cNvSpPr>
            <p:nvPr/>
          </p:nvSpPr>
          <p:spPr bwMode="auto">
            <a:xfrm>
              <a:off x="1839" y="816"/>
              <a:ext cx="2337" cy="203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9417" name="Text Box 25">
              <a:extLst>
                <a:ext uri="{FF2B5EF4-FFF2-40B4-BE49-F238E27FC236}">
                  <a16:creationId xmlns:a16="http://schemas.microsoft.com/office/drawing/2014/main" id="{370BEF23-5ADE-4F80-9CAB-B404779462EC}"/>
                </a:ext>
              </a:extLst>
            </p:cNvPr>
            <p:cNvSpPr txBox="1">
              <a:spLocks noChangeArrowheads="1"/>
            </p:cNvSpPr>
            <p:nvPr/>
          </p:nvSpPr>
          <p:spPr bwMode="auto">
            <a:xfrm>
              <a:off x="1746" y="2858"/>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000">
                  <a:latin typeface="Times New Roman" panose="02020603050405020304" pitchFamily="18" charset="0"/>
                </a:rPr>
                <a:t>-3</a:t>
              </a:r>
            </a:p>
          </p:txBody>
        </p:sp>
        <p:sp>
          <p:nvSpPr>
            <p:cNvPr id="59418" name="Text Box 26">
              <a:extLst>
                <a:ext uri="{FF2B5EF4-FFF2-40B4-BE49-F238E27FC236}">
                  <a16:creationId xmlns:a16="http://schemas.microsoft.com/office/drawing/2014/main" id="{F21D19E2-6976-40C0-8A98-DA2DA3EE166B}"/>
                </a:ext>
              </a:extLst>
            </p:cNvPr>
            <p:cNvSpPr txBox="1">
              <a:spLocks noChangeArrowheads="1"/>
            </p:cNvSpPr>
            <p:nvPr/>
          </p:nvSpPr>
          <p:spPr bwMode="auto">
            <a:xfrm>
              <a:off x="2113" y="2858"/>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000">
                  <a:latin typeface="Times New Roman" panose="02020603050405020304" pitchFamily="18" charset="0"/>
                </a:rPr>
                <a:t>-2</a:t>
              </a:r>
            </a:p>
          </p:txBody>
        </p:sp>
        <p:sp>
          <p:nvSpPr>
            <p:cNvPr id="59419" name="Text Box 27">
              <a:extLst>
                <a:ext uri="{FF2B5EF4-FFF2-40B4-BE49-F238E27FC236}">
                  <a16:creationId xmlns:a16="http://schemas.microsoft.com/office/drawing/2014/main" id="{436673E2-C777-4731-A3A0-A408E3F386D6}"/>
                </a:ext>
              </a:extLst>
            </p:cNvPr>
            <p:cNvSpPr txBox="1">
              <a:spLocks noChangeArrowheads="1"/>
            </p:cNvSpPr>
            <p:nvPr/>
          </p:nvSpPr>
          <p:spPr bwMode="auto">
            <a:xfrm>
              <a:off x="2480" y="2858"/>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000">
                  <a:latin typeface="Times New Roman" panose="02020603050405020304" pitchFamily="18" charset="0"/>
                </a:rPr>
                <a:t>-1</a:t>
              </a:r>
            </a:p>
          </p:txBody>
        </p:sp>
        <p:sp>
          <p:nvSpPr>
            <p:cNvPr id="59420" name="Text Box 28">
              <a:extLst>
                <a:ext uri="{FF2B5EF4-FFF2-40B4-BE49-F238E27FC236}">
                  <a16:creationId xmlns:a16="http://schemas.microsoft.com/office/drawing/2014/main" id="{5CAD47E5-4657-498C-B678-201AF4D793D7}"/>
                </a:ext>
              </a:extLst>
            </p:cNvPr>
            <p:cNvSpPr txBox="1">
              <a:spLocks noChangeArrowheads="1"/>
            </p:cNvSpPr>
            <p:nvPr/>
          </p:nvSpPr>
          <p:spPr bwMode="auto">
            <a:xfrm>
              <a:off x="2885" y="2858"/>
              <a:ext cx="19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000">
                  <a:latin typeface="Times New Roman" panose="02020603050405020304" pitchFamily="18" charset="0"/>
                </a:rPr>
                <a:t>0</a:t>
              </a:r>
            </a:p>
          </p:txBody>
        </p:sp>
        <p:sp>
          <p:nvSpPr>
            <p:cNvPr id="59421" name="Text Box 29">
              <a:extLst>
                <a:ext uri="{FF2B5EF4-FFF2-40B4-BE49-F238E27FC236}">
                  <a16:creationId xmlns:a16="http://schemas.microsoft.com/office/drawing/2014/main" id="{E011275E-20C6-46EB-96B6-777FA2CCB74A}"/>
                </a:ext>
              </a:extLst>
            </p:cNvPr>
            <p:cNvSpPr txBox="1">
              <a:spLocks noChangeArrowheads="1"/>
            </p:cNvSpPr>
            <p:nvPr/>
          </p:nvSpPr>
          <p:spPr bwMode="auto">
            <a:xfrm>
              <a:off x="3251" y="2858"/>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000">
                  <a:latin typeface="Times New Roman" panose="02020603050405020304" pitchFamily="18" charset="0"/>
                </a:rPr>
                <a:t>1</a:t>
              </a:r>
            </a:p>
          </p:txBody>
        </p:sp>
        <p:sp>
          <p:nvSpPr>
            <p:cNvPr id="59422" name="Text Box 30">
              <a:extLst>
                <a:ext uri="{FF2B5EF4-FFF2-40B4-BE49-F238E27FC236}">
                  <a16:creationId xmlns:a16="http://schemas.microsoft.com/office/drawing/2014/main" id="{EFD20238-2AAC-4F6E-A4ED-235207BFB64B}"/>
                </a:ext>
              </a:extLst>
            </p:cNvPr>
            <p:cNvSpPr txBox="1">
              <a:spLocks noChangeArrowheads="1"/>
            </p:cNvSpPr>
            <p:nvPr/>
          </p:nvSpPr>
          <p:spPr bwMode="auto">
            <a:xfrm>
              <a:off x="3617" y="2858"/>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000">
                  <a:latin typeface="Times New Roman" panose="02020603050405020304" pitchFamily="18" charset="0"/>
                </a:rPr>
                <a:t>2</a:t>
              </a:r>
            </a:p>
          </p:txBody>
        </p:sp>
        <p:sp>
          <p:nvSpPr>
            <p:cNvPr id="59423" name="Text Box 31">
              <a:extLst>
                <a:ext uri="{FF2B5EF4-FFF2-40B4-BE49-F238E27FC236}">
                  <a16:creationId xmlns:a16="http://schemas.microsoft.com/office/drawing/2014/main" id="{99DD6E04-75B1-497E-882C-E12C8B061BB8}"/>
                </a:ext>
              </a:extLst>
            </p:cNvPr>
            <p:cNvSpPr txBox="1">
              <a:spLocks noChangeArrowheads="1"/>
            </p:cNvSpPr>
            <p:nvPr/>
          </p:nvSpPr>
          <p:spPr bwMode="auto">
            <a:xfrm>
              <a:off x="4022" y="2858"/>
              <a:ext cx="19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000">
                  <a:latin typeface="Times New Roman" panose="02020603050405020304" pitchFamily="18" charset="0"/>
                </a:rPr>
                <a:t>3</a:t>
              </a:r>
            </a:p>
          </p:txBody>
        </p:sp>
        <p:sp>
          <p:nvSpPr>
            <p:cNvPr id="59424" name="Text Box 32">
              <a:extLst>
                <a:ext uri="{FF2B5EF4-FFF2-40B4-BE49-F238E27FC236}">
                  <a16:creationId xmlns:a16="http://schemas.microsoft.com/office/drawing/2014/main" id="{5E03FA89-DE1D-449E-99A9-DE04406D46FC}"/>
                </a:ext>
              </a:extLst>
            </p:cNvPr>
            <p:cNvSpPr txBox="1">
              <a:spLocks noChangeArrowheads="1"/>
            </p:cNvSpPr>
            <p:nvPr/>
          </p:nvSpPr>
          <p:spPr bwMode="auto">
            <a:xfrm>
              <a:off x="3758" y="2919"/>
              <a:ext cx="1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en-IE" altLang="en-US" sz="2000">
                <a:latin typeface="Times New Roman" panose="02020603050405020304" pitchFamily="18" charset="0"/>
              </a:endParaRPr>
            </a:p>
          </p:txBody>
        </p:sp>
        <p:sp>
          <p:nvSpPr>
            <p:cNvPr id="59425" name="Text Box 33">
              <a:extLst>
                <a:ext uri="{FF2B5EF4-FFF2-40B4-BE49-F238E27FC236}">
                  <a16:creationId xmlns:a16="http://schemas.microsoft.com/office/drawing/2014/main" id="{68545471-1BCC-481E-9D7D-3F40341A03A6}"/>
                </a:ext>
              </a:extLst>
            </p:cNvPr>
            <p:cNvSpPr txBox="1">
              <a:spLocks noChangeArrowheads="1"/>
            </p:cNvSpPr>
            <p:nvPr/>
          </p:nvSpPr>
          <p:spPr bwMode="auto">
            <a:xfrm>
              <a:off x="4125" y="2919"/>
              <a:ext cx="1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en-IE" altLang="en-US" sz="2000">
                <a:latin typeface="Times New Roman" panose="02020603050405020304" pitchFamily="18" charset="0"/>
              </a:endParaRPr>
            </a:p>
          </p:txBody>
        </p:sp>
        <p:sp>
          <p:nvSpPr>
            <p:cNvPr id="59426" name="Line 34">
              <a:extLst>
                <a:ext uri="{FF2B5EF4-FFF2-40B4-BE49-F238E27FC236}">
                  <a16:creationId xmlns:a16="http://schemas.microsoft.com/office/drawing/2014/main" id="{41603A66-0017-4AFE-8566-0ADDA941C5C6}"/>
                </a:ext>
              </a:extLst>
            </p:cNvPr>
            <p:cNvSpPr>
              <a:spLocks noChangeShapeType="1"/>
            </p:cNvSpPr>
            <p:nvPr/>
          </p:nvSpPr>
          <p:spPr bwMode="auto">
            <a:xfrm>
              <a:off x="1782" y="816"/>
              <a:ext cx="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59427" name="Text Box 35">
              <a:extLst>
                <a:ext uri="{FF2B5EF4-FFF2-40B4-BE49-F238E27FC236}">
                  <a16:creationId xmlns:a16="http://schemas.microsoft.com/office/drawing/2014/main" id="{FF0555B9-821A-4B11-A6C5-2F0667F349E6}"/>
                </a:ext>
              </a:extLst>
            </p:cNvPr>
            <p:cNvSpPr txBox="1">
              <a:spLocks noChangeArrowheads="1"/>
            </p:cNvSpPr>
            <p:nvPr/>
          </p:nvSpPr>
          <p:spPr bwMode="auto">
            <a:xfrm>
              <a:off x="1636" y="275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400">
                  <a:latin typeface="Times New Roman" panose="02020603050405020304" pitchFamily="18" charset="0"/>
                </a:rPr>
                <a:t>0</a:t>
              </a:r>
            </a:p>
          </p:txBody>
        </p:sp>
        <p:sp>
          <p:nvSpPr>
            <p:cNvPr id="59428" name="Text Box 36">
              <a:extLst>
                <a:ext uri="{FF2B5EF4-FFF2-40B4-BE49-F238E27FC236}">
                  <a16:creationId xmlns:a16="http://schemas.microsoft.com/office/drawing/2014/main" id="{23C06835-A7A1-46A2-833F-574F7B26753F}"/>
                </a:ext>
              </a:extLst>
            </p:cNvPr>
            <p:cNvSpPr txBox="1">
              <a:spLocks noChangeArrowheads="1"/>
            </p:cNvSpPr>
            <p:nvPr/>
          </p:nvSpPr>
          <p:spPr bwMode="auto">
            <a:xfrm>
              <a:off x="1672" y="257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000">
                  <a:latin typeface="Times New Roman" panose="02020603050405020304" pitchFamily="18" charset="0"/>
                </a:rPr>
                <a:t>1</a:t>
              </a:r>
            </a:p>
          </p:txBody>
        </p:sp>
        <p:sp>
          <p:nvSpPr>
            <p:cNvPr id="59429" name="Text Box 37">
              <a:extLst>
                <a:ext uri="{FF2B5EF4-FFF2-40B4-BE49-F238E27FC236}">
                  <a16:creationId xmlns:a16="http://schemas.microsoft.com/office/drawing/2014/main" id="{EB0BCFA5-D3C9-4731-A6AE-991AF4BC23CF}"/>
                </a:ext>
              </a:extLst>
            </p:cNvPr>
            <p:cNvSpPr txBox="1">
              <a:spLocks noChangeArrowheads="1"/>
            </p:cNvSpPr>
            <p:nvPr/>
          </p:nvSpPr>
          <p:spPr bwMode="auto">
            <a:xfrm>
              <a:off x="1672" y="236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000">
                  <a:latin typeface="Times New Roman" panose="02020603050405020304" pitchFamily="18" charset="0"/>
                </a:rPr>
                <a:t>2</a:t>
              </a:r>
            </a:p>
          </p:txBody>
        </p:sp>
        <p:sp>
          <p:nvSpPr>
            <p:cNvPr id="59430" name="Text Box 38">
              <a:extLst>
                <a:ext uri="{FF2B5EF4-FFF2-40B4-BE49-F238E27FC236}">
                  <a16:creationId xmlns:a16="http://schemas.microsoft.com/office/drawing/2014/main" id="{BEC58808-DBB5-480B-A374-86EDA7008DCD}"/>
                </a:ext>
              </a:extLst>
            </p:cNvPr>
            <p:cNvSpPr txBox="1">
              <a:spLocks noChangeArrowheads="1"/>
            </p:cNvSpPr>
            <p:nvPr/>
          </p:nvSpPr>
          <p:spPr bwMode="auto">
            <a:xfrm>
              <a:off x="1672" y="2177"/>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000">
                  <a:latin typeface="Times New Roman" panose="02020603050405020304" pitchFamily="18" charset="0"/>
                </a:rPr>
                <a:t>3</a:t>
              </a:r>
            </a:p>
          </p:txBody>
        </p:sp>
        <p:sp>
          <p:nvSpPr>
            <p:cNvPr id="59431" name="Text Box 39">
              <a:extLst>
                <a:ext uri="{FF2B5EF4-FFF2-40B4-BE49-F238E27FC236}">
                  <a16:creationId xmlns:a16="http://schemas.microsoft.com/office/drawing/2014/main" id="{14FC5C7E-7580-4624-BB20-F7CCCB3652AC}"/>
                </a:ext>
              </a:extLst>
            </p:cNvPr>
            <p:cNvSpPr txBox="1">
              <a:spLocks noChangeArrowheads="1"/>
            </p:cNvSpPr>
            <p:nvPr/>
          </p:nvSpPr>
          <p:spPr bwMode="auto">
            <a:xfrm>
              <a:off x="1672" y="1967"/>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000">
                  <a:latin typeface="Times New Roman" panose="02020603050405020304" pitchFamily="18" charset="0"/>
                </a:rPr>
                <a:t>4</a:t>
              </a:r>
            </a:p>
          </p:txBody>
        </p:sp>
        <p:sp>
          <p:nvSpPr>
            <p:cNvPr id="59432" name="Text Box 40">
              <a:extLst>
                <a:ext uri="{FF2B5EF4-FFF2-40B4-BE49-F238E27FC236}">
                  <a16:creationId xmlns:a16="http://schemas.microsoft.com/office/drawing/2014/main" id="{7EAC5421-280D-4A6A-AC07-6A14103EECB2}"/>
                </a:ext>
              </a:extLst>
            </p:cNvPr>
            <p:cNvSpPr txBox="1">
              <a:spLocks noChangeArrowheads="1"/>
            </p:cNvSpPr>
            <p:nvPr/>
          </p:nvSpPr>
          <p:spPr bwMode="auto">
            <a:xfrm>
              <a:off x="1672" y="1758"/>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000">
                  <a:latin typeface="Times New Roman" panose="02020603050405020304" pitchFamily="18" charset="0"/>
                </a:rPr>
                <a:t>5</a:t>
              </a:r>
            </a:p>
          </p:txBody>
        </p:sp>
        <p:sp>
          <p:nvSpPr>
            <p:cNvPr id="59433" name="Text Box 41">
              <a:extLst>
                <a:ext uri="{FF2B5EF4-FFF2-40B4-BE49-F238E27FC236}">
                  <a16:creationId xmlns:a16="http://schemas.microsoft.com/office/drawing/2014/main" id="{626C11E1-BFDE-46D3-9B78-DE5031D96D20}"/>
                </a:ext>
              </a:extLst>
            </p:cNvPr>
            <p:cNvSpPr txBox="1">
              <a:spLocks noChangeArrowheads="1"/>
            </p:cNvSpPr>
            <p:nvPr/>
          </p:nvSpPr>
          <p:spPr bwMode="auto">
            <a:xfrm>
              <a:off x="1672" y="156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000">
                  <a:latin typeface="Times New Roman" panose="02020603050405020304" pitchFamily="18" charset="0"/>
                </a:rPr>
                <a:t>6</a:t>
              </a:r>
            </a:p>
          </p:txBody>
        </p:sp>
        <p:sp>
          <p:nvSpPr>
            <p:cNvPr id="59434" name="Text Box 42">
              <a:extLst>
                <a:ext uri="{FF2B5EF4-FFF2-40B4-BE49-F238E27FC236}">
                  <a16:creationId xmlns:a16="http://schemas.microsoft.com/office/drawing/2014/main" id="{430A4FA9-B550-4045-B578-C4C94750BE89}"/>
                </a:ext>
              </a:extLst>
            </p:cNvPr>
            <p:cNvSpPr txBox="1">
              <a:spLocks noChangeArrowheads="1"/>
            </p:cNvSpPr>
            <p:nvPr/>
          </p:nvSpPr>
          <p:spPr bwMode="auto">
            <a:xfrm>
              <a:off x="1672" y="136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000">
                  <a:latin typeface="Times New Roman" panose="02020603050405020304" pitchFamily="18" charset="0"/>
                </a:rPr>
                <a:t>7</a:t>
              </a:r>
            </a:p>
          </p:txBody>
        </p:sp>
        <p:sp>
          <p:nvSpPr>
            <p:cNvPr id="59435" name="Text Box 43">
              <a:extLst>
                <a:ext uri="{FF2B5EF4-FFF2-40B4-BE49-F238E27FC236}">
                  <a16:creationId xmlns:a16="http://schemas.microsoft.com/office/drawing/2014/main" id="{CBC6CA95-847C-43B3-A653-EEFC7C1AD211}"/>
                </a:ext>
              </a:extLst>
            </p:cNvPr>
            <p:cNvSpPr txBox="1">
              <a:spLocks noChangeArrowheads="1"/>
            </p:cNvSpPr>
            <p:nvPr/>
          </p:nvSpPr>
          <p:spPr bwMode="auto">
            <a:xfrm>
              <a:off x="1672" y="1156"/>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000">
                  <a:latin typeface="Times New Roman" panose="02020603050405020304" pitchFamily="18" charset="0"/>
                </a:rPr>
                <a:t>8</a:t>
              </a:r>
            </a:p>
          </p:txBody>
        </p:sp>
        <p:sp>
          <p:nvSpPr>
            <p:cNvPr id="59436" name="Text Box 44">
              <a:extLst>
                <a:ext uri="{FF2B5EF4-FFF2-40B4-BE49-F238E27FC236}">
                  <a16:creationId xmlns:a16="http://schemas.microsoft.com/office/drawing/2014/main" id="{8C748497-CFB4-4009-A2EC-1EE9C4E2579B}"/>
                </a:ext>
              </a:extLst>
            </p:cNvPr>
            <p:cNvSpPr txBox="1">
              <a:spLocks noChangeArrowheads="1"/>
            </p:cNvSpPr>
            <p:nvPr/>
          </p:nvSpPr>
          <p:spPr bwMode="auto">
            <a:xfrm>
              <a:off x="1672" y="946"/>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000">
                  <a:latin typeface="Times New Roman" panose="02020603050405020304" pitchFamily="18" charset="0"/>
                </a:rPr>
                <a:t>9</a:t>
              </a:r>
            </a:p>
          </p:txBody>
        </p:sp>
        <p:sp>
          <p:nvSpPr>
            <p:cNvPr id="59437" name="Text Box 45">
              <a:extLst>
                <a:ext uri="{FF2B5EF4-FFF2-40B4-BE49-F238E27FC236}">
                  <a16:creationId xmlns:a16="http://schemas.microsoft.com/office/drawing/2014/main" id="{2C1E27F6-EA9C-4D69-B6A4-4FE0A76DC036}"/>
                </a:ext>
              </a:extLst>
            </p:cNvPr>
            <p:cNvSpPr txBox="1">
              <a:spLocks noChangeArrowheads="1"/>
            </p:cNvSpPr>
            <p:nvPr/>
          </p:nvSpPr>
          <p:spPr bwMode="auto">
            <a:xfrm>
              <a:off x="1562" y="737"/>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000">
                  <a:latin typeface="Times New Roman" panose="02020603050405020304" pitchFamily="18" charset="0"/>
                </a:rPr>
                <a:t>10</a:t>
              </a:r>
            </a:p>
          </p:txBody>
        </p:sp>
        <p:sp>
          <p:nvSpPr>
            <p:cNvPr id="59438" name="Rectangle 46">
              <a:extLst>
                <a:ext uri="{FF2B5EF4-FFF2-40B4-BE49-F238E27FC236}">
                  <a16:creationId xmlns:a16="http://schemas.microsoft.com/office/drawing/2014/main" id="{F3BE2FB8-C958-4B9E-890A-83754518970E}"/>
                </a:ext>
              </a:extLst>
            </p:cNvPr>
            <p:cNvSpPr>
              <a:spLocks noChangeArrowheads="1"/>
            </p:cNvSpPr>
            <p:nvPr/>
          </p:nvSpPr>
          <p:spPr bwMode="auto">
            <a:xfrm>
              <a:off x="1851" y="2449"/>
              <a:ext cx="385" cy="404"/>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9439" name="Rectangle 47">
              <a:extLst>
                <a:ext uri="{FF2B5EF4-FFF2-40B4-BE49-F238E27FC236}">
                  <a16:creationId xmlns:a16="http://schemas.microsoft.com/office/drawing/2014/main" id="{A2289483-C4B0-44C2-B7C9-6D3B5482F1BE}"/>
                </a:ext>
              </a:extLst>
            </p:cNvPr>
            <p:cNvSpPr>
              <a:spLocks noChangeArrowheads="1"/>
            </p:cNvSpPr>
            <p:nvPr/>
          </p:nvSpPr>
          <p:spPr bwMode="auto">
            <a:xfrm>
              <a:off x="2229" y="2248"/>
              <a:ext cx="385" cy="604"/>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9440" name="Rectangle 48">
              <a:extLst>
                <a:ext uri="{FF2B5EF4-FFF2-40B4-BE49-F238E27FC236}">
                  <a16:creationId xmlns:a16="http://schemas.microsoft.com/office/drawing/2014/main" id="{5C6D68AA-0F93-46E1-B95D-F1E3C1E2AA0F}"/>
                </a:ext>
              </a:extLst>
            </p:cNvPr>
            <p:cNvSpPr>
              <a:spLocks noChangeArrowheads="1"/>
            </p:cNvSpPr>
            <p:nvPr/>
          </p:nvSpPr>
          <p:spPr bwMode="auto">
            <a:xfrm>
              <a:off x="2608" y="2047"/>
              <a:ext cx="391" cy="805"/>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9441" name="Rectangle 49">
              <a:extLst>
                <a:ext uri="{FF2B5EF4-FFF2-40B4-BE49-F238E27FC236}">
                  <a16:creationId xmlns:a16="http://schemas.microsoft.com/office/drawing/2014/main" id="{56F0D866-891C-45B8-BE81-AE0E8D6BED3D}"/>
                </a:ext>
              </a:extLst>
            </p:cNvPr>
            <p:cNvSpPr>
              <a:spLocks noChangeArrowheads="1"/>
            </p:cNvSpPr>
            <p:nvPr/>
          </p:nvSpPr>
          <p:spPr bwMode="auto">
            <a:xfrm>
              <a:off x="3000" y="1213"/>
              <a:ext cx="391" cy="1638"/>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9442" name="Text Box 50">
              <a:extLst>
                <a:ext uri="{FF2B5EF4-FFF2-40B4-BE49-F238E27FC236}">
                  <a16:creationId xmlns:a16="http://schemas.microsoft.com/office/drawing/2014/main" id="{A269D104-E829-4929-83F8-B8C6018F6BD7}"/>
                </a:ext>
              </a:extLst>
            </p:cNvPr>
            <p:cNvSpPr txBox="1">
              <a:spLocks noChangeArrowheads="1"/>
            </p:cNvSpPr>
            <p:nvPr/>
          </p:nvSpPr>
          <p:spPr bwMode="auto">
            <a:xfrm>
              <a:off x="1956" y="891"/>
              <a:ext cx="9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400" b="1">
                  <a:solidFill>
                    <a:schemeClr val="bg2"/>
                  </a:solidFill>
                  <a:latin typeface="Times New Roman" panose="02020603050405020304" pitchFamily="18" charset="0"/>
                </a:rPr>
                <a:t>Histogram</a:t>
              </a:r>
            </a:p>
          </p:txBody>
        </p:sp>
        <p:sp>
          <p:nvSpPr>
            <p:cNvPr id="59443" name="Text Box 51">
              <a:extLst>
                <a:ext uri="{FF2B5EF4-FFF2-40B4-BE49-F238E27FC236}">
                  <a16:creationId xmlns:a16="http://schemas.microsoft.com/office/drawing/2014/main" id="{A58FEBDA-6F48-443E-809A-3B7DD66D13AD}"/>
                </a:ext>
              </a:extLst>
            </p:cNvPr>
            <p:cNvSpPr txBox="1">
              <a:spLocks noChangeArrowheads="1"/>
            </p:cNvSpPr>
            <p:nvPr/>
          </p:nvSpPr>
          <p:spPr bwMode="auto">
            <a:xfrm rot="-5400000">
              <a:off x="1086" y="1478"/>
              <a:ext cx="9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400">
                  <a:latin typeface="Times New Roman" panose="02020603050405020304" pitchFamily="18" charset="0"/>
                </a:rPr>
                <a:t>Frequency</a:t>
              </a:r>
            </a:p>
          </p:txBody>
        </p:sp>
        <p:sp>
          <p:nvSpPr>
            <p:cNvPr id="59444" name="Text Box 52">
              <a:extLst>
                <a:ext uri="{FF2B5EF4-FFF2-40B4-BE49-F238E27FC236}">
                  <a16:creationId xmlns:a16="http://schemas.microsoft.com/office/drawing/2014/main" id="{93F5D9F9-432A-4AB6-A31B-83C4CA60C3D4}"/>
                </a:ext>
              </a:extLst>
            </p:cNvPr>
            <p:cNvSpPr txBox="1">
              <a:spLocks noChangeArrowheads="1"/>
            </p:cNvSpPr>
            <p:nvPr/>
          </p:nvSpPr>
          <p:spPr bwMode="auto">
            <a:xfrm>
              <a:off x="2856" y="3036"/>
              <a:ext cx="5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400">
                  <a:latin typeface="Times New Roman" panose="02020603050405020304" pitchFamily="18" charset="0"/>
                </a:rPr>
                <a:t>Class</a:t>
              </a:r>
            </a:p>
          </p:txBody>
        </p:sp>
        <p:sp>
          <p:nvSpPr>
            <p:cNvPr id="59445" name="Rectangle 53">
              <a:extLst>
                <a:ext uri="{FF2B5EF4-FFF2-40B4-BE49-F238E27FC236}">
                  <a16:creationId xmlns:a16="http://schemas.microsoft.com/office/drawing/2014/main" id="{E8AF0292-68A3-45F1-B16C-9E12B8EAAF64}"/>
                </a:ext>
              </a:extLst>
            </p:cNvPr>
            <p:cNvSpPr>
              <a:spLocks noChangeArrowheads="1"/>
            </p:cNvSpPr>
            <p:nvPr/>
          </p:nvSpPr>
          <p:spPr bwMode="auto">
            <a:xfrm>
              <a:off x="3389" y="2047"/>
              <a:ext cx="391" cy="805"/>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9446" name="Rectangle 54">
              <a:extLst>
                <a:ext uri="{FF2B5EF4-FFF2-40B4-BE49-F238E27FC236}">
                  <a16:creationId xmlns:a16="http://schemas.microsoft.com/office/drawing/2014/main" id="{4B4194BA-67FF-45DC-905E-06727FC856DF}"/>
                </a:ext>
              </a:extLst>
            </p:cNvPr>
            <p:cNvSpPr>
              <a:spLocks noChangeArrowheads="1"/>
            </p:cNvSpPr>
            <p:nvPr/>
          </p:nvSpPr>
          <p:spPr bwMode="auto">
            <a:xfrm>
              <a:off x="3775" y="2448"/>
              <a:ext cx="385" cy="404"/>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a:extLst>
              <a:ext uri="{FF2B5EF4-FFF2-40B4-BE49-F238E27FC236}">
                <a16:creationId xmlns:a16="http://schemas.microsoft.com/office/drawing/2014/main" id="{F9C91FA1-11C5-4A90-AE26-02C27FB32A9C}"/>
              </a:ext>
            </a:extLst>
          </p:cNvPr>
          <p:cNvSpPr txBox="1">
            <a:spLocks noChangeArrowheads="1"/>
          </p:cNvSpPr>
          <p:nvPr/>
        </p:nvSpPr>
        <p:spPr bwMode="auto">
          <a:xfrm>
            <a:off x="0" y="0"/>
            <a:ext cx="9234488"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400" b="1">
                <a:latin typeface="Times New Roman" panose="02020603050405020304" pitchFamily="18" charset="0"/>
              </a:rPr>
              <a:t>Example</a:t>
            </a:r>
            <a:r>
              <a:rPr lang="en-IE" altLang="en-US" sz="2400">
                <a:latin typeface="Times New Roman" panose="02020603050405020304" pitchFamily="18" charset="0"/>
              </a:rPr>
              <a:t>  The following data gives the time in days it takes a </a:t>
            </a:r>
          </a:p>
          <a:p>
            <a:pPr eaLnBrk="0" hangingPunct="0"/>
            <a:r>
              <a:rPr lang="en-IE" altLang="en-US" sz="2400">
                <a:latin typeface="Times New Roman" panose="02020603050405020304" pitchFamily="18" charset="0"/>
              </a:rPr>
              <a:t>                 manufacturing firm to supply price quotes to customers.  Work </a:t>
            </a:r>
          </a:p>
          <a:p>
            <a:pPr eaLnBrk="0" hangingPunct="0"/>
            <a:r>
              <a:rPr lang="en-IE" altLang="en-US" sz="2400">
                <a:latin typeface="Times New Roman" panose="02020603050405020304" pitchFamily="18" charset="0"/>
              </a:rPr>
              <a:t>	     out the frequencies and relative frequencies and draw a </a:t>
            </a:r>
          </a:p>
          <a:p>
            <a:pPr eaLnBrk="0" hangingPunct="0"/>
            <a:r>
              <a:rPr lang="en-IE" altLang="en-US" sz="2400">
                <a:latin typeface="Times New Roman" panose="02020603050405020304" pitchFamily="18" charset="0"/>
              </a:rPr>
              <a:t>	     histogram.  </a:t>
            </a:r>
          </a:p>
          <a:p>
            <a:pPr eaLnBrk="0" hangingPunct="0"/>
            <a:r>
              <a:rPr lang="en-IE" altLang="en-US" sz="2400">
                <a:latin typeface="Times New Roman" panose="02020603050405020304" pitchFamily="18" charset="0"/>
              </a:rPr>
              <a:t>2.36   5.73   6.60   10.05   5.13   1.88   2.52   2.00   4.69   1.91   6.75   </a:t>
            </a:r>
          </a:p>
          <a:p>
            <a:pPr eaLnBrk="0" hangingPunct="0"/>
            <a:r>
              <a:rPr lang="en-IE" altLang="en-US" sz="2400">
                <a:latin typeface="Times New Roman" panose="02020603050405020304" pitchFamily="18" charset="0"/>
              </a:rPr>
              <a:t>3.92   3.46   2.64   3.63   3.44   9.49   4.90   7.45   20.23   3.91   1.70   </a:t>
            </a:r>
          </a:p>
          <a:p>
            <a:pPr eaLnBrk="0" hangingPunct="0"/>
            <a:r>
              <a:rPr lang="en-IE" altLang="en-US" sz="2400">
                <a:latin typeface="Times New Roman" panose="02020603050405020304" pitchFamily="18" charset="0"/>
              </a:rPr>
              <a:t>16.29   5.52   1.44</a:t>
            </a:r>
          </a:p>
        </p:txBody>
      </p:sp>
      <p:graphicFrame>
        <p:nvGraphicFramePr>
          <p:cNvPr id="60419" name="Group 3">
            <a:extLst>
              <a:ext uri="{FF2B5EF4-FFF2-40B4-BE49-F238E27FC236}">
                <a16:creationId xmlns:a16="http://schemas.microsoft.com/office/drawing/2014/main" id="{4FAA590E-14E3-46DF-AFE6-C8CF98C07D2D}"/>
              </a:ext>
            </a:extLst>
          </p:cNvPr>
          <p:cNvGraphicFramePr>
            <a:graphicFrameLocks noGrp="1"/>
          </p:cNvGraphicFramePr>
          <p:nvPr/>
        </p:nvGraphicFramePr>
        <p:xfrm>
          <a:off x="2484438" y="2276475"/>
          <a:ext cx="6096000" cy="4358640"/>
        </p:xfrm>
        <a:graphic>
          <a:graphicData uri="http://schemas.openxmlformats.org/drawingml/2006/table">
            <a:tbl>
              <a:tblPr/>
              <a:tblGrid>
                <a:gridCol w="2032000">
                  <a:extLst>
                    <a:ext uri="{9D8B030D-6E8A-4147-A177-3AD203B41FA5}">
                      <a16:colId xmlns:a16="http://schemas.microsoft.com/office/drawing/2014/main" val="530771596"/>
                    </a:ext>
                  </a:extLst>
                </a:gridCol>
                <a:gridCol w="2032000">
                  <a:extLst>
                    <a:ext uri="{9D8B030D-6E8A-4147-A177-3AD203B41FA5}">
                      <a16:colId xmlns:a16="http://schemas.microsoft.com/office/drawing/2014/main" val="3839606831"/>
                    </a:ext>
                  </a:extLst>
                </a:gridCol>
                <a:gridCol w="2032000">
                  <a:extLst>
                    <a:ext uri="{9D8B030D-6E8A-4147-A177-3AD203B41FA5}">
                      <a16:colId xmlns:a16="http://schemas.microsoft.com/office/drawing/2014/main" val="3448840588"/>
                    </a:ext>
                  </a:extLst>
                </a:gridCol>
              </a:tblGrid>
              <a:tr h="406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1" i="0" u="none" strike="noStrike" cap="none" normalizeH="0" baseline="0">
                          <a:ln>
                            <a:noFill/>
                          </a:ln>
                          <a:solidFill>
                            <a:schemeClr val="tx1"/>
                          </a:solidFill>
                          <a:effectLst/>
                          <a:latin typeface="Times New Roman" panose="02020603050405020304" pitchFamily="18"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1" i="0" u="none" strike="noStrike" cap="none" normalizeH="0" baseline="0">
                          <a:ln>
                            <a:noFill/>
                          </a:ln>
                          <a:solidFill>
                            <a:schemeClr val="tx1"/>
                          </a:solidFill>
                          <a:effectLst/>
                          <a:latin typeface="Times New Roman" panose="02020603050405020304" pitchFamily="18" charset="0"/>
                        </a:rPr>
                        <a:t>Frequency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1" i="0" u="none" strike="noStrike" cap="none" normalizeH="0" baseline="0">
                          <a:ln>
                            <a:noFill/>
                          </a:ln>
                          <a:solidFill>
                            <a:schemeClr val="tx1"/>
                          </a:solidFill>
                          <a:effectLst/>
                          <a:latin typeface="Times New Roman" panose="02020603050405020304" pitchFamily="18" charset="0"/>
                        </a:rPr>
                        <a:t>Relative Frequency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25173243"/>
                  </a:ext>
                </a:extLst>
              </a:tr>
              <a:tr h="406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0.00 to 2.49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0.24   (6/25)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20050960"/>
                  </a:ext>
                </a:extLst>
              </a:tr>
              <a:tr h="406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2.50 to 4.99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0.36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40264474"/>
                  </a:ext>
                </a:extLst>
              </a:tr>
              <a:tr h="406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5.00 to 7.49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0.24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61128860"/>
                  </a:ext>
                </a:extLst>
              </a:tr>
              <a:tr h="406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7.50 to 9.99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0.04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83072917"/>
                  </a:ext>
                </a:extLst>
              </a:tr>
              <a:tr h="406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10.00 to 12.49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0.04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30523572"/>
                  </a:ext>
                </a:extLst>
              </a:tr>
              <a:tr h="406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12.50 to 14.90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0812278"/>
                  </a:ext>
                </a:extLst>
              </a:tr>
              <a:tr h="406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15.00 to 17.49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0.04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14846097"/>
                  </a:ext>
                </a:extLst>
              </a:tr>
              <a:tr h="406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17.50 to 19.99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00849696"/>
                  </a:ext>
                </a:extLst>
              </a:tr>
              <a:tr h="406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20.00 to 22.49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0.04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39967179"/>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42" name="Group 2">
            <a:extLst>
              <a:ext uri="{FF2B5EF4-FFF2-40B4-BE49-F238E27FC236}">
                <a16:creationId xmlns:a16="http://schemas.microsoft.com/office/drawing/2014/main" id="{844B51C0-F771-4CD1-82A9-97909A547D42}"/>
              </a:ext>
            </a:extLst>
          </p:cNvPr>
          <p:cNvGrpSpPr>
            <a:grpSpLocks/>
          </p:cNvGrpSpPr>
          <p:nvPr/>
        </p:nvGrpSpPr>
        <p:grpSpPr bwMode="auto">
          <a:xfrm>
            <a:off x="354013" y="131763"/>
            <a:ext cx="8064500" cy="6738937"/>
            <a:chOff x="223" y="83"/>
            <a:chExt cx="5080" cy="4245"/>
          </a:xfrm>
        </p:grpSpPr>
        <p:grpSp>
          <p:nvGrpSpPr>
            <p:cNvPr id="61443" name="Group 3">
              <a:extLst>
                <a:ext uri="{FF2B5EF4-FFF2-40B4-BE49-F238E27FC236}">
                  <a16:creationId xmlns:a16="http://schemas.microsoft.com/office/drawing/2014/main" id="{A59CA217-08A6-47FA-B106-1D311132CE95}"/>
                </a:ext>
              </a:extLst>
            </p:cNvPr>
            <p:cNvGrpSpPr>
              <a:grpSpLocks/>
            </p:cNvGrpSpPr>
            <p:nvPr/>
          </p:nvGrpSpPr>
          <p:grpSpPr bwMode="auto">
            <a:xfrm>
              <a:off x="417" y="83"/>
              <a:ext cx="4886" cy="3925"/>
              <a:chOff x="204" y="73"/>
              <a:chExt cx="4886" cy="3925"/>
            </a:xfrm>
          </p:grpSpPr>
          <p:grpSp>
            <p:nvGrpSpPr>
              <p:cNvPr id="61444" name="Group 4">
                <a:extLst>
                  <a:ext uri="{FF2B5EF4-FFF2-40B4-BE49-F238E27FC236}">
                    <a16:creationId xmlns:a16="http://schemas.microsoft.com/office/drawing/2014/main" id="{35CD3249-D827-43EE-AEF5-33AE7B8B1277}"/>
                  </a:ext>
                </a:extLst>
              </p:cNvPr>
              <p:cNvGrpSpPr>
                <a:grpSpLocks/>
              </p:cNvGrpSpPr>
              <p:nvPr/>
            </p:nvGrpSpPr>
            <p:grpSpPr bwMode="auto">
              <a:xfrm>
                <a:off x="431" y="210"/>
                <a:ext cx="4659" cy="3788"/>
                <a:chOff x="431" y="210"/>
                <a:chExt cx="4659" cy="3788"/>
              </a:xfrm>
            </p:grpSpPr>
            <p:sp>
              <p:nvSpPr>
                <p:cNvPr id="61445" name="Line 5">
                  <a:extLst>
                    <a:ext uri="{FF2B5EF4-FFF2-40B4-BE49-F238E27FC236}">
                      <a16:creationId xmlns:a16="http://schemas.microsoft.com/office/drawing/2014/main" id="{B3C96206-8461-40F4-B7C0-50A334A76B5F}"/>
                    </a:ext>
                  </a:extLst>
                </p:cNvPr>
                <p:cNvSpPr>
                  <a:spLocks noChangeShapeType="1"/>
                </p:cNvSpPr>
                <p:nvPr/>
              </p:nvSpPr>
              <p:spPr bwMode="auto">
                <a:xfrm>
                  <a:off x="4876" y="3642"/>
                  <a:ext cx="0" cy="1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61446" name="Line 6">
                  <a:extLst>
                    <a:ext uri="{FF2B5EF4-FFF2-40B4-BE49-F238E27FC236}">
                      <a16:creationId xmlns:a16="http://schemas.microsoft.com/office/drawing/2014/main" id="{6980A9E9-797F-4CAF-9D88-D5347D75B5FB}"/>
                    </a:ext>
                  </a:extLst>
                </p:cNvPr>
                <p:cNvSpPr>
                  <a:spLocks noChangeShapeType="1"/>
                </p:cNvSpPr>
                <p:nvPr/>
              </p:nvSpPr>
              <p:spPr bwMode="auto">
                <a:xfrm>
                  <a:off x="4396" y="3693"/>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61447" name="Line 7">
                  <a:extLst>
                    <a:ext uri="{FF2B5EF4-FFF2-40B4-BE49-F238E27FC236}">
                      <a16:creationId xmlns:a16="http://schemas.microsoft.com/office/drawing/2014/main" id="{A157BB02-434E-4FDC-B5DD-CA71FFFD9138}"/>
                    </a:ext>
                  </a:extLst>
                </p:cNvPr>
                <p:cNvSpPr>
                  <a:spLocks noChangeShapeType="1"/>
                </p:cNvSpPr>
                <p:nvPr/>
              </p:nvSpPr>
              <p:spPr bwMode="auto">
                <a:xfrm>
                  <a:off x="3914" y="3642"/>
                  <a:ext cx="0" cy="1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61448" name="Line 8">
                  <a:extLst>
                    <a:ext uri="{FF2B5EF4-FFF2-40B4-BE49-F238E27FC236}">
                      <a16:creationId xmlns:a16="http://schemas.microsoft.com/office/drawing/2014/main" id="{8D9C21D9-278F-4E1A-A993-9D562D761108}"/>
                    </a:ext>
                  </a:extLst>
                </p:cNvPr>
                <p:cNvSpPr>
                  <a:spLocks noChangeShapeType="1"/>
                </p:cNvSpPr>
                <p:nvPr/>
              </p:nvSpPr>
              <p:spPr bwMode="auto">
                <a:xfrm>
                  <a:off x="3433" y="3693"/>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61449" name="Line 9">
                  <a:extLst>
                    <a:ext uri="{FF2B5EF4-FFF2-40B4-BE49-F238E27FC236}">
                      <a16:creationId xmlns:a16="http://schemas.microsoft.com/office/drawing/2014/main" id="{1AF17B00-76CC-43D3-BAE0-7D3141211938}"/>
                    </a:ext>
                  </a:extLst>
                </p:cNvPr>
                <p:cNvSpPr>
                  <a:spLocks noChangeShapeType="1"/>
                </p:cNvSpPr>
                <p:nvPr/>
              </p:nvSpPr>
              <p:spPr bwMode="auto">
                <a:xfrm>
                  <a:off x="2951" y="3642"/>
                  <a:ext cx="0" cy="1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61450" name="Line 10">
                  <a:extLst>
                    <a:ext uri="{FF2B5EF4-FFF2-40B4-BE49-F238E27FC236}">
                      <a16:creationId xmlns:a16="http://schemas.microsoft.com/office/drawing/2014/main" id="{BEC864B6-C34F-4AD0-A112-681279DACF2A}"/>
                    </a:ext>
                  </a:extLst>
                </p:cNvPr>
                <p:cNvSpPr>
                  <a:spLocks noChangeShapeType="1"/>
                </p:cNvSpPr>
                <p:nvPr/>
              </p:nvSpPr>
              <p:spPr bwMode="auto">
                <a:xfrm>
                  <a:off x="2471" y="3693"/>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61451" name="Line 11">
                  <a:extLst>
                    <a:ext uri="{FF2B5EF4-FFF2-40B4-BE49-F238E27FC236}">
                      <a16:creationId xmlns:a16="http://schemas.microsoft.com/office/drawing/2014/main" id="{82EECB14-FB51-409D-8B38-3DEA6C2ABD9C}"/>
                    </a:ext>
                  </a:extLst>
                </p:cNvPr>
                <p:cNvSpPr>
                  <a:spLocks noChangeShapeType="1"/>
                </p:cNvSpPr>
                <p:nvPr/>
              </p:nvSpPr>
              <p:spPr bwMode="auto">
                <a:xfrm>
                  <a:off x="1989" y="3642"/>
                  <a:ext cx="0" cy="1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61452" name="Line 12">
                  <a:extLst>
                    <a:ext uri="{FF2B5EF4-FFF2-40B4-BE49-F238E27FC236}">
                      <a16:creationId xmlns:a16="http://schemas.microsoft.com/office/drawing/2014/main" id="{843BDDB2-2630-461E-8610-77BE4DB65802}"/>
                    </a:ext>
                  </a:extLst>
                </p:cNvPr>
                <p:cNvSpPr>
                  <a:spLocks noChangeShapeType="1"/>
                </p:cNvSpPr>
                <p:nvPr/>
              </p:nvSpPr>
              <p:spPr bwMode="auto">
                <a:xfrm>
                  <a:off x="1508" y="3693"/>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61453" name="Line 13">
                  <a:extLst>
                    <a:ext uri="{FF2B5EF4-FFF2-40B4-BE49-F238E27FC236}">
                      <a16:creationId xmlns:a16="http://schemas.microsoft.com/office/drawing/2014/main" id="{A9508394-E87F-4CA6-8596-F61EF78E06AA}"/>
                    </a:ext>
                  </a:extLst>
                </p:cNvPr>
                <p:cNvSpPr>
                  <a:spLocks noChangeShapeType="1"/>
                </p:cNvSpPr>
                <p:nvPr/>
              </p:nvSpPr>
              <p:spPr bwMode="auto">
                <a:xfrm>
                  <a:off x="1026" y="3642"/>
                  <a:ext cx="0" cy="1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61454" name="Line 14">
                  <a:extLst>
                    <a:ext uri="{FF2B5EF4-FFF2-40B4-BE49-F238E27FC236}">
                      <a16:creationId xmlns:a16="http://schemas.microsoft.com/office/drawing/2014/main" id="{892BDC6D-AE07-408D-B46B-B3F108A03E91}"/>
                    </a:ext>
                  </a:extLst>
                </p:cNvPr>
                <p:cNvSpPr>
                  <a:spLocks noChangeShapeType="1"/>
                </p:cNvSpPr>
                <p:nvPr/>
              </p:nvSpPr>
              <p:spPr bwMode="auto">
                <a:xfrm>
                  <a:off x="546" y="3693"/>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61455" name="Line 15">
                  <a:extLst>
                    <a:ext uri="{FF2B5EF4-FFF2-40B4-BE49-F238E27FC236}">
                      <a16:creationId xmlns:a16="http://schemas.microsoft.com/office/drawing/2014/main" id="{81241EF8-D563-4DEF-AABB-21EE47B7202B}"/>
                    </a:ext>
                  </a:extLst>
                </p:cNvPr>
                <p:cNvSpPr>
                  <a:spLocks noChangeShapeType="1"/>
                </p:cNvSpPr>
                <p:nvPr/>
              </p:nvSpPr>
              <p:spPr bwMode="auto">
                <a:xfrm>
                  <a:off x="476" y="3743"/>
                  <a:ext cx="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61456" name="Line 16">
                  <a:extLst>
                    <a:ext uri="{FF2B5EF4-FFF2-40B4-BE49-F238E27FC236}">
                      <a16:creationId xmlns:a16="http://schemas.microsoft.com/office/drawing/2014/main" id="{086E15CE-E6A0-4E82-BD77-A8785302DA7A}"/>
                    </a:ext>
                  </a:extLst>
                </p:cNvPr>
                <p:cNvSpPr>
                  <a:spLocks noChangeShapeType="1"/>
                </p:cNvSpPr>
                <p:nvPr/>
              </p:nvSpPr>
              <p:spPr bwMode="auto">
                <a:xfrm>
                  <a:off x="476" y="3390"/>
                  <a:ext cx="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61457" name="Line 17">
                  <a:extLst>
                    <a:ext uri="{FF2B5EF4-FFF2-40B4-BE49-F238E27FC236}">
                      <a16:creationId xmlns:a16="http://schemas.microsoft.com/office/drawing/2014/main" id="{AC13AF3E-A427-4F59-9FDE-61C4562C5E8E}"/>
                    </a:ext>
                  </a:extLst>
                </p:cNvPr>
                <p:cNvSpPr>
                  <a:spLocks noChangeShapeType="1"/>
                </p:cNvSpPr>
                <p:nvPr/>
              </p:nvSpPr>
              <p:spPr bwMode="auto">
                <a:xfrm>
                  <a:off x="476" y="3039"/>
                  <a:ext cx="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61458" name="Line 18">
                  <a:extLst>
                    <a:ext uri="{FF2B5EF4-FFF2-40B4-BE49-F238E27FC236}">
                      <a16:creationId xmlns:a16="http://schemas.microsoft.com/office/drawing/2014/main" id="{3C9BC64B-5A08-412B-8F1E-21300D67BEF3}"/>
                    </a:ext>
                  </a:extLst>
                </p:cNvPr>
                <p:cNvSpPr>
                  <a:spLocks noChangeShapeType="1"/>
                </p:cNvSpPr>
                <p:nvPr/>
              </p:nvSpPr>
              <p:spPr bwMode="auto">
                <a:xfrm>
                  <a:off x="476" y="2686"/>
                  <a:ext cx="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61459" name="Line 19">
                  <a:extLst>
                    <a:ext uri="{FF2B5EF4-FFF2-40B4-BE49-F238E27FC236}">
                      <a16:creationId xmlns:a16="http://schemas.microsoft.com/office/drawing/2014/main" id="{7762726F-01FF-4A2F-8F8B-34418016694D}"/>
                    </a:ext>
                  </a:extLst>
                </p:cNvPr>
                <p:cNvSpPr>
                  <a:spLocks noChangeShapeType="1"/>
                </p:cNvSpPr>
                <p:nvPr/>
              </p:nvSpPr>
              <p:spPr bwMode="auto">
                <a:xfrm>
                  <a:off x="476" y="2334"/>
                  <a:ext cx="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61460" name="Line 20">
                  <a:extLst>
                    <a:ext uri="{FF2B5EF4-FFF2-40B4-BE49-F238E27FC236}">
                      <a16:creationId xmlns:a16="http://schemas.microsoft.com/office/drawing/2014/main" id="{61C83A67-8D71-4E22-93B9-001EB5431644}"/>
                    </a:ext>
                  </a:extLst>
                </p:cNvPr>
                <p:cNvSpPr>
                  <a:spLocks noChangeShapeType="1"/>
                </p:cNvSpPr>
                <p:nvPr/>
              </p:nvSpPr>
              <p:spPr bwMode="auto">
                <a:xfrm>
                  <a:off x="476" y="1981"/>
                  <a:ext cx="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61461" name="Line 21">
                  <a:extLst>
                    <a:ext uri="{FF2B5EF4-FFF2-40B4-BE49-F238E27FC236}">
                      <a16:creationId xmlns:a16="http://schemas.microsoft.com/office/drawing/2014/main" id="{1F757BAD-F766-42D4-9870-871DA6FF6C4F}"/>
                    </a:ext>
                  </a:extLst>
                </p:cNvPr>
                <p:cNvSpPr>
                  <a:spLocks noChangeShapeType="1"/>
                </p:cNvSpPr>
                <p:nvPr/>
              </p:nvSpPr>
              <p:spPr bwMode="auto">
                <a:xfrm>
                  <a:off x="476" y="1629"/>
                  <a:ext cx="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61462" name="Line 22">
                  <a:extLst>
                    <a:ext uri="{FF2B5EF4-FFF2-40B4-BE49-F238E27FC236}">
                      <a16:creationId xmlns:a16="http://schemas.microsoft.com/office/drawing/2014/main" id="{5725E1C8-7A36-4636-B514-EAB2B52C2F70}"/>
                    </a:ext>
                  </a:extLst>
                </p:cNvPr>
                <p:cNvSpPr>
                  <a:spLocks noChangeShapeType="1"/>
                </p:cNvSpPr>
                <p:nvPr/>
              </p:nvSpPr>
              <p:spPr bwMode="auto">
                <a:xfrm>
                  <a:off x="476" y="1277"/>
                  <a:ext cx="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61463" name="Line 23">
                  <a:extLst>
                    <a:ext uri="{FF2B5EF4-FFF2-40B4-BE49-F238E27FC236}">
                      <a16:creationId xmlns:a16="http://schemas.microsoft.com/office/drawing/2014/main" id="{8BB67D9A-55B1-4E86-84C3-BD30F9F71DAD}"/>
                    </a:ext>
                  </a:extLst>
                </p:cNvPr>
                <p:cNvSpPr>
                  <a:spLocks noChangeShapeType="1"/>
                </p:cNvSpPr>
                <p:nvPr/>
              </p:nvSpPr>
              <p:spPr bwMode="auto">
                <a:xfrm>
                  <a:off x="476" y="925"/>
                  <a:ext cx="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61464" name="Line 24">
                  <a:extLst>
                    <a:ext uri="{FF2B5EF4-FFF2-40B4-BE49-F238E27FC236}">
                      <a16:creationId xmlns:a16="http://schemas.microsoft.com/office/drawing/2014/main" id="{F83DF5B5-DD6B-4F6D-B3E6-D3ECB285E133}"/>
                    </a:ext>
                  </a:extLst>
                </p:cNvPr>
                <p:cNvSpPr>
                  <a:spLocks noChangeShapeType="1"/>
                </p:cNvSpPr>
                <p:nvPr/>
              </p:nvSpPr>
              <p:spPr bwMode="auto">
                <a:xfrm>
                  <a:off x="476" y="572"/>
                  <a:ext cx="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61465" name="Rectangle 25">
                  <a:extLst>
                    <a:ext uri="{FF2B5EF4-FFF2-40B4-BE49-F238E27FC236}">
                      <a16:creationId xmlns:a16="http://schemas.microsoft.com/office/drawing/2014/main" id="{6FCFFBF7-483B-4997-9849-DD3289FD41D9}"/>
                    </a:ext>
                  </a:extLst>
                </p:cNvPr>
                <p:cNvSpPr>
                  <a:spLocks noChangeArrowheads="1"/>
                </p:cNvSpPr>
                <p:nvPr/>
              </p:nvSpPr>
              <p:spPr bwMode="auto">
                <a:xfrm>
                  <a:off x="546" y="210"/>
                  <a:ext cx="4330" cy="353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1466" name="Text Box 26">
                  <a:extLst>
                    <a:ext uri="{FF2B5EF4-FFF2-40B4-BE49-F238E27FC236}">
                      <a16:creationId xmlns:a16="http://schemas.microsoft.com/office/drawing/2014/main" id="{CCCBF22D-DA10-46BF-AFBF-25852410A352}"/>
                    </a:ext>
                  </a:extLst>
                </p:cNvPr>
                <p:cNvSpPr txBox="1">
                  <a:spLocks noChangeArrowheads="1"/>
                </p:cNvSpPr>
                <p:nvPr/>
              </p:nvSpPr>
              <p:spPr bwMode="auto">
                <a:xfrm>
                  <a:off x="431" y="3748"/>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000">
                      <a:latin typeface="Times New Roman" panose="02020603050405020304" pitchFamily="18" charset="0"/>
                    </a:rPr>
                    <a:t>0</a:t>
                  </a:r>
                </a:p>
              </p:txBody>
            </p:sp>
            <p:sp>
              <p:nvSpPr>
                <p:cNvPr id="61467" name="Text Box 27">
                  <a:extLst>
                    <a:ext uri="{FF2B5EF4-FFF2-40B4-BE49-F238E27FC236}">
                      <a16:creationId xmlns:a16="http://schemas.microsoft.com/office/drawing/2014/main" id="{8849102E-1249-40F7-8DCC-C63CFC55F405}"/>
                    </a:ext>
                  </a:extLst>
                </p:cNvPr>
                <p:cNvSpPr txBox="1">
                  <a:spLocks noChangeArrowheads="1"/>
                </p:cNvSpPr>
                <p:nvPr/>
              </p:nvSpPr>
              <p:spPr bwMode="auto">
                <a:xfrm>
                  <a:off x="884" y="3748"/>
                  <a:ext cx="3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000">
                      <a:latin typeface="Times New Roman" panose="02020603050405020304" pitchFamily="18" charset="0"/>
                    </a:rPr>
                    <a:t>2.5</a:t>
                  </a:r>
                </a:p>
              </p:txBody>
            </p:sp>
            <p:sp>
              <p:nvSpPr>
                <p:cNvPr id="61468" name="Text Box 28">
                  <a:extLst>
                    <a:ext uri="{FF2B5EF4-FFF2-40B4-BE49-F238E27FC236}">
                      <a16:creationId xmlns:a16="http://schemas.microsoft.com/office/drawing/2014/main" id="{29D53ADD-DE32-49C1-B489-D04EB8206CD8}"/>
                    </a:ext>
                  </a:extLst>
                </p:cNvPr>
                <p:cNvSpPr txBox="1">
                  <a:spLocks noChangeArrowheads="1"/>
                </p:cNvSpPr>
                <p:nvPr/>
              </p:nvSpPr>
              <p:spPr bwMode="auto">
                <a:xfrm>
                  <a:off x="1338" y="3748"/>
                  <a:ext cx="3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000">
                      <a:latin typeface="Times New Roman" panose="02020603050405020304" pitchFamily="18" charset="0"/>
                    </a:rPr>
                    <a:t>5.0</a:t>
                  </a:r>
                </a:p>
              </p:txBody>
            </p:sp>
            <p:sp>
              <p:nvSpPr>
                <p:cNvPr id="61469" name="Text Box 29">
                  <a:extLst>
                    <a:ext uri="{FF2B5EF4-FFF2-40B4-BE49-F238E27FC236}">
                      <a16:creationId xmlns:a16="http://schemas.microsoft.com/office/drawing/2014/main" id="{07AE7D22-D1C0-4E42-B23C-C4B1BF4644F9}"/>
                    </a:ext>
                  </a:extLst>
                </p:cNvPr>
                <p:cNvSpPr txBox="1">
                  <a:spLocks noChangeArrowheads="1"/>
                </p:cNvSpPr>
                <p:nvPr/>
              </p:nvSpPr>
              <p:spPr bwMode="auto">
                <a:xfrm>
                  <a:off x="1837" y="3748"/>
                  <a:ext cx="3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000">
                      <a:latin typeface="Times New Roman" panose="02020603050405020304" pitchFamily="18" charset="0"/>
                    </a:rPr>
                    <a:t>7.5</a:t>
                  </a:r>
                </a:p>
              </p:txBody>
            </p:sp>
            <p:sp>
              <p:nvSpPr>
                <p:cNvPr id="61470" name="Text Box 30">
                  <a:extLst>
                    <a:ext uri="{FF2B5EF4-FFF2-40B4-BE49-F238E27FC236}">
                      <a16:creationId xmlns:a16="http://schemas.microsoft.com/office/drawing/2014/main" id="{F20FD1D5-048B-49F2-A860-1A79A890DF94}"/>
                    </a:ext>
                  </a:extLst>
                </p:cNvPr>
                <p:cNvSpPr txBox="1">
                  <a:spLocks noChangeArrowheads="1"/>
                </p:cNvSpPr>
                <p:nvPr/>
              </p:nvSpPr>
              <p:spPr bwMode="auto">
                <a:xfrm>
                  <a:off x="2290" y="3748"/>
                  <a:ext cx="3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000">
                      <a:latin typeface="Times New Roman" panose="02020603050405020304" pitchFamily="18" charset="0"/>
                    </a:rPr>
                    <a:t>10.0</a:t>
                  </a:r>
                </a:p>
              </p:txBody>
            </p:sp>
            <p:sp>
              <p:nvSpPr>
                <p:cNvPr id="61471" name="Text Box 31">
                  <a:extLst>
                    <a:ext uri="{FF2B5EF4-FFF2-40B4-BE49-F238E27FC236}">
                      <a16:creationId xmlns:a16="http://schemas.microsoft.com/office/drawing/2014/main" id="{F092E3E7-3880-49CF-A298-529B351B2025}"/>
                    </a:ext>
                  </a:extLst>
                </p:cNvPr>
                <p:cNvSpPr txBox="1">
                  <a:spLocks noChangeArrowheads="1"/>
                </p:cNvSpPr>
                <p:nvPr/>
              </p:nvSpPr>
              <p:spPr bwMode="auto">
                <a:xfrm>
                  <a:off x="2744" y="3748"/>
                  <a:ext cx="3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000">
                      <a:latin typeface="Times New Roman" panose="02020603050405020304" pitchFamily="18" charset="0"/>
                    </a:rPr>
                    <a:t>12.5</a:t>
                  </a:r>
                </a:p>
              </p:txBody>
            </p:sp>
            <p:sp>
              <p:nvSpPr>
                <p:cNvPr id="61472" name="Text Box 32">
                  <a:extLst>
                    <a:ext uri="{FF2B5EF4-FFF2-40B4-BE49-F238E27FC236}">
                      <a16:creationId xmlns:a16="http://schemas.microsoft.com/office/drawing/2014/main" id="{03F0B712-54D2-4E56-9BA9-9E8F067A7A39}"/>
                    </a:ext>
                  </a:extLst>
                </p:cNvPr>
                <p:cNvSpPr txBox="1">
                  <a:spLocks noChangeArrowheads="1"/>
                </p:cNvSpPr>
                <p:nvPr/>
              </p:nvSpPr>
              <p:spPr bwMode="auto">
                <a:xfrm>
                  <a:off x="3243" y="3748"/>
                  <a:ext cx="3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000">
                      <a:latin typeface="Times New Roman" panose="02020603050405020304" pitchFamily="18" charset="0"/>
                    </a:rPr>
                    <a:t>15.0</a:t>
                  </a:r>
                </a:p>
              </p:txBody>
            </p:sp>
            <p:sp>
              <p:nvSpPr>
                <p:cNvPr id="61473" name="Text Box 33">
                  <a:extLst>
                    <a:ext uri="{FF2B5EF4-FFF2-40B4-BE49-F238E27FC236}">
                      <a16:creationId xmlns:a16="http://schemas.microsoft.com/office/drawing/2014/main" id="{BBF280D1-E020-4857-984B-19E1502B7751}"/>
                    </a:ext>
                  </a:extLst>
                </p:cNvPr>
                <p:cNvSpPr txBox="1">
                  <a:spLocks noChangeArrowheads="1"/>
                </p:cNvSpPr>
                <p:nvPr/>
              </p:nvSpPr>
              <p:spPr bwMode="auto">
                <a:xfrm>
                  <a:off x="3742" y="3748"/>
                  <a:ext cx="3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000">
                      <a:latin typeface="Times New Roman" panose="02020603050405020304" pitchFamily="18" charset="0"/>
                    </a:rPr>
                    <a:t>17.5</a:t>
                  </a:r>
                </a:p>
              </p:txBody>
            </p:sp>
            <p:sp>
              <p:nvSpPr>
                <p:cNvPr id="61474" name="Text Box 34">
                  <a:extLst>
                    <a:ext uri="{FF2B5EF4-FFF2-40B4-BE49-F238E27FC236}">
                      <a16:creationId xmlns:a16="http://schemas.microsoft.com/office/drawing/2014/main" id="{80683E55-E9C3-48ED-9748-11C33CA14C5C}"/>
                    </a:ext>
                  </a:extLst>
                </p:cNvPr>
                <p:cNvSpPr txBox="1">
                  <a:spLocks noChangeArrowheads="1"/>
                </p:cNvSpPr>
                <p:nvPr/>
              </p:nvSpPr>
              <p:spPr bwMode="auto">
                <a:xfrm>
                  <a:off x="4195" y="3748"/>
                  <a:ext cx="3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000">
                      <a:latin typeface="Times New Roman" panose="02020603050405020304" pitchFamily="18" charset="0"/>
                    </a:rPr>
                    <a:t>20.0</a:t>
                  </a:r>
                </a:p>
              </p:txBody>
            </p:sp>
            <p:sp>
              <p:nvSpPr>
                <p:cNvPr id="61475" name="Text Box 35">
                  <a:extLst>
                    <a:ext uri="{FF2B5EF4-FFF2-40B4-BE49-F238E27FC236}">
                      <a16:creationId xmlns:a16="http://schemas.microsoft.com/office/drawing/2014/main" id="{9E85D699-65EE-4D62-982C-2EE8766E4E81}"/>
                    </a:ext>
                  </a:extLst>
                </p:cNvPr>
                <p:cNvSpPr txBox="1">
                  <a:spLocks noChangeArrowheads="1"/>
                </p:cNvSpPr>
                <p:nvPr/>
              </p:nvSpPr>
              <p:spPr bwMode="auto">
                <a:xfrm>
                  <a:off x="4694" y="3748"/>
                  <a:ext cx="3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000">
                      <a:latin typeface="Times New Roman" panose="02020603050405020304" pitchFamily="18" charset="0"/>
                    </a:rPr>
                    <a:t>22.5</a:t>
                  </a:r>
                </a:p>
              </p:txBody>
            </p:sp>
            <p:sp>
              <p:nvSpPr>
                <p:cNvPr id="61476" name="Line 36">
                  <a:extLst>
                    <a:ext uri="{FF2B5EF4-FFF2-40B4-BE49-F238E27FC236}">
                      <a16:creationId xmlns:a16="http://schemas.microsoft.com/office/drawing/2014/main" id="{8DF9206B-80AB-4462-AB5D-5D1965480B4F}"/>
                    </a:ext>
                  </a:extLst>
                </p:cNvPr>
                <p:cNvSpPr>
                  <a:spLocks noChangeShapeType="1"/>
                </p:cNvSpPr>
                <p:nvPr/>
              </p:nvSpPr>
              <p:spPr bwMode="auto">
                <a:xfrm>
                  <a:off x="476" y="210"/>
                  <a:ext cx="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sp>
            <p:nvSpPr>
              <p:cNvPr id="61477" name="Text Box 37">
                <a:extLst>
                  <a:ext uri="{FF2B5EF4-FFF2-40B4-BE49-F238E27FC236}">
                    <a16:creationId xmlns:a16="http://schemas.microsoft.com/office/drawing/2014/main" id="{5D967F93-7325-434E-9E5E-E39D09F9167C}"/>
                  </a:ext>
                </a:extLst>
              </p:cNvPr>
              <p:cNvSpPr txBox="1">
                <a:spLocks noChangeArrowheads="1"/>
              </p:cNvSpPr>
              <p:nvPr/>
            </p:nvSpPr>
            <p:spPr bwMode="auto">
              <a:xfrm>
                <a:off x="295" y="356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400">
                    <a:latin typeface="Times New Roman" panose="02020603050405020304" pitchFamily="18" charset="0"/>
                  </a:rPr>
                  <a:t>0</a:t>
                </a:r>
              </a:p>
            </p:txBody>
          </p:sp>
          <p:sp>
            <p:nvSpPr>
              <p:cNvPr id="61478" name="Text Box 38">
                <a:extLst>
                  <a:ext uri="{FF2B5EF4-FFF2-40B4-BE49-F238E27FC236}">
                    <a16:creationId xmlns:a16="http://schemas.microsoft.com/office/drawing/2014/main" id="{027677E1-65FB-4E3C-97CA-2B048641CC36}"/>
                  </a:ext>
                </a:extLst>
              </p:cNvPr>
              <p:cNvSpPr txBox="1">
                <a:spLocks noChangeArrowheads="1"/>
              </p:cNvSpPr>
              <p:nvPr/>
            </p:nvSpPr>
            <p:spPr bwMode="auto">
              <a:xfrm>
                <a:off x="340" y="3249"/>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000">
                    <a:latin typeface="Times New Roman" panose="02020603050405020304" pitchFamily="18" charset="0"/>
                  </a:rPr>
                  <a:t>1</a:t>
                </a:r>
              </a:p>
            </p:txBody>
          </p:sp>
          <p:sp>
            <p:nvSpPr>
              <p:cNvPr id="61479" name="Text Box 39">
                <a:extLst>
                  <a:ext uri="{FF2B5EF4-FFF2-40B4-BE49-F238E27FC236}">
                    <a16:creationId xmlns:a16="http://schemas.microsoft.com/office/drawing/2014/main" id="{B0C719A8-0D3B-4531-A769-104DCF52494A}"/>
                  </a:ext>
                </a:extLst>
              </p:cNvPr>
              <p:cNvSpPr txBox="1">
                <a:spLocks noChangeArrowheads="1"/>
              </p:cNvSpPr>
              <p:nvPr/>
            </p:nvSpPr>
            <p:spPr bwMode="auto">
              <a:xfrm>
                <a:off x="340" y="2886"/>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000">
                    <a:latin typeface="Times New Roman" panose="02020603050405020304" pitchFamily="18" charset="0"/>
                  </a:rPr>
                  <a:t>2</a:t>
                </a:r>
              </a:p>
            </p:txBody>
          </p:sp>
          <p:sp>
            <p:nvSpPr>
              <p:cNvPr id="61480" name="Text Box 40">
                <a:extLst>
                  <a:ext uri="{FF2B5EF4-FFF2-40B4-BE49-F238E27FC236}">
                    <a16:creationId xmlns:a16="http://schemas.microsoft.com/office/drawing/2014/main" id="{F4667D11-A155-4EA6-9E6E-8B7F16359717}"/>
                  </a:ext>
                </a:extLst>
              </p:cNvPr>
              <p:cNvSpPr txBox="1">
                <a:spLocks noChangeArrowheads="1"/>
              </p:cNvSpPr>
              <p:nvPr/>
            </p:nvSpPr>
            <p:spPr bwMode="auto">
              <a:xfrm>
                <a:off x="340" y="2568"/>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000">
                    <a:latin typeface="Times New Roman" panose="02020603050405020304" pitchFamily="18" charset="0"/>
                  </a:rPr>
                  <a:t>3</a:t>
                </a:r>
              </a:p>
            </p:txBody>
          </p:sp>
          <p:sp>
            <p:nvSpPr>
              <p:cNvPr id="61481" name="Text Box 41">
                <a:extLst>
                  <a:ext uri="{FF2B5EF4-FFF2-40B4-BE49-F238E27FC236}">
                    <a16:creationId xmlns:a16="http://schemas.microsoft.com/office/drawing/2014/main" id="{4D39995A-B3D7-420A-8A1C-CBC090C71735}"/>
                  </a:ext>
                </a:extLst>
              </p:cNvPr>
              <p:cNvSpPr txBox="1">
                <a:spLocks noChangeArrowheads="1"/>
              </p:cNvSpPr>
              <p:nvPr/>
            </p:nvSpPr>
            <p:spPr bwMode="auto">
              <a:xfrm>
                <a:off x="340" y="220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000">
                    <a:latin typeface="Times New Roman" panose="02020603050405020304" pitchFamily="18" charset="0"/>
                  </a:rPr>
                  <a:t>4</a:t>
                </a:r>
              </a:p>
            </p:txBody>
          </p:sp>
          <p:sp>
            <p:nvSpPr>
              <p:cNvPr id="61482" name="Text Box 42">
                <a:extLst>
                  <a:ext uri="{FF2B5EF4-FFF2-40B4-BE49-F238E27FC236}">
                    <a16:creationId xmlns:a16="http://schemas.microsoft.com/office/drawing/2014/main" id="{48D0822C-6633-40F8-8EE4-55296AEE2AD3}"/>
                  </a:ext>
                </a:extLst>
              </p:cNvPr>
              <p:cNvSpPr txBox="1">
                <a:spLocks noChangeArrowheads="1"/>
              </p:cNvSpPr>
              <p:nvPr/>
            </p:nvSpPr>
            <p:spPr bwMode="auto">
              <a:xfrm>
                <a:off x="340" y="184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000">
                    <a:latin typeface="Times New Roman" panose="02020603050405020304" pitchFamily="18" charset="0"/>
                  </a:rPr>
                  <a:t>5</a:t>
                </a:r>
              </a:p>
            </p:txBody>
          </p:sp>
          <p:sp>
            <p:nvSpPr>
              <p:cNvPr id="61483" name="Text Box 43">
                <a:extLst>
                  <a:ext uri="{FF2B5EF4-FFF2-40B4-BE49-F238E27FC236}">
                    <a16:creationId xmlns:a16="http://schemas.microsoft.com/office/drawing/2014/main" id="{0962CCBC-3A33-40A0-8C70-A5CC99273C24}"/>
                  </a:ext>
                </a:extLst>
              </p:cNvPr>
              <p:cNvSpPr txBox="1">
                <a:spLocks noChangeArrowheads="1"/>
              </p:cNvSpPr>
              <p:nvPr/>
            </p:nvSpPr>
            <p:spPr bwMode="auto">
              <a:xfrm>
                <a:off x="340" y="150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000">
                    <a:latin typeface="Times New Roman" panose="02020603050405020304" pitchFamily="18" charset="0"/>
                  </a:rPr>
                  <a:t>6</a:t>
                </a:r>
              </a:p>
            </p:txBody>
          </p:sp>
          <p:sp>
            <p:nvSpPr>
              <p:cNvPr id="61484" name="Text Box 44">
                <a:extLst>
                  <a:ext uri="{FF2B5EF4-FFF2-40B4-BE49-F238E27FC236}">
                    <a16:creationId xmlns:a16="http://schemas.microsoft.com/office/drawing/2014/main" id="{BC9BB18D-09E1-4D1B-8BD4-6B1106A49ECA}"/>
                  </a:ext>
                </a:extLst>
              </p:cNvPr>
              <p:cNvSpPr txBox="1">
                <a:spLocks noChangeArrowheads="1"/>
              </p:cNvSpPr>
              <p:nvPr/>
            </p:nvSpPr>
            <p:spPr bwMode="auto">
              <a:xfrm>
                <a:off x="340" y="116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000">
                    <a:latin typeface="Times New Roman" panose="02020603050405020304" pitchFamily="18" charset="0"/>
                  </a:rPr>
                  <a:t>7</a:t>
                </a:r>
              </a:p>
            </p:txBody>
          </p:sp>
          <p:sp>
            <p:nvSpPr>
              <p:cNvPr id="61485" name="Text Box 45">
                <a:extLst>
                  <a:ext uri="{FF2B5EF4-FFF2-40B4-BE49-F238E27FC236}">
                    <a16:creationId xmlns:a16="http://schemas.microsoft.com/office/drawing/2014/main" id="{9AEC00B3-728B-480F-BB48-4833DB10FF9B}"/>
                  </a:ext>
                </a:extLst>
              </p:cNvPr>
              <p:cNvSpPr txBox="1">
                <a:spLocks noChangeArrowheads="1"/>
              </p:cNvSpPr>
              <p:nvPr/>
            </p:nvSpPr>
            <p:spPr bwMode="auto">
              <a:xfrm>
                <a:off x="340" y="799"/>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000">
                    <a:latin typeface="Times New Roman" panose="02020603050405020304" pitchFamily="18" charset="0"/>
                  </a:rPr>
                  <a:t>8</a:t>
                </a:r>
              </a:p>
            </p:txBody>
          </p:sp>
          <p:sp>
            <p:nvSpPr>
              <p:cNvPr id="61486" name="Text Box 46">
                <a:extLst>
                  <a:ext uri="{FF2B5EF4-FFF2-40B4-BE49-F238E27FC236}">
                    <a16:creationId xmlns:a16="http://schemas.microsoft.com/office/drawing/2014/main" id="{636F5FB5-A76A-4CEC-8E59-1BE0BD7492D8}"/>
                  </a:ext>
                </a:extLst>
              </p:cNvPr>
              <p:cNvSpPr txBox="1">
                <a:spLocks noChangeArrowheads="1"/>
              </p:cNvSpPr>
              <p:nvPr/>
            </p:nvSpPr>
            <p:spPr bwMode="auto">
              <a:xfrm>
                <a:off x="340" y="436"/>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000">
                    <a:latin typeface="Times New Roman" panose="02020603050405020304" pitchFamily="18" charset="0"/>
                  </a:rPr>
                  <a:t>9</a:t>
                </a:r>
              </a:p>
            </p:txBody>
          </p:sp>
          <p:sp>
            <p:nvSpPr>
              <p:cNvPr id="61487" name="Text Box 47">
                <a:extLst>
                  <a:ext uri="{FF2B5EF4-FFF2-40B4-BE49-F238E27FC236}">
                    <a16:creationId xmlns:a16="http://schemas.microsoft.com/office/drawing/2014/main" id="{1103B1B9-E877-4429-813B-2822D872CF30}"/>
                  </a:ext>
                </a:extLst>
              </p:cNvPr>
              <p:cNvSpPr txBox="1">
                <a:spLocks noChangeArrowheads="1"/>
              </p:cNvSpPr>
              <p:nvPr/>
            </p:nvSpPr>
            <p:spPr bwMode="auto">
              <a:xfrm>
                <a:off x="204" y="73"/>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000">
                    <a:latin typeface="Times New Roman" panose="02020603050405020304" pitchFamily="18" charset="0"/>
                  </a:rPr>
                  <a:t>10</a:t>
                </a:r>
              </a:p>
            </p:txBody>
          </p:sp>
        </p:grpSp>
        <p:sp>
          <p:nvSpPr>
            <p:cNvPr id="61488" name="Rectangle 48">
              <a:extLst>
                <a:ext uri="{FF2B5EF4-FFF2-40B4-BE49-F238E27FC236}">
                  <a16:creationId xmlns:a16="http://schemas.microsoft.com/office/drawing/2014/main" id="{C17E4DDC-45AA-44D6-A651-031BDAAE039C}"/>
                </a:ext>
              </a:extLst>
            </p:cNvPr>
            <p:cNvSpPr>
              <a:spLocks noChangeArrowheads="1"/>
            </p:cNvSpPr>
            <p:nvPr/>
          </p:nvSpPr>
          <p:spPr bwMode="auto">
            <a:xfrm>
              <a:off x="764" y="1618"/>
              <a:ext cx="476" cy="2132"/>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1489" name="Rectangle 49">
              <a:extLst>
                <a:ext uri="{FF2B5EF4-FFF2-40B4-BE49-F238E27FC236}">
                  <a16:creationId xmlns:a16="http://schemas.microsoft.com/office/drawing/2014/main" id="{F51848D8-6FE5-4416-8512-EA29E977FB24}"/>
                </a:ext>
              </a:extLst>
            </p:cNvPr>
            <p:cNvSpPr>
              <a:spLocks noChangeArrowheads="1"/>
            </p:cNvSpPr>
            <p:nvPr/>
          </p:nvSpPr>
          <p:spPr bwMode="auto">
            <a:xfrm>
              <a:off x="1241" y="585"/>
              <a:ext cx="476" cy="3164"/>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1490" name="Rectangle 50">
              <a:extLst>
                <a:ext uri="{FF2B5EF4-FFF2-40B4-BE49-F238E27FC236}">
                  <a16:creationId xmlns:a16="http://schemas.microsoft.com/office/drawing/2014/main" id="{0B7149BC-6511-4EBC-88D4-679E48EB6214}"/>
                </a:ext>
              </a:extLst>
            </p:cNvPr>
            <p:cNvSpPr>
              <a:spLocks noChangeArrowheads="1"/>
            </p:cNvSpPr>
            <p:nvPr/>
          </p:nvSpPr>
          <p:spPr bwMode="auto">
            <a:xfrm>
              <a:off x="1719" y="1617"/>
              <a:ext cx="483" cy="2132"/>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1491" name="Rectangle 51">
              <a:extLst>
                <a:ext uri="{FF2B5EF4-FFF2-40B4-BE49-F238E27FC236}">
                  <a16:creationId xmlns:a16="http://schemas.microsoft.com/office/drawing/2014/main" id="{F21E5B77-0607-4E1D-982E-52B2FFF2FDDC}"/>
                </a:ext>
              </a:extLst>
            </p:cNvPr>
            <p:cNvSpPr>
              <a:spLocks noChangeArrowheads="1"/>
            </p:cNvSpPr>
            <p:nvPr/>
          </p:nvSpPr>
          <p:spPr bwMode="auto">
            <a:xfrm>
              <a:off x="2204" y="3404"/>
              <a:ext cx="483" cy="343"/>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1492" name="Rectangle 52">
              <a:extLst>
                <a:ext uri="{FF2B5EF4-FFF2-40B4-BE49-F238E27FC236}">
                  <a16:creationId xmlns:a16="http://schemas.microsoft.com/office/drawing/2014/main" id="{29510A82-97E8-4A1E-A3F7-F1031C13DC79}"/>
                </a:ext>
              </a:extLst>
            </p:cNvPr>
            <p:cNvSpPr>
              <a:spLocks noChangeArrowheads="1"/>
            </p:cNvSpPr>
            <p:nvPr/>
          </p:nvSpPr>
          <p:spPr bwMode="auto">
            <a:xfrm>
              <a:off x="2688" y="3404"/>
              <a:ext cx="483" cy="35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1493" name="Rectangle 53">
              <a:extLst>
                <a:ext uri="{FF2B5EF4-FFF2-40B4-BE49-F238E27FC236}">
                  <a16:creationId xmlns:a16="http://schemas.microsoft.com/office/drawing/2014/main" id="{779B0594-5F9A-46CB-8CCB-407F8E444C55}"/>
                </a:ext>
              </a:extLst>
            </p:cNvPr>
            <p:cNvSpPr>
              <a:spLocks noChangeArrowheads="1"/>
            </p:cNvSpPr>
            <p:nvPr/>
          </p:nvSpPr>
          <p:spPr bwMode="auto">
            <a:xfrm>
              <a:off x="3643" y="3411"/>
              <a:ext cx="483" cy="343"/>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1494" name="Rectangle 54">
              <a:extLst>
                <a:ext uri="{FF2B5EF4-FFF2-40B4-BE49-F238E27FC236}">
                  <a16:creationId xmlns:a16="http://schemas.microsoft.com/office/drawing/2014/main" id="{BD1BF487-A217-45C4-BDE2-2BC3BF457BF0}"/>
                </a:ext>
              </a:extLst>
            </p:cNvPr>
            <p:cNvSpPr>
              <a:spLocks noChangeArrowheads="1"/>
            </p:cNvSpPr>
            <p:nvPr/>
          </p:nvSpPr>
          <p:spPr bwMode="auto">
            <a:xfrm>
              <a:off x="4615" y="3412"/>
              <a:ext cx="475" cy="343"/>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1495" name="Text Box 55">
              <a:extLst>
                <a:ext uri="{FF2B5EF4-FFF2-40B4-BE49-F238E27FC236}">
                  <a16:creationId xmlns:a16="http://schemas.microsoft.com/office/drawing/2014/main" id="{49F7A9BE-45E4-45A6-A1F3-58068632FDE1}"/>
                </a:ext>
              </a:extLst>
            </p:cNvPr>
            <p:cNvSpPr txBox="1">
              <a:spLocks noChangeArrowheads="1"/>
            </p:cNvSpPr>
            <p:nvPr/>
          </p:nvSpPr>
          <p:spPr bwMode="auto">
            <a:xfrm>
              <a:off x="2618" y="743"/>
              <a:ext cx="9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400" b="1">
                  <a:solidFill>
                    <a:schemeClr val="bg2"/>
                  </a:solidFill>
                  <a:latin typeface="Times New Roman" panose="02020603050405020304" pitchFamily="18" charset="0"/>
                </a:rPr>
                <a:t>Histogram</a:t>
              </a:r>
            </a:p>
          </p:txBody>
        </p:sp>
        <p:sp>
          <p:nvSpPr>
            <p:cNvPr id="61496" name="Text Box 56">
              <a:extLst>
                <a:ext uri="{FF2B5EF4-FFF2-40B4-BE49-F238E27FC236}">
                  <a16:creationId xmlns:a16="http://schemas.microsoft.com/office/drawing/2014/main" id="{8E842B28-3A29-47C4-8C3C-1CA6FCEF7F3A}"/>
                </a:ext>
              </a:extLst>
            </p:cNvPr>
            <p:cNvSpPr txBox="1">
              <a:spLocks noChangeArrowheads="1"/>
            </p:cNvSpPr>
            <p:nvPr/>
          </p:nvSpPr>
          <p:spPr bwMode="auto">
            <a:xfrm rot="-5400000">
              <a:off x="-96" y="1812"/>
              <a:ext cx="9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400">
                  <a:latin typeface="Times New Roman" panose="02020603050405020304" pitchFamily="18" charset="0"/>
                </a:rPr>
                <a:t>Frequency</a:t>
              </a:r>
            </a:p>
          </p:txBody>
        </p:sp>
        <p:sp>
          <p:nvSpPr>
            <p:cNvPr id="61497" name="Text Box 57">
              <a:extLst>
                <a:ext uri="{FF2B5EF4-FFF2-40B4-BE49-F238E27FC236}">
                  <a16:creationId xmlns:a16="http://schemas.microsoft.com/office/drawing/2014/main" id="{F9247D2E-0322-4917-BC98-3CF2D5A6CA04}"/>
                </a:ext>
              </a:extLst>
            </p:cNvPr>
            <p:cNvSpPr txBox="1">
              <a:spLocks noChangeArrowheads="1"/>
            </p:cNvSpPr>
            <p:nvPr/>
          </p:nvSpPr>
          <p:spPr bwMode="auto">
            <a:xfrm>
              <a:off x="2953" y="4040"/>
              <a:ext cx="5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400">
                  <a:latin typeface="Times New Roman" panose="02020603050405020304" pitchFamily="18" charset="0"/>
                </a:rPr>
                <a:t>Class</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CF21171-0170-46C7-B969-7931514A4F3F}"/>
              </a:ext>
            </a:extLst>
          </p:cNvPr>
          <p:cNvSpPr>
            <a:spLocks noGrp="1" noChangeArrowheads="1"/>
          </p:cNvSpPr>
          <p:nvPr>
            <p:ph type="title"/>
          </p:nvPr>
        </p:nvSpPr>
        <p:spPr/>
        <p:txBody>
          <a:bodyPr/>
          <a:lstStyle/>
          <a:p>
            <a:r>
              <a:rPr lang="en-IE" altLang="en-US" sz="3600">
                <a:latin typeface="Comic Sans MS" panose="030F0702030302020204" pitchFamily="66" charset="0"/>
              </a:rPr>
              <a:t>Histograms</a:t>
            </a:r>
            <a:endParaRPr lang="en-US" altLang="en-US" sz="3600">
              <a:latin typeface="Comic Sans MS" panose="030F0702030302020204" pitchFamily="66" charset="0"/>
            </a:endParaRPr>
          </a:p>
        </p:txBody>
      </p:sp>
      <p:sp>
        <p:nvSpPr>
          <p:cNvPr id="17411" name="Rectangle 3">
            <a:extLst>
              <a:ext uri="{FF2B5EF4-FFF2-40B4-BE49-F238E27FC236}">
                <a16:creationId xmlns:a16="http://schemas.microsoft.com/office/drawing/2014/main" id="{E7D0AA76-5027-47DF-BA93-2EAC3C2B9881}"/>
              </a:ext>
            </a:extLst>
          </p:cNvPr>
          <p:cNvSpPr>
            <a:spLocks noGrp="1" noChangeArrowheads="1"/>
          </p:cNvSpPr>
          <p:nvPr>
            <p:ph type="body" idx="1"/>
          </p:nvPr>
        </p:nvSpPr>
        <p:spPr/>
        <p:txBody>
          <a:bodyPr/>
          <a:lstStyle/>
          <a:p>
            <a:pPr>
              <a:lnSpc>
                <a:spcPct val="90000"/>
              </a:lnSpc>
            </a:pPr>
            <a:r>
              <a:rPr lang="en-IE" altLang="en-US" sz="2400"/>
              <a:t>From the histogram we can see that it most common for price quotes to take only a few days but occasionally some may take much longer.  </a:t>
            </a:r>
          </a:p>
          <a:p>
            <a:pPr>
              <a:lnSpc>
                <a:spcPct val="90000"/>
              </a:lnSpc>
            </a:pPr>
            <a:endParaRPr lang="en-IE" altLang="en-US" sz="2400"/>
          </a:p>
          <a:p>
            <a:pPr>
              <a:lnSpc>
                <a:spcPct val="90000"/>
              </a:lnSpc>
            </a:pPr>
            <a:r>
              <a:rPr lang="en-IE" altLang="en-US" sz="2400" b="1"/>
              <a:t>Skewed Distribution</a:t>
            </a:r>
            <a:r>
              <a:rPr lang="en-IE" altLang="en-US" sz="2400"/>
              <a:t>: A histogram does not have a peak in the centre but is peaked on one side.  </a:t>
            </a:r>
          </a:p>
          <a:p>
            <a:pPr lvl="1">
              <a:lnSpc>
                <a:spcPct val="90000"/>
              </a:lnSpc>
            </a:pPr>
            <a:r>
              <a:rPr lang="en-IE" altLang="en-US" sz="2400" b="1" i="1"/>
              <a:t>skewed to the left</a:t>
            </a:r>
            <a:r>
              <a:rPr lang="en-IE" altLang="en-US" sz="2400"/>
              <a:t> - when the peak is on the right</a:t>
            </a:r>
          </a:p>
          <a:p>
            <a:pPr lvl="1">
              <a:lnSpc>
                <a:spcPct val="90000"/>
              </a:lnSpc>
            </a:pPr>
            <a:r>
              <a:rPr lang="en-IE" altLang="en-US" sz="2400" b="1" i="1"/>
              <a:t>skewed to the right </a:t>
            </a:r>
            <a:r>
              <a:rPr lang="en-IE" altLang="en-US" sz="2400"/>
              <a:t>- </a:t>
            </a:r>
            <a:r>
              <a:rPr lang="en-IE" altLang="en-US" sz="2400" b="1"/>
              <a:t>w</a:t>
            </a:r>
            <a:r>
              <a:rPr lang="en-IE" altLang="en-US" sz="2400"/>
              <a:t>hen the peak is on the left</a:t>
            </a:r>
          </a:p>
          <a:p>
            <a:pPr lvl="1">
              <a:lnSpc>
                <a:spcPct val="90000"/>
              </a:lnSpc>
              <a:buFontTx/>
              <a:buNone/>
            </a:pPr>
            <a:endParaRPr lang="en-IE" altLang="en-US" sz="2400"/>
          </a:p>
          <a:p>
            <a:pPr>
              <a:lnSpc>
                <a:spcPct val="90000"/>
              </a:lnSpc>
            </a:pPr>
            <a:r>
              <a:rPr lang="en-IE" altLang="en-US" sz="2400" b="1"/>
              <a:t>Symmetric</a:t>
            </a:r>
            <a:r>
              <a:rPr lang="en-IE" altLang="en-US" sz="2400"/>
              <a:t>: When there is no obvious skew, we say that the distribution is roughly</a:t>
            </a:r>
            <a:r>
              <a:rPr lang="en-IE" altLang="en-US" sz="2800"/>
              <a:t> </a:t>
            </a:r>
            <a:r>
              <a:rPr lang="en-IE" altLang="en-US" sz="2400"/>
              <a:t>symmetric</a:t>
            </a:r>
            <a:endParaRPr lang="en-IE" altLang="en-US" sz="2400" u="sng"/>
          </a:p>
          <a:p>
            <a:pPr>
              <a:lnSpc>
                <a:spcPct val="90000"/>
              </a:lnSpc>
            </a:pPr>
            <a:endParaRPr lang="en-US" altLang="en-US" sz="2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DB607E3B-B947-4255-A6DB-5008B53B9B94}"/>
              </a:ext>
            </a:extLst>
          </p:cNvPr>
          <p:cNvSpPr>
            <a:spLocks noGrp="1" noChangeArrowheads="1"/>
          </p:cNvSpPr>
          <p:nvPr>
            <p:ph type="title"/>
          </p:nvPr>
        </p:nvSpPr>
        <p:spPr/>
        <p:txBody>
          <a:bodyPr/>
          <a:lstStyle/>
          <a:p>
            <a:r>
              <a:rPr lang="en-IE" altLang="en-US" sz="3600">
                <a:latin typeface="Comic Sans MS" panose="030F0702030302020204" pitchFamily="66" charset="0"/>
              </a:rPr>
              <a:t>Choosing the classes</a:t>
            </a:r>
            <a:endParaRPr lang="en-US" altLang="en-US" sz="3600">
              <a:latin typeface="Comic Sans MS" panose="030F0702030302020204" pitchFamily="66" charset="0"/>
            </a:endParaRPr>
          </a:p>
        </p:txBody>
      </p:sp>
      <p:sp>
        <p:nvSpPr>
          <p:cNvPr id="19459" name="Rectangle 3">
            <a:extLst>
              <a:ext uri="{FF2B5EF4-FFF2-40B4-BE49-F238E27FC236}">
                <a16:creationId xmlns:a16="http://schemas.microsoft.com/office/drawing/2014/main" id="{2C1B2631-641F-4C55-B67E-38AFF66402CE}"/>
              </a:ext>
            </a:extLst>
          </p:cNvPr>
          <p:cNvSpPr>
            <a:spLocks noGrp="1" noChangeArrowheads="1"/>
          </p:cNvSpPr>
          <p:nvPr>
            <p:ph type="body" idx="1"/>
          </p:nvPr>
        </p:nvSpPr>
        <p:spPr/>
        <p:txBody>
          <a:bodyPr/>
          <a:lstStyle/>
          <a:p>
            <a:pPr>
              <a:lnSpc>
                <a:spcPct val="80000"/>
              </a:lnSpc>
            </a:pPr>
            <a:r>
              <a:rPr lang="en-IE" altLang="en-US" sz="2000"/>
              <a:t>What factors should we consider when choosing the class widths?</a:t>
            </a:r>
          </a:p>
          <a:p>
            <a:pPr>
              <a:lnSpc>
                <a:spcPct val="80000"/>
              </a:lnSpc>
            </a:pPr>
            <a:endParaRPr lang="en-IE" altLang="en-US" sz="2000"/>
          </a:p>
          <a:p>
            <a:pPr>
              <a:lnSpc>
                <a:spcPct val="80000"/>
              </a:lnSpc>
            </a:pPr>
            <a:r>
              <a:rPr lang="en-IE" altLang="en-US" sz="2000"/>
              <a:t>The first thing to realise is that there are no hard and fast rules !</a:t>
            </a:r>
          </a:p>
          <a:p>
            <a:pPr>
              <a:lnSpc>
                <a:spcPct val="80000"/>
              </a:lnSpc>
            </a:pPr>
            <a:endParaRPr lang="en-IE" altLang="en-US" sz="2000"/>
          </a:p>
          <a:p>
            <a:pPr>
              <a:lnSpc>
                <a:spcPct val="80000"/>
              </a:lnSpc>
            </a:pPr>
            <a:r>
              <a:rPr lang="en-IE" altLang="en-US" sz="2000"/>
              <a:t>It is usual, where possible, to choose equal class widths, and the number of classes should be large enough to reveal details in the structure of the data, but small enough to ensure that some classes contain a reasonable percentage (perhaps 10%) of the data points.</a:t>
            </a:r>
          </a:p>
          <a:p>
            <a:pPr>
              <a:lnSpc>
                <a:spcPct val="80000"/>
              </a:lnSpc>
            </a:pPr>
            <a:endParaRPr lang="en-IE" altLang="en-US" sz="2000"/>
          </a:p>
          <a:p>
            <a:pPr>
              <a:lnSpc>
                <a:spcPct val="80000"/>
              </a:lnSpc>
            </a:pPr>
            <a:r>
              <a:rPr lang="en-IE" altLang="en-US" sz="2000"/>
              <a:t>Typically there are between five and fifteen classes.</a:t>
            </a:r>
          </a:p>
          <a:p>
            <a:pPr>
              <a:lnSpc>
                <a:spcPct val="80000"/>
              </a:lnSpc>
            </a:pPr>
            <a:endParaRPr lang="en-IE" altLang="en-US" sz="2000"/>
          </a:p>
          <a:p>
            <a:pPr>
              <a:lnSpc>
                <a:spcPct val="80000"/>
              </a:lnSpc>
            </a:pPr>
            <a:r>
              <a:rPr lang="en-IE" altLang="en-US" sz="2000"/>
              <a:t>Finally, the class widths should be based around whole numbers or ‘sensible fractions’ such as halves or quarters.</a:t>
            </a:r>
          </a:p>
          <a:p>
            <a:pPr>
              <a:lnSpc>
                <a:spcPct val="80000"/>
              </a:lnSpc>
            </a:pPr>
            <a:endParaRPr lang="en-US" alt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6D672D7-7044-4714-A830-2A599FFE5EA5}"/>
              </a:ext>
            </a:extLst>
          </p:cNvPr>
          <p:cNvSpPr>
            <a:spLocks noGrp="1" noChangeArrowheads="1"/>
          </p:cNvSpPr>
          <p:nvPr>
            <p:ph type="title"/>
          </p:nvPr>
        </p:nvSpPr>
        <p:spPr/>
        <p:txBody>
          <a:bodyPr/>
          <a:lstStyle/>
          <a:p>
            <a:r>
              <a:rPr lang="en-IE" altLang="en-US" sz="3600">
                <a:latin typeface="Comic Sans MS" panose="030F0702030302020204" pitchFamily="66" charset="0"/>
              </a:rPr>
              <a:t>Pie Chart</a:t>
            </a:r>
            <a:endParaRPr lang="en-US" altLang="en-US" sz="3600">
              <a:latin typeface="Comic Sans MS" panose="030F0702030302020204" pitchFamily="66" charset="0"/>
            </a:endParaRPr>
          </a:p>
        </p:txBody>
      </p:sp>
      <p:sp>
        <p:nvSpPr>
          <p:cNvPr id="20483" name="Rectangle 3">
            <a:extLst>
              <a:ext uri="{FF2B5EF4-FFF2-40B4-BE49-F238E27FC236}">
                <a16:creationId xmlns:a16="http://schemas.microsoft.com/office/drawing/2014/main" id="{F3B630ED-05AA-4EFA-AD11-23A18A41819F}"/>
              </a:ext>
            </a:extLst>
          </p:cNvPr>
          <p:cNvSpPr>
            <a:spLocks noGrp="1" noChangeArrowheads="1"/>
          </p:cNvSpPr>
          <p:nvPr>
            <p:ph type="body" sz="half" idx="1"/>
          </p:nvPr>
        </p:nvSpPr>
        <p:spPr/>
        <p:txBody>
          <a:bodyPr/>
          <a:lstStyle/>
          <a:p>
            <a:r>
              <a:rPr lang="en-IE" altLang="en-US" sz="2000"/>
              <a:t>Another pictorial representation</a:t>
            </a:r>
          </a:p>
          <a:p>
            <a:r>
              <a:rPr lang="en-IE" altLang="en-US" sz="2000"/>
              <a:t>A </a:t>
            </a:r>
            <a:r>
              <a:rPr lang="en-IE" altLang="en-US" sz="2000" b="1"/>
              <a:t>pie chart</a:t>
            </a:r>
            <a:r>
              <a:rPr lang="en-IE" altLang="en-US" sz="2000"/>
              <a:t> is a circular depiction of data where the whole ‘pie’ representing 100% of the data, is divided into ‘slices’ whose sizes are proportional to the size of the categories they represent</a:t>
            </a:r>
          </a:p>
          <a:p>
            <a:endParaRPr lang="en-US" altLang="en-US" sz="2000"/>
          </a:p>
        </p:txBody>
      </p:sp>
      <p:graphicFrame>
        <p:nvGraphicFramePr>
          <p:cNvPr id="20484" name="Object 4">
            <a:extLst>
              <a:ext uri="{FF2B5EF4-FFF2-40B4-BE49-F238E27FC236}">
                <a16:creationId xmlns:a16="http://schemas.microsoft.com/office/drawing/2014/main" id="{F4E9956E-351F-4882-89F1-F3CEBA838976}"/>
              </a:ext>
            </a:extLst>
          </p:cNvPr>
          <p:cNvGraphicFramePr>
            <a:graphicFrameLocks noChangeAspect="1"/>
          </p:cNvGraphicFramePr>
          <p:nvPr>
            <p:ph sz="half" idx="2"/>
          </p:nvPr>
        </p:nvGraphicFramePr>
        <p:xfrm>
          <a:off x="539750" y="3357563"/>
          <a:ext cx="4757738" cy="2771775"/>
        </p:xfrm>
        <a:graphic>
          <a:graphicData uri="http://schemas.openxmlformats.org/presentationml/2006/ole">
            <mc:AlternateContent xmlns:mc="http://schemas.openxmlformats.org/markup-compatibility/2006">
              <mc:Choice xmlns:v="urn:schemas-microsoft-com:vml" Requires="v">
                <p:oleObj spid="_x0000_s20489" name="Chart" r:id="rId3" imgW="4676736" imgH="2724281" progId="Excel.Chart.8">
                  <p:embed/>
                </p:oleObj>
              </mc:Choice>
              <mc:Fallback>
                <p:oleObj name="Chart" r:id="rId3" imgW="4676736" imgH="2724281" progId="Excel.Char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3357563"/>
                        <a:ext cx="4757738"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7" name="Text Box 7">
            <a:extLst>
              <a:ext uri="{FF2B5EF4-FFF2-40B4-BE49-F238E27FC236}">
                <a16:creationId xmlns:a16="http://schemas.microsoft.com/office/drawing/2014/main" id="{401F85C9-A696-4396-9C05-EE22003E13DC}"/>
              </a:ext>
            </a:extLst>
          </p:cNvPr>
          <p:cNvSpPr txBox="1">
            <a:spLocks noChangeArrowheads="1"/>
          </p:cNvSpPr>
          <p:nvPr/>
        </p:nvSpPr>
        <p:spPr bwMode="auto">
          <a:xfrm>
            <a:off x="5580063" y="3357563"/>
            <a:ext cx="3097212"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IE" altLang="en-US"/>
              <a:t>This pie chart represents the price quote data. It is immediately apparent that the categories 0 to 2.49 and 5 to 7.49 each contain just under a quarter of the data, and that the category 2.5 to 4.99 contains just over a third of the data.  </a:t>
            </a:r>
          </a:p>
          <a:p>
            <a:pPr eaLnBrk="0" hangingPunct="0"/>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48065CF-F872-4884-A6AE-8D78C8884657}"/>
              </a:ext>
            </a:extLst>
          </p:cNvPr>
          <p:cNvSpPr>
            <a:spLocks noGrp="1" noChangeArrowheads="1"/>
          </p:cNvSpPr>
          <p:nvPr>
            <p:ph type="title"/>
          </p:nvPr>
        </p:nvSpPr>
        <p:spPr>
          <a:xfrm>
            <a:off x="468313" y="0"/>
            <a:ext cx="8229600" cy="1143000"/>
          </a:xfrm>
        </p:spPr>
        <p:txBody>
          <a:bodyPr/>
          <a:lstStyle/>
          <a:p>
            <a:r>
              <a:rPr lang="en-IE" altLang="en-US" sz="3600">
                <a:latin typeface="Comic Sans MS" panose="030F0702030302020204" pitchFamily="66" charset="0"/>
              </a:rPr>
              <a:t>Statistics </a:t>
            </a:r>
            <a:endParaRPr lang="en-US" altLang="en-US" sz="3600">
              <a:latin typeface="Comic Sans MS" panose="030F0702030302020204" pitchFamily="66" charset="0"/>
            </a:endParaRPr>
          </a:p>
        </p:txBody>
      </p:sp>
      <p:sp>
        <p:nvSpPr>
          <p:cNvPr id="3075" name="Rectangle 3">
            <a:extLst>
              <a:ext uri="{FF2B5EF4-FFF2-40B4-BE49-F238E27FC236}">
                <a16:creationId xmlns:a16="http://schemas.microsoft.com/office/drawing/2014/main" id="{20C390C2-C774-44C8-B3CB-E13BB8F44C90}"/>
              </a:ext>
            </a:extLst>
          </p:cNvPr>
          <p:cNvSpPr>
            <a:spLocks noGrp="1" noChangeArrowheads="1"/>
          </p:cNvSpPr>
          <p:nvPr>
            <p:ph type="body" idx="1"/>
          </p:nvPr>
        </p:nvSpPr>
        <p:spPr>
          <a:xfrm>
            <a:off x="457200" y="1268413"/>
            <a:ext cx="8229600" cy="4857750"/>
          </a:xfrm>
        </p:spPr>
        <p:txBody>
          <a:bodyPr/>
          <a:lstStyle/>
          <a:p>
            <a:pPr>
              <a:lnSpc>
                <a:spcPct val="90000"/>
              </a:lnSpc>
              <a:buFontTx/>
              <a:buNone/>
            </a:pPr>
            <a:r>
              <a:rPr lang="en-IE" altLang="en-US" sz="2400"/>
              <a:t>Topics:</a:t>
            </a:r>
          </a:p>
          <a:p>
            <a:pPr>
              <a:lnSpc>
                <a:spcPct val="90000"/>
              </a:lnSpc>
            </a:pPr>
            <a:r>
              <a:rPr lang="en-IE" altLang="en-US" sz="2400"/>
              <a:t>Sources and collection of data</a:t>
            </a:r>
          </a:p>
          <a:p>
            <a:pPr>
              <a:lnSpc>
                <a:spcPct val="90000"/>
              </a:lnSpc>
            </a:pPr>
            <a:r>
              <a:rPr lang="en-IE" altLang="en-US" sz="2400"/>
              <a:t>Sampling data</a:t>
            </a:r>
          </a:p>
          <a:p>
            <a:pPr>
              <a:lnSpc>
                <a:spcPct val="90000"/>
              </a:lnSpc>
            </a:pPr>
            <a:r>
              <a:rPr lang="en-IE" altLang="en-US" sz="2400"/>
              <a:t>Describing data</a:t>
            </a:r>
          </a:p>
          <a:p>
            <a:pPr lvl="1">
              <a:lnSpc>
                <a:spcPct val="90000"/>
              </a:lnSpc>
            </a:pPr>
            <a:r>
              <a:rPr lang="en-IE" altLang="en-US" sz="2000"/>
              <a:t>Graphs, diagrams &amp; charts</a:t>
            </a:r>
          </a:p>
          <a:p>
            <a:pPr>
              <a:lnSpc>
                <a:spcPct val="90000"/>
              </a:lnSpc>
            </a:pPr>
            <a:r>
              <a:rPr lang="en-IE" altLang="en-US" sz="2400"/>
              <a:t>Computing </a:t>
            </a:r>
          </a:p>
          <a:p>
            <a:pPr lvl="1">
              <a:lnSpc>
                <a:spcPct val="90000"/>
              </a:lnSpc>
            </a:pPr>
            <a:r>
              <a:rPr lang="en-IE" altLang="en-US" sz="2000"/>
              <a:t>mean, standard deviation, median, mode &amp; inter-quartile ranges</a:t>
            </a:r>
            <a:endParaRPr lang="en-US" altLang="en-US" sz="2000"/>
          </a:p>
          <a:p>
            <a:pPr lvl="1">
              <a:lnSpc>
                <a:spcPct val="90000"/>
              </a:lnSpc>
              <a:buFontTx/>
              <a:buNone/>
            </a:pPr>
            <a:endParaRPr lang="en-IE" altLang="en-US" sz="2000"/>
          </a:p>
          <a:p>
            <a:pPr>
              <a:lnSpc>
                <a:spcPct val="90000"/>
              </a:lnSpc>
              <a:buFontTx/>
              <a:buNone/>
            </a:pPr>
            <a:r>
              <a:rPr lang="en-IE" altLang="en-US" sz="2400"/>
              <a:t>Learning outcome: </a:t>
            </a:r>
          </a:p>
          <a:p>
            <a:pPr>
              <a:lnSpc>
                <a:spcPct val="90000"/>
              </a:lnSpc>
            </a:pPr>
            <a:r>
              <a:rPr lang="en-IE" altLang="en-US" sz="2400"/>
              <a:t>The calculation of statistical measures</a:t>
            </a:r>
          </a:p>
          <a:p>
            <a:pPr>
              <a:lnSpc>
                <a:spcPct val="90000"/>
              </a:lnSpc>
            </a:pPr>
            <a:r>
              <a:rPr lang="en-IE" altLang="en-US" sz="2400"/>
              <a:t>The interpretation and presentation of data using statistical graphs and charts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D6CB757-DB3D-4FE4-915D-97A318562243}"/>
              </a:ext>
            </a:extLst>
          </p:cNvPr>
          <p:cNvSpPr>
            <a:spLocks noGrp="1" noChangeArrowheads="1"/>
          </p:cNvSpPr>
          <p:nvPr>
            <p:ph type="title"/>
          </p:nvPr>
        </p:nvSpPr>
        <p:spPr/>
        <p:txBody>
          <a:bodyPr/>
          <a:lstStyle/>
          <a:p>
            <a:r>
              <a:rPr lang="en-IE" altLang="en-US" sz="3200">
                <a:solidFill>
                  <a:schemeClr val="tx1"/>
                </a:solidFill>
                <a:latin typeface="Comic Sans MS" panose="030F0702030302020204" pitchFamily="66" charset="0"/>
              </a:rPr>
              <a:t>Bar Charts, Time Series Plots and </a:t>
            </a:r>
            <a:br>
              <a:rPr lang="en-IE" altLang="en-US" sz="3200">
                <a:solidFill>
                  <a:schemeClr val="tx1"/>
                </a:solidFill>
                <a:latin typeface="Comic Sans MS" panose="030F0702030302020204" pitchFamily="66" charset="0"/>
              </a:rPr>
            </a:br>
            <a:r>
              <a:rPr lang="en-IE" altLang="en-US" sz="3200">
                <a:solidFill>
                  <a:schemeClr val="tx1"/>
                </a:solidFill>
                <a:latin typeface="Comic Sans MS" panose="030F0702030302020204" pitchFamily="66" charset="0"/>
              </a:rPr>
              <a:t>Scatter Plots</a:t>
            </a:r>
            <a:endParaRPr lang="en-US" altLang="en-US" sz="3200" b="1">
              <a:solidFill>
                <a:schemeClr val="tx1"/>
              </a:solidFill>
            </a:endParaRPr>
          </a:p>
        </p:txBody>
      </p:sp>
      <p:sp>
        <p:nvSpPr>
          <p:cNvPr id="25603" name="Rectangle 3">
            <a:extLst>
              <a:ext uri="{FF2B5EF4-FFF2-40B4-BE49-F238E27FC236}">
                <a16:creationId xmlns:a16="http://schemas.microsoft.com/office/drawing/2014/main" id="{74DF07CA-8140-41FF-8DBD-02902FD26731}"/>
              </a:ext>
            </a:extLst>
          </p:cNvPr>
          <p:cNvSpPr>
            <a:spLocks noGrp="1" noChangeArrowheads="1"/>
          </p:cNvSpPr>
          <p:nvPr>
            <p:ph type="body" idx="1"/>
          </p:nvPr>
        </p:nvSpPr>
        <p:spPr/>
        <p:txBody>
          <a:bodyPr/>
          <a:lstStyle/>
          <a:p>
            <a:pPr marL="495300" indent="-495300">
              <a:lnSpc>
                <a:spcPct val="90000"/>
              </a:lnSpc>
            </a:pPr>
            <a:r>
              <a:rPr lang="en-IE" altLang="en-US" sz="2000"/>
              <a:t>Here we will introduce some other ways of displaying data which are only suitable when the data has one of the following characteristics:</a:t>
            </a:r>
          </a:p>
          <a:p>
            <a:pPr marL="495300" indent="-495300">
              <a:lnSpc>
                <a:spcPct val="90000"/>
              </a:lnSpc>
            </a:pPr>
            <a:endParaRPr lang="en-IE" altLang="en-US" sz="2000"/>
          </a:p>
          <a:p>
            <a:pPr marL="495300" indent="-495300">
              <a:lnSpc>
                <a:spcPct val="90000"/>
              </a:lnSpc>
              <a:buFontTx/>
              <a:buNone/>
            </a:pPr>
            <a:r>
              <a:rPr lang="en-IE" altLang="en-US" sz="2000"/>
              <a:t>(i)   The </a:t>
            </a:r>
            <a:r>
              <a:rPr lang="en-IE" altLang="en-US" sz="2000" u="sng"/>
              <a:t>data is not numerical</a:t>
            </a:r>
            <a:r>
              <a:rPr lang="en-IE" altLang="en-US" sz="2000"/>
              <a:t>, but comes in categories,</a:t>
            </a:r>
          </a:p>
          <a:p>
            <a:pPr marL="495300" indent="-495300">
              <a:lnSpc>
                <a:spcPct val="90000"/>
              </a:lnSpc>
            </a:pPr>
            <a:endParaRPr lang="en-IE" altLang="en-US" sz="2000"/>
          </a:p>
          <a:p>
            <a:pPr marL="495300" indent="-495300">
              <a:lnSpc>
                <a:spcPct val="90000"/>
              </a:lnSpc>
              <a:buFontTx/>
              <a:buNone/>
            </a:pPr>
            <a:r>
              <a:rPr lang="en-IE" altLang="en-US" sz="2000"/>
              <a:t>(ii)  The </a:t>
            </a:r>
            <a:r>
              <a:rPr lang="en-IE" altLang="en-US" sz="2000" u="sng"/>
              <a:t>order of the data is important</a:t>
            </a:r>
            <a:r>
              <a:rPr lang="en-IE" altLang="en-US" sz="2000"/>
              <a:t> – usually because the data set is a series of values occurring through time, such as monthly inflation rates,</a:t>
            </a:r>
          </a:p>
          <a:p>
            <a:pPr marL="495300" indent="-495300">
              <a:lnSpc>
                <a:spcPct val="90000"/>
              </a:lnSpc>
            </a:pPr>
            <a:endParaRPr lang="en-IE" altLang="en-US" sz="2000"/>
          </a:p>
          <a:p>
            <a:pPr marL="495300" indent="-495300">
              <a:lnSpc>
                <a:spcPct val="90000"/>
              </a:lnSpc>
              <a:buFontTx/>
              <a:buNone/>
            </a:pPr>
            <a:r>
              <a:rPr lang="en-IE" altLang="en-US" sz="2000"/>
              <a:t>(iii) The </a:t>
            </a:r>
            <a:r>
              <a:rPr lang="en-IE" altLang="en-US" sz="2000" u="sng"/>
              <a:t>data occur in pairs</a:t>
            </a:r>
            <a:r>
              <a:rPr lang="en-IE" altLang="en-US" sz="2000"/>
              <a:t> and the relationship between the values in each pair is of interest.</a:t>
            </a:r>
          </a:p>
          <a:p>
            <a:pPr marL="495300" indent="-495300">
              <a:lnSpc>
                <a:spcPct val="90000"/>
              </a:lnSpc>
            </a:pPr>
            <a:endParaRPr lang="en-US" altLang="en-US"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4A0BC53-8A4F-46AE-A6DF-9FE6BD352266}"/>
              </a:ext>
            </a:extLst>
          </p:cNvPr>
          <p:cNvSpPr>
            <a:spLocks noGrp="1" noChangeArrowheads="1"/>
          </p:cNvSpPr>
          <p:nvPr>
            <p:ph type="title"/>
          </p:nvPr>
        </p:nvSpPr>
        <p:spPr/>
        <p:txBody>
          <a:bodyPr/>
          <a:lstStyle/>
          <a:p>
            <a:r>
              <a:rPr lang="en-IE" altLang="en-US" sz="3600">
                <a:latin typeface="Comic Sans MS" panose="030F0702030302020204" pitchFamily="66" charset="0"/>
              </a:rPr>
              <a:t>Bar Charts</a:t>
            </a:r>
            <a:endParaRPr lang="en-US" altLang="en-US" sz="3600">
              <a:latin typeface="Comic Sans MS" panose="030F0702030302020204" pitchFamily="66" charset="0"/>
            </a:endParaRPr>
          </a:p>
        </p:txBody>
      </p:sp>
      <p:sp>
        <p:nvSpPr>
          <p:cNvPr id="26627" name="Rectangle 3">
            <a:extLst>
              <a:ext uri="{FF2B5EF4-FFF2-40B4-BE49-F238E27FC236}">
                <a16:creationId xmlns:a16="http://schemas.microsoft.com/office/drawing/2014/main" id="{D741D8C1-8013-426C-812A-8CCD7F673E7B}"/>
              </a:ext>
            </a:extLst>
          </p:cNvPr>
          <p:cNvSpPr>
            <a:spLocks noGrp="1" noChangeArrowheads="1"/>
          </p:cNvSpPr>
          <p:nvPr>
            <p:ph type="body" idx="1"/>
          </p:nvPr>
        </p:nvSpPr>
        <p:spPr/>
        <p:txBody>
          <a:bodyPr/>
          <a:lstStyle/>
          <a:p>
            <a:pPr>
              <a:lnSpc>
                <a:spcPct val="80000"/>
              </a:lnSpc>
            </a:pPr>
            <a:r>
              <a:rPr lang="en-IE" altLang="en-US" sz="2000"/>
              <a:t>The data we have used so far has been numerical or </a:t>
            </a:r>
            <a:r>
              <a:rPr lang="en-IE" altLang="en-US" sz="2000" u="sng"/>
              <a:t>quantitative</a:t>
            </a:r>
            <a:r>
              <a:rPr lang="en-IE" altLang="en-US" sz="2000"/>
              <a:t>, so to draw a histogram of stem and leaf diagram we had to split it into classes.</a:t>
            </a:r>
          </a:p>
          <a:p>
            <a:pPr>
              <a:lnSpc>
                <a:spcPct val="80000"/>
              </a:lnSpc>
            </a:pPr>
            <a:endParaRPr lang="en-IE" altLang="en-US" sz="2000"/>
          </a:p>
          <a:p>
            <a:pPr>
              <a:lnSpc>
                <a:spcPct val="80000"/>
              </a:lnSpc>
            </a:pPr>
            <a:r>
              <a:rPr lang="en-IE" altLang="en-US" sz="2000"/>
              <a:t>If the data is not numerical, but records an attribute or quality, then it is in classes already.  We call such data </a:t>
            </a:r>
            <a:r>
              <a:rPr lang="en-IE" altLang="en-US" sz="2000" u="sng"/>
              <a:t>qualitative</a:t>
            </a:r>
            <a:r>
              <a:rPr lang="en-IE" altLang="en-US" sz="2000"/>
              <a:t> or </a:t>
            </a:r>
            <a:r>
              <a:rPr lang="en-IE" altLang="en-US" sz="2000" u="sng"/>
              <a:t>categorical</a:t>
            </a:r>
            <a:r>
              <a:rPr lang="en-IE" altLang="en-US" sz="2000"/>
              <a:t> data.</a:t>
            </a:r>
          </a:p>
          <a:p>
            <a:pPr>
              <a:lnSpc>
                <a:spcPct val="80000"/>
              </a:lnSpc>
            </a:pPr>
            <a:endParaRPr lang="en-IE" altLang="en-US" sz="2000"/>
          </a:p>
          <a:p>
            <a:pPr>
              <a:lnSpc>
                <a:spcPct val="80000"/>
              </a:lnSpc>
            </a:pPr>
            <a:r>
              <a:rPr lang="en-IE" altLang="en-US" sz="2000"/>
              <a:t>Some examples of qualitatice data are:</a:t>
            </a:r>
          </a:p>
          <a:p>
            <a:pPr lvl="1">
              <a:lnSpc>
                <a:spcPct val="80000"/>
              </a:lnSpc>
            </a:pPr>
            <a:r>
              <a:rPr lang="en-IE" altLang="en-US" sz="1800"/>
              <a:t>The counties from which students in your college are from</a:t>
            </a:r>
          </a:p>
          <a:p>
            <a:pPr lvl="1">
              <a:lnSpc>
                <a:spcPct val="80000"/>
              </a:lnSpc>
            </a:pPr>
            <a:r>
              <a:rPr lang="en-IE" altLang="en-US" sz="1800"/>
              <a:t>The types of cars driven by staff of a company</a:t>
            </a:r>
          </a:p>
          <a:p>
            <a:pPr lvl="1">
              <a:lnSpc>
                <a:spcPct val="80000"/>
              </a:lnSpc>
            </a:pPr>
            <a:r>
              <a:rPr lang="en-IE" altLang="en-US" sz="1800"/>
              <a:t>The preferred drink of students at ITB</a:t>
            </a:r>
          </a:p>
          <a:p>
            <a:pPr>
              <a:lnSpc>
                <a:spcPct val="80000"/>
              </a:lnSpc>
            </a:pPr>
            <a:endParaRPr lang="en-IE" altLang="en-US" sz="2000"/>
          </a:p>
          <a:p>
            <a:pPr>
              <a:lnSpc>
                <a:spcPct val="80000"/>
              </a:lnSpc>
            </a:pPr>
            <a:r>
              <a:rPr lang="en-IE" altLang="en-US" sz="2000"/>
              <a:t>As with quantitative data, the number of data items in each class are called frequencies and the proportion of data items in each class is called the relative frequency.  </a:t>
            </a:r>
          </a:p>
          <a:p>
            <a:pPr>
              <a:lnSpc>
                <a:spcPct val="80000"/>
              </a:lnSpc>
            </a:pPr>
            <a:endParaRPr lang="en-US" altLang="en-US"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a:extLst>
              <a:ext uri="{FF2B5EF4-FFF2-40B4-BE49-F238E27FC236}">
                <a16:creationId xmlns:a16="http://schemas.microsoft.com/office/drawing/2014/main" id="{E2AEDC2E-8634-4AD4-BA7B-C19078B7BAC0}"/>
              </a:ext>
            </a:extLst>
          </p:cNvPr>
          <p:cNvSpPr txBox="1">
            <a:spLocks noChangeArrowheads="1"/>
          </p:cNvSpPr>
          <p:nvPr/>
        </p:nvSpPr>
        <p:spPr bwMode="auto">
          <a:xfrm>
            <a:off x="292100" y="223838"/>
            <a:ext cx="852805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400" b="1">
                <a:latin typeface="Times New Roman" panose="02020603050405020304" pitchFamily="18" charset="0"/>
              </a:rPr>
              <a:t>Example</a:t>
            </a:r>
            <a:r>
              <a:rPr lang="en-IE" altLang="en-US" sz="2400">
                <a:latin typeface="Times New Roman" panose="02020603050405020304" pitchFamily="18" charset="0"/>
              </a:rPr>
              <a:t>  </a:t>
            </a:r>
          </a:p>
          <a:p>
            <a:pPr eaLnBrk="0" hangingPunct="0"/>
            <a:r>
              <a:rPr lang="en-IE" altLang="en-US" sz="2000"/>
              <a:t>An oil company wants to open a new service station to serve the resident </a:t>
            </a:r>
          </a:p>
          <a:p>
            <a:pPr eaLnBrk="0" hangingPunct="0"/>
            <a:r>
              <a:rPr lang="en-IE" altLang="en-US" sz="2000"/>
              <a:t>population of a city. There are four possible sites which lie in the NW, NE, </a:t>
            </a:r>
          </a:p>
          <a:p>
            <a:pPr eaLnBrk="0" hangingPunct="0"/>
            <a:r>
              <a:rPr lang="en-IE" altLang="en-US" sz="2000"/>
              <a:t>SW and SE quarters of the city respectively.  In an initial survey the </a:t>
            </a:r>
          </a:p>
          <a:p>
            <a:pPr eaLnBrk="0" hangingPunct="0"/>
            <a:r>
              <a:rPr lang="en-IE" altLang="en-US" sz="2000"/>
              <a:t>company stop 30 motorists in the city centre and ask them which site they </a:t>
            </a:r>
          </a:p>
          <a:p>
            <a:pPr eaLnBrk="0" hangingPunct="0"/>
            <a:r>
              <a:rPr lang="en-IE" altLang="en-US" sz="2000"/>
              <a:t>Would be most likely to use.  The results were as follows:</a:t>
            </a:r>
          </a:p>
        </p:txBody>
      </p:sp>
      <p:graphicFrame>
        <p:nvGraphicFramePr>
          <p:cNvPr id="66563" name="Group 3">
            <a:extLst>
              <a:ext uri="{FF2B5EF4-FFF2-40B4-BE49-F238E27FC236}">
                <a16:creationId xmlns:a16="http://schemas.microsoft.com/office/drawing/2014/main" id="{73E5F9DC-F8A7-4363-B5A0-B8169B6633DB}"/>
              </a:ext>
            </a:extLst>
          </p:cNvPr>
          <p:cNvGraphicFramePr>
            <a:graphicFrameLocks noGrp="1"/>
          </p:cNvGraphicFramePr>
          <p:nvPr/>
        </p:nvGraphicFramePr>
        <p:xfrm>
          <a:off x="744538" y="2378075"/>
          <a:ext cx="7989887" cy="4358640"/>
        </p:xfrm>
        <a:graphic>
          <a:graphicData uri="http://schemas.openxmlformats.org/drawingml/2006/table">
            <a:tbl>
              <a:tblPr/>
              <a:tblGrid>
                <a:gridCol w="1409700">
                  <a:extLst>
                    <a:ext uri="{9D8B030D-6E8A-4147-A177-3AD203B41FA5}">
                      <a16:colId xmlns:a16="http://schemas.microsoft.com/office/drawing/2014/main" val="558505468"/>
                    </a:ext>
                  </a:extLst>
                </a:gridCol>
                <a:gridCol w="1285875">
                  <a:extLst>
                    <a:ext uri="{9D8B030D-6E8A-4147-A177-3AD203B41FA5}">
                      <a16:colId xmlns:a16="http://schemas.microsoft.com/office/drawing/2014/main" val="2628221287"/>
                    </a:ext>
                  </a:extLst>
                </a:gridCol>
                <a:gridCol w="1468437">
                  <a:extLst>
                    <a:ext uri="{9D8B030D-6E8A-4147-A177-3AD203B41FA5}">
                      <a16:colId xmlns:a16="http://schemas.microsoft.com/office/drawing/2014/main" val="3591558626"/>
                    </a:ext>
                  </a:extLst>
                </a:gridCol>
                <a:gridCol w="1128713">
                  <a:extLst>
                    <a:ext uri="{9D8B030D-6E8A-4147-A177-3AD203B41FA5}">
                      <a16:colId xmlns:a16="http://schemas.microsoft.com/office/drawing/2014/main" val="208685068"/>
                    </a:ext>
                  </a:extLst>
                </a:gridCol>
                <a:gridCol w="1530350">
                  <a:extLst>
                    <a:ext uri="{9D8B030D-6E8A-4147-A177-3AD203B41FA5}">
                      <a16:colId xmlns:a16="http://schemas.microsoft.com/office/drawing/2014/main" val="4198100217"/>
                    </a:ext>
                  </a:extLst>
                </a:gridCol>
                <a:gridCol w="1166812">
                  <a:extLst>
                    <a:ext uri="{9D8B030D-6E8A-4147-A177-3AD203B41FA5}">
                      <a16:colId xmlns:a16="http://schemas.microsoft.com/office/drawing/2014/main" val="798512513"/>
                    </a:ext>
                  </a:extLst>
                </a:gridCol>
              </a:tblGrid>
              <a:tr h="3698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1" i="0" u="none" strike="noStrike" cap="none" normalizeH="0" baseline="0">
                          <a:ln>
                            <a:noFill/>
                          </a:ln>
                          <a:solidFill>
                            <a:schemeClr val="tx1"/>
                          </a:solidFill>
                          <a:effectLst/>
                          <a:latin typeface="Times New Roman" panose="02020603050405020304" pitchFamily="18" charset="0"/>
                        </a:rPr>
                        <a:t>Customer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1" i="0" u="none" strike="noStrike" cap="none" normalizeH="0" baseline="0">
                          <a:ln>
                            <a:noFill/>
                          </a:ln>
                          <a:solidFill>
                            <a:schemeClr val="tx1"/>
                          </a:solidFill>
                          <a:effectLst/>
                          <a:latin typeface="Times New Roman" panose="02020603050405020304" pitchFamily="18" charset="0"/>
                        </a:rPr>
                        <a:t>Quarter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1" i="0" u="none" strike="noStrike" cap="none" normalizeH="0" baseline="0">
                          <a:ln>
                            <a:noFill/>
                          </a:ln>
                          <a:solidFill>
                            <a:schemeClr val="tx1"/>
                          </a:solidFill>
                          <a:effectLst/>
                          <a:latin typeface="Times New Roman" panose="02020603050405020304" pitchFamily="18" charset="0"/>
                        </a:rPr>
                        <a:t>Customer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1" i="0" u="none" strike="noStrike" cap="none" normalizeH="0" baseline="0">
                          <a:ln>
                            <a:noFill/>
                          </a:ln>
                          <a:solidFill>
                            <a:schemeClr val="tx1"/>
                          </a:solidFill>
                          <a:effectLst/>
                          <a:latin typeface="Times New Roman" panose="02020603050405020304" pitchFamily="18" charset="0"/>
                        </a:rPr>
                        <a:t>Quarter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1" i="0" u="none" strike="noStrike" cap="none" normalizeH="0" baseline="0">
                          <a:ln>
                            <a:noFill/>
                          </a:ln>
                          <a:solidFill>
                            <a:schemeClr val="tx1"/>
                          </a:solidFill>
                          <a:effectLst/>
                          <a:latin typeface="Times New Roman" panose="02020603050405020304" pitchFamily="18" charset="0"/>
                        </a:rPr>
                        <a:t>Customer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1" i="0" u="none" strike="noStrike" cap="none" normalizeH="0" baseline="0">
                          <a:ln>
                            <a:noFill/>
                          </a:ln>
                          <a:solidFill>
                            <a:schemeClr val="tx1"/>
                          </a:solidFill>
                          <a:effectLst/>
                          <a:latin typeface="Times New Roman" panose="02020603050405020304" pitchFamily="18" charset="0"/>
                        </a:rPr>
                        <a:t>Quarter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41592049"/>
                  </a:ext>
                </a:extLst>
              </a:tr>
              <a:tr h="3683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NW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SW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NW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13964716"/>
                  </a:ext>
                </a:extLst>
              </a:tr>
              <a:tr h="3698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NW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SW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57304313"/>
                  </a:ext>
                </a:extLst>
              </a:tr>
              <a:tr h="3698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6975643"/>
                  </a:ext>
                </a:extLst>
              </a:tr>
              <a:tr h="3698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NW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SW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SW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25252539"/>
                  </a:ext>
                </a:extLst>
              </a:tr>
              <a:tr h="3683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NW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NW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NW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36335390"/>
                  </a:ext>
                </a:extLst>
              </a:tr>
              <a:tr h="3698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NW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SW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12476580"/>
                  </a:ext>
                </a:extLst>
              </a:tr>
              <a:tr h="3698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3015735"/>
                  </a:ext>
                </a:extLst>
              </a:tr>
              <a:tr h="3698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NW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60462285"/>
                  </a:ext>
                </a:extLst>
              </a:tr>
              <a:tr h="3683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NW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NW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94983278"/>
                  </a:ext>
                </a:extLst>
              </a:tr>
              <a:tr h="3698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SW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SW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73000310"/>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a:extLst>
              <a:ext uri="{FF2B5EF4-FFF2-40B4-BE49-F238E27FC236}">
                <a16:creationId xmlns:a16="http://schemas.microsoft.com/office/drawing/2014/main" id="{5CE90B30-0A82-4805-B3F9-81BF099DAD36}"/>
              </a:ext>
            </a:extLst>
          </p:cNvPr>
          <p:cNvSpPr txBox="1">
            <a:spLocks noChangeArrowheads="1"/>
          </p:cNvSpPr>
          <p:nvPr/>
        </p:nvSpPr>
        <p:spPr bwMode="auto">
          <a:xfrm>
            <a:off x="180975" y="379413"/>
            <a:ext cx="6983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400"/>
              <a:t>The frequencies and relative frequencies are then:</a:t>
            </a:r>
          </a:p>
        </p:txBody>
      </p:sp>
      <p:graphicFrame>
        <p:nvGraphicFramePr>
          <p:cNvPr id="67587" name="Group 3">
            <a:extLst>
              <a:ext uri="{FF2B5EF4-FFF2-40B4-BE49-F238E27FC236}">
                <a16:creationId xmlns:a16="http://schemas.microsoft.com/office/drawing/2014/main" id="{91873E1B-7466-452E-99BC-B35EDCE2AE17}"/>
              </a:ext>
            </a:extLst>
          </p:cNvPr>
          <p:cNvGraphicFramePr>
            <a:graphicFrameLocks noGrp="1"/>
          </p:cNvGraphicFramePr>
          <p:nvPr/>
        </p:nvGraphicFramePr>
        <p:xfrm>
          <a:off x="1631950" y="1216025"/>
          <a:ext cx="5683250" cy="4068763"/>
        </p:xfrm>
        <a:graphic>
          <a:graphicData uri="http://schemas.openxmlformats.org/drawingml/2006/table">
            <a:tbl>
              <a:tblPr/>
              <a:tblGrid>
                <a:gridCol w="1327150">
                  <a:extLst>
                    <a:ext uri="{9D8B030D-6E8A-4147-A177-3AD203B41FA5}">
                      <a16:colId xmlns:a16="http://schemas.microsoft.com/office/drawing/2014/main" val="839889594"/>
                    </a:ext>
                  </a:extLst>
                </a:gridCol>
                <a:gridCol w="1589088">
                  <a:extLst>
                    <a:ext uri="{9D8B030D-6E8A-4147-A177-3AD203B41FA5}">
                      <a16:colId xmlns:a16="http://schemas.microsoft.com/office/drawing/2014/main" val="2659637732"/>
                    </a:ext>
                  </a:extLst>
                </a:gridCol>
                <a:gridCol w="2767012">
                  <a:extLst>
                    <a:ext uri="{9D8B030D-6E8A-4147-A177-3AD203B41FA5}">
                      <a16:colId xmlns:a16="http://schemas.microsoft.com/office/drawing/2014/main" val="3546127542"/>
                    </a:ext>
                  </a:extLst>
                </a:gridCol>
              </a:tblGrid>
              <a:tr h="8175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400" b="1" i="0" u="none" strike="noStrike" cap="none" normalizeH="0" baseline="0">
                          <a:ln>
                            <a:noFill/>
                          </a:ln>
                          <a:solidFill>
                            <a:schemeClr val="tx1"/>
                          </a:solidFill>
                          <a:effectLst/>
                          <a:latin typeface="Times New Roman" panose="02020603050405020304" pitchFamily="18" charset="0"/>
                        </a:rPr>
                        <a:t>Quarter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400" b="1" i="0" u="none" strike="noStrike" cap="none" normalizeH="0" baseline="0">
                          <a:ln>
                            <a:noFill/>
                          </a:ln>
                          <a:solidFill>
                            <a:schemeClr val="tx1"/>
                          </a:solidFill>
                          <a:effectLst/>
                          <a:latin typeface="Times New Roman" panose="02020603050405020304" pitchFamily="18" charset="0"/>
                        </a:rPr>
                        <a:t>Frequency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400" b="1" i="0" u="none" strike="noStrike" cap="none" normalizeH="0" baseline="0">
                          <a:ln>
                            <a:noFill/>
                          </a:ln>
                          <a:solidFill>
                            <a:schemeClr val="tx1"/>
                          </a:solidFill>
                          <a:effectLst/>
                          <a:latin typeface="Times New Roman" panose="02020603050405020304" pitchFamily="18" charset="0"/>
                        </a:rPr>
                        <a:t>Relative Frequency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40164084"/>
                  </a:ext>
                </a:extLst>
              </a:tr>
              <a:tr h="812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400" b="0" i="0" u="none" strike="noStrike" cap="none" normalizeH="0" baseline="0">
                          <a:ln>
                            <a:noFill/>
                          </a:ln>
                          <a:solidFill>
                            <a:schemeClr val="tx1"/>
                          </a:solidFill>
                          <a:effectLst/>
                          <a:latin typeface="Times New Roman" panose="02020603050405020304" pitchFamily="18" charset="0"/>
                        </a:rPr>
                        <a:t>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400" b="0" i="0" u="none" strike="noStrike" cap="none" normalizeH="0" baseline="0">
                          <a:ln>
                            <a:noFill/>
                          </a:ln>
                          <a:solidFill>
                            <a:schemeClr val="tx1"/>
                          </a:solidFill>
                          <a:effectLst/>
                          <a:latin typeface="Times New Roman" panose="02020603050405020304"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400" b="0" i="0" u="none" strike="noStrike" cap="none" normalizeH="0" baseline="0">
                          <a:ln>
                            <a:noFill/>
                          </a:ln>
                          <a:solidFill>
                            <a:schemeClr val="tx1"/>
                          </a:solidFill>
                          <a:effectLst/>
                          <a:latin typeface="Times New Roman" panose="02020603050405020304" pitchFamily="18" charset="0"/>
                        </a:rPr>
                        <a:t>0.167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44654140"/>
                  </a:ext>
                </a:extLst>
              </a:tr>
              <a:tr h="812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400" b="0" i="0" u="none" strike="noStrike" cap="none" normalizeH="0" baseline="0">
                          <a:ln>
                            <a:noFill/>
                          </a:ln>
                          <a:solidFill>
                            <a:schemeClr val="tx1"/>
                          </a:solidFill>
                          <a:effectLst/>
                          <a:latin typeface="Times New Roman" panose="02020603050405020304" pitchFamily="18" charset="0"/>
                        </a:rPr>
                        <a:t>NW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400" b="0" i="0" u="none" strike="noStrike" cap="none" normalizeH="0" baseline="0">
                          <a:ln>
                            <a:noFill/>
                          </a:ln>
                          <a:solidFill>
                            <a:schemeClr val="tx1"/>
                          </a:solidFill>
                          <a:effectLst/>
                          <a:latin typeface="Times New Roman" panose="02020603050405020304" pitchFamily="18"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400" b="0" i="0" u="none" strike="noStrike" cap="none" normalizeH="0" baseline="0">
                          <a:ln>
                            <a:noFill/>
                          </a:ln>
                          <a:solidFill>
                            <a:schemeClr val="tx1"/>
                          </a:solidFill>
                          <a:effectLst/>
                          <a:latin typeface="Times New Roman" panose="02020603050405020304" pitchFamily="18" charset="0"/>
                        </a:rPr>
                        <a:t>0.367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584217"/>
                  </a:ext>
                </a:extLst>
              </a:tr>
              <a:tr h="812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400" b="0" i="0" u="none" strike="noStrike" cap="none" normalizeH="0" baseline="0">
                          <a:ln>
                            <a:noFill/>
                          </a:ln>
                          <a:solidFill>
                            <a:schemeClr val="tx1"/>
                          </a:solidFill>
                          <a:effectLst/>
                          <a:latin typeface="Times New Roman" panose="02020603050405020304" pitchFamily="18" charset="0"/>
                        </a:rPr>
                        <a:t>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400" b="0" i="0" u="none" strike="noStrike" cap="none" normalizeH="0" baseline="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400" b="0" i="0" u="none" strike="noStrike" cap="none" normalizeH="0" baseline="0">
                          <a:ln>
                            <a:noFill/>
                          </a:ln>
                          <a:solidFill>
                            <a:schemeClr val="tx1"/>
                          </a:solidFill>
                          <a:effectLst/>
                          <a:latin typeface="Times New Roman" panose="02020603050405020304" pitchFamily="18" charset="0"/>
                        </a:rPr>
                        <a:t>0.200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8041226"/>
                  </a:ext>
                </a:extLst>
              </a:tr>
              <a:tr h="812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400" b="0" i="0" u="none" strike="noStrike" cap="none" normalizeH="0" baseline="0">
                          <a:ln>
                            <a:noFill/>
                          </a:ln>
                          <a:solidFill>
                            <a:schemeClr val="tx1"/>
                          </a:solidFill>
                          <a:effectLst/>
                          <a:latin typeface="Times New Roman" panose="02020603050405020304" pitchFamily="18" charset="0"/>
                        </a:rPr>
                        <a:t>SW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4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400" b="0" i="0" u="none" strike="noStrike" cap="none" normalizeH="0" baseline="0">
                          <a:ln>
                            <a:noFill/>
                          </a:ln>
                          <a:solidFill>
                            <a:schemeClr val="tx1"/>
                          </a:solidFill>
                          <a:effectLst/>
                          <a:latin typeface="Times New Roman" panose="02020603050405020304" pitchFamily="18" charset="0"/>
                        </a:rPr>
                        <a:t>0.267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31131172"/>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a:extLst>
              <a:ext uri="{FF2B5EF4-FFF2-40B4-BE49-F238E27FC236}">
                <a16:creationId xmlns:a16="http://schemas.microsoft.com/office/drawing/2014/main" id="{E899EB8F-2AD1-4976-B948-76DE6B1CB757}"/>
              </a:ext>
            </a:extLst>
          </p:cNvPr>
          <p:cNvSpPr txBox="1">
            <a:spLocks noChangeArrowheads="1"/>
          </p:cNvSpPr>
          <p:nvPr/>
        </p:nvSpPr>
        <p:spPr bwMode="auto">
          <a:xfrm>
            <a:off x="0" y="0"/>
            <a:ext cx="4329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400">
                <a:latin typeface="Times New Roman" panose="02020603050405020304" pitchFamily="18" charset="0"/>
              </a:rPr>
              <a:t>And the </a:t>
            </a:r>
            <a:r>
              <a:rPr lang="en-IE" altLang="en-US" sz="2400" b="1">
                <a:latin typeface="Times New Roman" panose="02020603050405020304" pitchFamily="18" charset="0"/>
              </a:rPr>
              <a:t>bar chart</a:t>
            </a:r>
            <a:r>
              <a:rPr lang="en-IE" altLang="en-US" sz="2400">
                <a:latin typeface="Times New Roman" panose="02020603050405020304" pitchFamily="18" charset="0"/>
              </a:rPr>
              <a:t> looks like this:</a:t>
            </a:r>
          </a:p>
        </p:txBody>
      </p:sp>
      <p:graphicFrame>
        <p:nvGraphicFramePr>
          <p:cNvPr id="68611" name="Object 3">
            <a:extLst>
              <a:ext uri="{FF2B5EF4-FFF2-40B4-BE49-F238E27FC236}">
                <a16:creationId xmlns:a16="http://schemas.microsoft.com/office/drawing/2014/main" id="{3E6E9CBB-8D90-4769-B546-C220BACB67D1}"/>
              </a:ext>
            </a:extLst>
          </p:cNvPr>
          <p:cNvGraphicFramePr>
            <a:graphicFrameLocks noChangeAspect="1"/>
          </p:cNvGraphicFramePr>
          <p:nvPr/>
        </p:nvGraphicFramePr>
        <p:xfrm>
          <a:off x="1349375" y="792163"/>
          <a:ext cx="6669088" cy="3884612"/>
        </p:xfrm>
        <a:graphic>
          <a:graphicData uri="http://schemas.openxmlformats.org/presentationml/2006/ole">
            <mc:AlternateContent xmlns:mc="http://schemas.openxmlformats.org/markup-compatibility/2006">
              <mc:Choice xmlns:v="urn:schemas-microsoft-com:vml" Requires="v">
                <p:oleObj spid="_x0000_s68614" name="Chart" r:id="rId3" imgW="4676736" imgH="2724281" progId="Excel.Chart.8">
                  <p:embed/>
                </p:oleObj>
              </mc:Choice>
              <mc:Fallback>
                <p:oleObj name="Chart" r:id="rId3" imgW="4676736" imgH="2724281" progId="Excel.Char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9375" y="792163"/>
                        <a:ext cx="6669088" cy="388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612" name="Text Box 4">
            <a:extLst>
              <a:ext uri="{FF2B5EF4-FFF2-40B4-BE49-F238E27FC236}">
                <a16:creationId xmlns:a16="http://schemas.microsoft.com/office/drawing/2014/main" id="{61F14675-5381-4750-BC9C-A0E80A02C37B}"/>
              </a:ext>
            </a:extLst>
          </p:cNvPr>
          <p:cNvSpPr txBox="1">
            <a:spLocks noChangeArrowheads="1"/>
          </p:cNvSpPr>
          <p:nvPr/>
        </p:nvSpPr>
        <p:spPr bwMode="auto">
          <a:xfrm>
            <a:off x="611188" y="5013325"/>
            <a:ext cx="79406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000"/>
              <a:t>A bar chart merely displays these frequencies as shown.  Although it </a:t>
            </a:r>
          </a:p>
          <a:p>
            <a:pPr eaLnBrk="0" hangingPunct="0"/>
            <a:r>
              <a:rPr lang="en-IE" altLang="en-US" sz="2000"/>
              <a:t>looks very similar to a histogram,  it is important to realise that a bar </a:t>
            </a:r>
          </a:p>
          <a:p>
            <a:pPr eaLnBrk="0" hangingPunct="0"/>
            <a:r>
              <a:rPr lang="en-IE" altLang="en-US" sz="2000"/>
              <a:t>chart has a finite number of categories along the axis, whereas a </a:t>
            </a:r>
          </a:p>
          <a:p>
            <a:pPr eaLnBrk="0" hangingPunct="0"/>
            <a:r>
              <a:rPr lang="en-IE" altLang="en-US" sz="2000"/>
              <a:t>histogram has a continuous numerical scale.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CF43245-B897-48E7-A4D3-6A1655F49CF9}"/>
              </a:ext>
            </a:extLst>
          </p:cNvPr>
          <p:cNvSpPr>
            <a:spLocks noGrp="1" noChangeArrowheads="1"/>
          </p:cNvSpPr>
          <p:nvPr>
            <p:ph type="title"/>
          </p:nvPr>
        </p:nvSpPr>
        <p:spPr/>
        <p:txBody>
          <a:bodyPr/>
          <a:lstStyle/>
          <a:p>
            <a:r>
              <a:rPr lang="en-IE" altLang="en-US" sz="3600">
                <a:latin typeface="Comic Sans MS" panose="030F0702030302020204" pitchFamily="66" charset="0"/>
              </a:rPr>
              <a:t>Time Series Data</a:t>
            </a:r>
            <a:endParaRPr lang="en-US" altLang="en-US" sz="3600">
              <a:latin typeface="Comic Sans MS" panose="030F0702030302020204" pitchFamily="66" charset="0"/>
            </a:endParaRPr>
          </a:p>
        </p:txBody>
      </p:sp>
      <p:sp>
        <p:nvSpPr>
          <p:cNvPr id="27651" name="Rectangle 3">
            <a:extLst>
              <a:ext uri="{FF2B5EF4-FFF2-40B4-BE49-F238E27FC236}">
                <a16:creationId xmlns:a16="http://schemas.microsoft.com/office/drawing/2014/main" id="{39BA906A-971F-485C-8F17-FB234738706C}"/>
              </a:ext>
            </a:extLst>
          </p:cNvPr>
          <p:cNvSpPr>
            <a:spLocks noGrp="1" noChangeArrowheads="1"/>
          </p:cNvSpPr>
          <p:nvPr>
            <p:ph type="body" sz="half" idx="1"/>
          </p:nvPr>
        </p:nvSpPr>
        <p:spPr/>
        <p:txBody>
          <a:bodyPr/>
          <a:lstStyle/>
          <a:p>
            <a:r>
              <a:rPr lang="en-IE" altLang="en-US" sz="2000"/>
              <a:t>Sequential Data: </a:t>
            </a:r>
            <a:r>
              <a:rPr lang="en-IE" altLang="en-US" sz="2000" b="1"/>
              <a:t>Time</a:t>
            </a:r>
            <a:r>
              <a:rPr lang="en-IE" altLang="en-US" sz="2000"/>
              <a:t> </a:t>
            </a:r>
            <a:r>
              <a:rPr lang="en-IE" altLang="en-US" sz="2000" b="1"/>
              <a:t>Series</a:t>
            </a:r>
            <a:r>
              <a:rPr lang="en-IE" altLang="en-US" sz="2000"/>
              <a:t> Data - graph usually has time (months or years) on the horizontal axis and the values of interest on the vertical axis.</a:t>
            </a:r>
          </a:p>
          <a:p>
            <a:r>
              <a:rPr lang="en-IE" altLang="en-US" sz="2000"/>
              <a:t>e.g. The graph below shows company sales data for the last 20 years.</a:t>
            </a:r>
          </a:p>
          <a:p>
            <a:pPr eaLnBrk="0" hangingPunct="0">
              <a:spcBef>
                <a:spcPct val="0"/>
              </a:spcBef>
              <a:buFontTx/>
              <a:buNone/>
            </a:pPr>
            <a:endParaRPr lang="en-US" altLang="en-US" sz="2000"/>
          </a:p>
        </p:txBody>
      </p:sp>
      <p:graphicFrame>
        <p:nvGraphicFramePr>
          <p:cNvPr id="27654" name="Object 6">
            <a:extLst>
              <a:ext uri="{FF2B5EF4-FFF2-40B4-BE49-F238E27FC236}">
                <a16:creationId xmlns:a16="http://schemas.microsoft.com/office/drawing/2014/main" id="{C4C268B1-3E85-4D91-B782-489DA65BD47A}"/>
              </a:ext>
            </a:extLst>
          </p:cNvPr>
          <p:cNvGraphicFramePr>
            <a:graphicFrameLocks noChangeAspect="1"/>
          </p:cNvGraphicFramePr>
          <p:nvPr>
            <p:ph sz="half" idx="2"/>
          </p:nvPr>
        </p:nvGraphicFramePr>
        <p:xfrm>
          <a:off x="539750" y="3500438"/>
          <a:ext cx="4830763" cy="2813050"/>
        </p:xfrm>
        <a:graphic>
          <a:graphicData uri="http://schemas.openxmlformats.org/presentationml/2006/ole">
            <mc:AlternateContent xmlns:mc="http://schemas.openxmlformats.org/markup-compatibility/2006">
              <mc:Choice xmlns:v="urn:schemas-microsoft-com:vml" Requires="v">
                <p:oleObj spid="_x0000_s27658" name="Chart" r:id="rId3" imgW="4676736" imgH="2724281" progId="Excel.Chart.8">
                  <p:embed/>
                </p:oleObj>
              </mc:Choice>
              <mc:Fallback>
                <p:oleObj name="Chart" r:id="rId3" imgW="4676736" imgH="2724281" progId="Excel.Chart.8">
                  <p:embed/>
                  <p:pic>
                    <p:nvPicPr>
                      <p:cNvPr id="0" name="Object 6"/>
                      <p:cNvPicPr>
                        <a:picLocks noRot="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3500438"/>
                        <a:ext cx="4830763" cy="281305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6" name="Rectangle 8">
            <a:extLst>
              <a:ext uri="{FF2B5EF4-FFF2-40B4-BE49-F238E27FC236}">
                <a16:creationId xmlns:a16="http://schemas.microsoft.com/office/drawing/2014/main" id="{DDB9B9B8-5FE8-412A-930D-39B363FDA81A}"/>
              </a:ext>
            </a:extLst>
          </p:cNvPr>
          <p:cNvSpPr>
            <a:spLocks noChangeArrowheads="1"/>
          </p:cNvSpPr>
          <p:nvPr/>
        </p:nvSpPr>
        <p:spPr bwMode="auto">
          <a:xfrm>
            <a:off x="5580063" y="3573463"/>
            <a:ext cx="3024187"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IE" altLang="en-US"/>
              <a:t>Such data is usually recorded at equal intervals of time, so it is called a </a:t>
            </a:r>
            <a:r>
              <a:rPr lang="en-IE" altLang="en-US" u="sng"/>
              <a:t>time series</a:t>
            </a:r>
            <a:r>
              <a:rPr lang="en-IE" altLang="en-US"/>
              <a:t>.</a:t>
            </a:r>
          </a:p>
          <a:p>
            <a:endParaRPr lang="en-IE" altLang="en-US"/>
          </a:p>
          <a:p>
            <a:r>
              <a:rPr lang="en-IE" altLang="en-US"/>
              <a:t>The crucial element is that the </a:t>
            </a:r>
            <a:r>
              <a:rPr lang="en-IE" altLang="en-US" u="sng"/>
              <a:t>sequence of the data must be preserved.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5BC15A56-9B5F-497B-80C0-4DCD617D27BB}"/>
              </a:ext>
            </a:extLst>
          </p:cNvPr>
          <p:cNvSpPr>
            <a:spLocks noGrp="1" noChangeArrowheads="1"/>
          </p:cNvSpPr>
          <p:nvPr>
            <p:ph type="title"/>
          </p:nvPr>
        </p:nvSpPr>
        <p:spPr/>
        <p:txBody>
          <a:bodyPr/>
          <a:lstStyle/>
          <a:p>
            <a:r>
              <a:rPr lang="en-IE" altLang="en-US" sz="3600">
                <a:latin typeface="Comic Sans MS" panose="030F0702030302020204" pitchFamily="66" charset="0"/>
              </a:rPr>
              <a:t>Scatter Plots</a:t>
            </a:r>
            <a:endParaRPr lang="en-US" altLang="en-US" sz="3600">
              <a:latin typeface="Comic Sans MS" panose="030F0702030302020204" pitchFamily="66" charset="0"/>
            </a:endParaRPr>
          </a:p>
        </p:txBody>
      </p:sp>
      <p:sp>
        <p:nvSpPr>
          <p:cNvPr id="28675" name="Rectangle 3">
            <a:extLst>
              <a:ext uri="{FF2B5EF4-FFF2-40B4-BE49-F238E27FC236}">
                <a16:creationId xmlns:a16="http://schemas.microsoft.com/office/drawing/2014/main" id="{E52F2727-4B09-448E-AB30-EF92E9C21B87}"/>
              </a:ext>
            </a:extLst>
          </p:cNvPr>
          <p:cNvSpPr>
            <a:spLocks noGrp="1" noChangeArrowheads="1"/>
          </p:cNvSpPr>
          <p:nvPr>
            <p:ph type="body" sz="half" idx="1"/>
          </p:nvPr>
        </p:nvSpPr>
        <p:spPr/>
        <p:txBody>
          <a:bodyPr/>
          <a:lstStyle/>
          <a:p>
            <a:r>
              <a:rPr lang="en-IE" altLang="en-US" sz="2000"/>
              <a:t>Data which occurs in pairs: </a:t>
            </a:r>
            <a:r>
              <a:rPr lang="en-IE" altLang="en-US" sz="2000" b="1"/>
              <a:t>Scatter plots</a:t>
            </a:r>
            <a:r>
              <a:rPr lang="en-IE" altLang="en-US" sz="2000"/>
              <a:t> - The following data gives the percentage returns on 2 ordinary shares for 9 consecutive months: </a:t>
            </a:r>
          </a:p>
          <a:p>
            <a:endParaRPr lang="en-IE" altLang="en-US" sz="2000"/>
          </a:p>
          <a:p>
            <a:r>
              <a:rPr lang="en-IE" altLang="en-US" sz="2000"/>
              <a:t>Notice that the data comes in pairs, a pair for each month (1.4, 1.3), (1.2, 1.4), and so on.</a:t>
            </a:r>
          </a:p>
          <a:p>
            <a:pPr eaLnBrk="0" hangingPunct="0">
              <a:spcBef>
                <a:spcPct val="0"/>
              </a:spcBef>
              <a:buFontTx/>
              <a:buNone/>
            </a:pPr>
            <a:endParaRPr lang="en-US" altLang="en-US" sz="2000"/>
          </a:p>
        </p:txBody>
      </p:sp>
      <p:graphicFrame>
        <p:nvGraphicFramePr>
          <p:cNvPr id="28676" name="Group 4">
            <a:extLst>
              <a:ext uri="{FF2B5EF4-FFF2-40B4-BE49-F238E27FC236}">
                <a16:creationId xmlns:a16="http://schemas.microsoft.com/office/drawing/2014/main" id="{6B199F78-76D5-4B44-9C97-CFBF9418767A}"/>
              </a:ext>
            </a:extLst>
          </p:cNvPr>
          <p:cNvGraphicFramePr>
            <a:graphicFrameLocks noGrp="1"/>
          </p:cNvGraphicFramePr>
          <p:nvPr>
            <p:ph sz="half" idx="2"/>
          </p:nvPr>
        </p:nvGraphicFramePr>
        <p:xfrm>
          <a:off x="4648200" y="1600200"/>
          <a:ext cx="4038600" cy="4525967"/>
        </p:xfrm>
        <a:graphic>
          <a:graphicData uri="http://schemas.openxmlformats.org/drawingml/2006/table">
            <a:tbl>
              <a:tblPr/>
              <a:tblGrid>
                <a:gridCol w="1295400">
                  <a:extLst>
                    <a:ext uri="{9D8B030D-6E8A-4147-A177-3AD203B41FA5}">
                      <a16:colId xmlns:a16="http://schemas.microsoft.com/office/drawing/2014/main" val="1739676552"/>
                    </a:ext>
                  </a:extLst>
                </a:gridCol>
                <a:gridCol w="1277938">
                  <a:extLst>
                    <a:ext uri="{9D8B030D-6E8A-4147-A177-3AD203B41FA5}">
                      <a16:colId xmlns:a16="http://schemas.microsoft.com/office/drawing/2014/main" val="2205737295"/>
                    </a:ext>
                  </a:extLst>
                </a:gridCol>
                <a:gridCol w="1465262">
                  <a:extLst>
                    <a:ext uri="{9D8B030D-6E8A-4147-A177-3AD203B41FA5}">
                      <a16:colId xmlns:a16="http://schemas.microsoft.com/office/drawing/2014/main" val="961018920"/>
                    </a:ext>
                  </a:extLst>
                </a:gridCol>
              </a:tblGrid>
              <a:tr h="4524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1" i="0" u="none" strike="noStrike" cap="none" normalizeH="0" baseline="0">
                          <a:ln>
                            <a:noFill/>
                          </a:ln>
                          <a:solidFill>
                            <a:schemeClr val="tx1"/>
                          </a:solidFill>
                          <a:effectLst/>
                          <a:latin typeface="Times New Roman" panose="02020603050405020304" pitchFamily="18" charset="0"/>
                        </a:rPr>
                        <a:t>Month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1" i="0" u="none" strike="noStrike" cap="none" normalizeH="0" baseline="0">
                          <a:ln>
                            <a:noFill/>
                          </a:ln>
                          <a:solidFill>
                            <a:schemeClr val="tx1"/>
                          </a:solidFill>
                          <a:effectLst/>
                          <a:latin typeface="Times New Roman" panose="02020603050405020304" pitchFamily="18" charset="0"/>
                        </a:rPr>
                        <a:t>Share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1" i="0" u="none" strike="noStrike" cap="none" normalizeH="0" baseline="0">
                          <a:ln>
                            <a:noFill/>
                          </a:ln>
                          <a:solidFill>
                            <a:schemeClr val="tx1"/>
                          </a:solidFill>
                          <a:effectLst/>
                          <a:latin typeface="Times New Roman" panose="02020603050405020304" pitchFamily="18" charset="0"/>
                        </a:rPr>
                        <a:t>Share 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43767419"/>
                  </a:ext>
                </a:extLst>
              </a:tr>
              <a:tr h="4524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78254881"/>
                  </a:ext>
                </a:extLst>
              </a:tr>
              <a:tr h="4524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33911887"/>
                  </a:ext>
                </a:extLst>
              </a:tr>
              <a:tr h="4524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3739148"/>
                  </a:ext>
                </a:extLst>
              </a:tr>
              <a:tr h="4540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0894828"/>
                  </a:ext>
                </a:extLst>
              </a:tr>
              <a:tr h="4524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71969093"/>
                  </a:ext>
                </a:extLst>
              </a:tr>
              <a:tr h="4524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25663537"/>
                  </a:ext>
                </a:extLst>
              </a:tr>
              <a:tr h="4524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17879629"/>
                  </a:ext>
                </a:extLst>
              </a:tr>
              <a:tr h="4524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69242754"/>
                  </a:ext>
                </a:extLst>
              </a:tr>
              <a:tr h="4524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Times New Roman" panose="02020603050405020304" pitchFamily="18"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37583631"/>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a:extLst>
              <a:ext uri="{FF2B5EF4-FFF2-40B4-BE49-F238E27FC236}">
                <a16:creationId xmlns:a16="http://schemas.microsoft.com/office/drawing/2014/main" id="{6607B158-6E5B-4A41-B4D1-03F56C976BA6}"/>
              </a:ext>
            </a:extLst>
          </p:cNvPr>
          <p:cNvSpPr txBox="1">
            <a:spLocks noChangeArrowheads="1"/>
          </p:cNvSpPr>
          <p:nvPr/>
        </p:nvSpPr>
        <p:spPr bwMode="auto">
          <a:xfrm>
            <a:off x="395288" y="260350"/>
            <a:ext cx="827563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000"/>
              <a:t>The most effective way of presenting paired data like this is to plot the </a:t>
            </a:r>
          </a:p>
          <a:p>
            <a:pPr eaLnBrk="0" hangingPunct="0"/>
            <a:r>
              <a:rPr lang="en-IE" altLang="en-US" sz="2000"/>
              <a:t>pairs as coordinates on a graph.  This is called a </a:t>
            </a:r>
            <a:r>
              <a:rPr lang="en-IE" altLang="en-US" sz="2000" b="1" u="sng"/>
              <a:t>scatter plot</a:t>
            </a:r>
            <a:r>
              <a:rPr lang="en-IE" altLang="en-US" sz="2000"/>
              <a:t>.  A scatter</a:t>
            </a:r>
          </a:p>
          <a:p>
            <a:pPr eaLnBrk="0" hangingPunct="0"/>
            <a:r>
              <a:rPr lang="en-IE" altLang="en-US" sz="2000"/>
              <a:t>plot of the share return data is shown below:</a:t>
            </a:r>
          </a:p>
        </p:txBody>
      </p:sp>
      <p:graphicFrame>
        <p:nvGraphicFramePr>
          <p:cNvPr id="73731" name="Object 3">
            <a:extLst>
              <a:ext uri="{FF2B5EF4-FFF2-40B4-BE49-F238E27FC236}">
                <a16:creationId xmlns:a16="http://schemas.microsoft.com/office/drawing/2014/main" id="{891EAA37-6589-4EE9-BE03-56DAA58095D4}"/>
              </a:ext>
            </a:extLst>
          </p:cNvPr>
          <p:cNvGraphicFramePr>
            <a:graphicFrameLocks noChangeAspect="1"/>
          </p:cNvGraphicFramePr>
          <p:nvPr/>
        </p:nvGraphicFramePr>
        <p:xfrm>
          <a:off x="1758950" y="1352550"/>
          <a:ext cx="5902325" cy="3443288"/>
        </p:xfrm>
        <a:graphic>
          <a:graphicData uri="http://schemas.openxmlformats.org/presentationml/2006/ole">
            <mc:AlternateContent xmlns:mc="http://schemas.openxmlformats.org/markup-compatibility/2006">
              <mc:Choice xmlns:v="urn:schemas-microsoft-com:vml" Requires="v">
                <p:oleObj spid="_x0000_s73734" name="Chart" r:id="rId3" imgW="4686336" imgH="2733651" progId="Excel.Chart.8">
                  <p:embed/>
                </p:oleObj>
              </mc:Choice>
              <mc:Fallback>
                <p:oleObj name="Chart" r:id="rId3" imgW="4686336" imgH="2733651" progId="Excel.Char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8950" y="1352550"/>
                        <a:ext cx="5902325" cy="344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732" name="Text Box 4">
            <a:extLst>
              <a:ext uri="{FF2B5EF4-FFF2-40B4-BE49-F238E27FC236}">
                <a16:creationId xmlns:a16="http://schemas.microsoft.com/office/drawing/2014/main" id="{91EB78FE-5A54-4F7A-A2BF-2E9E5C2EE1AD}"/>
              </a:ext>
            </a:extLst>
          </p:cNvPr>
          <p:cNvSpPr txBox="1">
            <a:spLocks noChangeArrowheads="1"/>
          </p:cNvSpPr>
          <p:nvPr/>
        </p:nvSpPr>
        <p:spPr bwMode="auto">
          <a:xfrm>
            <a:off x="539750" y="5229225"/>
            <a:ext cx="7934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000"/>
              <a:t>This shows us that when the first share’s return is large, the second </a:t>
            </a:r>
          </a:p>
          <a:p>
            <a:pPr eaLnBrk="0" hangingPunct="0"/>
            <a:r>
              <a:rPr lang="en-IE" altLang="en-US" sz="2000"/>
              <a:t>share’s return tends to be large also.  Therefore, we can say that the </a:t>
            </a:r>
          </a:p>
          <a:p>
            <a:pPr eaLnBrk="0" hangingPunct="0"/>
            <a:r>
              <a:rPr lang="en-IE" altLang="en-US" sz="2000"/>
              <a:t>returns on the two shares appear to be </a:t>
            </a:r>
            <a:r>
              <a:rPr lang="en-IE" altLang="en-US" sz="2000" u="sng"/>
              <a:t>correlated</a:t>
            </a:r>
            <a:r>
              <a:rPr lang="en-IE" altLang="en-US" sz="2000"/>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B5313083-68E0-4DF1-B719-C64EF2CFE0C6}"/>
              </a:ext>
            </a:extLst>
          </p:cNvPr>
          <p:cNvSpPr>
            <a:spLocks noGrp="1" noChangeArrowheads="1"/>
          </p:cNvSpPr>
          <p:nvPr>
            <p:ph type="title"/>
          </p:nvPr>
        </p:nvSpPr>
        <p:spPr>
          <a:xfrm>
            <a:off x="468313" y="2420938"/>
            <a:ext cx="8229600" cy="1143000"/>
          </a:xfrm>
        </p:spPr>
        <p:txBody>
          <a:bodyPr/>
          <a:lstStyle/>
          <a:p>
            <a:r>
              <a:rPr lang="en-IE" altLang="en-US" sz="3600">
                <a:latin typeface="Comic Sans MS" panose="030F0702030302020204" pitchFamily="66" charset="0"/>
              </a:rPr>
              <a:t>Calculating Statistical Measures</a:t>
            </a:r>
            <a:endParaRPr lang="en-US" altLang="en-US" sz="3600">
              <a:latin typeface="Comic Sans MS" panose="030F0702030302020204" pitchFamily="66"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20D7C238-D5D2-4598-813A-6840873EF691}"/>
              </a:ext>
            </a:extLst>
          </p:cNvPr>
          <p:cNvSpPr>
            <a:spLocks noGrp="1" noChangeArrowheads="1"/>
          </p:cNvSpPr>
          <p:nvPr>
            <p:ph type="title"/>
          </p:nvPr>
        </p:nvSpPr>
        <p:spPr/>
        <p:txBody>
          <a:bodyPr/>
          <a:lstStyle/>
          <a:p>
            <a:r>
              <a:rPr lang="en-IE" altLang="en-US" sz="3600">
                <a:latin typeface="Comic Sans MS" panose="030F0702030302020204" pitchFamily="66" charset="0"/>
              </a:rPr>
              <a:t>Statistical measures - numerical</a:t>
            </a:r>
            <a:endParaRPr lang="en-US" altLang="en-US" sz="3600">
              <a:latin typeface="Comic Sans MS" panose="030F0702030302020204" pitchFamily="66" charset="0"/>
            </a:endParaRPr>
          </a:p>
        </p:txBody>
      </p:sp>
      <p:sp>
        <p:nvSpPr>
          <p:cNvPr id="30723" name="Rectangle 3">
            <a:extLst>
              <a:ext uri="{FF2B5EF4-FFF2-40B4-BE49-F238E27FC236}">
                <a16:creationId xmlns:a16="http://schemas.microsoft.com/office/drawing/2014/main" id="{3705BD8A-12A3-455F-9352-78AFFC2E1F1F}"/>
              </a:ext>
            </a:extLst>
          </p:cNvPr>
          <p:cNvSpPr>
            <a:spLocks noGrp="1" noChangeArrowheads="1"/>
          </p:cNvSpPr>
          <p:nvPr>
            <p:ph type="body" idx="1"/>
          </p:nvPr>
        </p:nvSpPr>
        <p:spPr/>
        <p:txBody>
          <a:bodyPr/>
          <a:lstStyle/>
          <a:p>
            <a:r>
              <a:rPr lang="en-IE" altLang="en-US" sz="2400"/>
              <a:t>Describing data using numerical computation</a:t>
            </a:r>
          </a:p>
          <a:p>
            <a:pPr lvl="1"/>
            <a:r>
              <a:rPr lang="en-IE" altLang="en-US" sz="2000"/>
              <a:t>We have already seen how to represent these data graphically – but how would you attempt to describe them without the aid of pictures – perhaps using only a few summery number ?</a:t>
            </a:r>
          </a:p>
          <a:p>
            <a:pPr lvl="1">
              <a:buFontTx/>
              <a:buNone/>
            </a:pPr>
            <a:endParaRPr lang="en-IE" altLang="en-US" sz="2000"/>
          </a:p>
          <a:p>
            <a:r>
              <a:rPr lang="en-IE" altLang="en-US" sz="2400"/>
              <a:t>calculate some quantities: mean, median, standard deviation which describe the data</a:t>
            </a:r>
          </a:p>
          <a:p>
            <a:pPr>
              <a:buFontTx/>
              <a:buNone/>
            </a:pPr>
            <a:endParaRPr lang="en-IE"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C53CC3E-89C5-4B08-89B8-F6F23731783D}"/>
              </a:ext>
            </a:extLst>
          </p:cNvPr>
          <p:cNvSpPr>
            <a:spLocks noGrp="1" noChangeArrowheads="1"/>
          </p:cNvSpPr>
          <p:nvPr>
            <p:ph type="title"/>
          </p:nvPr>
        </p:nvSpPr>
        <p:spPr/>
        <p:txBody>
          <a:bodyPr/>
          <a:lstStyle/>
          <a:p>
            <a:r>
              <a:rPr lang="en-IE" altLang="en-US" sz="3600">
                <a:latin typeface="Comic Sans MS" panose="030F0702030302020204" pitchFamily="66" charset="0"/>
              </a:rPr>
              <a:t>Statistics</a:t>
            </a:r>
            <a:endParaRPr lang="en-US" altLang="en-US" sz="3600">
              <a:latin typeface="Comic Sans MS" panose="030F0702030302020204" pitchFamily="66" charset="0"/>
            </a:endParaRPr>
          </a:p>
        </p:txBody>
      </p:sp>
      <p:sp>
        <p:nvSpPr>
          <p:cNvPr id="4099" name="Rectangle 3">
            <a:extLst>
              <a:ext uri="{FF2B5EF4-FFF2-40B4-BE49-F238E27FC236}">
                <a16:creationId xmlns:a16="http://schemas.microsoft.com/office/drawing/2014/main" id="{880E2C0D-BEFC-4261-BAEA-812C56B105DB}"/>
              </a:ext>
            </a:extLst>
          </p:cNvPr>
          <p:cNvSpPr>
            <a:spLocks noGrp="1" noChangeArrowheads="1"/>
          </p:cNvSpPr>
          <p:nvPr>
            <p:ph type="body" idx="1"/>
          </p:nvPr>
        </p:nvSpPr>
        <p:spPr/>
        <p:txBody>
          <a:bodyPr/>
          <a:lstStyle/>
          <a:p>
            <a:r>
              <a:rPr lang="en-IE" altLang="en-US" sz="2400"/>
              <a:t>What is statistics?</a:t>
            </a:r>
          </a:p>
          <a:p>
            <a:endParaRPr lang="en-IE" altLang="en-US" sz="2400"/>
          </a:p>
          <a:p>
            <a:pPr>
              <a:buFontTx/>
              <a:buNone/>
            </a:pPr>
            <a:r>
              <a:rPr lang="en-IE" altLang="en-US" sz="2400" i="1"/>
              <a:t>	‘Collection of methods for planning experiments, obtaining data and then organising data, summarising, presenting, analysing, interpreting, and drawing conclusions’</a:t>
            </a:r>
            <a:endParaRPr lang="en-US" altLang="en-US" sz="2400" i="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box(in)">
                                      <p:cBhvr>
                                        <p:cTn id="7"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FE110A78-3BF3-4615-96F6-8E59180D91F5}"/>
              </a:ext>
            </a:extLst>
          </p:cNvPr>
          <p:cNvSpPr>
            <a:spLocks noGrp="1" noChangeArrowheads="1"/>
          </p:cNvSpPr>
          <p:nvPr>
            <p:ph type="title"/>
          </p:nvPr>
        </p:nvSpPr>
        <p:spPr/>
        <p:txBody>
          <a:bodyPr/>
          <a:lstStyle/>
          <a:p>
            <a:r>
              <a:rPr lang="en-IE" altLang="en-US" sz="3200">
                <a:solidFill>
                  <a:schemeClr val="tx1"/>
                </a:solidFill>
                <a:latin typeface="Comic Sans MS" panose="030F0702030302020204" pitchFamily="66" charset="0"/>
              </a:rPr>
              <a:t>Indexed Lists and the Summation Notation</a:t>
            </a:r>
            <a:endParaRPr lang="en-US" altLang="en-US" sz="3200">
              <a:solidFill>
                <a:schemeClr val="tx1"/>
              </a:solidFill>
              <a:latin typeface="Comic Sans MS" panose="030F0702030302020204" pitchFamily="66" charset="0"/>
            </a:endParaRPr>
          </a:p>
        </p:txBody>
      </p:sp>
      <p:sp>
        <p:nvSpPr>
          <p:cNvPr id="31747" name="Rectangle 3">
            <a:extLst>
              <a:ext uri="{FF2B5EF4-FFF2-40B4-BE49-F238E27FC236}">
                <a16:creationId xmlns:a16="http://schemas.microsoft.com/office/drawing/2014/main" id="{D8214D84-427D-4729-931A-E6F1F992F184}"/>
              </a:ext>
            </a:extLst>
          </p:cNvPr>
          <p:cNvSpPr>
            <a:spLocks noGrp="1" noChangeArrowheads="1"/>
          </p:cNvSpPr>
          <p:nvPr>
            <p:ph type="body" idx="1"/>
          </p:nvPr>
        </p:nvSpPr>
        <p:spPr/>
        <p:txBody>
          <a:bodyPr/>
          <a:lstStyle/>
          <a:p>
            <a:pPr>
              <a:lnSpc>
                <a:spcPct val="90000"/>
              </a:lnSpc>
            </a:pPr>
            <a:r>
              <a:rPr lang="en-GB" altLang="en-US" sz="2000"/>
              <a:t>As we study Statistics, we will often be dealing with additions of large sets of numbers. It is therefore necessary to introduce some notation which will make it easier for us to denote such lists, and to indicate that the numbers in the list are to be added.</a:t>
            </a:r>
          </a:p>
          <a:p>
            <a:pPr>
              <a:lnSpc>
                <a:spcPct val="90000"/>
              </a:lnSpc>
            </a:pPr>
            <a:r>
              <a:rPr lang="en-GB" altLang="en-US" sz="2000"/>
              <a:t>Consider a list of 40 figures, for example, the ages of a group of students. We can’t use a different symbol to denote each one, as we would soon run out of letters. Even if we brought in other alphabets, it would still not be a very convenient way of dealing with a list. Instead, let us use one symbol to denote the age of a student, say </a:t>
            </a:r>
            <a:r>
              <a:rPr lang="en-GB" altLang="en-US" sz="2000" i="1"/>
              <a:t>x</a:t>
            </a:r>
            <a:r>
              <a:rPr lang="en-GB" altLang="en-US" sz="2000"/>
              <a:t>. </a:t>
            </a:r>
            <a:endParaRPr lang="en-US" altLang="en-US" sz="2000"/>
          </a:p>
          <a:p>
            <a:pPr>
              <a:lnSpc>
                <a:spcPct val="90000"/>
              </a:lnSpc>
            </a:pPr>
            <a:r>
              <a:rPr lang="en-GB" altLang="en-US" sz="2000"/>
              <a:t>The ages of each student can then be denoted by the letter </a:t>
            </a:r>
            <a:r>
              <a:rPr lang="en-GB" altLang="en-US" sz="2000" i="1"/>
              <a:t>x</a:t>
            </a:r>
            <a:r>
              <a:rPr lang="en-GB" altLang="en-US" sz="2000"/>
              <a:t>, with a subscript assigned to set them apart. Thus the 40 ages are referred to as</a:t>
            </a:r>
            <a:endParaRPr lang="en-GB" altLang="en-US" sz="2000" i="1"/>
          </a:p>
          <a:p>
            <a:pPr>
              <a:lnSpc>
                <a:spcPct val="90000"/>
              </a:lnSpc>
            </a:pPr>
            <a:endParaRPr lang="en-GB" altLang="en-US" sz="2000" i="1"/>
          </a:p>
          <a:p>
            <a:pPr>
              <a:lnSpc>
                <a:spcPct val="90000"/>
              </a:lnSpc>
              <a:buFontTx/>
              <a:buNone/>
            </a:pPr>
            <a:r>
              <a:rPr lang="en-GB" altLang="en-US" sz="2000" i="1"/>
              <a:t>				x</a:t>
            </a:r>
            <a:r>
              <a:rPr lang="en-GB" altLang="en-US" sz="2000"/>
              <a:t>1, </a:t>
            </a:r>
            <a:r>
              <a:rPr lang="en-GB" altLang="en-US" sz="2000" i="1"/>
              <a:t>x</a:t>
            </a:r>
            <a:r>
              <a:rPr lang="en-GB" altLang="en-US" sz="2000"/>
              <a:t>2, </a:t>
            </a:r>
            <a:r>
              <a:rPr lang="en-GB" altLang="en-US" sz="2000" i="1"/>
              <a:t>x</a:t>
            </a:r>
            <a:r>
              <a:rPr lang="en-GB" altLang="en-US" sz="2000"/>
              <a:t>3,…,</a:t>
            </a:r>
            <a:r>
              <a:rPr lang="en-GB" altLang="en-US" sz="2000" i="1"/>
              <a:t> x</a:t>
            </a:r>
            <a:r>
              <a:rPr lang="en-GB" altLang="en-US" sz="2000"/>
              <a:t>40.</a:t>
            </a:r>
            <a:endParaRPr lang="en-US" altLang="en-US" sz="2000"/>
          </a:p>
          <a:p>
            <a:pPr>
              <a:lnSpc>
                <a:spcPct val="90000"/>
              </a:lnSpc>
              <a:buFontTx/>
              <a:buNone/>
            </a:pPr>
            <a:endParaRPr lang="en-US" altLang="en-US" sz="2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a:extLst>
              <a:ext uri="{FF2B5EF4-FFF2-40B4-BE49-F238E27FC236}">
                <a16:creationId xmlns:a16="http://schemas.microsoft.com/office/drawing/2014/main" id="{CEE5D1C4-FCB7-4548-B8BF-A64B89ED5BDB}"/>
              </a:ext>
            </a:extLst>
          </p:cNvPr>
          <p:cNvSpPr txBox="1">
            <a:spLocks noChangeArrowheads="1"/>
          </p:cNvSpPr>
          <p:nvPr/>
        </p:nvSpPr>
        <p:spPr bwMode="auto">
          <a:xfrm>
            <a:off x="250825" y="476250"/>
            <a:ext cx="8513763"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en-US" sz="2000"/>
              <a:t>Each of the symbols </a:t>
            </a:r>
            <a:r>
              <a:rPr lang="en-GB" altLang="en-US" sz="2000" i="1"/>
              <a:t>x</a:t>
            </a:r>
            <a:r>
              <a:rPr lang="en-GB" altLang="en-US" sz="2000"/>
              <a:t>1, </a:t>
            </a:r>
            <a:r>
              <a:rPr lang="en-GB" altLang="en-US" sz="2000" i="1"/>
              <a:t>x</a:t>
            </a:r>
            <a:r>
              <a:rPr lang="en-GB" altLang="en-US" sz="2000"/>
              <a:t>2, </a:t>
            </a:r>
            <a:r>
              <a:rPr lang="en-GB" altLang="en-US" sz="2000" i="1"/>
              <a:t>x</a:t>
            </a:r>
            <a:r>
              <a:rPr lang="en-GB" altLang="en-US" sz="2000"/>
              <a:t>3, up to </a:t>
            </a:r>
            <a:r>
              <a:rPr lang="en-GB" altLang="en-US" sz="2000" i="1"/>
              <a:t>x</a:t>
            </a:r>
            <a:r>
              <a:rPr lang="en-GB" altLang="en-US" sz="2000"/>
              <a:t>40, is a separate variable </a:t>
            </a:r>
          </a:p>
          <a:p>
            <a:pPr eaLnBrk="0" hangingPunct="0"/>
            <a:r>
              <a:rPr lang="en-GB" altLang="en-US" sz="2000"/>
              <a:t>representing a particular students age. </a:t>
            </a:r>
          </a:p>
          <a:p>
            <a:pPr eaLnBrk="0" hangingPunct="0"/>
            <a:endParaRPr lang="en-GB" altLang="en-US" sz="2000"/>
          </a:p>
          <a:p>
            <a:pPr eaLnBrk="0" hangingPunct="0"/>
            <a:r>
              <a:rPr lang="en-GB" altLang="en-US" sz="2000"/>
              <a:t>The fact that all the numbers in this list are ages of students is reflected in </a:t>
            </a:r>
          </a:p>
          <a:p>
            <a:pPr eaLnBrk="0" hangingPunct="0"/>
            <a:r>
              <a:rPr lang="en-GB" altLang="en-US" sz="2000"/>
              <a:t>the fact that the same symbol represents them all. Since they are all to be </a:t>
            </a:r>
          </a:p>
          <a:p>
            <a:pPr eaLnBrk="0" hangingPunct="0"/>
            <a:r>
              <a:rPr lang="en-GB" altLang="en-US" sz="2000"/>
              <a:t>dealt with together, and are only differentiated by their place in the list, </a:t>
            </a:r>
          </a:p>
          <a:p>
            <a:pPr eaLnBrk="0" hangingPunct="0"/>
            <a:r>
              <a:rPr lang="en-GB" altLang="en-US" sz="2000"/>
              <a:t>this notation is suitable.</a:t>
            </a:r>
            <a:endParaRPr lang="en-US" altLang="en-US" sz="2000"/>
          </a:p>
        </p:txBody>
      </p:sp>
      <p:sp>
        <p:nvSpPr>
          <p:cNvPr id="75779" name="Text Box 3">
            <a:extLst>
              <a:ext uri="{FF2B5EF4-FFF2-40B4-BE49-F238E27FC236}">
                <a16:creationId xmlns:a16="http://schemas.microsoft.com/office/drawing/2014/main" id="{D30BC8E2-AC3F-4475-8D8D-70DB9BFE2161}"/>
              </a:ext>
            </a:extLst>
          </p:cNvPr>
          <p:cNvSpPr txBox="1">
            <a:spLocks noChangeArrowheads="1"/>
          </p:cNvSpPr>
          <p:nvPr/>
        </p:nvSpPr>
        <p:spPr bwMode="auto">
          <a:xfrm>
            <a:off x="250825" y="2997200"/>
            <a:ext cx="84836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en-US" sz="2000"/>
              <a:t>We can now talk about the list of 40</a:t>
            </a:r>
            <a:r>
              <a:rPr lang="en-GB" altLang="en-US" sz="2000" i="1"/>
              <a:t> </a:t>
            </a:r>
            <a:r>
              <a:rPr lang="en-GB" altLang="en-US" sz="2000"/>
              <a:t>figures as</a:t>
            </a:r>
          </a:p>
          <a:p>
            <a:pPr eaLnBrk="0" hangingPunct="0"/>
            <a:endParaRPr lang="en-GB" altLang="en-US" sz="2000" i="1"/>
          </a:p>
          <a:p>
            <a:pPr eaLnBrk="0" hangingPunct="0"/>
            <a:r>
              <a:rPr lang="en-GB" altLang="en-US" sz="2000" i="1"/>
              <a:t>				x</a:t>
            </a:r>
            <a:r>
              <a:rPr lang="en-GB" altLang="en-US" sz="2000" baseline="-25000"/>
              <a:t>1</a:t>
            </a:r>
            <a:r>
              <a:rPr lang="en-GB" altLang="en-US" sz="2000"/>
              <a:t>, </a:t>
            </a:r>
            <a:r>
              <a:rPr lang="en-GB" altLang="en-US" sz="2000" i="1"/>
              <a:t>x</a:t>
            </a:r>
            <a:r>
              <a:rPr lang="en-GB" altLang="en-US" sz="2000" baseline="-25000"/>
              <a:t>2</a:t>
            </a:r>
            <a:r>
              <a:rPr lang="en-GB" altLang="en-US" sz="2000"/>
              <a:t>,…, </a:t>
            </a:r>
            <a:r>
              <a:rPr lang="en-GB" altLang="en-US" sz="2000" i="1"/>
              <a:t>x</a:t>
            </a:r>
            <a:r>
              <a:rPr lang="en-GB" altLang="en-US" sz="2000" baseline="-25000"/>
              <a:t>40</a:t>
            </a:r>
            <a:r>
              <a:rPr lang="en-GB" altLang="en-US" sz="2000"/>
              <a:t>,</a:t>
            </a:r>
          </a:p>
          <a:p>
            <a:pPr eaLnBrk="0" hangingPunct="0"/>
            <a:endParaRPr lang="en-GB" altLang="en-US" sz="2000"/>
          </a:p>
          <a:p>
            <a:pPr eaLnBrk="0" hangingPunct="0"/>
            <a:r>
              <a:rPr lang="en-GB" altLang="en-US" sz="2000"/>
              <a:t>or they can be written as the figures</a:t>
            </a:r>
            <a:endParaRPr lang="en-GB" altLang="en-US" sz="2000" i="1"/>
          </a:p>
          <a:p>
            <a:pPr eaLnBrk="0" hangingPunct="0"/>
            <a:endParaRPr lang="en-GB" altLang="en-US" sz="2000" i="1"/>
          </a:p>
          <a:p>
            <a:pPr eaLnBrk="0" hangingPunct="0"/>
            <a:r>
              <a:rPr lang="en-GB" altLang="en-US" sz="2000" i="1"/>
              <a:t>			       x</a:t>
            </a:r>
            <a:r>
              <a:rPr lang="en-GB" altLang="en-US" sz="2000" baseline="-25000"/>
              <a:t>i</a:t>
            </a:r>
            <a:r>
              <a:rPr lang="en-GB" altLang="en-US" sz="2000"/>
              <a:t>, where i = 1 to 40.</a:t>
            </a:r>
          </a:p>
          <a:p>
            <a:pPr eaLnBrk="0" hangingPunct="0"/>
            <a:endParaRPr lang="en-GB" altLang="en-US" sz="2000"/>
          </a:p>
          <a:p>
            <a:pPr eaLnBrk="0" hangingPunct="0"/>
            <a:r>
              <a:rPr lang="en-GB" altLang="en-US" sz="2000"/>
              <a:t>In the second case, the variable </a:t>
            </a:r>
            <a:r>
              <a:rPr lang="en-GB" altLang="en-US" sz="2000" i="1"/>
              <a:t>i </a:t>
            </a:r>
            <a:r>
              <a:rPr lang="en-GB" altLang="en-US" sz="2000"/>
              <a:t>is called the index, or an index variable.</a:t>
            </a:r>
            <a:r>
              <a:rPr lang="en-US" altLang="en-US" sz="2400">
                <a:latin typeface="Times New Roman" panose="02020603050405020304" pitchFamily="18" charset="0"/>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1C3227AB-D13A-44DB-921E-09E416D8ECE2}"/>
              </a:ext>
            </a:extLst>
          </p:cNvPr>
          <p:cNvSpPr>
            <a:spLocks noGrp="1" noChangeArrowheads="1"/>
          </p:cNvSpPr>
          <p:nvPr>
            <p:ph type="title"/>
          </p:nvPr>
        </p:nvSpPr>
        <p:spPr/>
        <p:txBody>
          <a:bodyPr/>
          <a:lstStyle/>
          <a:p>
            <a:r>
              <a:rPr lang="en-GB" altLang="en-US" sz="3600">
                <a:solidFill>
                  <a:schemeClr val="tx1"/>
                </a:solidFill>
                <a:latin typeface="Comic Sans MS" panose="030F0702030302020204" pitchFamily="66" charset="0"/>
              </a:rPr>
              <a:t>Summation</a:t>
            </a:r>
            <a:endParaRPr lang="en-US" altLang="en-US" sz="3600">
              <a:solidFill>
                <a:schemeClr val="tx1"/>
              </a:solidFill>
              <a:latin typeface="Comic Sans MS" panose="030F0702030302020204" pitchFamily="66" charset="0"/>
            </a:endParaRPr>
          </a:p>
        </p:txBody>
      </p:sp>
      <p:sp>
        <p:nvSpPr>
          <p:cNvPr id="32771" name="Rectangle 3">
            <a:extLst>
              <a:ext uri="{FF2B5EF4-FFF2-40B4-BE49-F238E27FC236}">
                <a16:creationId xmlns:a16="http://schemas.microsoft.com/office/drawing/2014/main" id="{CFC10676-0E20-4C1A-ADE6-1C0C378171F8}"/>
              </a:ext>
            </a:extLst>
          </p:cNvPr>
          <p:cNvSpPr>
            <a:spLocks noGrp="1" noChangeArrowheads="1"/>
          </p:cNvSpPr>
          <p:nvPr>
            <p:ph type="body" idx="1"/>
          </p:nvPr>
        </p:nvSpPr>
        <p:spPr>
          <a:xfrm>
            <a:off x="457200" y="1600200"/>
            <a:ext cx="8362950" cy="4852988"/>
          </a:xfrm>
        </p:spPr>
        <p:txBody>
          <a:bodyPr/>
          <a:lstStyle/>
          <a:p>
            <a:pPr>
              <a:lnSpc>
                <a:spcPct val="80000"/>
              </a:lnSpc>
            </a:pPr>
            <a:r>
              <a:rPr lang="en-GB" altLang="en-US" sz="2000"/>
              <a:t>The first extension of the previous notation is to allow a way of indicating that the numbers in a list are being added. Such a notation will be vital for statistics and topics such as series approximations.</a:t>
            </a:r>
            <a:r>
              <a:rPr lang="en-US" altLang="en-US" sz="2000"/>
              <a:t> </a:t>
            </a:r>
          </a:p>
          <a:p>
            <a:pPr>
              <a:lnSpc>
                <a:spcPct val="80000"/>
              </a:lnSpc>
            </a:pPr>
            <a:r>
              <a:rPr lang="en-GB" altLang="en-US" sz="2000"/>
              <a:t>For our list</a:t>
            </a:r>
            <a:endParaRPr lang="en-GB" altLang="en-US" sz="2000" i="1"/>
          </a:p>
          <a:p>
            <a:pPr>
              <a:lnSpc>
                <a:spcPct val="80000"/>
              </a:lnSpc>
              <a:buFontTx/>
              <a:buNone/>
            </a:pPr>
            <a:r>
              <a:rPr lang="en-GB" altLang="en-US" sz="2000" i="1"/>
              <a:t>				x</a:t>
            </a:r>
            <a:r>
              <a:rPr lang="en-GB" altLang="en-US" sz="2000"/>
              <a:t>1, </a:t>
            </a:r>
            <a:r>
              <a:rPr lang="en-GB" altLang="en-US" sz="2000" i="1"/>
              <a:t>x</a:t>
            </a:r>
            <a:r>
              <a:rPr lang="en-GB" altLang="en-US" sz="2000"/>
              <a:t>2,…, </a:t>
            </a:r>
            <a:r>
              <a:rPr lang="en-GB" altLang="en-US" sz="2000" i="1"/>
              <a:t>x</a:t>
            </a:r>
            <a:r>
              <a:rPr lang="en-GB" altLang="en-US" sz="2000"/>
              <a:t>40,</a:t>
            </a:r>
          </a:p>
          <a:p>
            <a:pPr>
              <a:lnSpc>
                <a:spcPct val="80000"/>
              </a:lnSpc>
            </a:pPr>
            <a:endParaRPr lang="en-GB" altLang="en-US" sz="2000"/>
          </a:p>
          <a:p>
            <a:pPr>
              <a:lnSpc>
                <a:spcPct val="80000"/>
              </a:lnSpc>
              <a:buFontTx/>
              <a:buNone/>
            </a:pPr>
            <a:r>
              <a:rPr lang="en-GB" altLang="en-US" sz="2000"/>
              <a:t>	we will indicate that these 40 numbers are to be added by writing the </a:t>
            </a:r>
          </a:p>
          <a:p>
            <a:pPr>
              <a:lnSpc>
                <a:spcPct val="80000"/>
              </a:lnSpc>
              <a:buFontTx/>
              <a:buNone/>
            </a:pPr>
            <a:r>
              <a:rPr lang="en-GB" altLang="en-US" sz="2000"/>
              <a:t>	following expression:</a:t>
            </a:r>
          </a:p>
          <a:p>
            <a:pPr>
              <a:lnSpc>
                <a:spcPct val="80000"/>
              </a:lnSpc>
            </a:pPr>
            <a:endParaRPr lang="en-GB" altLang="en-US" sz="2000"/>
          </a:p>
          <a:p>
            <a:pPr>
              <a:lnSpc>
                <a:spcPct val="80000"/>
              </a:lnSpc>
            </a:pPr>
            <a:endParaRPr lang="en-GB" altLang="en-US" sz="2000"/>
          </a:p>
          <a:p>
            <a:pPr>
              <a:lnSpc>
                <a:spcPct val="80000"/>
              </a:lnSpc>
            </a:pPr>
            <a:endParaRPr lang="en-GB" altLang="en-US" sz="2000"/>
          </a:p>
          <a:p>
            <a:pPr>
              <a:lnSpc>
                <a:spcPct val="80000"/>
              </a:lnSpc>
            </a:pPr>
            <a:endParaRPr lang="en-GB" altLang="en-US" sz="2000"/>
          </a:p>
          <a:p>
            <a:pPr>
              <a:lnSpc>
                <a:spcPct val="80000"/>
              </a:lnSpc>
            </a:pPr>
            <a:r>
              <a:rPr lang="en-GB" altLang="en-US" sz="2000"/>
              <a:t>The symbol S, called sigma, is the Greek equivalent of capital S.</a:t>
            </a:r>
            <a:endParaRPr lang="en-US" altLang="en-US" sz="2000"/>
          </a:p>
          <a:p>
            <a:pPr>
              <a:lnSpc>
                <a:spcPct val="80000"/>
              </a:lnSpc>
            </a:pPr>
            <a:r>
              <a:rPr lang="en-GB" altLang="en-US" sz="2000"/>
              <a:t>The fact that ‘</a:t>
            </a:r>
            <a:r>
              <a:rPr lang="en-GB" altLang="en-US" sz="2000" i="1"/>
              <a:t>i </a:t>
            </a:r>
            <a:r>
              <a:rPr lang="en-GB" altLang="en-US" sz="2000"/>
              <a:t>= 1’ is written below the S and ‘40’ is written above it means the summation goes from </a:t>
            </a:r>
            <a:r>
              <a:rPr lang="en-GB" altLang="en-US" sz="2000" i="1"/>
              <a:t>x</a:t>
            </a:r>
            <a:r>
              <a:rPr lang="en-GB" altLang="en-US" sz="2000"/>
              <a:t>1 to </a:t>
            </a:r>
            <a:r>
              <a:rPr lang="en-GB" altLang="en-US" sz="2000" i="1"/>
              <a:t>x</a:t>
            </a:r>
            <a:r>
              <a:rPr lang="en-GB" altLang="en-US" sz="2000"/>
              <a:t>40.  Thus the result of the calculation is the total of the values in the list.</a:t>
            </a:r>
            <a:endParaRPr lang="en-US" altLang="en-US" sz="2000"/>
          </a:p>
          <a:p>
            <a:pPr>
              <a:lnSpc>
                <a:spcPct val="80000"/>
              </a:lnSpc>
              <a:buFontTx/>
              <a:buNone/>
            </a:pPr>
            <a:endParaRPr lang="en-US" altLang="en-US" sz="2000"/>
          </a:p>
        </p:txBody>
      </p:sp>
      <p:graphicFrame>
        <p:nvGraphicFramePr>
          <p:cNvPr id="32776" name="Object 8">
            <a:extLst>
              <a:ext uri="{FF2B5EF4-FFF2-40B4-BE49-F238E27FC236}">
                <a16:creationId xmlns:a16="http://schemas.microsoft.com/office/drawing/2014/main" id="{AE777D57-5A3F-49AF-BDBA-FA40D0A0F70E}"/>
              </a:ext>
            </a:extLst>
          </p:cNvPr>
          <p:cNvGraphicFramePr>
            <a:graphicFrameLocks noChangeAspect="1"/>
          </p:cNvGraphicFramePr>
          <p:nvPr>
            <p:ph sz="half" idx="4294967295"/>
          </p:nvPr>
        </p:nvGraphicFramePr>
        <p:xfrm>
          <a:off x="4211638" y="3933825"/>
          <a:ext cx="784225" cy="1008063"/>
        </p:xfrm>
        <a:graphic>
          <a:graphicData uri="http://schemas.openxmlformats.org/presentationml/2006/ole">
            <mc:AlternateContent xmlns:mc="http://schemas.openxmlformats.org/markup-compatibility/2006">
              <mc:Choice xmlns:v="urn:schemas-microsoft-com:vml" Requires="v">
                <p:oleObj spid="_x0000_s32779" name="Equation" r:id="rId3" imgW="533160" imgH="685800" progId="Equation.3">
                  <p:embed/>
                </p:oleObj>
              </mc:Choice>
              <mc:Fallback>
                <p:oleObj name="Equation" r:id="rId3" imgW="533160" imgH="6858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3933825"/>
                        <a:ext cx="784225" cy="100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a:extLst>
              <a:ext uri="{FF2B5EF4-FFF2-40B4-BE49-F238E27FC236}">
                <a16:creationId xmlns:a16="http://schemas.microsoft.com/office/drawing/2014/main" id="{7FB7BEDA-308C-4A2F-859C-C9BA822854E7}"/>
              </a:ext>
            </a:extLst>
          </p:cNvPr>
          <p:cNvSpPr txBox="1">
            <a:spLocks noChangeArrowheads="1"/>
          </p:cNvSpPr>
          <p:nvPr/>
        </p:nvSpPr>
        <p:spPr bwMode="auto">
          <a:xfrm>
            <a:off x="395288" y="1268413"/>
            <a:ext cx="8456612"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en-US" sz="2000"/>
              <a:t>Note that this notation is not saying to multiply a value </a:t>
            </a:r>
            <a:r>
              <a:rPr lang="en-GB" altLang="en-US" sz="2000" i="1"/>
              <a:t>x</a:t>
            </a:r>
            <a:r>
              <a:rPr lang="en-GB" altLang="en-US" sz="2000"/>
              <a:t> or a series of </a:t>
            </a:r>
          </a:p>
          <a:p>
            <a:pPr eaLnBrk="0" hangingPunct="0"/>
            <a:r>
              <a:rPr lang="en-GB" altLang="en-US" sz="2000"/>
              <a:t>values by some number </a:t>
            </a:r>
            <a:r>
              <a:rPr lang="en-GB" altLang="en-US" sz="2000">
                <a:sym typeface="Symbol" panose="05050102010706020507" pitchFamily="18" charset="2"/>
              </a:rPr>
              <a:t></a:t>
            </a:r>
            <a:r>
              <a:rPr lang="en-GB" altLang="en-US" sz="2000"/>
              <a:t>. The symbol </a:t>
            </a:r>
            <a:r>
              <a:rPr lang="en-GB" altLang="en-US" sz="2000">
                <a:sym typeface="Symbol" panose="05050102010706020507" pitchFamily="18" charset="2"/>
              </a:rPr>
              <a:t></a:t>
            </a:r>
            <a:r>
              <a:rPr lang="en-GB" altLang="en-US" sz="2000"/>
              <a:t> is an instruction to add these </a:t>
            </a:r>
          </a:p>
          <a:p>
            <a:pPr eaLnBrk="0" hangingPunct="0"/>
            <a:r>
              <a:rPr lang="en-GB" altLang="en-US" sz="2000"/>
              <a:t>numbers, somewhat like an integration sign instructs us to integrate an </a:t>
            </a:r>
          </a:p>
          <a:p>
            <a:pPr eaLnBrk="0" hangingPunct="0"/>
            <a:r>
              <a:rPr lang="en-GB" altLang="en-US" sz="2000"/>
              <a:t>algebraic function.</a:t>
            </a:r>
          </a:p>
          <a:p>
            <a:pPr eaLnBrk="0" hangingPunct="0"/>
            <a:endParaRPr lang="en-GB" altLang="en-US" sz="2000"/>
          </a:p>
          <a:p>
            <a:pPr eaLnBrk="0" hangingPunct="0"/>
            <a:r>
              <a:rPr lang="en-GB" altLang="en-US" sz="2000"/>
              <a:t>If it is understood that the entire list is to be added, the sum can be </a:t>
            </a:r>
          </a:p>
          <a:p>
            <a:pPr eaLnBrk="0" hangingPunct="0"/>
            <a:r>
              <a:rPr lang="en-GB" altLang="en-US" sz="2000"/>
              <a:t>written as:</a:t>
            </a:r>
          </a:p>
          <a:p>
            <a:pPr eaLnBrk="0" hangingPunct="0"/>
            <a:endParaRPr lang="en-GB" altLang="en-US" sz="2000"/>
          </a:p>
          <a:p>
            <a:pPr eaLnBrk="0" hangingPunct="0"/>
            <a:endParaRPr lang="en-GB" altLang="en-US" sz="2000"/>
          </a:p>
          <a:p>
            <a:pPr eaLnBrk="0" hangingPunct="0"/>
            <a:r>
              <a:rPr lang="en-GB" altLang="en-US" sz="2000"/>
              <a:t>The general variable </a:t>
            </a:r>
            <a:r>
              <a:rPr lang="en-GB" altLang="en-US" sz="2000" i="1"/>
              <a:t>x</a:t>
            </a:r>
            <a:r>
              <a:rPr lang="en-GB" altLang="en-US" sz="2000"/>
              <a:t> is included, and the index variable is shown below.</a:t>
            </a:r>
          </a:p>
          <a:p>
            <a:pPr eaLnBrk="0" hangingPunct="0"/>
            <a:r>
              <a:rPr lang="en-GB" altLang="en-US" sz="2000"/>
              <a:t>The index variable could even be dropped, to leave</a:t>
            </a:r>
          </a:p>
          <a:p>
            <a:pPr eaLnBrk="0" hangingPunct="0"/>
            <a:endParaRPr lang="en-GB" altLang="en-US" sz="2000"/>
          </a:p>
          <a:p>
            <a:pPr eaLnBrk="0" hangingPunct="0"/>
            <a:endParaRPr lang="en-GB" altLang="en-US" sz="2000"/>
          </a:p>
          <a:p>
            <a:pPr eaLnBrk="0" hangingPunct="0"/>
            <a:endParaRPr lang="en-GB" altLang="en-US" sz="2000"/>
          </a:p>
          <a:p>
            <a:pPr eaLnBrk="0" hangingPunct="0"/>
            <a:r>
              <a:rPr lang="en-GB" altLang="en-US" sz="2000"/>
              <a:t>Since there is only one index variable, it is the one listing the numbers to </a:t>
            </a:r>
          </a:p>
          <a:p>
            <a:pPr eaLnBrk="0" hangingPunct="0"/>
            <a:r>
              <a:rPr lang="en-GB" altLang="en-US" sz="2000"/>
              <a:t>be added.</a:t>
            </a:r>
            <a:endParaRPr lang="en-US" altLang="en-US" sz="2000"/>
          </a:p>
        </p:txBody>
      </p:sp>
      <p:sp>
        <p:nvSpPr>
          <p:cNvPr id="81923" name="Rectangle 3">
            <a:extLst>
              <a:ext uri="{FF2B5EF4-FFF2-40B4-BE49-F238E27FC236}">
                <a16:creationId xmlns:a16="http://schemas.microsoft.com/office/drawing/2014/main" id="{54D56DCA-26D0-4ED9-A879-D069602D377E}"/>
              </a:ext>
            </a:extLst>
          </p:cNvPr>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E"/>
          </a:p>
        </p:txBody>
      </p:sp>
      <p:graphicFrame>
        <p:nvGraphicFramePr>
          <p:cNvPr id="81924" name="Object 4">
            <a:extLst>
              <a:ext uri="{FF2B5EF4-FFF2-40B4-BE49-F238E27FC236}">
                <a16:creationId xmlns:a16="http://schemas.microsoft.com/office/drawing/2014/main" id="{7A10EEE6-CF50-453F-9A76-327CE13BA23C}"/>
              </a:ext>
            </a:extLst>
          </p:cNvPr>
          <p:cNvGraphicFramePr>
            <a:graphicFrameLocks noChangeAspect="1"/>
          </p:cNvGraphicFramePr>
          <p:nvPr/>
        </p:nvGraphicFramePr>
        <p:xfrm>
          <a:off x="4283075" y="3429000"/>
          <a:ext cx="577850" cy="577850"/>
        </p:xfrm>
        <a:graphic>
          <a:graphicData uri="http://schemas.openxmlformats.org/presentationml/2006/ole">
            <mc:AlternateContent xmlns:mc="http://schemas.openxmlformats.org/markup-compatibility/2006">
              <mc:Choice xmlns:v="urn:schemas-microsoft-com:vml" Requires="v">
                <p:oleObj spid="_x0000_s81930" name="Equation" r:id="rId3" imgW="533160" imgH="533160" progId="Equation.3">
                  <p:embed/>
                </p:oleObj>
              </mc:Choice>
              <mc:Fallback>
                <p:oleObj name="Equation" r:id="rId3" imgW="533160" imgH="5331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075" y="3429000"/>
                        <a:ext cx="577850"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25" name="Object 5">
            <a:extLst>
              <a:ext uri="{FF2B5EF4-FFF2-40B4-BE49-F238E27FC236}">
                <a16:creationId xmlns:a16="http://schemas.microsoft.com/office/drawing/2014/main" id="{1ABF9719-1D1E-4032-90EA-29EDE4C43622}"/>
              </a:ext>
            </a:extLst>
          </p:cNvPr>
          <p:cNvGraphicFramePr>
            <a:graphicFrameLocks noChangeAspect="1"/>
          </p:cNvGraphicFramePr>
          <p:nvPr/>
        </p:nvGraphicFramePr>
        <p:xfrm>
          <a:off x="4283075" y="4868863"/>
          <a:ext cx="577850" cy="412750"/>
        </p:xfrm>
        <a:graphic>
          <a:graphicData uri="http://schemas.openxmlformats.org/presentationml/2006/ole">
            <mc:AlternateContent xmlns:mc="http://schemas.openxmlformats.org/markup-compatibility/2006">
              <mc:Choice xmlns:v="urn:schemas-microsoft-com:vml" Requires="v">
                <p:oleObj spid="_x0000_s81931" name="Equation" r:id="rId5" imgW="533160" imgH="380880" progId="Equation.3">
                  <p:embed/>
                </p:oleObj>
              </mc:Choice>
              <mc:Fallback>
                <p:oleObj name="Equation" r:id="rId5" imgW="533160" imgH="3808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3075" y="4868863"/>
                        <a:ext cx="577850"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26" name="Rectangle 6">
            <a:extLst>
              <a:ext uri="{FF2B5EF4-FFF2-40B4-BE49-F238E27FC236}">
                <a16:creationId xmlns:a16="http://schemas.microsoft.com/office/drawing/2014/main" id="{508C8238-0C7A-4B90-9245-79C18FD5898B}"/>
              </a:ext>
            </a:extLst>
          </p:cNvPr>
          <p:cNvSpPr>
            <a:spLocks noGrp="1" noChangeArrowheads="1"/>
          </p:cNvSpPr>
          <p:nvPr>
            <p:ph type="title"/>
          </p:nvPr>
        </p:nvSpPr>
        <p:spPr>
          <a:xfrm>
            <a:off x="468313" y="0"/>
            <a:ext cx="8229600" cy="1143000"/>
          </a:xfrm>
        </p:spPr>
        <p:txBody>
          <a:bodyPr/>
          <a:lstStyle/>
          <a:p>
            <a:r>
              <a:rPr lang="en-GB" altLang="en-US" sz="4000">
                <a:solidFill>
                  <a:schemeClr val="tx1"/>
                </a:solidFill>
                <a:latin typeface="Comic Sans MS" panose="030F0702030302020204" pitchFamily="66" charset="0"/>
              </a:rPr>
              <a:t>Summation</a:t>
            </a:r>
            <a:endParaRPr lang="en-US" altLang="en-US" sz="4000">
              <a:solidFill>
                <a:schemeClr val="tx1"/>
              </a:solidFill>
              <a:latin typeface="Comic Sans MS" panose="030F0702030302020204" pitchFamily="66"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a:extLst>
              <a:ext uri="{FF2B5EF4-FFF2-40B4-BE49-F238E27FC236}">
                <a16:creationId xmlns:a16="http://schemas.microsoft.com/office/drawing/2014/main" id="{9C0A1783-229C-4774-AB8E-25CF2BD2D169}"/>
              </a:ext>
            </a:extLst>
          </p:cNvPr>
          <p:cNvSpPr txBox="1">
            <a:spLocks noChangeArrowheads="1"/>
          </p:cNvSpPr>
          <p:nvPr/>
        </p:nvSpPr>
        <p:spPr bwMode="auto">
          <a:xfrm>
            <a:off x="539750" y="404813"/>
            <a:ext cx="82550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en-US" sz="2000" b="1"/>
              <a:t>Example  </a:t>
            </a:r>
            <a:r>
              <a:rPr lang="en-GB" altLang="en-US" sz="2000"/>
              <a:t>Let </a:t>
            </a:r>
            <a:r>
              <a:rPr lang="en-GB" altLang="en-US" sz="2000" i="1"/>
              <a:t>x</a:t>
            </a:r>
            <a:r>
              <a:rPr lang="en-GB" altLang="en-US" sz="2000" i="1" baseline="-25000"/>
              <a:t>i</a:t>
            </a:r>
            <a:r>
              <a:rPr lang="en-GB" altLang="en-US" sz="2000"/>
              <a:t>, for </a:t>
            </a:r>
            <a:r>
              <a:rPr lang="en-GB" altLang="en-US" sz="2000" i="1"/>
              <a:t>i </a:t>
            </a:r>
            <a:r>
              <a:rPr lang="en-GB" altLang="en-US" sz="2000"/>
              <a:t>= 1 to 20, be the percentage marks of 20 students </a:t>
            </a:r>
          </a:p>
          <a:p>
            <a:pPr eaLnBrk="0" hangingPunct="0"/>
            <a:r>
              <a:rPr lang="en-GB" altLang="en-US" sz="2000"/>
              <a:t>	     in an assessment:</a:t>
            </a:r>
          </a:p>
          <a:p>
            <a:pPr eaLnBrk="0" hangingPunct="0"/>
            <a:r>
              <a:rPr lang="en-GB" altLang="en-US" sz="2000"/>
              <a:t>		      85, 65, 40, 55, 64, 75, 80, 66, 57, 86,</a:t>
            </a:r>
          </a:p>
          <a:p>
            <a:pPr eaLnBrk="0" hangingPunct="0"/>
            <a:r>
              <a:rPr lang="en-GB" altLang="en-US" sz="2000"/>
              <a:t>		      47, 94, 81, 72, 83, 51, 63, 77, 36, 68.</a:t>
            </a:r>
          </a:p>
          <a:p>
            <a:pPr eaLnBrk="0" hangingPunct="0"/>
            <a:endParaRPr lang="en-GB" altLang="en-US" sz="2000"/>
          </a:p>
          <a:p>
            <a:pPr eaLnBrk="0" hangingPunct="0"/>
            <a:r>
              <a:rPr lang="en-GB" altLang="en-US" sz="2000"/>
              <a:t>	     Find the value of</a:t>
            </a:r>
            <a:endParaRPr lang="en-US" altLang="en-US" sz="2000"/>
          </a:p>
        </p:txBody>
      </p:sp>
      <p:sp>
        <p:nvSpPr>
          <p:cNvPr id="82947" name="Rectangle 3">
            <a:extLst>
              <a:ext uri="{FF2B5EF4-FFF2-40B4-BE49-F238E27FC236}">
                <a16:creationId xmlns:a16="http://schemas.microsoft.com/office/drawing/2014/main" id="{E20EEFE5-91EA-4663-B9F1-42B75909670F}"/>
              </a:ext>
            </a:extLst>
          </p:cNvPr>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E"/>
          </a:p>
        </p:txBody>
      </p:sp>
      <p:graphicFrame>
        <p:nvGraphicFramePr>
          <p:cNvPr id="82948" name="Object 4">
            <a:extLst>
              <a:ext uri="{FF2B5EF4-FFF2-40B4-BE49-F238E27FC236}">
                <a16:creationId xmlns:a16="http://schemas.microsoft.com/office/drawing/2014/main" id="{2FBDEA13-9687-4373-A399-385CC4A33BE1}"/>
              </a:ext>
            </a:extLst>
          </p:cNvPr>
          <p:cNvGraphicFramePr>
            <a:graphicFrameLocks noChangeAspect="1"/>
          </p:cNvGraphicFramePr>
          <p:nvPr/>
        </p:nvGraphicFramePr>
        <p:xfrm>
          <a:off x="3851275" y="2349500"/>
          <a:ext cx="577850" cy="577850"/>
        </p:xfrm>
        <a:graphic>
          <a:graphicData uri="http://schemas.openxmlformats.org/presentationml/2006/ole">
            <mc:AlternateContent xmlns:mc="http://schemas.openxmlformats.org/markup-compatibility/2006">
              <mc:Choice xmlns:v="urn:schemas-microsoft-com:vml" Requires="v">
                <p:oleObj spid="_x0000_s82956" name="Equation" r:id="rId3" imgW="533160" imgH="533160" progId="Equation.3">
                  <p:embed/>
                </p:oleObj>
              </mc:Choice>
              <mc:Fallback>
                <p:oleObj name="Equation" r:id="rId3" imgW="533160" imgH="5331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2349500"/>
                        <a:ext cx="577850"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49" name="Text Box 5">
            <a:extLst>
              <a:ext uri="{FF2B5EF4-FFF2-40B4-BE49-F238E27FC236}">
                <a16:creationId xmlns:a16="http://schemas.microsoft.com/office/drawing/2014/main" id="{D2866C2D-4FC9-41DB-B91E-08562CD8A6D9}"/>
              </a:ext>
            </a:extLst>
          </p:cNvPr>
          <p:cNvSpPr txBox="1">
            <a:spLocks noChangeArrowheads="1"/>
          </p:cNvSpPr>
          <p:nvPr/>
        </p:nvSpPr>
        <p:spPr bwMode="auto">
          <a:xfrm>
            <a:off x="611188" y="3068638"/>
            <a:ext cx="741362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en-US" sz="2000"/>
              <a:t>Solution:</a:t>
            </a:r>
          </a:p>
          <a:p>
            <a:pPr eaLnBrk="0" hangingPunct="0"/>
            <a:endParaRPr lang="en-GB" altLang="en-US" sz="2000"/>
          </a:p>
          <a:p>
            <a:pPr eaLnBrk="0" hangingPunct="0"/>
            <a:r>
              <a:rPr lang="en-GB" altLang="en-US" sz="2000"/>
              <a:t>Finding the value of            simply means adding up the list of 20</a:t>
            </a:r>
          </a:p>
          <a:p>
            <a:pPr eaLnBrk="0" hangingPunct="0"/>
            <a:r>
              <a:rPr lang="en-GB" altLang="en-US" sz="2000"/>
              <a:t> </a:t>
            </a:r>
          </a:p>
          <a:p>
            <a:pPr eaLnBrk="0" hangingPunct="0"/>
            <a:r>
              <a:rPr lang="en-GB" altLang="en-US" sz="2000"/>
              <a:t>numbers. This gives 1345, so</a:t>
            </a:r>
            <a:endParaRPr lang="en-US" altLang="en-US" sz="2000"/>
          </a:p>
        </p:txBody>
      </p:sp>
      <p:graphicFrame>
        <p:nvGraphicFramePr>
          <p:cNvPr id="82950" name="Object 6">
            <a:extLst>
              <a:ext uri="{FF2B5EF4-FFF2-40B4-BE49-F238E27FC236}">
                <a16:creationId xmlns:a16="http://schemas.microsoft.com/office/drawing/2014/main" id="{27A9C4D7-8CE1-4A9C-AD26-15CC25A59386}"/>
              </a:ext>
            </a:extLst>
          </p:cNvPr>
          <p:cNvGraphicFramePr>
            <a:graphicFrameLocks noChangeAspect="1"/>
          </p:cNvGraphicFramePr>
          <p:nvPr/>
        </p:nvGraphicFramePr>
        <p:xfrm>
          <a:off x="3059113" y="3644900"/>
          <a:ext cx="577850" cy="577850"/>
        </p:xfrm>
        <a:graphic>
          <a:graphicData uri="http://schemas.openxmlformats.org/presentationml/2006/ole">
            <mc:AlternateContent xmlns:mc="http://schemas.openxmlformats.org/markup-compatibility/2006">
              <mc:Choice xmlns:v="urn:schemas-microsoft-com:vml" Requires="v">
                <p:oleObj spid="_x0000_s82957" name="Equation" r:id="rId5" imgW="533160" imgH="533160" progId="Equation.3">
                  <p:embed/>
                </p:oleObj>
              </mc:Choice>
              <mc:Fallback>
                <p:oleObj name="Equation" r:id="rId5" imgW="533160" imgH="53316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113" y="3644900"/>
                        <a:ext cx="577850"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51" name="Rectangle 7">
            <a:extLst>
              <a:ext uri="{FF2B5EF4-FFF2-40B4-BE49-F238E27FC236}">
                <a16:creationId xmlns:a16="http://schemas.microsoft.com/office/drawing/2014/main" id="{3768E435-3153-4BD2-BCFA-0ABC6134DEF2}"/>
              </a:ext>
            </a:extLst>
          </p:cNvPr>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E"/>
          </a:p>
        </p:txBody>
      </p:sp>
      <p:graphicFrame>
        <p:nvGraphicFramePr>
          <p:cNvPr id="82952" name="Object 8">
            <a:extLst>
              <a:ext uri="{FF2B5EF4-FFF2-40B4-BE49-F238E27FC236}">
                <a16:creationId xmlns:a16="http://schemas.microsoft.com/office/drawing/2014/main" id="{3AC83BD1-4D8D-4C4B-A34E-F67C79A8B2EF}"/>
              </a:ext>
            </a:extLst>
          </p:cNvPr>
          <p:cNvGraphicFramePr>
            <a:graphicFrameLocks noChangeAspect="1"/>
          </p:cNvGraphicFramePr>
          <p:nvPr/>
        </p:nvGraphicFramePr>
        <p:xfrm>
          <a:off x="3708400" y="4892675"/>
          <a:ext cx="1685925" cy="706438"/>
        </p:xfrm>
        <a:graphic>
          <a:graphicData uri="http://schemas.openxmlformats.org/presentationml/2006/ole">
            <mc:AlternateContent xmlns:mc="http://schemas.openxmlformats.org/markup-compatibility/2006">
              <mc:Choice xmlns:v="urn:schemas-microsoft-com:vml" Requires="v">
                <p:oleObj spid="_x0000_s82958" name="Equation" r:id="rId7" imgW="812520" imgH="342720" progId="Equation.3">
                  <p:embed/>
                </p:oleObj>
              </mc:Choice>
              <mc:Fallback>
                <p:oleObj name="Equation" r:id="rId7" imgW="812520" imgH="34272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8400" y="4892675"/>
                        <a:ext cx="1685925" cy="706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a:extLst>
              <a:ext uri="{FF2B5EF4-FFF2-40B4-BE49-F238E27FC236}">
                <a16:creationId xmlns:a16="http://schemas.microsoft.com/office/drawing/2014/main" id="{62E0780D-A876-4333-BB5A-5ACB741C0982}"/>
              </a:ext>
            </a:extLst>
          </p:cNvPr>
          <p:cNvSpPr txBox="1">
            <a:spLocks noChangeArrowheads="1"/>
          </p:cNvSpPr>
          <p:nvPr/>
        </p:nvSpPr>
        <p:spPr bwMode="auto">
          <a:xfrm>
            <a:off x="12700" y="90488"/>
            <a:ext cx="3694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en-US" sz="2400"/>
              <a:t>Now consider the quantity</a:t>
            </a:r>
            <a:endParaRPr lang="en-US" altLang="en-US" sz="2400"/>
          </a:p>
        </p:txBody>
      </p:sp>
      <p:sp>
        <p:nvSpPr>
          <p:cNvPr id="83971" name="Rectangle 3">
            <a:extLst>
              <a:ext uri="{FF2B5EF4-FFF2-40B4-BE49-F238E27FC236}">
                <a16:creationId xmlns:a16="http://schemas.microsoft.com/office/drawing/2014/main" id="{33186C7B-F1FE-4491-AB1F-EA759CC47A2A}"/>
              </a:ext>
            </a:extLst>
          </p:cNvPr>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E"/>
          </a:p>
        </p:txBody>
      </p:sp>
      <p:graphicFrame>
        <p:nvGraphicFramePr>
          <p:cNvPr id="83972" name="Object 4">
            <a:extLst>
              <a:ext uri="{FF2B5EF4-FFF2-40B4-BE49-F238E27FC236}">
                <a16:creationId xmlns:a16="http://schemas.microsoft.com/office/drawing/2014/main" id="{60C3FC3B-3C0F-4929-B786-7F708803A558}"/>
              </a:ext>
            </a:extLst>
          </p:cNvPr>
          <p:cNvGraphicFramePr>
            <a:graphicFrameLocks noChangeAspect="1"/>
          </p:cNvGraphicFramePr>
          <p:nvPr/>
        </p:nvGraphicFramePr>
        <p:xfrm>
          <a:off x="4243388" y="214313"/>
          <a:ext cx="833437" cy="766762"/>
        </p:xfrm>
        <a:graphic>
          <a:graphicData uri="http://schemas.openxmlformats.org/presentationml/2006/ole">
            <mc:AlternateContent xmlns:mc="http://schemas.openxmlformats.org/markup-compatibility/2006">
              <mc:Choice xmlns:v="urn:schemas-microsoft-com:vml" Requires="v">
                <p:oleObj spid="_x0000_s83983" name="Equation" r:id="rId3" imgW="634680" imgH="596880" progId="Equation.3">
                  <p:embed/>
                </p:oleObj>
              </mc:Choice>
              <mc:Fallback>
                <p:oleObj name="Equation" r:id="rId3" imgW="634680" imgH="5968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3388" y="214313"/>
                        <a:ext cx="833437" cy="766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73" name="Rectangle 5">
            <a:extLst>
              <a:ext uri="{FF2B5EF4-FFF2-40B4-BE49-F238E27FC236}">
                <a16:creationId xmlns:a16="http://schemas.microsoft.com/office/drawing/2014/main" id="{57E5BFB0-5F14-4FFC-99CC-81139A558861}"/>
              </a:ext>
            </a:extLst>
          </p:cNvPr>
          <p:cNvSpPr>
            <a:spLocks noChangeArrowheads="1"/>
          </p:cNvSpPr>
          <p:nvPr/>
        </p:nvSpPr>
        <p:spPr bwMode="auto">
          <a:xfrm>
            <a:off x="250825" y="1557338"/>
            <a:ext cx="8408988"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000"/>
              <a:t>This means the sum of the squares of the numbers in the list. </a:t>
            </a:r>
          </a:p>
          <a:p>
            <a:endParaRPr lang="en-GB" altLang="en-US" sz="2000"/>
          </a:p>
          <a:p>
            <a:r>
              <a:rPr lang="en-GB" altLang="en-US" sz="2000"/>
              <a:t>Note that the squared sign is just over the </a:t>
            </a:r>
            <a:r>
              <a:rPr lang="en-GB" altLang="en-US" sz="2000" i="1"/>
              <a:t>x</a:t>
            </a:r>
            <a:r>
              <a:rPr lang="en-GB" altLang="en-US" sz="2000" i="1" baseline="-25000"/>
              <a:t>i</a:t>
            </a:r>
            <a:r>
              <a:rPr lang="en-GB" altLang="en-US" sz="2000"/>
              <a:t>, so the values of </a:t>
            </a:r>
            <a:r>
              <a:rPr lang="en-GB" altLang="en-US" sz="2000" i="1"/>
              <a:t>x</a:t>
            </a:r>
            <a:r>
              <a:rPr lang="en-GB" altLang="en-US" sz="2000"/>
              <a:t> are being </a:t>
            </a:r>
          </a:p>
          <a:p>
            <a:r>
              <a:rPr lang="en-GB" altLang="en-US" sz="2000"/>
              <a:t>squared </a:t>
            </a:r>
            <a:r>
              <a:rPr lang="en-GB" altLang="en-US" sz="2000" u="sng"/>
              <a:t>before</a:t>
            </a:r>
            <a:r>
              <a:rPr lang="en-GB" altLang="en-US" sz="2000"/>
              <a:t> they are added. Thus each number is squared, and the </a:t>
            </a:r>
          </a:p>
          <a:p>
            <a:r>
              <a:rPr lang="en-GB" altLang="en-US" sz="2000"/>
              <a:t>results added up.</a:t>
            </a:r>
          </a:p>
        </p:txBody>
      </p:sp>
      <p:sp>
        <p:nvSpPr>
          <p:cNvPr id="83974" name="Rectangle 6">
            <a:extLst>
              <a:ext uri="{FF2B5EF4-FFF2-40B4-BE49-F238E27FC236}">
                <a16:creationId xmlns:a16="http://schemas.microsoft.com/office/drawing/2014/main" id="{F3E9DDBC-760E-4C97-BEDF-5A7C165B4BD8}"/>
              </a:ext>
            </a:extLst>
          </p:cNvPr>
          <p:cNvSpPr>
            <a:spLocks noChangeArrowheads="1"/>
          </p:cNvSpPr>
          <p:nvPr/>
        </p:nvSpPr>
        <p:spPr bwMode="auto">
          <a:xfrm>
            <a:off x="395288" y="3500438"/>
            <a:ext cx="84851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000"/>
              <a:t>In the case of the numbers listed in the previous example for the marks in </a:t>
            </a:r>
          </a:p>
          <a:p>
            <a:r>
              <a:rPr lang="en-GB" altLang="en-US" sz="2000"/>
              <a:t>the assessment, the result of this calculation is 95,295. Thus</a:t>
            </a:r>
            <a:r>
              <a:rPr lang="en-US" altLang="en-US" sz="2000"/>
              <a:t> </a:t>
            </a:r>
          </a:p>
        </p:txBody>
      </p:sp>
      <p:sp>
        <p:nvSpPr>
          <p:cNvPr id="83975" name="Rectangle 7">
            <a:extLst>
              <a:ext uri="{FF2B5EF4-FFF2-40B4-BE49-F238E27FC236}">
                <a16:creationId xmlns:a16="http://schemas.microsoft.com/office/drawing/2014/main" id="{D74C8BF1-F376-40C1-AE91-E5CE278DB599}"/>
              </a:ext>
            </a:extLst>
          </p:cNvPr>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E"/>
          </a:p>
        </p:txBody>
      </p:sp>
      <p:graphicFrame>
        <p:nvGraphicFramePr>
          <p:cNvPr id="83976" name="Object 8">
            <a:extLst>
              <a:ext uri="{FF2B5EF4-FFF2-40B4-BE49-F238E27FC236}">
                <a16:creationId xmlns:a16="http://schemas.microsoft.com/office/drawing/2014/main" id="{2BBE256C-DF4D-403E-B1FC-9EDCD3A63CD4}"/>
              </a:ext>
            </a:extLst>
          </p:cNvPr>
          <p:cNvGraphicFramePr>
            <a:graphicFrameLocks noChangeAspect="1"/>
          </p:cNvGraphicFramePr>
          <p:nvPr/>
        </p:nvGraphicFramePr>
        <p:xfrm>
          <a:off x="3671888" y="4581525"/>
          <a:ext cx="1963737" cy="669925"/>
        </p:xfrm>
        <a:graphic>
          <a:graphicData uri="http://schemas.openxmlformats.org/presentationml/2006/ole">
            <mc:AlternateContent xmlns:mc="http://schemas.openxmlformats.org/markup-compatibility/2006">
              <mc:Choice xmlns:v="urn:schemas-microsoft-com:vml" Requires="v">
                <p:oleObj spid="_x0000_s83984" name="Equation" r:id="rId5" imgW="1498320" imgH="520560" progId="Equation.3">
                  <p:embed/>
                </p:oleObj>
              </mc:Choice>
              <mc:Fallback>
                <p:oleObj name="Equation" r:id="rId5" imgW="1498320" imgH="52056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71888" y="4581525"/>
                        <a:ext cx="1963737" cy="669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77" name="Rectangle 9">
            <a:extLst>
              <a:ext uri="{FF2B5EF4-FFF2-40B4-BE49-F238E27FC236}">
                <a16:creationId xmlns:a16="http://schemas.microsoft.com/office/drawing/2014/main" id="{5DEE3509-AC01-42B9-854B-0949B2E6EEB8}"/>
              </a:ext>
            </a:extLst>
          </p:cNvPr>
          <p:cNvSpPr>
            <a:spLocks noChangeArrowheads="1"/>
          </p:cNvSpPr>
          <p:nvPr/>
        </p:nvSpPr>
        <p:spPr bwMode="auto">
          <a:xfrm>
            <a:off x="395288" y="5373688"/>
            <a:ext cx="4443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000"/>
              <a:t>How does it compare with the number</a:t>
            </a:r>
          </a:p>
        </p:txBody>
      </p:sp>
      <p:sp>
        <p:nvSpPr>
          <p:cNvPr id="83978" name="Rectangle 10">
            <a:extLst>
              <a:ext uri="{FF2B5EF4-FFF2-40B4-BE49-F238E27FC236}">
                <a16:creationId xmlns:a16="http://schemas.microsoft.com/office/drawing/2014/main" id="{599565A2-F718-461E-95F3-63DF5C367463}"/>
              </a:ext>
            </a:extLst>
          </p:cNvPr>
          <p:cNvSpPr>
            <a:spLocks noChangeArrowheads="1"/>
          </p:cNvSpPr>
          <p:nvPr/>
        </p:nvSpPr>
        <p:spPr bwMode="auto">
          <a:xfrm>
            <a:off x="0" y="3157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E"/>
          </a:p>
        </p:txBody>
      </p:sp>
      <p:graphicFrame>
        <p:nvGraphicFramePr>
          <p:cNvPr id="83979" name="Object 11">
            <a:extLst>
              <a:ext uri="{FF2B5EF4-FFF2-40B4-BE49-F238E27FC236}">
                <a16:creationId xmlns:a16="http://schemas.microsoft.com/office/drawing/2014/main" id="{FA2D9F46-5B5E-498F-B36F-4A3C77869CCC}"/>
              </a:ext>
            </a:extLst>
          </p:cNvPr>
          <p:cNvGraphicFramePr>
            <a:graphicFrameLocks noChangeAspect="1"/>
          </p:cNvGraphicFramePr>
          <p:nvPr/>
        </p:nvGraphicFramePr>
        <p:xfrm>
          <a:off x="4284663" y="5864225"/>
          <a:ext cx="1274762" cy="857250"/>
        </p:xfrm>
        <a:graphic>
          <a:graphicData uri="http://schemas.openxmlformats.org/presentationml/2006/ole">
            <mc:AlternateContent xmlns:mc="http://schemas.openxmlformats.org/markup-compatibility/2006">
              <mc:Choice xmlns:v="urn:schemas-microsoft-com:vml" Requires="v">
                <p:oleObj spid="_x0000_s83985" name="Equation" r:id="rId7" imgW="1104840" imgH="761760" progId="Equation.3">
                  <p:embed/>
                </p:oleObj>
              </mc:Choice>
              <mc:Fallback>
                <p:oleObj name="Equation" r:id="rId7" imgW="1104840" imgH="76176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4663" y="5864225"/>
                        <a:ext cx="1274762"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96B3747F-27FF-4E09-A782-BAE7A31F2E98}"/>
              </a:ext>
            </a:extLst>
          </p:cNvPr>
          <p:cNvSpPr>
            <a:spLocks noChangeArrowheads="1"/>
          </p:cNvSpPr>
          <p:nvPr/>
        </p:nvSpPr>
        <p:spPr bwMode="auto">
          <a:xfrm>
            <a:off x="468313" y="260350"/>
            <a:ext cx="80645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000"/>
              <a:t>Here the numbers have been added, and then the result squared. For </a:t>
            </a:r>
          </a:p>
          <a:p>
            <a:r>
              <a:rPr lang="en-GB" altLang="en-US" sz="2000"/>
              <a:t>example, in the case of the assessment marks,</a:t>
            </a:r>
          </a:p>
        </p:txBody>
      </p:sp>
      <p:sp>
        <p:nvSpPr>
          <p:cNvPr id="84995" name="Rectangle 3">
            <a:extLst>
              <a:ext uri="{FF2B5EF4-FFF2-40B4-BE49-F238E27FC236}">
                <a16:creationId xmlns:a16="http://schemas.microsoft.com/office/drawing/2014/main" id="{1FBBCE96-65E6-41B5-9A1A-5493747CB691}"/>
              </a:ext>
            </a:extLst>
          </p:cNvPr>
          <p:cNvSpPr>
            <a:spLocks noChangeArrowheads="1"/>
          </p:cNvSpPr>
          <p:nvPr/>
        </p:nvSpPr>
        <p:spPr bwMode="auto">
          <a:xfrm>
            <a:off x="0" y="3157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E"/>
          </a:p>
        </p:txBody>
      </p:sp>
      <p:graphicFrame>
        <p:nvGraphicFramePr>
          <p:cNvPr id="84996" name="Object 4">
            <a:extLst>
              <a:ext uri="{FF2B5EF4-FFF2-40B4-BE49-F238E27FC236}">
                <a16:creationId xmlns:a16="http://schemas.microsoft.com/office/drawing/2014/main" id="{728AD453-EDEC-4946-9859-D7C5EBB4CEE6}"/>
              </a:ext>
            </a:extLst>
          </p:cNvPr>
          <p:cNvGraphicFramePr>
            <a:graphicFrameLocks noChangeAspect="1"/>
          </p:cNvGraphicFramePr>
          <p:nvPr/>
        </p:nvGraphicFramePr>
        <p:xfrm>
          <a:off x="3248025" y="1052513"/>
          <a:ext cx="2763838" cy="857250"/>
        </p:xfrm>
        <a:graphic>
          <a:graphicData uri="http://schemas.openxmlformats.org/presentationml/2006/ole">
            <mc:AlternateContent xmlns:mc="http://schemas.openxmlformats.org/markup-compatibility/2006">
              <mc:Choice xmlns:v="urn:schemas-microsoft-com:vml" Requires="v">
                <p:oleObj spid="_x0000_s85008" name="Equation" r:id="rId3" imgW="2387520" imgH="761760" progId="Equation.3">
                  <p:embed/>
                </p:oleObj>
              </mc:Choice>
              <mc:Fallback>
                <p:oleObj name="Equation" r:id="rId3" imgW="2387520" imgH="7617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8025" y="1052513"/>
                        <a:ext cx="2763838"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4997" name="Rectangle 5">
            <a:extLst>
              <a:ext uri="{FF2B5EF4-FFF2-40B4-BE49-F238E27FC236}">
                <a16:creationId xmlns:a16="http://schemas.microsoft.com/office/drawing/2014/main" id="{5F844F7C-2F1C-48BE-ABFF-EBF2B3DC5DEF}"/>
              </a:ext>
            </a:extLst>
          </p:cNvPr>
          <p:cNvSpPr>
            <a:spLocks noChangeArrowheads="1"/>
          </p:cNvSpPr>
          <p:nvPr/>
        </p:nvSpPr>
        <p:spPr bwMode="auto">
          <a:xfrm>
            <a:off x="323850" y="2205038"/>
            <a:ext cx="77089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000"/>
              <a:t>Generally the first number, the sum of squares, is smaller than this </a:t>
            </a:r>
          </a:p>
          <a:p>
            <a:r>
              <a:rPr lang="en-GB" altLang="en-US" sz="2000"/>
              <a:t>number, the square of the sum.</a:t>
            </a:r>
            <a:r>
              <a:rPr lang="en-US" altLang="en-US" sz="2000"/>
              <a:t> </a:t>
            </a:r>
          </a:p>
        </p:txBody>
      </p:sp>
      <p:sp>
        <p:nvSpPr>
          <p:cNvPr id="84998" name="Rectangle 6">
            <a:extLst>
              <a:ext uri="{FF2B5EF4-FFF2-40B4-BE49-F238E27FC236}">
                <a16:creationId xmlns:a16="http://schemas.microsoft.com/office/drawing/2014/main" id="{D846C98A-FD9F-490D-A244-D75B3CF8D9F2}"/>
              </a:ext>
            </a:extLst>
          </p:cNvPr>
          <p:cNvSpPr>
            <a:spLocks noChangeArrowheads="1"/>
          </p:cNvSpPr>
          <p:nvPr/>
        </p:nvSpPr>
        <p:spPr bwMode="auto">
          <a:xfrm>
            <a:off x="468313" y="3284538"/>
            <a:ext cx="7767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000"/>
              <a:t>For a list of </a:t>
            </a:r>
            <a:r>
              <a:rPr lang="en-GB" altLang="en-US" sz="2000" i="1"/>
              <a:t>n</a:t>
            </a:r>
            <a:r>
              <a:rPr lang="en-GB" altLang="en-US" sz="2000"/>
              <a:t> numbers </a:t>
            </a:r>
            <a:r>
              <a:rPr lang="en-GB" altLang="en-US" sz="2000" i="1"/>
              <a:t>x</a:t>
            </a:r>
            <a:r>
              <a:rPr lang="en-GB" altLang="en-US" sz="2000" i="1" baseline="-25000"/>
              <a:t>i</a:t>
            </a:r>
            <a:r>
              <a:rPr lang="en-GB" altLang="en-US" sz="2000"/>
              <a:t>, the difference between the two quantities</a:t>
            </a:r>
            <a:r>
              <a:rPr lang="en-US" altLang="en-US" sz="2400">
                <a:latin typeface="Times New Roman" panose="02020603050405020304" pitchFamily="18" charset="0"/>
              </a:rPr>
              <a:t> </a:t>
            </a:r>
          </a:p>
        </p:txBody>
      </p:sp>
      <p:sp>
        <p:nvSpPr>
          <p:cNvPr id="84999" name="Rectangle 7">
            <a:extLst>
              <a:ext uri="{FF2B5EF4-FFF2-40B4-BE49-F238E27FC236}">
                <a16:creationId xmlns:a16="http://schemas.microsoft.com/office/drawing/2014/main" id="{6D2087A2-319A-456C-B083-446CD502B73A}"/>
              </a:ext>
            </a:extLst>
          </p:cNvPr>
          <p:cNvSpPr>
            <a:spLocks noChangeArrowheads="1"/>
          </p:cNvSpPr>
          <p:nvPr/>
        </p:nvSpPr>
        <p:spPr bwMode="auto">
          <a:xfrm>
            <a:off x="4479925" y="34163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endParaRPr lang="en-IE" altLang="en-US" sz="2400">
              <a:latin typeface="Times New Roman" panose="02020603050405020304" pitchFamily="18" charset="0"/>
            </a:endParaRPr>
          </a:p>
        </p:txBody>
      </p:sp>
      <p:graphicFrame>
        <p:nvGraphicFramePr>
          <p:cNvPr id="85000" name="Object 8">
            <a:extLst>
              <a:ext uri="{FF2B5EF4-FFF2-40B4-BE49-F238E27FC236}">
                <a16:creationId xmlns:a16="http://schemas.microsoft.com/office/drawing/2014/main" id="{E262725E-BA2E-4A92-B6D7-5B404C3603C6}"/>
              </a:ext>
            </a:extLst>
          </p:cNvPr>
          <p:cNvGraphicFramePr>
            <a:graphicFrameLocks noChangeAspect="1"/>
          </p:cNvGraphicFramePr>
          <p:nvPr/>
        </p:nvGraphicFramePr>
        <p:xfrm>
          <a:off x="3216275" y="3986213"/>
          <a:ext cx="688975" cy="638175"/>
        </p:xfrm>
        <a:graphic>
          <a:graphicData uri="http://schemas.openxmlformats.org/presentationml/2006/ole">
            <mc:AlternateContent xmlns:mc="http://schemas.openxmlformats.org/markup-compatibility/2006">
              <mc:Choice xmlns:v="urn:schemas-microsoft-com:vml" Requires="v">
                <p:oleObj spid="_x0000_s85009" name="Equation" r:id="rId5" imgW="634680" imgH="596880" progId="Equation.3">
                  <p:embed/>
                </p:oleObj>
              </mc:Choice>
              <mc:Fallback>
                <p:oleObj name="Equation" r:id="rId5" imgW="634680" imgH="59688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6275" y="3986213"/>
                        <a:ext cx="688975"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001" name="Rectangle 9">
            <a:extLst>
              <a:ext uri="{FF2B5EF4-FFF2-40B4-BE49-F238E27FC236}">
                <a16:creationId xmlns:a16="http://schemas.microsoft.com/office/drawing/2014/main" id="{7090B6E3-8A54-45A0-8DD9-9A16BD198336}"/>
              </a:ext>
            </a:extLst>
          </p:cNvPr>
          <p:cNvSpPr>
            <a:spLocks noChangeArrowheads="1"/>
          </p:cNvSpPr>
          <p:nvPr/>
        </p:nvSpPr>
        <p:spPr bwMode="auto">
          <a:xfrm>
            <a:off x="4159250" y="4048125"/>
            <a:ext cx="700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and</a:t>
            </a:r>
            <a:r>
              <a:rPr lang="en-US" altLang="en-US" sz="2400">
                <a:latin typeface="Times New Roman" panose="02020603050405020304" pitchFamily="18" charset="0"/>
              </a:rPr>
              <a:t> </a:t>
            </a:r>
          </a:p>
        </p:txBody>
      </p:sp>
      <p:sp>
        <p:nvSpPr>
          <p:cNvPr id="85002" name="Rectangle 10">
            <a:extLst>
              <a:ext uri="{FF2B5EF4-FFF2-40B4-BE49-F238E27FC236}">
                <a16:creationId xmlns:a16="http://schemas.microsoft.com/office/drawing/2014/main" id="{8136D476-5905-4639-8B26-064736BB986B}"/>
              </a:ext>
            </a:extLst>
          </p:cNvPr>
          <p:cNvSpPr>
            <a:spLocks noChangeArrowheads="1"/>
          </p:cNvSpPr>
          <p:nvPr/>
        </p:nvSpPr>
        <p:spPr bwMode="auto">
          <a:xfrm>
            <a:off x="0" y="3167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E"/>
          </a:p>
        </p:txBody>
      </p:sp>
      <p:graphicFrame>
        <p:nvGraphicFramePr>
          <p:cNvPr id="85003" name="Object 11">
            <a:extLst>
              <a:ext uri="{FF2B5EF4-FFF2-40B4-BE49-F238E27FC236}">
                <a16:creationId xmlns:a16="http://schemas.microsoft.com/office/drawing/2014/main" id="{A37AAAD5-581B-480F-A5C2-52CF6087DD31}"/>
              </a:ext>
            </a:extLst>
          </p:cNvPr>
          <p:cNvGraphicFramePr>
            <a:graphicFrameLocks noChangeAspect="1"/>
          </p:cNvGraphicFramePr>
          <p:nvPr/>
        </p:nvGraphicFramePr>
        <p:xfrm>
          <a:off x="5080000" y="3897313"/>
          <a:ext cx="1004888" cy="827087"/>
        </p:xfrm>
        <a:graphic>
          <a:graphicData uri="http://schemas.openxmlformats.org/presentationml/2006/ole">
            <mc:AlternateContent xmlns:mc="http://schemas.openxmlformats.org/markup-compatibility/2006">
              <mc:Choice xmlns:v="urn:schemas-microsoft-com:vml" Requires="v">
                <p:oleObj spid="_x0000_s85010" name="Equation" r:id="rId7" imgW="914400" imgH="761760" progId="Equation.3">
                  <p:embed/>
                </p:oleObj>
              </mc:Choice>
              <mc:Fallback>
                <p:oleObj name="Equation" r:id="rId7" imgW="914400" imgH="76176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0000" y="3897313"/>
                        <a:ext cx="1004888" cy="827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004" name="Rectangle 12">
            <a:extLst>
              <a:ext uri="{FF2B5EF4-FFF2-40B4-BE49-F238E27FC236}">
                <a16:creationId xmlns:a16="http://schemas.microsoft.com/office/drawing/2014/main" id="{C2FFDF91-F2E5-4CEC-A356-93A7AD622941}"/>
              </a:ext>
            </a:extLst>
          </p:cNvPr>
          <p:cNvSpPr>
            <a:spLocks noChangeArrowheads="1"/>
          </p:cNvSpPr>
          <p:nvPr/>
        </p:nvSpPr>
        <p:spPr bwMode="auto">
          <a:xfrm>
            <a:off x="468313" y="5229225"/>
            <a:ext cx="77152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000"/>
              <a:t>is a vitally important quantity. As we will see it is a measure of how </a:t>
            </a:r>
          </a:p>
          <a:p>
            <a:r>
              <a:rPr lang="en-GB" altLang="en-US" sz="2000"/>
              <a:t>widely distributed the numbers are.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a:extLst>
              <a:ext uri="{FF2B5EF4-FFF2-40B4-BE49-F238E27FC236}">
                <a16:creationId xmlns:a16="http://schemas.microsoft.com/office/drawing/2014/main" id="{971B06FD-81A5-47FE-9138-D9404EC31F26}"/>
              </a:ext>
            </a:extLst>
          </p:cNvPr>
          <p:cNvSpPr>
            <a:spLocks noChangeArrowheads="1"/>
          </p:cNvSpPr>
          <p:nvPr/>
        </p:nvSpPr>
        <p:spPr bwMode="auto">
          <a:xfrm>
            <a:off x="34925" y="1017588"/>
            <a:ext cx="887253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Given a large set of figures, for example a list of sales figures or ages, </a:t>
            </a:r>
          </a:p>
          <a:p>
            <a:r>
              <a:rPr lang="en-GB" altLang="en-US" sz="2400">
                <a:latin typeface="Times New Roman" panose="02020603050405020304" pitchFamily="18" charset="0"/>
              </a:rPr>
              <a:t>simply looking at the numbers themselves can tell very little about any </a:t>
            </a:r>
          </a:p>
          <a:p>
            <a:r>
              <a:rPr lang="en-GB" altLang="en-US" sz="2400">
                <a:latin typeface="Times New Roman" panose="02020603050405020304" pitchFamily="18" charset="0"/>
              </a:rPr>
              <a:t>trends or patterns in the data.</a:t>
            </a:r>
            <a:r>
              <a:rPr lang="en-US" altLang="en-US" sz="2400">
                <a:latin typeface="Times New Roman" panose="02020603050405020304" pitchFamily="18" charset="0"/>
              </a:rPr>
              <a:t> </a:t>
            </a:r>
          </a:p>
        </p:txBody>
      </p:sp>
      <p:sp>
        <p:nvSpPr>
          <p:cNvPr id="86020" name="Rectangle 4">
            <a:extLst>
              <a:ext uri="{FF2B5EF4-FFF2-40B4-BE49-F238E27FC236}">
                <a16:creationId xmlns:a16="http://schemas.microsoft.com/office/drawing/2014/main" id="{6B74145E-0B9D-457D-8AB4-9D21AFCE7EE7}"/>
              </a:ext>
            </a:extLst>
          </p:cNvPr>
          <p:cNvSpPr>
            <a:spLocks noChangeArrowheads="1"/>
          </p:cNvSpPr>
          <p:nvPr/>
        </p:nvSpPr>
        <p:spPr bwMode="auto">
          <a:xfrm>
            <a:off x="34925" y="2174875"/>
            <a:ext cx="86756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How can such a collection of figures be described, or summarised, to </a:t>
            </a:r>
          </a:p>
          <a:p>
            <a:r>
              <a:rPr lang="en-GB" altLang="en-US" sz="2400">
                <a:latin typeface="Times New Roman" panose="02020603050405020304" pitchFamily="18" charset="0"/>
              </a:rPr>
              <a:t>give some idea of what they mean?</a:t>
            </a:r>
          </a:p>
        </p:txBody>
      </p:sp>
      <p:sp>
        <p:nvSpPr>
          <p:cNvPr id="86021" name="Rectangle 5">
            <a:extLst>
              <a:ext uri="{FF2B5EF4-FFF2-40B4-BE49-F238E27FC236}">
                <a16:creationId xmlns:a16="http://schemas.microsoft.com/office/drawing/2014/main" id="{46BB36BB-971D-4BDF-AB39-5EFB90324B13}"/>
              </a:ext>
            </a:extLst>
          </p:cNvPr>
          <p:cNvSpPr>
            <a:spLocks noChangeArrowheads="1"/>
          </p:cNvSpPr>
          <p:nvPr/>
        </p:nvSpPr>
        <p:spPr bwMode="auto">
          <a:xfrm>
            <a:off x="34925" y="3213100"/>
            <a:ext cx="5284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Consider the list of </a:t>
            </a:r>
            <a:r>
              <a:rPr lang="en-GB" altLang="en-US" sz="2400" i="1">
                <a:latin typeface="Times New Roman" panose="02020603050405020304" pitchFamily="18" charset="0"/>
              </a:rPr>
              <a:t>n </a:t>
            </a:r>
            <a:r>
              <a:rPr lang="en-GB" altLang="en-US" sz="2400">
                <a:latin typeface="Times New Roman" panose="02020603050405020304" pitchFamily="18" charset="0"/>
              </a:rPr>
              <a:t>figures </a:t>
            </a:r>
            <a:r>
              <a:rPr lang="en-GB" altLang="en-US" sz="2400" i="1">
                <a:latin typeface="Times New Roman" panose="02020603050405020304" pitchFamily="18" charset="0"/>
              </a:rPr>
              <a:t>x</a:t>
            </a:r>
            <a:r>
              <a:rPr lang="en-GB" altLang="en-US" sz="2400" baseline="-25000">
                <a:latin typeface="Times New Roman" panose="02020603050405020304" pitchFamily="18" charset="0"/>
              </a:rPr>
              <a:t>1</a:t>
            </a:r>
            <a:r>
              <a:rPr lang="en-GB" altLang="en-US" sz="2400">
                <a:latin typeface="Times New Roman" panose="02020603050405020304" pitchFamily="18" charset="0"/>
              </a:rPr>
              <a:t>, </a:t>
            </a:r>
            <a:r>
              <a:rPr lang="en-GB" altLang="en-US" sz="2400" i="1">
                <a:latin typeface="Times New Roman" panose="02020603050405020304" pitchFamily="18" charset="0"/>
              </a:rPr>
              <a:t>x</a:t>
            </a:r>
            <a:r>
              <a:rPr lang="en-GB" altLang="en-US" sz="2400" baseline="-25000">
                <a:latin typeface="Times New Roman" panose="02020603050405020304" pitchFamily="18" charset="0"/>
              </a:rPr>
              <a:t>2</a:t>
            </a:r>
            <a:r>
              <a:rPr lang="en-GB" altLang="en-US" sz="2400">
                <a:latin typeface="Times New Roman" panose="02020603050405020304" pitchFamily="18" charset="0"/>
              </a:rPr>
              <a:t>,…,</a:t>
            </a:r>
            <a:r>
              <a:rPr lang="en-GB" altLang="en-US" sz="2400" i="1">
                <a:latin typeface="Times New Roman" panose="02020603050405020304" pitchFamily="18" charset="0"/>
              </a:rPr>
              <a:t> x</a:t>
            </a:r>
            <a:r>
              <a:rPr lang="en-GB" altLang="en-US" sz="2400" baseline="-25000">
                <a:latin typeface="Times New Roman" panose="02020603050405020304" pitchFamily="18" charset="0"/>
              </a:rPr>
              <a:t>n</a:t>
            </a:r>
            <a:r>
              <a:rPr lang="en-GB" altLang="en-US" sz="2400">
                <a:latin typeface="Times New Roman" panose="02020603050405020304" pitchFamily="18" charset="0"/>
              </a:rPr>
              <a:t>.</a:t>
            </a:r>
            <a:r>
              <a:rPr lang="en-US" altLang="en-US" sz="2400">
                <a:latin typeface="Times New Roman" panose="02020603050405020304" pitchFamily="18" charset="0"/>
              </a:rPr>
              <a:t> </a:t>
            </a:r>
          </a:p>
        </p:txBody>
      </p:sp>
      <p:sp>
        <p:nvSpPr>
          <p:cNvPr id="86022" name="Rectangle 6">
            <a:extLst>
              <a:ext uri="{FF2B5EF4-FFF2-40B4-BE49-F238E27FC236}">
                <a16:creationId xmlns:a16="http://schemas.microsoft.com/office/drawing/2014/main" id="{3E08AB01-C2E7-47EB-840C-9DD8450B203D}"/>
              </a:ext>
            </a:extLst>
          </p:cNvPr>
          <p:cNvSpPr>
            <a:spLocks noChangeArrowheads="1"/>
          </p:cNvSpPr>
          <p:nvPr/>
        </p:nvSpPr>
        <p:spPr bwMode="auto">
          <a:xfrm>
            <a:off x="34925" y="3830638"/>
            <a:ext cx="91201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The first number we might quote to describe this data list is the </a:t>
            </a:r>
            <a:r>
              <a:rPr lang="en-GB" altLang="en-US" sz="2400" b="1">
                <a:latin typeface="Times New Roman" panose="02020603050405020304" pitchFamily="18" charset="0"/>
              </a:rPr>
              <a:t>average</a:t>
            </a:r>
            <a:r>
              <a:rPr lang="en-GB" altLang="en-US" sz="2400">
                <a:latin typeface="Times New Roman" panose="02020603050405020304" pitchFamily="18" charset="0"/>
              </a:rPr>
              <a:t>. </a:t>
            </a:r>
          </a:p>
          <a:p>
            <a:r>
              <a:rPr lang="en-GB" altLang="en-US" sz="2400">
                <a:latin typeface="Times New Roman" panose="02020603050405020304" pitchFamily="18" charset="0"/>
              </a:rPr>
              <a:t>It is given by:</a:t>
            </a:r>
            <a:r>
              <a:rPr lang="en-US" altLang="en-US" sz="2400">
                <a:latin typeface="Times New Roman" panose="02020603050405020304" pitchFamily="18" charset="0"/>
              </a:rPr>
              <a:t> </a:t>
            </a:r>
          </a:p>
        </p:txBody>
      </p:sp>
      <p:sp>
        <p:nvSpPr>
          <p:cNvPr id="86023" name="Rectangle 7">
            <a:extLst>
              <a:ext uri="{FF2B5EF4-FFF2-40B4-BE49-F238E27FC236}">
                <a16:creationId xmlns:a16="http://schemas.microsoft.com/office/drawing/2014/main" id="{BBC67171-E808-48C1-9AD7-2FF8C9CB934B}"/>
              </a:ext>
            </a:extLst>
          </p:cNvPr>
          <p:cNvSpPr>
            <a:spLocks noChangeArrowheads="1"/>
          </p:cNvSpPr>
          <p:nvPr/>
        </p:nvSpPr>
        <p:spPr bwMode="auto">
          <a:xfrm>
            <a:off x="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E"/>
          </a:p>
        </p:txBody>
      </p:sp>
      <p:graphicFrame>
        <p:nvGraphicFramePr>
          <p:cNvPr id="86024" name="Object 8">
            <a:extLst>
              <a:ext uri="{FF2B5EF4-FFF2-40B4-BE49-F238E27FC236}">
                <a16:creationId xmlns:a16="http://schemas.microsoft.com/office/drawing/2014/main" id="{8DD53982-EFE0-4597-89DD-504FAC3D936C}"/>
              </a:ext>
            </a:extLst>
          </p:cNvPr>
          <p:cNvGraphicFramePr>
            <a:graphicFrameLocks noChangeAspect="1"/>
          </p:cNvGraphicFramePr>
          <p:nvPr/>
        </p:nvGraphicFramePr>
        <p:xfrm>
          <a:off x="3922713" y="4557713"/>
          <a:ext cx="1054100" cy="1031875"/>
        </p:xfrm>
        <a:graphic>
          <a:graphicData uri="http://schemas.openxmlformats.org/presentationml/2006/ole">
            <mc:AlternateContent xmlns:mc="http://schemas.openxmlformats.org/markup-compatibility/2006">
              <mc:Choice xmlns:v="urn:schemas-microsoft-com:vml" Requires="v">
                <p:oleObj spid="_x0000_s86031" name="Equation" r:id="rId3" imgW="1015920" imgH="1015920" progId="Equation.3">
                  <p:embed/>
                </p:oleObj>
              </mc:Choice>
              <mc:Fallback>
                <p:oleObj name="Equation" r:id="rId3" imgW="1015920" imgH="101592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2713" y="4557713"/>
                        <a:ext cx="1054100" cy="1031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25" name="Rectangle 9">
            <a:extLst>
              <a:ext uri="{FF2B5EF4-FFF2-40B4-BE49-F238E27FC236}">
                <a16:creationId xmlns:a16="http://schemas.microsoft.com/office/drawing/2014/main" id="{DA8DA7EE-B0F4-4339-831C-F8F4887B8327}"/>
              </a:ext>
            </a:extLst>
          </p:cNvPr>
          <p:cNvSpPr>
            <a:spLocks noChangeArrowheads="1"/>
          </p:cNvSpPr>
          <p:nvPr/>
        </p:nvSpPr>
        <p:spPr bwMode="auto">
          <a:xfrm>
            <a:off x="0" y="5995988"/>
            <a:ext cx="9145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This is the total of the values, divided by the number of values in the list.</a:t>
            </a:r>
            <a:r>
              <a:rPr lang="en-US" altLang="en-US" sz="2400">
                <a:latin typeface="Times New Roman" panose="02020603050405020304" pitchFamily="18" charset="0"/>
              </a:rPr>
              <a:t> </a:t>
            </a:r>
          </a:p>
        </p:txBody>
      </p:sp>
      <p:sp>
        <p:nvSpPr>
          <p:cNvPr id="86028" name="Rectangle 12">
            <a:extLst>
              <a:ext uri="{FF2B5EF4-FFF2-40B4-BE49-F238E27FC236}">
                <a16:creationId xmlns:a16="http://schemas.microsoft.com/office/drawing/2014/main" id="{61AB32E8-FE8D-4E1B-B1FF-EFE0B39B8CBA}"/>
              </a:ext>
            </a:extLst>
          </p:cNvPr>
          <p:cNvSpPr>
            <a:spLocks noGrp="1" noChangeArrowheads="1"/>
          </p:cNvSpPr>
          <p:nvPr>
            <p:ph type="title"/>
          </p:nvPr>
        </p:nvSpPr>
        <p:spPr>
          <a:xfrm>
            <a:off x="457200" y="-26988"/>
            <a:ext cx="8229600" cy="1143001"/>
          </a:xfrm>
        </p:spPr>
        <p:txBody>
          <a:bodyPr/>
          <a:lstStyle/>
          <a:p>
            <a:r>
              <a:rPr lang="en-GB" altLang="en-US" sz="3600">
                <a:solidFill>
                  <a:schemeClr val="tx1"/>
                </a:solidFill>
                <a:latin typeface="Comic Sans MS" panose="030F0702030302020204" pitchFamily="66" charset="0"/>
              </a:rPr>
              <a:t>Mean and Standard Deviation</a:t>
            </a:r>
            <a:endParaRPr lang="en-US" altLang="en-US" sz="3600">
              <a:solidFill>
                <a:schemeClr val="tx1"/>
              </a:solidFill>
              <a:latin typeface="Comic Sans MS" panose="030F0702030302020204" pitchFamily="66"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99452FD6-D4FD-4E2B-8CFD-9E9FE8F9ABB3}"/>
              </a:ext>
            </a:extLst>
          </p:cNvPr>
          <p:cNvSpPr>
            <a:spLocks noChangeArrowheads="1"/>
          </p:cNvSpPr>
          <p:nvPr/>
        </p:nvSpPr>
        <p:spPr bwMode="auto">
          <a:xfrm>
            <a:off x="34925" y="-66675"/>
            <a:ext cx="85248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But this number does not say anything about how widely spread the </a:t>
            </a:r>
          </a:p>
          <a:p>
            <a:r>
              <a:rPr lang="en-GB" altLang="en-US" sz="2400">
                <a:latin typeface="Times New Roman" panose="02020603050405020304" pitchFamily="18" charset="0"/>
              </a:rPr>
              <a:t>numbers are – a second number is needed to quantify this.</a:t>
            </a:r>
          </a:p>
        </p:txBody>
      </p:sp>
      <p:sp>
        <p:nvSpPr>
          <p:cNvPr id="87043" name="Rectangle 3">
            <a:extLst>
              <a:ext uri="{FF2B5EF4-FFF2-40B4-BE49-F238E27FC236}">
                <a16:creationId xmlns:a16="http://schemas.microsoft.com/office/drawing/2014/main" id="{45F5287A-0675-4576-A467-2E33025F2DCA}"/>
              </a:ext>
            </a:extLst>
          </p:cNvPr>
          <p:cNvSpPr>
            <a:spLocks noChangeArrowheads="1"/>
          </p:cNvSpPr>
          <p:nvPr/>
        </p:nvSpPr>
        <p:spPr bwMode="auto">
          <a:xfrm>
            <a:off x="34925" y="917575"/>
            <a:ext cx="94408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The best such measure is the </a:t>
            </a:r>
            <a:r>
              <a:rPr lang="en-GB" altLang="en-US" sz="2400" b="1">
                <a:latin typeface="Times New Roman" panose="02020603050405020304" pitchFamily="18" charset="0"/>
              </a:rPr>
              <a:t>standard deviation</a:t>
            </a:r>
            <a:r>
              <a:rPr lang="en-GB" altLang="en-US" sz="2400">
                <a:latin typeface="Times New Roman" panose="02020603050405020304" pitchFamily="18" charset="0"/>
              </a:rPr>
              <a:t>, usually denoted </a:t>
            </a:r>
            <a:r>
              <a:rPr lang="en-GB" altLang="en-US" sz="2400" i="1">
                <a:latin typeface="Times New Roman" panose="02020603050405020304" pitchFamily="18" charset="0"/>
              </a:rPr>
              <a:t>s</a:t>
            </a:r>
            <a:r>
              <a:rPr lang="en-GB" altLang="en-US" sz="2400">
                <a:latin typeface="Times New Roman" panose="02020603050405020304" pitchFamily="18" charset="0"/>
              </a:rPr>
              <a:t>, which </a:t>
            </a:r>
          </a:p>
          <a:p>
            <a:r>
              <a:rPr lang="en-GB" altLang="en-US" sz="2400">
                <a:latin typeface="Times New Roman" panose="02020603050405020304" pitchFamily="18" charset="0"/>
              </a:rPr>
              <a:t>is given by:</a:t>
            </a:r>
            <a:r>
              <a:rPr lang="en-US" altLang="en-US" sz="2400">
                <a:latin typeface="Times New Roman" panose="02020603050405020304" pitchFamily="18" charset="0"/>
              </a:rPr>
              <a:t> </a:t>
            </a:r>
          </a:p>
        </p:txBody>
      </p:sp>
      <p:sp>
        <p:nvSpPr>
          <p:cNvPr id="87044" name="Rectangle 4">
            <a:extLst>
              <a:ext uri="{FF2B5EF4-FFF2-40B4-BE49-F238E27FC236}">
                <a16:creationId xmlns:a16="http://schemas.microsoft.com/office/drawing/2014/main" id="{C25730FA-5DA0-44C1-828E-701D5E9AEA94}"/>
              </a:ext>
            </a:extLst>
          </p:cNvPr>
          <p:cNvSpPr>
            <a:spLocks noChangeArrowheads="1"/>
          </p:cNvSpPr>
          <p:nvPr/>
        </p:nvSpPr>
        <p:spPr bwMode="auto">
          <a:xfrm>
            <a:off x="0" y="312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E"/>
          </a:p>
        </p:txBody>
      </p:sp>
      <p:graphicFrame>
        <p:nvGraphicFramePr>
          <p:cNvPr id="87045" name="Object 5">
            <a:extLst>
              <a:ext uri="{FF2B5EF4-FFF2-40B4-BE49-F238E27FC236}">
                <a16:creationId xmlns:a16="http://schemas.microsoft.com/office/drawing/2014/main" id="{66F9EAFC-EBC1-443F-B703-004116AF3DD6}"/>
              </a:ext>
            </a:extLst>
          </p:cNvPr>
          <p:cNvGraphicFramePr>
            <a:graphicFrameLocks noChangeAspect="1"/>
          </p:cNvGraphicFramePr>
          <p:nvPr/>
        </p:nvGraphicFramePr>
        <p:xfrm>
          <a:off x="3775075" y="1692275"/>
          <a:ext cx="1876425" cy="1016000"/>
        </p:xfrm>
        <a:graphic>
          <a:graphicData uri="http://schemas.openxmlformats.org/presentationml/2006/ole">
            <mc:AlternateContent xmlns:mc="http://schemas.openxmlformats.org/markup-compatibility/2006">
              <mc:Choice xmlns:v="urn:schemas-microsoft-com:vml" Requires="v">
                <p:oleObj spid="_x0000_s87053" name="Equation" r:id="rId3" imgW="1854000" imgH="1015920" progId="Equation.3">
                  <p:embed/>
                </p:oleObj>
              </mc:Choice>
              <mc:Fallback>
                <p:oleObj name="Equation" r:id="rId3" imgW="1854000" imgH="101592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5075" y="1692275"/>
                        <a:ext cx="1876425"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46" name="Rectangle 6">
            <a:extLst>
              <a:ext uri="{FF2B5EF4-FFF2-40B4-BE49-F238E27FC236}">
                <a16:creationId xmlns:a16="http://schemas.microsoft.com/office/drawing/2014/main" id="{719A433D-C317-4B35-8DE2-F8721B760E4E}"/>
              </a:ext>
            </a:extLst>
          </p:cNvPr>
          <p:cNvSpPr>
            <a:spLocks noChangeArrowheads="1"/>
          </p:cNvSpPr>
          <p:nvPr/>
        </p:nvSpPr>
        <p:spPr bwMode="auto">
          <a:xfrm>
            <a:off x="34925" y="2852738"/>
            <a:ext cx="85820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This number takes the difference between each value of </a:t>
            </a:r>
            <a:r>
              <a:rPr lang="en-GB" altLang="en-US" sz="2400" i="1">
                <a:latin typeface="Times New Roman" panose="02020603050405020304" pitchFamily="18" charset="0"/>
              </a:rPr>
              <a:t>x</a:t>
            </a:r>
            <a:r>
              <a:rPr lang="en-GB" altLang="en-US" sz="2400">
                <a:latin typeface="Times New Roman" panose="02020603050405020304" pitchFamily="18" charset="0"/>
              </a:rPr>
              <a:t> and the </a:t>
            </a:r>
          </a:p>
          <a:p>
            <a:r>
              <a:rPr lang="en-GB" altLang="en-US" sz="2400">
                <a:latin typeface="Times New Roman" panose="02020603050405020304" pitchFamily="18" charset="0"/>
              </a:rPr>
              <a:t>average, squares this difference, adds them, and then divides by </a:t>
            </a:r>
            <a:r>
              <a:rPr lang="en-GB" altLang="en-US" sz="2400" i="1">
                <a:latin typeface="Times New Roman" panose="02020603050405020304" pitchFamily="18" charset="0"/>
              </a:rPr>
              <a:t>n</a:t>
            </a:r>
            <a:r>
              <a:rPr lang="en-GB" altLang="en-US" sz="2400">
                <a:latin typeface="Times New Roman" panose="02020603050405020304" pitchFamily="18" charset="0"/>
              </a:rPr>
              <a:t>-1. </a:t>
            </a:r>
          </a:p>
          <a:p>
            <a:r>
              <a:rPr lang="en-GB" altLang="en-US" sz="2400">
                <a:latin typeface="Times New Roman" panose="02020603050405020304" pitchFamily="18" charset="0"/>
              </a:rPr>
              <a:t>Squaring the differences ensures they build up rather than cancel.</a:t>
            </a:r>
          </a:p>
        </p:txBody>
      </p:sp>
      <p:sp>
        <p:nvSpPr>
          <p:cNvPr id="87047" name="Rectangle 7">
            <a:extLst>
              <a:ext uri="{FF2B5EF4-FFF2-40B4-BE49-F238E27FC236}">
                <a16:creationId xmlns:a16="http://schemas.microsoft.com/office/drawing/2014/main" id="{C7A45062-D419-4C3D-8268-AEB195F2AC97}"/>
              </a:ext>
            </a:extLst>
          </p:cNvPr>
          <p:cNvSpPr>
            <a:spLocks noChangeArrowheads="1"/>
          </p:cNvSpPr>
          <p:nvPr/>
        </p:nvSpPr>
        <p:spPr bwMode="auto">
          <a:xfrm>
            <a:off x="34925" y="42926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In fact, the standard deviation can be more quickly calculated as</a:t>
            </a:r>
            <a:r>
              <a:rPr lang="en-US" altLang="en-US" sz="2400">
                <a:latin typeface="Times New Roman" panose="02020603050405020304" pitchFamily="18" charset="0"/>
              </a:rPr>
              <a:t> </a:t>
            </a:r>
          </a:p>
        </p:txBody>
      </p:sp>
      <p:sp>
        <p:nvSpPr>
          <p:cNvPr id="87048" name="Rectangle 8">
            <a:extLst>
              <a:ext uri="{FF2B5EF4-FFF2-40B4-BE49-F238E27FC236}">
                <a16:creationId xmlns:a16="http://schemas.microsoft.com/office/drawing/2014/main" id="{4ECD2EA0-B268-44DD-B6F5-12ED47F64078}"/>
              </a:ext>
            </a:extLst>
          </p:cNvPr>
          <p:cNvSpPr>
            <a:spLocks noChangeArrowheads="1"/>
          </p:cNvSpPr>
          <p:nvPr/>
        </p:nvSpPr>
        <p:spPr bwMode="auto">
          <a:xfrm>
            <a:off x="0" y="3105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E"/>
          </a:p>
        </p:txBody>
      </p:sp>
      <p:graphicFrame>
        <p:nvGraphicFramePr>
          <p:cNvPr id="87049" name="Object 9">
            <a:extLst>
              <a:ext uri="{FF2B5EF4-FFF2-40B4-BE49-F238E27FC236}">
                <a16:creationId xmlns:a16="http://schemas.microsoft.com/office/drawing/2014/main" id="{F09CF588-BC45-43BF-AB4C-52B8393B5842}"/>
              </a:ext>
            </a:extLst>
          </p:cNvPr>
          <p:cNvGraphicFramePr>
            <a:graphicFrameLocks noChangeAspect="1"/>
          </p:cNvGraphicFramePr>
          <p:nvPr/>
        </p:nvGraphicFramePr>
        <p:xfrm>
          <a:off x="3724275" y="4868863"/>
          <a:ext cx="2260600" cy="1057275"/>
        </p:xfrm>
        <a:graphic>
          <a:graphicData uri="http://schemas.openxmlformats.org/presentationml/2006/ole">
            <mc:AlternateContent xmlns:mc="http://schemas.openxmlformats.org/markup-compatibility/2006">
              <mc:Choice xmlns:v="urn:schemas-microsoft-com:vml" Requires="v">
                <p:oleObj spid="_x0000_s87054" name="Equation" r:id="rId5" imgW="2120760" imgH="1015920" progId="Equation.3">
                  <p:embed/>
                </p:oleObj>
              </mc:Choice>
              <mc:Fallback>
                <p:oleObj name="Equation" r:id="rId5" imgW="2120760" imgH="101592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24275" y="4868863"/>
                        <a:ext cx="2260600" cy="1057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50" name="Rectangle 10">
            <a:extLst>
              <a:ext uri="{FF2B5EF4-FFF2-40B4-BE49-F238E27FC236}">
                <a16:creationId xmlns:a16="http://schemas.microsoft.com/office/drawing/2014/main" id="{4C59C2D2-8D3D-47B6-985E-304EA81F4873}"/>
              </a:ext>
            </a:extLst>
          </p:cNvPr>
          <p:cNvSpPr>
            <a:spLocks noChangeArrowheads="1"/>
          </p:cNvSpPr>
          <p:nvPr/>
        </p:nvSpPr>
        <p:spPr bwMode="auto">
          <a:xfrm>
            <a:off x="34925" y="5983288"/>
            <a:ext cx="84978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This equation is the same as the previous one for </a:t>
            </a:r>
            <a:r>
              <a:rPr lang="en-GB" altLang="en-US" sz="2400" i="1">
                <a:latin typeface="Times New Roman" panose="02020603050405020304" pitchFamily="18" charset="0"/>
              </a:rPr>
              <a:t>s</a:t>
            </a:r>
            <a:r>
              <a:rPr lang="en-GB" altLang="en-US" sz="2400">
                <a:latin typeface="Times New Roman" panose="02020603050405020304" pitchFamily="18" charset="0"/>
              </a:rPr>
              <a:t>, except for some </a:t>
            </a:r>
          </a:p>
          <a:p>
            <a:r>
              <a:rPr lang="en-GB" altLang="en-US" sz="2400">
                <a:latin typeface="Times New Roman" panose="02020603050405020304" pitchFamily="18" charset="0"/>
              </a:rPr>
              <a:t>algebra.</a:t>
            </a:r>
            <a:r>
              <a:rPr lang="en-US" altLang="en-US" sz="2400">
                <a:latin typeface="Times New Roman" panose="02020603050405020304" pitchFamily="18" charset="0"/>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52F3AB6E-90A9-400D-9730-65E567001DB2}"/>
              </a:ext>
            </a:extLst>
          </p:cNvPr>
          <p:cNvSpPr>
            <a:spLocks noChangeArrowheads="1"/>
          </p:cNvSpPr>
          <p:nvPr/>
        </p:nvSpPr>
        <p:spPr bwMode="auto">
          <a:xfrm>
            <a:off x="12700" y="92075"/>
            <a:ext cx="8520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Recall the list of the percentage marks of students in an assessment:</a:t>
            </a:r>
            <a:r>
              <a:rPr lang="en-US" altLang="en-US" sz="2400">
                <a:latin typeface="Times New Roman" panose="02020603050405020304" pitchFamily="18" charset="0"/>
              </a:rPr>
              <a:t> </a:t>
            </a:r>
          </a:p>
        </p:txBody>
      </p:sp>
      <p:sp>
        <p:nvSpPr>
          <p:cNvPr id="88067" name="Rectangle 3">
            <a:extLst>
              <a:ext uri="{FF2B5EF4-FFF2-40B4-BE49-F238E27FC236}">
                <a16:creationId xmlns:a16="http://schemas.microsoft.com/office/drawing/2014/main" id="{44450ECD-A45B-4277-8186-4DA1D249E102}"/>
              </a:ext>
            </a:extLst>
          </p:cNvPr>
          <p:cNvSpPr>
            <a:spLocks noChangeArrowheads="1"/>
          </p:cNvSpPr>
          <p:nvPr/>
        </p:nvSpPr>
        <p:spPr bwMode="auto">
          <a:xfrm>
            <a:off x="34925" y="549275"/>
            <a:ext cx="932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85, 65, 40, 55, 64, 75, 80, 66, 57, 86, 47, 94, 81, 72, 83, 51, 63, 77, 36, 68.</a:t>
            </a:r>
            <a:r>
              <a:rPr lang="en-US" altLang="en-US" sz="2400">
                <a:latin typeface="Times New Roman" panose="02020603050405020304" pitchFamily="18" charset="0"/>
              </a:rPr>
              <a:t> </a:t>
            </a:r>
          </a:p>
        </p:txBody>
      </p:sp>
      <p:sp>
        <p:nvSpPr>
          <p:cNvPr id="88068" name="Rectangle 4">
            <a:extLst>
              <a:ext uri="{FF2B5EF4-FFF2-40B4-BE49-F238E27FC236}">
                <a16:creationId xmlns:a16="http://schemas.microsoft.com/office/drawing/2014/main" id="{BDB37849-15B7-4D9E-BDFE-66FD520F5C31}"/>
              </a:ext>
            </a:extLst>
          </p:cNvPr>
          <p:cNvSpPr>
            <a:spLocks noChangeArrowheads="1"/>
          </p:cNvSpPr>
          <p:nvPr/>
        </p:nvSpPr>
        <p:spPr bwMode="auto">
          <a:xfrm>
            <a:off x="46038" y="1304925"/>
            <a:ext cx="886301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We can calculate the average and standard deviation for these figures, </a:t>
            </a:r>
          </a:p>
          <a:p>
            <a:r>
              <a:rPr lang="en-GB" altLang="en-US" sz="2400">
                <a:latin typeface="Times New Roman" panose="02020603050405020304" pitchFamily="18" charset="0"/>
              </a:rPr>
              <a:t>and do so quickly using the second, simpler form of the equation for </a:t>
            </a:r>
            <a:r>
              <a:rPr lang="en-GB" altLang="en-US" sz="2400" i="1">
                <a:latin typeface="Times New Roman" panose="02020603050405020304" pitchFamily="18" charset="0"/>
              </a:rPr>
              <a:t>s</a:t>
            </a:r>
            <a:r>
              <a:rPr lang="en-GB" altLang="en-US" sz="2400">
                <a:latin typeface="Times New Roman" panose="02020603050405020304" pitchFamily="18" charset="0"/>
              </a:rPr>
              <a:t>. </a:t>
            </a:r>
          </a:p>
          <a:p>
            <a:r>
              <a:rPr lang="en-GB" altLang="en-US" sz="2400">
                <a:latin typeface="Times New Roman" panose="02020603050405020304" pitchFamily="18" charset="0"/>
              </a:rPr>
              <a:t>With this in mind, the terms to be calculated are:</a:t>
            </a:r>
          </a:p>
        </p:txBody>
      </p:sp>
      <p:sp>
        <p:nvSpPr>
          <p:cNvPr id="88069" name="Rectangle 5">
            <a:extLst>
              <a:ext uri="{FF2B5EF4-FFF2-40B4-BE49-F238E27FC236}">
                <a16:creationId xmlns:a16="http://schemas.microsoft.com/office/drawing/2014/main" id="{895C9993-1BCF-4EA6-B4B5-F085C6B4CCE7}"/>
              </a:ext>
            </a:extLst>
          </p:cNvPr>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E"/>
          </a:p>
        </p:txBody>
      </p:sp>
      <p:graphicFrame>
        <p:nvGraphicFramePr>
          <p:cNvPr id="88070" name="Object 6">
            <a:extLst>
              <a:ext uri="{FF2B5EF4-FFF2-40B4-BE49-F238E27FC236}">
                <a16:creationId xmlns:a16="http://schemas.microsoft.com/office/drawing/2014/main" id="{FA439989-9A75-4F9E-AEFE-C6140544695A}"/>
              </a:ext>
            </a:extLst>
          </p:cNvPr>
          <p:cNvGraphicFramePr>
            <a:graphicFrameLocks noChangeAspect="1"/>
          </p:cNvGraphicFramePr>
          <p:nvPr/>
        </p:nvGraphicFramePr>
        <p:xfrm>
          <a:off x="2268538" y="2708275"/>
          <a:ext cx="636587" cy="638175"/>
        </p:xfrm>
        <a:graphic>
          <a:graphicData uri="http://schemas.openxmlformats.org/presentationml/2006/ole">
            <mc:AlternateContent xmlns:mc="http://schemas.openxmlformats.org/markup-compatibility/2006">
              <mc:Choice xmlns:v="urn:schemas-microsoft-com:vml" Requires="v">
                <p:oleObj spid="_x0000_s88080" name="Equation" r:id="rId3" imgW="533160" imgH="533160" progId="Equation.3">
                  <p:embed/>
                </p:oleObj>
              </mc:Choice>
              <mc:Fallback>
                <p:oleObj name="Equation" r:id="rId3" imgW="533160" imgH="53316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2708275"/>
                        <a:ext cx="636587"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071" name="Rectangle 7">
            <a:extLst>
              <a:ext uri="{FF2B5EF4-FFF2-40B4-BE49-F238E27FC236}">
                <a16:creationId xmlns:a16="http://schemas.microsoft.com/office/drawing/2014/main" id="{9C27B03E-B228-47C2-92A9-C69AEF3B99CC}"/>
              </a:ext>
            </a:extLst>
          </p:cNvPr>
          <p:cNvSpPr>
            <a:spLocks noChangeArrowheads="1"/>
          </p:cNvSpPr>
          <p:nvPr/>
        </p:nvSpPr>
        <p:spPr bwMode="auto">
          <a:xfrm>
            <a:off x="3013075" y="2684463"/>
            <a:ext cx="3471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to give the mean, and then</a:t>
            </a:r>
            <a:r>
              <a:rPr lang="en-US" altLang="en-US" sz="2400">
                <a:latin typeface="Times New Roman" panose="02020603050405020304" pitchFamily="18" charset="0"/>
              </a:rPr>
              <a:t> </a:t>
            </a:r>
          </a:p>
        </p:txBody>
      </p:sp>
      <p:sp>
        <p:nvSpPr>
          <p:cNvPr id="88072" name="Rectangle 8">
            <a:extLst>
              <a:ext uri="{FF2B5EF4-FFF2-40B4-BE49-F238E27FC236}">
                <a16:creationId xmlns:a16="http://schemas.microsoft.com/office/drawing/2014/main" id="{C770D4AF-702A-4CF4-B52B-5C91557B7BF4}"/>
              </a:ext>
            </a:extLst>
          </p:cNvPr>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E"/>
          </a:p>
        </p:txBody>
      </p:sp>
      <p:graphicFrame>
        <p:nvGraphicFramePr>
          <p:cNvPr id="88073" name="Object 9">
            <a:extLst>
              <a:ext uri="{FF2B5EF4-FFF2-40B4-BE49-F238E27FC236}">
                <a16:creationId xmlns:a16="http://schemas.microsoft.com/office/drawing/2014/main" id="{26A5BD2A-847C-459E-94EF-236E8B4CD37D}"/>
              </a:ext>
            </a:extLst>
          </p:cNvPr>
          <p:cNvGraphicFramePr>
            <a:graphicFrameLocks noChangeAspect="1"/>
          </p:cNvGraphicFramePr>
          <p:nvPr/>
        </p:nvGraphicFramePr>
        <p:xfrm>
          <a:off x="6805613" y="2636838"/>
          <a:ext cx="788987" cy="719137"/>
        </p:xfrm>
        <a:graphic>
          <a:graphicData uri="http://schemas.openxmlformats.org/presentationml/2006/ole">
            <mc:AlternateContent xmlns:mc="http://schemas.openxmlformats.org/markup-compatibility/2006">
              <mc:Choice xmlns:v="urn:schemas-microsoft-com:vml" Requires="v">
                <p:oleObj spid="_x0000_s88081" name="Equation" r:id="rId5" imgW="634680" imgH="596880" progId="Equation.3">
                  <p:embed/>
                </p:oleObj>
              </mc:Choice>
              <mc:Fallback>
                <p:oleObj name="Equation" r:id="rId5" imgW="634680" imgH="59688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5613" y="2636838"/>
                        <a:ext cx="788987" cy="719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074" name="Rectangle 10">
            <a:extLst>
              <a:ext uri="{FF2B5EF4-FFF2-40B4-BE49-F238E27FC236}">
                <a16:creationId xmlns:a16="http://schemas.microsoft.com/office/drawing/2014/main" id="{5BD0B9E1-F578-42BD-BC30-DE323E2E1096}"/>
              </a:ext>
            </a:extLst>
          </p:cNvPr>
          <p:cNvSpPr>
            <a:spLocks noChangeArrowheads="1"/>
          </p:cNvSpPr>
          <p:nvPr/>
        </p:nvSpPr>
        <p:spPr bwMode="auto">
          <a:xfrm>
            <a:off x="34925" y="3716338"/>
            <a:ext cx="8451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The value of the standard deviation </a:t>
            </a:r>
            <a:r>
              <a:rPr lang="en-GB" altLang="en-US" sz="2400" i="1">
                <a:latin typeface="Times New Roman" panose="02020603050405020304" pitchFamily="18" charset="0"/>
              </a:rPr>
              <a:t>s</a:t>
            </a:r>
            <a:r>
              <a:rPr lang="en-GB" altLang="en-US" sz="2400">
                <a:latin typeface="Times New Roman" panose="02020603050405020304" pitchFamily="18" charset="0"/>
              </a:rPr>
              <a:t> then comes from the equation</a:t>
            </a:r>
            <a:r>
              <a:rPr lang="en-US" altLang="en-US" sz="2400">
                <a:latin typeface="Times New Roman" panose="02020603050405020304" pitchFamily="18" charset="0"/>
              </a:rPr>
              <a:t> </a:t>
            </a:r>
          </a:p>
        </p:txBody>
      </p:sp>
      <p:sp>
        <p:nvSpPr>
          <p:cNvPr id="88075" name="Rectangle 11">
            <a:extLst>
              <a:ext uri="{FF2B5EF4-FFF2-40B4-BE49-F238E27FC236}">
                <a16:creationId xmlns:a16="http://schemas.microsoft.com/office/drawing/2014/main" id="{71B91DC7-8615-4CCB-813C-D3F34292EAB3}"/>
              </a:ext>
            </a:extLst>
          </p:cNvPr>
          <p:cNvSpPr>
            <a:spLocks noChangeArrowheads="1"/>
          </p:cNvSpPr>
          <p:nvPr/>
        </p:nvSpPr>
        <p:spPr bwMode="auto">
          <a:xfrm>
            <a:off x="0"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E"/>
          </a:p>
        </p:txBody>
      </p:sp>
      <p:graphicFrame>
        <p:nvGraphicFramePr>
          <p:cNvPr id="88076" name="Object 12">
            <a:extLst>
              <a:ext uri="{FF2B5EF4-FFF2-40B4-BE49-F238E27FC236}">
                <a16:creationId xmlns:a16="http://schemas.microsoft.com/office/drawing/2014/main" id="{0AF3CD24-D430-4DC0-A6A9-1C1A00D4C403}"/>
              </a:ext>
            </a:extLst>
          </p:cNvPr>
          <p:cNvGraphicFramePr>
            <a:graphicFrameLocks noChangeAspect="1"/>
          </p:cNvGraphicFramePr>
          <p:nvPr/>
        </p:nvGraphicFramePr>
        <p:xfrm>
          <a:off x="3594100" y="4535488"/>
          <a:ext cx="2201863" cy="981075"/>
        </p:xfrm>
        <a:graphic>
          <a:graphicData uri="http://schemas.openxmlformats.org/presentationml/2006/ole">
            <mc:AlternateContent xmlns:mc="http://schemas.openxmlformats.org/markup-compatibility/2006">
              <mc:Choice xmlns:v="urn:schemas-microsoft-com:vml" Requires="v">
                <p:oleObj spid="_x0000_s88082" name="Equation" r:id="rId7" imgW="2120760" imgH="965160" progId="Equation.3">
                  <p:embed/>
                </p:oleObj>
              </mc:Choice>
              <mc:Fallback>
                <p:oleObj name="Equation" r:id="rId7" imgW="2120760" imgH="96516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94100" y="4535488"/>
                        <a:ext cx="2201863" cy="98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D85EE86-4245-47C4-8411-609A19AA40C8}"/>
              </a:ext>
            </a:extLst>
          </p:cNvPr>
          <p:cNvSpPr>
            <a:spLocks noGrp="1" noChangeArrowheads="1"/>
          </p:cNvSpPr>
          <p:nvPr>
            <p:ph type="title"/>
          </p:nvPr>
        </p:nvSpPr>
        <p:spPr>
          <a:xfrm>
            <a:off x="468313" y="0"/>
            <a:ext cx="8229600" cy="1143000"/>
          </a:xfrm>
        </p:spPr>
        <p:txBody>
          <a:bodyPr/>
          <a:lstStyle/>
          <a:p>
            <a:r>
              <a:rPr lang="en-IE" altLang="en-US" sz="3600">
                <a:latin typeface="Comic Sans MS" panose="030F0702030302020204" pitchFamily="66" charset="0"/>
              </a:rPr>
              <a:t>Sourcing &amp; Collecting Data</a:t>
            </a:r>
            <a:endParaRPr lang="en-US" altLang="en-US" sz="3600">
              <a:latin typeface="Comic Sans MS" panose="030F0702030302020204" pitchFamily="66" charset="0"/>
            </a:endParaRPr>
          </a:p>
        </p:txBody>
      </p:sp>
      <p:sp>
        <p:nvSpPr>
          <p:cNvPr id="5123" name="Rectangle 3">
            <a:extLst>
              <a:ext uri="{FF2B5EF4-FFF2-40B4-BE49-F238E27FC236}">
                <a16:creationId xmlns:a16="http://schemas.microsoft.com/office/drawing/2014/main" id="{1CADD73A-62DB-4338-A2DB-EA2F3842B446}"/>
              </a:ext>
            </a:extLst>
          </p:cNvPr>
          <p:cNvSpPr>
            <a:spLocks noGrp="1" noChangeArrowheads="1"/>
          </p:cNvSpPr>
          <p:nvPr>
            <p:ph type="body" idx="1"/>
          </p:nvPr>
        </p:nvSpPr>
        <p:spPr>
          <a:xfrm>
            <a:off x="395288" y="1168400"/>
            <a:ext cx="8229600" cy="4997450"/>
          </a:xfrm>
        </p:spPr>
        <p:txBody>
          <a:bodyPr/>
          <a:lstStyle/>
          <a:p>
            <a:pPr>
              <a:lnSpc>
                <a:spcPct val="80000"/>
              </a:lnSpc>
            </a:pPr>
            <a:r>
              <a:rPr lang="en-IE" altLang="en-US" sz="1800"/>
              <a:t>Collecting the statistical data may seem to be the easiest task of the statistician.  </a:t>
            </a:r>
          </a:p>
          <a:p>
            <a:pPr lvl="1">
              <a:lnSpc>
                <a:spcPct val="80000"/>
              </a:lnSpc>
            </a:pPr>
            <a:r>
              <a:rPr lang="en-IE" altLang="en-US" sz="1800"/>
              <a:t>At it simplest, it may require a trip to the local library, while at its worst, it may involve a ten year expedition to Antarctica !</a:t>
            </a:r>
          </a:p>
          <a:p>
            <a:pPr>
              <a:lnSpc>
                <a:spcPct val="80000"/>
              </a:lnSpc>
            </a:pPr>
            <a:r>
              <a:rPr lang="en-IE" altLang="en-US" sz="1800"/>
              <a:t>Statistics are rarely produced for one’s own sake – they are generally needed by someone, somewhere, for a particular reason.</a:t>
            </a:r>
          </a:p>
          <a:p>
            <a:pPr>
              <a:lnSpc>
                <a:spcPct val="80000"/>
              </a:lnSpc>
              <a:buFontTx/>
              <a:buNone/>
            </a:pPr>
            <a:endParaRPr lang="en-IE" altLang="en-US" sz="1800"/>
          </a:p>
          <a:p>
            <a:pPr>
              <a:lnSpc>
                <a:spcPct val="80000"/>
              </a:lnSpc>
            </a:pPr>
            <a:r>
              <a:rPr lang="en-IE" altLang="en-US" sz="1800"/>
              <a:t>Suppose we wanted to make a statement about the ages of students at IT</a:t>
            </a:r>
          </a:p>
          <a:p>
            <a:pPr>
              <a:lnSpc>
                <a:spcPct val="80000"/>
              </a:lnSpc>
              <a:buFontTx/>
              <a:buNone/>
            </a:pPr>
            <a:r>
              <a:rPr lang="en-IE" altLang="en-US" sz="1800"/>
              <a:t>	Blanchardstown. </a:t>
            </a:r>
          </a:p>
          <a:p>
            <a:pPr lvl="1">
              <a:lnSpc>
                <a:spcPct val="80000"/>
              </a:lnSpc>
            </a:pPr>
            <a:r>
              <a:rPr lang="en-IE" altLang="en-US" sz="1800"/>
              <a:t>One possibility would be, “The average is 20.35 years”.  To obtain that</a:t>
            </a:r>
          </a:p>
          <a:p>
            <a:pPr lvl="1">
              <a:lnSpc>
                <a:spcPct val="80000"/>
              </a:lnSpc>
              <a:buFontTx/>
              <a:buNone/>
            </a:pPr>
            <a:r>
              <a:rPr lang="en-IE" altLang="en-US" sz="1800"/>
              <a:t>	figure, or to estimate it reasonably accurately, we need to know the ages of all of the students.  </a:t>
            </a:r>
          </a:p>
          <a:p>
            <a:pPr lvl="1">
              <a:lnSpc>
                <a:spcPct val="80000"/>
              </a:lnSpc>
            </a:pPr>
            <a:r>
              <a:rPr lang="en-IE" altLang="en-US" sz="1800"/>
              <a:t>If we have access to a computerised database with all the students’ dates of birth, we can probably extract the figure we want in minutes.</a:t>
            </a:r>
          </a:p>
          <a:p>
            <a:pPr lvl="1">
              <a:lnSpc>
                <a:spcPct val="80000"/>
              </a:lnSpc>
            </a:pPr>
            <a:r>
              <a:rPr lang="en-IE" altLang="en-US" sz="1800"/>
              <a:t>If we have to send a questionnaire to the students, the job could take</a:t>
            </a:r>
          </a:p>
          <a:p>
            <a:pPr lvl="1">
              <a:lnSpc>
                <a:spcPct val="80000"/>
              </a:lnSpc>
              <a:buFontTx/>
              <a:buNone/>
            </a:pPr>
            <a:r>
              <a:rPr lang="en-IE" altLang="en-US" sz="1800"/>
              <a:t>	weeks – and almost certainly all of them would not reply.</a:t>
            </a:r>
          </a:p>
          <a:p>
            <a:pPr lvl="1">
              <a:lnSpc>
                <a:spcPct val="80000"/>
              </a:lnSpc>
            </a:pPr>
            <a:r>
              <a:rPr lang="en-IE" altLang="en-US" sz="1800"/>
              <a:t>We may be satisfied by an alternative form of statement such as, “Most</a:t>
            </a:r>
          </a:p>
          <a:p>
            <a:pPr lvl="1">
              <a:lnSpc>
                <a:spcPct val="80000"/>
              </a:lnSpc>
              <a:buFontTx/>
              <a:buNone/>
            </a:pPr>
            <a:r>
              <a:rPr lang="en-IE" altLang="en-US" sz="1800"/>
              <a:t>	of the students are between 18 and 22 years of age”.  We can obtain this information by a show of hands in four or five lecture theatres.</a:t>
            </a:r>
          </a:p>
          <a:p>
            <a:pPr>
              <a:lnSpc>
                <a:spcPct val="80000"/>
              </a:lnSpc>
            </a:pPr>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23">
                                            <p:txEl>
                                              <p:pRg st="4" end="4"/>
                                            </p:txEl>
                                          </p:spTgt>
                                        </p:tgtEl>
                                        <p:attrNameLst>
                                          <p:attrName>style.visibility</p:attrName>
                                        </p:attrNameLst>
                                      </p:cBhvr>
                                      <p:to>
                                        <p:strVal val="visible"/>
                                      </p:to>
                                    </p:set>
                                    <p:animEffect transition="in" filter="blinds(horizontal)">
                                      <p:cBhvr>
                                        <p:cTn id="7" dur="500"/>
                                        <p:tgtEl>
                                          <p:spTgt spid="512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123">
                                            <p:txEl>
                                              <p:pRg st="5" end="5"/>
                                            </p:txEl>
                                          </p:spTgt>
                                        </p:tgtEl>
                                        <p:attrNameLst>
                                          <p:attrName>style.visibility</p:attrName>
                                        </p:attrNameLst>
                                      </p:cBhvr>
                                      <p:to>
                                        <p:strVal val="visible"/>
                                      </p:to>
                                    </p:set>
                                    <p:animEffect transition="in" filter="blinds(horizontal)">
                                      <p:cBhvr>
                                        <p:cTn id="10" dur="500"/>
                                        <p:tgtEl>
                                          <p:spTgt spid="5123">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123">
                                            <p:txEl>
                                              <p:pRg st="6" end="6"/>
                                            </p:txEl>
                                          </p:spTgt>
                                        </p:tgtEl>
                                        <p:attrNameLst>
                                          <p:attrName>style.visibility</p:attrName>
                                        </p:attrNameLst>
                                      </p:cBhvr>
                                      <p:to>
                                        <p:strVal val="visible"/>
                                      </p:to>
                                    </p:set>
                                    <p:animEffect transition="in" filter="blinds(horizontal)">
                                      <p:cBhvr>
                                        <p:cTn id="13" dur="500"/>
                                        <p:tgtEl>
                                          <p:spTgt spid="5123">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123">
                                            <p:txEl>
                                              <p:pRg st="7" end="7"/>
                                            </p:txEl>
                                          </p:spTgt>
                                        </p:tgtEl>
                                        <p:attrNameLst>
                                          <p:attrName>style.visibility</p:attrName>
                                        </p:attrNameLst>
                                      </p:cBhvr>
                                      <p:to>
                                        <p:strVal val="visible"/>
                                      </p:to>
                                    </p:set>
                                    <p:animEffect transition="in" filter="blinds(horizontal)">
                                      <p:cBhvr>
                                        <p:cTn id="16" dur="500"/>
                                        <p:tgtEl>
                                          <p:spTgt spid="5123">
                                            <p:txEl>
                                              <p:pRg st="7" end="7"/>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5123">
                                            <p:txEl>
                                              <p:pRg st="8" end="8"/>
                                            </p:txEl>
                                          </p:spTgt>
                                        </p:tgtEl>
                                        <p:attrNameLst>
                                          <p:attrName>style.visibility</p:attrName>
                                        </p:attrNameLst>
                                      </p:cBhvr>
                                      <p:to>
                                        <p:strVal val="visible"/>
                                      </p:to>
                                    </p:set>
                                    <p:animEffect transition="in" filter="box(in)">
                                      <p:cBhvr>
                                        <p:cTn id="21" dur="500"/>
                                        <p:tgtEl>
                                          <p:spTgt spid="5123">
                                            <p:txEl>
                                              <p:pRg st="8" end="8"/>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xit" presetSubtype="0" fill="hold" nodeType="clickEffect">
                                  <p:stCondLst>
                                    <p:cond delay="0"/>
                                  </p:stCondLst>
                                  <p:childTnLst>
                                    <p:animEffect transition="out" filter="fade">
                                      <p:cBhvr>
                                        <p:cTn id="25" dur="2000"/>
                                        <p:tgtEl>
                                          <p:spTgt spid="5123">
                                            <p:txEl>
                                              <p:pRg st="8" end="8"/>
                                            </p:txEl>
                                          </p:spTgt>
                                        </p:tgtEl>
                                      </p:cBhvr>
                                    </p:animEffect>
                                    <p:set>
                                      <p:cBhvr>
                                        <p:cTn id="26" dur="1" fill="hold">
                                          <p:stCondLst>
                                            <p:cond delay="1999"/>
                                          </p:stCondLst>
                                        </p:cTn>
                                        <p:tgtEl>
                                          <p:spTgt spid="5123">
                                            <p:txEl>
                                              <p:pRg st="8" end="8"/>
                                            </p:txEl>
                                          </p:spTgt>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8" presetClass="entr" presetSubtype="16" fill="hold" nodeType="clickEffect">
                                  <p:stCondLst>
                                    <p:cond delay="0"/>
                                  </p:stCondLst>
                                  <p:childTnLst>
                                    <p:set>
                                      <p:cBhvr>
                                        <p:cTn id="30" dur="1" fill="hold">
                                          <p:stCondLst>
                                            <p:cond delay="0"/>
                                          </p:stCondLst>
                                        </p:cTn>
                                        <p:tgtEl>
                                          <p:spTgt spid="5123">
                                            <p:txEl>
                                              <p:pRg st="9" end="9"/>
                                            </p:txEl>
                                          </p:spTgt>
                                        </p:tgtEl>
                                        <p:attrNameLst>
                                          <p:attrName>style.visibility</p:attrName>
                                        </p:attrNameLst>
                                      </p:cBhvr>
                                      <p:to>
                                        <p:strVal val="visible"/>
                                      </p:to>
                                    </p:set>
                                    <p:animEffect transition="in" filter="diamond(in)">
                                      <p:cBhvr>
                                        <p:cTn id="31" dur="2000"/>
                                        <p:tgtEl>
                                          <p:spTgt spid="5123">
                                            <p:txEl>
                                              <p:pRg st="9" end="9"/>
                                            </p:txEl>
                                          </p:spTgt>
                                        </p:tgtEl>
                                      </p:cBhvr>
                                    </p:animEffect>
                                  </p:childTnLst>
                                </p:cTn>
                              </p:par>
                              <p:par>
                                <p:cTn id="32" presetID="8" presetClass="entr" presetSubtype="16" fill="hold" nodeType="withEffect">
                                  <p:stCondLst>
                                    <p:cond delay="0"/>
                                  </p:stCondLst>
                                  <p:childTnLst>
                                    <p:set>
                                      <p:cBhvr>
                                        <p:cTn id="33" dur="1" fill="hold">
                                          <p:stCondLst>
                                            <p:cond delay="0"/>
                                          </p:stCondLst>
                                        </p:cTn>
                                        <p:tgtEl>
                                          <p:spTgt spid="5123">
                                            <p:txEl>
                                              <p:pRg st="10" end="10"/>
                                            </p:txEl>
                                          </p:spTgt>
                                        </p:tgtEl>
                                        <p:attrNameLst>
                                          <p:attrName>style.visibility</p:attrName>
                                        </p:attrNameLst>
                                      </p:cBhvr>
                                      <p:to>
                                        <p:strVal val="visible"/>
                                      </p:to>
                                    </p:set>
                                    <p:animEffect transition="in" filter="diamond(in)">
                                      <p:cBhvr>
                                        <p:cTn id="34" dur="2000"/>
                                        <p:tgtEl>
                                          <p:spTgt spid="5123">
                                            <p:txEl>
                                              <p:pRg st="10" end="10"/>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xit" presetSubtype="0" fill="hold" nodeType="clickEffect">
                                  <p:stCondLst>
                                    <p:cond delay="0"/>
                                  </p:stCondLst>
                                  <p:childTnLst>
                                    <p:animEffect transition="out" filter="fade">
                                      <p:cBhvr>
                                        <p:cTn id="38" dur="2000"/>
                                        <p:tgtEl>
                                          <p:spTgt spid="5123">
                                            <p:txEl>
                                              <p:pRg st="9" end="9"/>
                                            </p:txEl>
                                          </p:spTgt>
                                        </p:tgtEl>
                                      </p:cBhvr>
                                    </p:animEffect>
                                    <p:set>
                                      <p:cBhvr>
                                        <p:cTn id="39" dur="1" fill="hold">
                                          <p:stCondLst>
                                            <p:cond delay="1999"/>
                                          </p:stCondLst>
                                        </p:cTn>
                                        <p:tgtEl>
                                          <p:spTgt spid="5123">
                                            <p:txEl>
                                              <p:pRg st="9" end="9"/>
                                            </p:txEl>
                                          </p:spTgt>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2000"/>
                                        <p:tgtEl>
                                          <p:spTgt spid="5123">
                                            <p:txEl>
                                              <p:pRg st="10" end="10"/>
                                            </p:txEl>
                                          </p:spTgt>
                                        </p:tgtEl>
                                      </p:cBhvr>
                                    </p:animEffect>
                                    <p:set>
                                      <p:cBhvr>
                                        <p:cTn id="42" dur="1" fill="hold">
                                          <p:stCondLst>
                                            <p:cond delay="1999"/>
                                          </p:stCondLst>
                                        </p:cTn>
                                        <p:tgtEl>
                                          <p:spTgt spid="5123">
                                            <p:txEl>
                                              <p:pRg st="10" end="10"/>
                                            </p:txEl>
                                          </p:spTgt>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5123">
                                            <p:txEl>
                                              <p:pRg st="11" end="11"/>
                                            </p:txEl>
                                          </p:spTgt>
                                        </p:tgtEl>
                                        <p:attrNameLst>
                                          <p:attrName>style.visibility</p:attrName>
                                        </p:attrNameLst>
                                      </p:cBhvr>
                                      <p:to>
                                        <p:strVal val="visible"/>
                                      </p:to>
                                    </p:set>
                                    <p:anim calcmode="lin" valueType="num">
                                      <p:cBhvr additive="base">
                                        <p:cTn id="47" dur="500" fill="hold"/>
                                        <p:tgtEl>
                                          <p:spTgt spid="512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123">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5123">
                                            <p:txEl>
                                              <p:pRg st="12" end="12"/>
                                            </p:txEl>
                                          </p:spTgt>
                                        </p:tgtEl>
                                        <p:attrNameLst>
                                          <p:attrName>style.visibility</p:attrName>
                                        </p:attrNameLst>
                                      </p:cBhvr>
                                      <p:to>
                                        <p:strVal val="visible"/>
                                      </p:to>
                                    </p:set>
                                    <p:anim calcmode="lin" valueType="num">
                                      <p:cBhvr additive="base">
                                        <p:cTn id="51" dur="500" fill="hold"/>
                                        <p:tgtEl>
                                          <p:spTgt spid="5123">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12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xit" presetSubtype="0" fill="hold" nodeType="clickEffect">
                                  <p:stCondLst>
                                    <p:cond delay="0"/>
                                  </p:stCondLst>
                                  <p:childTnLst>
                                    <p:animEffect transition="out" filter="fade">
                                      <p:cBhvr>
                                        <p:cTn id="56" dur="2000"/>
                                        <p:tgtEl>
                                          <p:spTgt spid="5123">
                                            <p:txEl>
                                              <p:pRg st="11" end="11"/>
                                            </p:txEl>
                                          </p:spTgt>
                                        </p:tgtEl>
                                      </p:cBhvr>
                                    </p:animEffect>
                                    <p:set>
                                      <p:cBhvr>
                                        <p:cTn id="57" dur="1" fill="hold">
                                          <p:stCondLst>
                                            <p:cond delay="1999"/>
                                          </p:stCondLst>
                                        </p:cTn>
                                        <p:tgtEl>
                                          <p:spTgt spid="5123">
                                            <p:txEl>
                                              <p:pRg st="11" end="11"/>
                                            </p:txEl>
                                          </p:spTgt>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2000"/>
                                        <p:tgtEl>
                                          <p:spTgt spid="5123">
                                            <p:txEl>
                                              <p:pRg st="12" end="12"/>
                                            </p:txEl>
                                          </p:spTgt>
                                        </p:tgtEl>
                                      </p:cBhvr>
                                    </p:animEffect>
                                    <p:set>
                                      <p:cBhvr>
                                        <p:cTn id="60" dur="1" fill="hold">
                                          <p:stCondLst>
                                            <p:cond delay="1999"/>
                                          </p:stCondLst>
                                        </p:cTn>
                                        <p:tgtEl>
                                          <p:spTgt spid="5123">
                                            <p:txEl>
                                              <p:pRg st="12" end="1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23E6AE5C-42F7-4474-B0D5-04DDF653CB0C}"/>
              </a:ext>
            </a:extLst>
          </p:cNvPr>
          <p:cNvSpPr>
            <a:spLocks noChangeArrowheads="1"/>
          </p:cNvSpPr>
          <p:nvPr/>
        </p:nvSpPr>
        <p:spPr bwMode="auto">
          <a:xfrm>
            <a:off x="34925" y="92075"/>
            <a:ext cx="290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The values found are:</a:t>
            </a:r>
            <a:r>
              <a:rPr lang="en-US" altLang="en-US" sz="2400">
                <a:latin typeface="Times New Roman" panose="02020603050405020304" pitchFamily="18" charset="0"/>
              </a:rPr>
              <a:t> </a:t>
            </a:r>
          </a:p>
        </p:txBody>
      </p:sp>
      <p:sp>
        <p:nvSpPr>
          <p:cNvPr id="89091" name="Rectangle 3">
            <a:extLst>
              <a:ext uri="{FF2B5EF4-FFF2-40B4-BE49-F238E27FC236}">
                <a16:creationId xmlns:a16="http://schemas.microsoft.com/office/drawing/2014/main" id="{C4B738AE-00BA-42AD-A02D-5344E572FEBD}"/>
              </a:ext>
            </a:extLst>
          </p:cNvPr>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E"/>
          </a:p>
        </p:txBody>
      </p:sp>
      <p:graphicFrame>
        <p:nvGraphicFramePr>
          <p:cNvPr id="89092" name="Object 4">
            <a:extLst>
              <a:ext uri="{FF2B5EF4-FFF2-40B4-BE49-F238E27FC236}">
                <a16:creationId xmlns:a16="http://schemas.microsoft.com/office/drawing/2014/main" id="{58045894-AEB7-4F46-98B9-B7D9BD2F94BE}"/>
              </a:ext>
            </a:extLst>
          </p:cNvPr>
          <p:cNvGraphicFramePr>
            <a:graphicFrameLocks noChangeAspect="1"/>
          </p:cNvGraphicFramePr>
          <p:nvPr/>
        </p:nvGraphicFramePr>
        <p:xfrm>
          <a:off x="3132138" y="144463"/>
          <a:ext cx="1516062" cy="547687"/>
        </p:xfrm>
        <a:graphic>
          <a:graphicData uri="http://schemas.openxmlformats.org/presentationml/2006/ole">
            <mc:AlternateContent xmlns:mc="http://schemas.openxmlformats.org/markup-compatibility/2006">
              <mc:Choice xmlns:v="urn:schemas-microsoft-com:vml" Requires="v">
                <p:oleObj spid="_x0000_s89119" name="Equation" r:id="rId3" imgW="1447560" imgH="533160" progId="Equation.3">
                  <p:embed/>
                </p:oleObj>
              </mc:Choice>
              <mc:Fallback>
                <p:oleObj name="Equation" r:id="rId3" imgW="1447560" imgH="5331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144463"/>
                        <a:ext cx="1516062"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093" name="Rectangle 5">
            <a:extLst>
              <a:ext uri="{FF2B5EF4-FFF2-40B4-BE49-F238E27FC236}">
                <a16:creationId xmlns:a16="http://schemas.microsoft.com/office/drawing/2014/main" id="{2B43ED65-DE79-40AC-B32D-396B5F589C74}"/>
              </a:ext>
            </a:extLst>
          </p:cNvPr>
          <p:cNvSpPr>
            <a:spLocks noChangeArrowheads="1"/>
          </p:cNvSpPr>
          <p:nvPr/>
        </p:nvSpPr>
        <p:spPr bwMode="auto">
          <a:xfrm>
            <a:off x="4859338" y="44450"/>
            <a:ext cx="700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and</a:t>
            </a:r>
            <a:r>
              <a:rPr lang="en-US" altLang="en-US" sz="2400">
                <a:latin typeface="Times New Roman" panose="02020603050405020304" pitchFamily="18" charset="0"/>
              </a:rPr>
              <a:t> </a:t>
            </a:r>
          </a:p>
        </p:txBody>
      </p:sp>
      <p:sp>
        <p:nvSpPr>
          <p:cNvPr id="89094" name="Rectangle 6">
            <a:extLst>
              <a:ext uri="{FF2B5EF4-FFF2-40B4-BE49-F238E27FC236}">
                <a16:creationId xmlns:a16="http://schemas.microsoft.com/office/drawing/2014/main" id="{8DAFD181-18CF-4213-A60E-74A8F703BECC}"/>
              </a:ext>
            </a:extLst>
          </p:cNvPr>
          <p:cNvSpPr>
            <a:spLocks noChangeArrowheads="1"/>
          </p:cNvSpPr>
          <p:nvPr/>
        </p:nvSpPr>
        <p:spPr bwMode="auto">
          <a:xfrm>
            <a:off x="0" y="323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E"/>
          </a:p>
        </p:txBody>
      </p:sp>
      <p:graphicFrame>
        <p:nvGraphicFramePr>
          <p:cNvPr id="89095" name="Object 7">
            <a:extLst>
              <a:ext uri="{FF2B5EF4-FFF2-40B4-BE49-F238E27FC236}">
                <a16:creationId xmlns:a16="http://schemas.microsoft.com/office/drawing/2014/main" id="{8D615D1A-7AD0-4FB4-ADBE-141D411B513F}"/>
              </a:ext>
            </a:extLst>
          </p:cNvPr>
          <p:cNvGraphicFramePr>
            <a:graphicFrameLocks noChangeAspect="1"/>
          </p:cNvGraphicFramePr>
          <p:nvPr/>
        </p:nvGraphicFramePr>
        <p:xfrm>
          <a:off x="5580063" y="52388"/>
          <a:ext cx="1944687" cy="639762"/>
        </p:xfrm>
        <a:graphic>
          <a:graphicData uri="http://schemas.openxmlformats.org/presentationml/2006/ole">
            <mc:AlternateContent xmlns:mc="http://schemas.openxmlformats.org/markup-compatibility/2006">
              <mc:Choice xmlns:v="urn:schemas-microsoft-com:vml" Requires="v">
                <p:oleObj spid="_x0000_s89120" name="Equation" r:id="rId5" imgW="1765080" imgH="596880" progId="Equation.3">
                  <p:embed/>
                </p:oleObj>
              </mc:Choice>
              <mc:Fallback>
                <p:oleObj name="Equation" r:id="rId5" imgW="1765080" imgH="59688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0063" y="52388"/>
                        <a:ext cx="1944687" cy="639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096" name="Rectangle 8">
            <a:extLst>
              <a:ext uri="{FF2B5EF4-FFF2-40B4-BE49-F238E27FC236}">
                <a16:creationId xmlns:a16="http://schemas.microsoft.com/office/drawing/2014/main" id="{8DA81F5A-1807-4F77-A0DA-FC0393E35BDA}"/>
              </a:ext>
            </a:extLst>
          </p:cNvPr>
          <p:cNvSpPr>
            <a:spLocks noChangeArrowheads="1"/>
          </p:cNvSpPr>
          <p:nvPr/>
        </p:nvSpPr>
        <p:spPr bwMode="auto">
          <a:xfrm>
            <a:off x="0" y="836613"/>
            <a:ext cx="4106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The calculation goes as follows:</a:t>
            </a:r>
          </a:p>
        </p:txBody>
      </p:sp>
      <p:sp>
        <p:nvSpPr>
          <p:cNvPr id="89097" name="Rectangle 9">
            <a:extLst>
              <a:ext uri="{FF2B5EF4-FFF2-40B4-BE49-F238E27FC236}">
                <a16:creationId xmlns:a16="http://schemas.microsoft.com/office/drawing/2014/main" id="{B70F57B0-F311-4D6F-BD9F-3C4153199B14}"/>
              </a:ext>
            </a:extLst>
          </p:cNvPr>
          <p:cNvSpPr>
            <a:spLocks noChangeArrowheads="1"/>
          </p:cNvSpPr>
          <p:nvPr/>
        </p:nvSpPr>
        <p:spPr bwMode="auto">
          <a:xfrm>
            <a:off x="0" y="3167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E"/>
          </a:p>
        </p:txBody>
      </p:sp>
      <p:graphicFrame>
        <p:nvGraphicFramePr>
          <p:cNvPr id="89098" name="Object 10">
            <a:extLst>
              <a:ext uri="{FF2B5EF4-FFF2-40B4-BE49-F238E27FC236}">
                <a16:creationId xmlns:a16="http://schemas.microsoft.com/office/drawing/2014/main" id="{3F50A7FF-E372-4179-A6D7-E4FCFF574816}"/>
              </a:ext>
            </a:extLst>
          </p:cNvPr>
          <p:cNvGraphicFramePr>
            <a:graphicFrameLocks noChangeAspect="1"/>
          </p:cNvGraphicFramePr>
          <p:nvPr/>
        </p:nvGraphicFramePr>
        <p:xfrm>
          <a:off x="2916238" y="1397000"/>
          <a:ext cx="3011487" cy="881063"/>
        </p:xfrm>
        <a:graphic>
          <a:graphicData uri="http://schemas.openxmlformats.org/presentationml/2006/ole">
            <mc:AlternateContent xmlns:mc="http://schemas.openxmlformats.org/markup-compatibility/2006">
              <mc:Choice xmlns:v="urn:schemas-microsoft-com:vml" Requires="v">
                <p:oleObj spid="_x0000_s89121" name="Equation" r:id="rId7" imgW="2946240" imgH="876240" progId="Equation.3">
                  <p:embed/>
                </p:oleObj>
              </mc:Choice>
              <mc:Fallback>
                <p:oleObj name="Equation" r:id="rId7" imgW="2946240" imgH="87624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6238" y="1397000"/>
                        <a:ext cx="3011487" cy="881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099" name="Rectangle 11">
            <a:extLst>
              <a:ext uri="{FF2B5EF4-FFF2-40B4-BE49-F238E27FC236}">
                <a16:creationId xmlns:a16="http://schemas.microsoft.com/office/drawing/2014/main" id="{A50A5E45-3975-49F7-8604-11E613B6E6D0}"/>
              </a:ext>
            </a:extLst>
          </p:cNvPr>
          <p:cNvSpPr>
            <a:spLocks noChangeArrowheads="1"/>
          </p:cNvSpPr>
          <p:nvPr/>
        </p:nvSpPr>
        <p:spPr bwMode="auto">
          <a:xfrm>
            <a:off x="34925" y="2925763"/>
            <a:ext cx="963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For </a:t>
            </a:r>
            <a:r>
              <a:rPr lang="en-GB" altLang="en-US" sz="2400" i="1">
                <a:latin typeface="Times New Roman" panose="02020603050405020304" pitchFamily="18" charset="0"/>
              </a:rPr>
              <a:t>s</a:t>
            </a:r>
            <a:r>
              <a:rPr lang="en-GB" altLang="en-US" sz="2400">
                <a:latin typeface="Times New Roman" panose="02020603050405020304" pitchFamily="18" charset="0"/>
              </a:rPr>
              <a:t>:</a:t>
            </a:r>
            <a:r>
              <a:rPr lang="en-US" altLang="en-US" sz="2400">
                <a:latin typeface="Times New Roman" panose="02020603050405020304" pitchFamily="18" charset="0"/>
              </a:rPr>
              <a:t> </a:t>
            </a:r>
          </a:p>
        </p:txBody>
      </p:sp>
      <p:sp>
        <p:nvSpPr>
          <p:cNvPr id="89100" name="Rectangle 12">
            <a:extLst>
              <a:ext uri="{FF2B5EF4-FFF2-40B4-BE49-F238E27FC236}">
                <a16:creationId xmlns:a16="http://schemas.microsoft.com/office/drawing/2014/main" id="{8D14D248-EC1A-4577-B34A-2078AF2B7E28}"/>
              </a:ext>
            </a:extLst>
          </p:cNvPr>
          <p:cNvSpPr>
            <a:spLocks noChangeArrowheads="1"/>
          </p:cNvSpPr>
          <p:nvPr/>
        </p:nvSpPr>
        <p:spPr bwMode="auto">
          <a:xfrm>
            <a:off x="0" y="3143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E"/>
          </a:p>
        </p:txBody>
      </p:sp>
      <p:graphicFrame>
        <p:nvGraphicFramePr>
          <p:cNvPr id="89101" name="Object 13">
            <a:extLst>
              <a:ext uri="{FF2B5EF4-FFF2-40B4-BE49-F238E27FC236}">
                <a16:creationId xmlns:a16="http://schemas.microsoft.com/office/drawing/2014/main" id="{64A788D5-89E7-4976-BB0B-D088E9FC9BB1}"/>
              </a:ext>
            </a:extLst>
          </p:cNvPr>
          <p:cNvGraphicFramePr>
            <a:graphicFrameLocks noChangeAspect="1"/>
          </p:cNvGraphicFramePr>
          <p:nvPr/>
        </p:nvGraphicFramePr>
        <p:xfrm>
          <a:off x="1835150" y="2608263"/>
          <a:ext cx="5022850" cy="965200"/>
        </p:xfrm>
        <a:graphic>
          <a:graphicData uri="http://schemas.openxmlformats.org/presentationml/2006/ole">
            <mc:AlternateContent xmlns:mc="http://schemas.openxmlformats.org/markup-compatibility/2006">
              <mc:Choice xmlns:v="urn:schemas-microsoft-com:vml" Requires="v">
                <p:oleObj spid="_x0000_s89122" name="Equation" r:id="rId9" imgW="4902120" imgH="965160" progId="Equation.3">
                  <p:embed/>
                </p:oleObj>
              </mc:Choice>
              <mc:Fallback>
                <p:oleObj name="Equation" r:id="rId9" imgW="4902120" imgH="96516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5150" y="2608263"/>
                        <a:ext cx="5022850"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102" name="Rectangle 14">
            <a:extLst>
              <a:ext uri="{FF2B5EF4-FFF2-40B4-BE49-F238E27FC236}">
                <a16:creationId xmlns:a16="http://schemas.microsoft.com/office/drawing/2014/main" id="{12535B56-1736-4353-845F-EA9945C51A6D}"/>
              </a:ext>
            </a:extLst>
          </p:cNvPr>
          <p:cNvSpPr>
            <a:spLocks noChangeArrowheads="1"/>
          </p:cNvSpPr>
          <p:nvPr/>
        </p:nvSpPr>
        <p:spPr bwMode="auto">
          <a:xfrm>
            <a:off x="34925" y="3789363"/>
            <a:ext cx="5345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The details of the top-line calculation are:</a:t>
            </a:r>
            <a:r>
              <a:rPr lang="en-US" altLang="en-US" sz="2400">
                <a:latin typeface="Times New Roman" panose="02020603050405020304" pitchFamily="18" charset="0"/>
              </a:rPr>
              <a:t> </a:t>
            </a:r>
          </a:p>
        </p:txBody>
      </p:sp>
      <p:sp>
        <p:nvSpPr>
          <p:cNvPr id="89103" name="Rectangle 15">
            <a:extLst>
              <a:ext uri="{FF2B5EF4-FFF2-40B4-BE49-F238E27FC236}">
                <a16:creationId xmlns:a16="http://schemas.microsoft.com/office/drawing/2014/main" id="{69818A95-A8A7-47A7-8375-44BA4DFAF6D6}"/>
              </a:ext>
            </a:extLst>
          </p:cNvPr>
          <p:cNvSpPr>
            <a:spLocks noChangeArrowheads="1"/>
          </p:cNvSpPr>
          <p:nvPr/>
        </p:nvSpPr>
        <p:spPr bwMode="auto">
          <a:xfrm>
            <a:off x="5310188" y="3789363"/>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67.25</a:t>
            </a:r>
            <a:r>
              <a:rPr lang="en-GB" altLang="en-US" sz="2400" baseline="30000">
                <a:latin typeface="Times New Roman" panose="02020603050405020304" pitchFamily="18" charset="0"/>
              </a:rPr>
              <a:t>2</a:t>
            </a:r>
            <a:r>
              <a:rPr lang="en-GB" altLang="en-US" sz="2400">
                <a:latin typeface="Times New Roman" panose="02020603050405020304" pitchFamily="18" charset="0"/>
              </a:rPr>
              <a:t> = 4522.5625</a:t>
            </a:r>
            <a:r>
              <a:rPr lang="en-US" altLang="en-US" sz="2400">
                <a:latin typeface="Times New Roman" panose="02020603050405020304" pitchFamily="18" charset="0"/>
              </a:rPr>
              <a:t> </a:t>
            </a:r>
          </a:p>
        </p:txBody>
      </p:sp>
      <p:sp>
        <p:nvSpPr>
          <p:cNvPr id="89104" name="Rectangle 16">
            <a:extLst>
              <a:ext uri="{FF2B5EF4-FFF2-40B4-BE49-F238E27FC236}">
                <a16:creationId xmlns:a16="http://schemas.microsoft.com/office/drawing/2014/main" id="{0D42BCB6-4409-43B2-AD93-7E1CF78E0663}"/>
              </a:ext>
            </a:extLst>
          </p:cNvPr>
          <p:cNvSpPr>
            <a:spLocks noChangeArrowheads="1"/>
          </p:cNvSpPr>
          <p:nvPr/>
        </p:nvSpPr>
        <p:spPr bwMode="auto">
          <a:xfrm>
            <a:off x="34925" y="4195763"/>
            <a:ext cx="5919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and so then multiplying by 20 gives 90,451.25.</a:t>
            </a:r>
          </a:p>
        </p:txBody>
      </p:sp>
      <p:sp>
        <p:nvSpPr>
          <p:cNvPr id="89105" name="Rectangle 17">
            <a:extLst>
              <a:ext uri="{FF2B5EF4-FFF2-40B4-BE49-F238E27FC236}">
                <a16:creationId xmlns:a16="http://schemas.microsoft.com/office/drawing/2014/main" id="{FAEC8936-1334-42D6-B380-0FD72198A820}"/>
              </a:ext>
            </a:extLst>
          </p:cNvPr>
          <p:cNvSpPr>
            <a:spLocks noChangeArrowheads="1"/>
          </p:cNvSpPr>
          <p:nvPr/>
        </p:nvSpPr>
        <p:spPr bwMode="auto">
          <a:xfrm>
            <a:off x="30163" y="5087938"/>
            <a:ext cx="86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Thus</a:t>
            </a:r>
            <a:r>
              <a:rPr lang="en-US" altLang="en-US" sz="2400">
                <a:latin typeface="Times New Roman" panose="02020603050405020304" pitchFamily="18" charset="0"/>
              </a:rPr>
              <a:t> </a:t>
            </a:r>
          </a:p>
        </p:txBody>
      </p:sp>
      <p:sp>
        <p:nvSpPr>
          <p:cNvPr id="89106" name="Rectangle 18">
            <a:extLst>
              <a:ext uri="{FF2B5EF4-FFF2-40B4-BE49-F238E27FC236}">
                <a16:creationId xmlns:a16="http://schemas.microsoft.com/office/drawing/2014/main" id="{CDA34C2E-37C0-486F-A1A1-D2AD62ABF1F8}"/>
              </a:ext>
            </a:extLst>
          </p:cNvPr>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E"/>
          </a:p>
        </p:txBody>
      </p:sp>
      <p:graphicFrame>
        <p:nvGraphicFramePr>
          <p:cNvPr id="89107" name="Object 19">
            <a:extLst>
              <a:ext uri="{FF2B5EF4-FFF2-40B4-BE49-F238E27FC236}">
                <a16:creationId xmlns:a16="http://schemas.microsoft.com/office/drawing/2014/main" id="{F2646699-7860-4B79-8613-29C4DE7101FA}"/>
              </a:ext>
            </a:extLst>
          </p:cNvPr>
          <p:cNvGraphicFramePr>
            <a:graphicFrameLocks noChangeAspect="1"/>
          </p:cNvGraphicFramePr>
          <p:nvPr/>
        </p:nvGraphicFramePr>
        <p:xfrm>
          <a:off x="1000125" y="4943475"/>
          <a:ext cx="2995613" cy="717550"/>
        </p:xfrm>
        <a:graphic>
          <a:graphicData uri="http://schemas.openxmlformats.org/presentationml/2006/ole">
            <mc:AlternateContent xmlns:mc="http://schemas.openxmlformats.org/markup-compatibility/2006">
              <mc:Choice xmlns:v="urn:schemas-microsoft-com:vml" Requires="v">
                <p:oleObj spid="_x0000_s89123" name="Equation" r:id="rId11" imgW="2933640" imgH="723600" progId="Equation.3">
                  <p:embed/>
                </p:oleObj>
              </mc:Choice>
              <mc:Fallback>
                <p:oleObj name="Equation" r:id="rId11" imgW="2933640" imgH="723600" progId="Equation.3">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00125" y="4943475"/>
                        <a:ext cx="2995613"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108" name="Rectangle 20">
            <a:extLst>
              <a:ext uri="{FF2B5EF4-FFF2-40B4-BE49-F238E27FC236}">
                <a16:creationId xmlns:a16="http://schemas.microsoft.com/office/drawing/2014/main" id="{B71B8239-3F97-4FB3-80B3-B23CB93D6442}"/>
              </a:ext>
            </a:extLst>
          </p:cNvPr>
          <p:cNvSpPr>
            <a:spLocks noChangeArrowheads="1"/>
          </p:cNvSpPr>
          <p:nvPr/>
        </p:nvSpPr>
        <p:spPr bwMode="auto">
          <a:xfrm>
            <a:off x="0" y="322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E"/>
          </a:p>
        </p:txBody>
      </p:sp>
      <p:graphicFrame>
        <p:nvGraphicFramePr>
          <p:cNvPr id="89109" name="Object 21">
            <a:extLst>
              <a:ext uri="{FF2B5EF4-FFF2-40B4-BE49-F238E27FC236}">
                <a16:creationId xmlns:a16="http://schemas.microsoft.com/office/drawing/2014/main" id="{C28D971E-75D8-4F00-89BB-1EA627028B2A}"/>
              </a:ext>
            </a:extLst>
          </p:cNvPr>
          <p:cNvGraphicFramePr>
            <a:graphicFrameLocks noChangeAspect="1"/>
          </p:cNvGraphicFramePr>
          <p:nvPr/>
        </p:nvGraphicFramePr>
        <p:xfrm>
          <a:off x="4067175" y="4926013"/>
          <a:ext cx="2636838" cy="735012"/>
        </p:xfrm>
        <a:graphic>
          <a:graphicData uri="http://schemas.openxmlformats.org/presentationml/2006/ole">
            <mc:AlternateContent xmlns:mc="http://schemas.openxmlformats.org/markup-compatibility/2006">
              <mc:Choice xmlns:v="urn:schemas-microsoft-com:vml" Requires="v">
                <p:oleObj spid="_x0000_s89124" name="Equation" r:id="rId13" imgW="2577960" imgH="723600" progId="Equation.3">
                  <p:embed/>
                </p:oleObj>
              </mc:Choice>
              <mc:Fallback>
                <p:oleObj name="Equation" r:id="rId13" imgW="2577960" imgH="723600" progId="Equation.3">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67175" y="4926013"/>
                        <a:ext cx="2636838" cy="735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110" name="Rectangle 22">
            <a:extLst>
              <a:ext uri="{FF2B5EF4-FFF2-40B4-BE49-F238E27FC236}">
                <a16:creationId xmlns:a16="http://schemas.microsoft.com/office/drawing/2014/main" id="{7EF90541-C1F5-427C-A421-D88B1AA1D152}"/>
              </a:ext>
            </a:extLst>
          </p:cNvPr>
          <p:cNvSpPr>
            <a:spLocks noChangeArrowheads="1"/>
          </p:cNvSpPr>
          <p:nvPr/>
        </p:nvSpPr>
        <p:spPr bwMode="auto">
          <a:xfrm>
            <a:off x="34925" y="5949950"/>
            <a:ext cx="5888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Taking the square root to get </a:t>
            </a:r>
            <a:r>
              <a:rPr lang="en-GB" altLang="en-US" sz="2400" i="1">
                <a:latin typeface="Times New Roman" panose="02020603050405020304" pitchFamily="18" charset="0"/>
              </a:rPr>
              <a:t>s</a:t>
            </a:r>
            <a:r>
              <a:rPr lang="en-GB" altLang="en-US" sz="2400">
                <a:latin typeface="Times New Roman" panose="02020603050405020304" pitchFamily="18" charset="0"/>
              </a:rPr>
              <a:t> gives </a:t>
            </a:r>
            <a:r>
              <a:rPr lang="en-GB" altLang="en-US" sz="2400" i="1">
                <a:latin typeface="Times New Roman" panose="02020603050405020304" pitchFamily="18" charset="0"/>
              </a:rPr>
              <a:t>s</a:t>
            </a:r>
            <a:r>
              <a:rPr lang="en-GB" altLang="en-US" sz="2400">
                <a:latin typeface="Times New Roman" panose="02020603050405020304" pitchFamily="18" charset="0"/>
              </a:rPr>
              <a:t> = 15.97.</a:t>
            </a:r>
          </a:p>
        </p:txBody>
      </p:sp>
      <p:sp>
        <p:nvSpPr>
          <p:cNvPr id="89111" name="Text Box 23">
            <a:extLst>
              <a:ext uri="{FF2B5EF4-FFF2-40B4-BE49-F238E27FC236}">
                <a16:creationId xmlns:a16="http://schemas.microsoft.com/office/drawing/2014/main" id="{B12DA73B-B26B-4258-81C8-09C101C33B7A}"/>
              </a:ext>
            </a:extLst>
          </p:cNvPr>
          <p:cNvSpPr txBox="1">
            <a:spLocks noChangeArrowheads="1"/>
          </p:cNvSpPr>
          <p:nvPr/>
        </p:nvSpPr>
        <p:spPr bwMode="auto">
          <a:xfrm>
            <a:off x="6718300" y="1628775"/>
            <a:ext cx="928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400" b="1">
                <a:solidFill>
                  <a:schemeClr val="hlink"/>
                </a:solidFill>
                <a:latin typeface="Times New Roman" panose="02020603050405020304" pitchFamily="18" charset="0"/>
              </a:rPr>
              <a:t>Mean</a:t>
            </a:r>
            <a:endParaRPr lang="en-US" altLang="en-US" sz="2400" b="1">
              <a:solidFill>
                <a:schemeClr val="hlink"/>
              </a:solidFill>
              <a:latin typeface="Times New Roman" panose="02020603050405020304" pitchFamily="18" charset="0"/>
            </a:endParaRPr>
          </a:p>
        </p:txBody>
      </p:sp>
      <p:sp>
        <p:nvSpPr>
          <p:cNvPr id="89112" name="Text Box 24">
            <a:extLst>
              <a:ext uri="{FF2B5EF4-FFF2-40B4-BE49-F238E27FC236}">
                <a16:creationId xmlns:a16="http://schemas.microsoft.com/office/drawing/2014/main" id="{61E597EE-9565-4C3E-8426-D80B9EAF2AF0}"/>
              </a:ext>
            </a:extLst>
          </p:cNvPr>
          <p:cNvSpPr txBox="1">
            <a:spLocks noChangeArrowheads="1"/>
          </p:cNvSpPr>
          <p:nvPr/>
        </p:nvSpPr>
        <p:spPr bwMode="auto">
          <a:xfrm>
            <a:off x="6156325" y="5924550"/>
            <a:ext cx="2733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400" b="1">
                <a:solidFill>
                  <a:schemeClr val="hlink"/>
                </a:solidFill>
                <a:latin typeface="Times New Roman" panose="02020603050405020304" pitchFamily="18" charset="0"/>
              </a:rPr>
              <a:t>Standard Deviation</a:t>
            </a:r>
            <a:endParaRPr lang="en-US" altLang="en-US" sz="2400" b="1">
              <a:solidFill>
                <a:schemeClr val="hlink"/>
              </a:solidFill>
              <a:latin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4752301C-528B-4E89-AFB5-A377252B9203}"/>
              </a:ext>
            </a:extLst>
          </p:cNvPr>
          <p:cNvSpPr>
            <a:spLocks noChangeArrowheads="1"/>
          </p:cNvSpPr>
          <p:nvPr/>
        </p:nvSpPr>
        <p:spPr bwMode="auto">
          <a:xfrm>
            <a:off x="34925" y="66675"/>
            <a:ext cx="913765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This number is quite high, indicating that the percentage marks were </a:t>
            </a:r>
          </a:p>
          <a:p>
            <a:r>
              <a:rPr lang="en-GB" altLang="en-US" sz="2400">
                <a:latin typeface="Times New Roman" panose="02020603050405020304" pitchFamily="18" charset="0"/>
              </a:rPr>
              <a:t>quite widely distributed. </a:t>
            </a:r>
          </a:p>
          <a:p>
            <a:endParaRPr lang="en-GB" altLang="en-US" sz="2400">
              <a:latin typeface="Times New Roman" panose="02020603050405020304" pitchFamily="18" charset="0"/>
            </a:endParaRPr>
          </a:p>
          <a:p>
            <a:r>
              <a:rPr lang="en-GB" altLang="en-US" sz="2400">
                <a:latin typeface="Times New Roman" panose="02020603050405020304" pitchFamily="18" charset="0"/>
              </a:rPr>
              <a:t>Looking through the list, there were several marks in each ‘decade’ from </a:t>
            </a:r>
          </a:p>
          <a:p>
            <a:r>
              <a:rPr lang="en-GB" altLang="en-US" sz="2400">
                <a:latin typeface="Times New Roman" panose="02020603050405020304" pitchFamily="18" charset="0"/>
              </a:rPr>
              <a:t>the 30’s, 40’s and on up to the 80’s. The standard deviation reflects this </a:t>
            </a:r>
          </a:p>
          <a:p>
            <a:r>
              <a:rPr lang="en-GB" altLang="en-US" sz="2400">
                <a:latin typeface="Times New Roman" panose="02020603050405020304" pitchFamily="18" charset="0"/>
              </a:rPr>
              <a:t>variety in the numbers.</a:t>
            </a:r>
            <a:r>
              <a:rPr lang="en-US" altLang="en-US" sz="2400">
                <a:latin typeface="Times New Roman" panose="02020603050405020304" pitchFamily="18" charset="0"/>
              </a:rPr>
              <a:t> </a:t>
            </a:r>
          </a:p>
        </p:txBody>
      </p:sp>
      <p:sp>
        <p:nvSpPr>
          <p:cNvPr id="90115" name="Rectangle 3">
            <a:extLst>
              <a:ext uri="{FF2B5EF4-FFF2-40B4-BE49-F238E27FC236}">
                <a16:creationId xmlns:a16="http://schemas.microsoft.com/office/drawing/2014/main" id="{DF920926-393C-455B-988F-678D39587DB2}"/>
              </a:ext>
            </a:extLst>
          </p:cNvPr>
          <p:cNvSpPr>
            <a:spLocks noChangeArrowheads="1"/>
          </p:cNvSpPr>
          <p:nvPr/>
        </p:nvSpPr>
        <p:spPr bwMode="auto">
          <a:xfrm>
            <a:off x="57150" y="2525713"/>
            <a:ext cx="88201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Now for the opposite case, consider the following list of ages in a first </a:t>
            </a:r>
          </a:p>
          <a:p>
            <a:r>
              <a:rPr lang="en-GB" altLang="en-US" sz="2400">
                <a:latin typeface="Times New Roman" panose="02020603050405020304" pitchFamily="18" charset="0"/>
              </a:rPr>
              <a:t>year college class. There are:</a:t>
            </a:r>
            <a:r>
              <a:rPr lang="en-US" altLang="en-US" sz="2400">
                <a:latin typeface="Times New Roman" panose="02020603050405020304" pitchFamily="18" charset="0"/>
              </a:rPr>
              <a:t> </a:t>
            </a:r>
          </a:p>
        </p:txBody>
      </p:sp>
      <p:sp>
        <p:nvSpPr>
          <p:cNvPr id="90116" name="Rectangle 4">
            <a:extLst>
              <a:ext uri="{FF2B5EF4-FFF2-40B4-BE49-F238E27FC236}">
                <a16:creationId xmlns:a16="http://schemas.microsoft.com/office/drawing/2014/main" id="{8773F68C-BF7A-45A8-8C0D-C7CB9A6617BF}"/>
              </a:ext>
            </a:extLst>
          </p:cNvPr>
          <p:cNvSpPr>
            <a:spLocks noChangeArrowheads="1"/>
          </p:cNvSpPr>
          <p:nvPr/>
        </p:nvSpPr>
        <p:spPr bwMode="auto">
          <a:xfrm>
            <a:off x="3522663" y="3284538"/>
            <a:ext cx="27781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28600" algn="l"/>
              </a:tabLst>
              <a:defRPr>
                <a:solidFill>
                  <a:schemeClr val="tx1"/>
                </a:solidFill>
                <a:latin typeface="Arial" panose="020B0604020202020204" pitchFamily="34" charset="0"/>
              </a:defRPr>
            </a:lvl1pPr>
            <a:lvl2pPr>
              <a:tabLst>
                <a:tab pos="228600" algn="l"/>
              </a:tabLst>
              <a:defRPr>
                <a:solidFill>
                  <a:schemeClr val="tx1"/>
                </a:solidFill>
                <a:latin typeface="Arial" panose="020B0604020202020204" pitchFamily="34" charset="0"/>
              </a:defRPr>
            </a:lvl2pPr>
            <a:lvl3pPr>
              <a:tabLst>
                <a:tab pos="228600" algn="l"/>
              </a:tabLst>
              <a:defRPr>
                <a:solidFill>
                  <a:schemeClr val="tx1"/>
                </a:solidFill>
                <a:latin typeface="Arial" panose="020B0604020202020204" pitchFamily="34" charset="0"/>
              </a:defRPr>
            </a:lvl3pPr>
            <a:lvl4pPr>
              <a:tabLst>
                <a:tab pos="228600" algn="l"/>
              </a:tabLst>
              <a:defRPr>
                <a:solidFill>
                  <a:schemeClr val="tx1"/>
                </a:solidFill>
                <a:latin typeface="Arial" panose="020B0604020202020204" pitchFamily="34" charset="0"/>
              </a:defRPr>
            </a:lvl4pPr>
            <a:lvl5pPr>
              <a:tabLst>
                <a:tab pos="228600" algn="l"/>
              </a:tabLst>
              <a:defRPr>
                <a:solidFill>
                  <a:schemeClr val="tx1"/>
                </a:solidFill>
                <a:latin typeface="Arial" panose="020B0604020202020204" pitchFamily="34" charset="0"/>
              </a:defRPr>
            </a:lvl5pPr>
            <a:lvl6pPr fontAlgn="base">
              <a:spcBef>
                <a:spcPct val="0"/>
              </a:spcBef>
              <a:spcAft>
                <a:spcPct val="0"/>
              </a:spcAft>
              <a:tabLst>
                <a:tab pos="228600" algn="l"/>
              </a:tabLst>
              <a:defRPr>
                <a:solidFill>
                  <a:schemeClr val="tx1"/>
                </a:solidFill>
                <a:latin typeface="Arial" panose="020B0604020202020204" pitchFamily="34" charset="0"/>
              </a:defRPr>
            </a:lvl6pPr>
            <a:lvl7pPr fontAlgn="base">
              <a:spcBef>
                <a:spcPct val="0"/>
              </a:spcBef>
              <a:spcAft>
                <a:spcPct val="0"/>
              </a:spcAft>
              <a:tabLst>
                <a:tab pos="228600" algn="l"/>
              </a:tabLst>
              <a:defRPr>
                <a:solidFill>
                  <a:schemeClr val="tx1"/>
                </a:solidFill>
                <a:latin typeface="Arial" panose="020B0604020202020204" pitchFamily="34" charset="0"/>
              </a:defRPr>
            </a:lvl7pPr>
            <a:lvl8pPr fontAlgn="base">
              <a:spcBef>
                <a:spcPct val="0"/>
              </a:spcBef>
              <a:spcAft>
                <a:spcPct val="0"/>
              </a:spcAft>
              <a:tabLst>
                <a:tab pos="228600" algn="l"/>
              </a:tabLst>
              <a:defRPr>
                <a:solidFill>
                  <a:schemeClr val="tx1"/>
                </a:solidFill>
                <a:latin typeface="Arial" panose="020B0604020202020204" pitchFamily="34" charset="0"/>
              </a:defRPr>
            </a:lvl8pPr>
            <a:lvl9pPr fontAlgn="base">
              <a:spcBef>
                <a:spcPct val="0"/>
              </a:spcBef>
              <a:spcAft>
                <a:spcPct val="0"/>
              </a:spcAft>
              <a:tabLst>
                <a:tab pos="228600" algn="l"/>
              </a:tabLst>
              <a:defRPr>
                <a:solidFill>
                  <a:schemeClr val="tx1"/>
                </a:solidFill>
                <a:latin typeface="Arial" panose="020B0604020202020204" pitchFamily="34" charset="0"/>
              </a:defRPr>
            </a:lvl9pPr>
          </a:lstStyle>
          <a:p>
            <a:pPr eaLnBrk="0" hangingPunct="0">
              <a:buFontTx/>
              <a:buChar char="•"/>
            </a:pPr>
            <a:r>
              <a:rPr lang="en-GB" altLang="en-US" sz="2400">
                <a:latin typeface="Times New Roman" panose="02020603050405020304" pitchFamily="18" charset="0"/>
              </a:rPr>
              <a:t>  7 students aged 17,</a:t>
            </a:r>
            <a:endParaRPr lang="en-US" altLang="en-US" sz="2400">
              <a:latin typeface="Times New Roman" panose="02020603050405020304" pitchFamily="18" charset="0"/>
            </a:endParaRPr>
          </a:p>
          <a:p>
            <a:pPr eaLnBrk="0" hangingPunct="0">
              <a:buFontTx/>
              <a:buChar char="•"/>
            </a:pPr>
            <a:r>
              <a:rPr lang="en-GB" altLang="en-US" sz="2400">
                <a:latin typeface="Times New Roman" panose="02020603050405020304" pitchFamily="18" charset="0"/>
              </a:rPr>
              <a:t>  20 aged 18,</a:t>
            </a:r>
            <a:endParaRPr lang="en-US" altLang="en-US" sz="2400">
              <a:latin typeface="Times New Roman" panose="02020603050405020304" pitchFamily="18" charset="0"/>
            </a:endParaRPr>
          </a:p>
          <a:p>
            <a:pPr eaLnBrk="0" hangingPunct="0">
              <a:buFontTx/>
              <a:buChar char="•"/>
            </a:pPr>
            <a:r>
              <a:rPr lang="en-GB" altLang="en-US" sz="2400">
                <a:latin typeface="Times New Roman" panose="02020603050405020304" pitchFamily="18" charset="0"/>
              </a:rPr>
              <a:t>  11 aged 19, and</a:t>
            </a:r>
            <a:endParaRPr lang="en-US" altLang="en-US" sz="2400">
              <a:latin typeface="Times New Roman" panose="02020603050405020304" pitchFamily="18" charset="0"/>
            </a:endParaRPr>
          </a:p>
          <a:p>
            <a:pPr eaLnBrk="0" hangingPunct="0">
              <a:buFontTx/>
              <a:buChar char="•"/>
            </a:pPr>
            <a:r>
              <a:rPr lang="en-GB" altLang="en-US" sz="2400">
                <a:latin typeface="Times New Roman" panose="02020603050405020304" pitchFamily="18" charset="0"/>
              </a:rPr>
              <a:t>  2 are aged 20. </a:t>
            </a:r>
          </a:p>
        </p:txBody>
      </p:sp>
      <p:sp>
        <p:nvSpPr>
          <p:cNvPr id="90117" name="Rectangle 5">
            <a:extLst>
              <a:ext uri="{FF2B5EF4-FFF2-40B4-BE49-F238E27FC236}">
                <a16:creationId xmlns:a16="http://schemas.microsoft.com/office/drawing/2014/main" id="{0D7F6DD8-CE41-4581-9BD8-66C6D4B9F2AB}"/>
              </a:ext>
            </a:extLst>
          </p:cNvPr>
          <p:cNvSpPr>
            <a:spLocks noChangeArrowheads="1"/>
          </p:cNvSpPr>
          <p:nvPr/>
        </p:nvSpPr>
        <p:spPr bwMode="auto">
          <a:xfrm>
            <a:off x="34925" y="4868863"/>
            <a:ext cx="67183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GB" altLang="en-US" sz="2400">
                <a:latin typeface="Times New Roman" panose="02020603050405020304" pitchFamily="18" charset="0"/>
              </a:rPr>
              <a:t>Adding the numbers gives:</a:t>
            </a:r>
            <a:endParaRPr lang="en-US" altLang="en-US" sz="2400">
              <a:latin typeface="Times New Roman" panose="02020603050405020304" pitchFamily="18" charset="0"/>
            </a:endParaRPr>
          </a:p>
          <a:p>
            <a:pPr eaLnBrk="0" hangingPunct="0"/>
            <a:r>
              <a:rPr lang="en-GB" altLang="en-US" sz="2400">
                <a:latin typeface="Times New Roman" panose="02020603050405020304" pitchFamily="18" charset="0"/>
              </a:rPr>
              <a:t>			7x17 + 20x18 + 11x19 + 2x20 </a:t>
            </a:r>
            <a:endParaRPr lang="en-US" altLang="en-US" sz="2400">
              <a:latin typeface="Times New Roman" panose="02020603050405020304" pitchFamily="18" charset="0"/>
            </a:endParaRPr>
          </a:p>
          <a:p>
            <a:pPr eaLnBrk="0" hangingPunct="0"/>
            <a:r>
              <a:rPr lang="en-GB" altLang="en-US" sz="2400">
                <a:latin typeface="Times New Roman" panose="02020603050405020304" pitchFamily="18" charset="0"/>
              </a:rPr>
              <a:t>			= 139 + 360 + 189 + 40 = 728.</a:t>
            </a:r>
          </a:p>
        </p:txBody>
      </p:sp>
      <p:sp>
        <p:nvSpPr>
          <p:cNvPr id="90118" name="Rectangle 6">
            <a:extLst>
              <a:ext uri="{FF2B5EF4-FFF2-40B4-BE49-F238E27FC236}">
                <a16:creationId xmlns:a16="http://schemas.microsoft.com/office/drawing/2014/main" id="{637F4BB8-362E-429A-8624-F0B4CA1E233D}"/>
              </a:ext>
            </a:extLst>
          </p:cNvPr>
          <p:cNvSpPr>
            <a:spLocks noChangeArrowheads="1"/>
          </p:cNvSpPr>
          <p:nvPr/>
        </p:nvSpPr>
        <p:spPr bwMode="auto">
          <a:xfrm>
            <a:off x="34925" y="6318250"/>
            <a:ext cx="5697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GB" altLang="en-US" sz="2400">
                <a:latin typeface="Times New Roman" panose="02020603050405020304" pitchFamily="18" charset="0"/>
              </a:rPr>
              <a:t>Thus the mean age is:     	728/40 = 18.2.</a:t>
            </a:r>
            <a:r>
              <a:rPr lang="en-US" altLang="en-US" sz="2400">
                <a:latin typeface="Times New Roman" panose="02020603050405020304" pitchFamily="18" charset="0"/>
              </a:rPr>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A96F1228-7968-4DAF-BAF0-0E041498E069}"/>
              </a:ext>
            </a:extLst>
          </p:cNvPr>
          <p:cNvSpPr>
            <a:spLocks noChangeArrowheads="1"/>
          </p:cNvSpPr>
          <p:nvPr/>
        </p:nvSpPr>
        <p:spPr bwMode="auto">
          <a:xfrm>
            <a:off x="34925" y="55563"/>
            <a:ext cx="8529638"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GB" altLang="en-US" sz="2400">
                <a:latin typeface="Times New Roman" panose="02020603050405020304" pitchFamily="18" charset="0"/>
              </a:rPr>
              <a:t>To get the standard deviation, the sum of the squares is needed. It is:</a:t>
            </a:r>
          </a:p>
          <a:p>
            <a:pPr eaLnBrk="0" hangingPunct="0"/>
            <a:endParaRPr lang="en-US" altLang="en-US" sz="2400">
              <a:latin typeface="Times New Roman" panose="02020603050405020304" pitchFamily="18" charset="0"/>
            </a:endParaRPr>
          </a:p>
          <a:p>
            <a:pPr eaLnBrk="0" hangingPunct="0"/>
            <a:r>
              <a:rPr lang="en-GB" altLang="en-US" sz="2400">
                <a:latin typeface="Times New Roman" panose="02020603050405020304" pitchFamily="18" charset="0"/>
              </a:rPr>
              <a:t>		7x172 + 20x182 + 11x192 + 2x202 </a:t>
            </a:r>
            <a:endParaRPr lang="en-US" altLang="en-US" sz="2400">
              <a:latin typeface="Times New Roman" panose="02020603050405020304" pitchFamily="18" charset="0"/>
            </a:endParaRPr>
          </a:p>
          <a:p>
            <a:pPr eaLnBrk="0" hangingPunct="0"/>
            <a:r>
              <a:rPr lang="en-GB" altLang="en-US" sz="2400">
                <a:latin typeface="Times New Roman" panose="02020603050405020304" pitchFamily="18" charset="0"/>
              </a:rPr>
              <a:t>		=7x289 + 20x324 + … + 2x400 </a:t>
            </a:r>
            <a:endParaRPr lang="en-US" altLang="en-US" sz="2400">
              <a:latin typeface="Times New Roman" panose="02020603050405020304" pitchFamily="18" charset="0"/>
            </a:endParaRPr>
          </a:p>
          <a:p>
            <a:pPr eaLnBrk="0" hangingPunct="0"/>
            <a:r>
              <a:rPr lang="en-GB" altLang="en-US" sz="2400">
                <a:latin typeface="Times New Roman" panose="02020603050405020304" pitchFamily="18" charset="0"/>
              </a:rPr>
              <a:t>		= 13,274.</a:t>
            </a:r>
          </a:p>
          <a:p>
            <a:pPr eaLnBrk="0" hangingPunct="0"/>
            <a:endParaRPr lang="en-US" altLang="en-US" sz="2400">
              <a:latin typeface="Times New Roman" panose="02020603050405020304" pitchFamily="18" charset="0"/>
            </a:endParaRPr>
          </a:p>
          <a:p>
            <a:pPr eaLnBrk="0" hangingPunct="0"/>
            <a:r>
              <a:rPr lang="en-GB" altLang="en-US" sz="2400">
                <a:latin typeface="Times New Roman" panose="02020603050405020304" pitchFamily="18" charset="0"/>
              </a:rPr>
              <a:t>The standard deviation is then given by putting this value into the </a:t>
            </a:r>
          </a:p>
          <a:p>
            <a:pPr eaLnBrk="0" hangingPunct="0"/>
            <a:r>
              <a:rPr lang="en-GB" altLang="en-US" sz="2400">
                <a:latin typeface="Times New Roman" panose="02020603050405020304" pitchFamily="18" charset="0"/>
              </a:rPr>
              <a:t>equation:</a:t>
            </a:r>
            <a:r>
              <a:rPr lang="en-US" altLang="en-US" sz="2400">
                <a:latin typeface="Times New Roman" panose="02020603050405020304" pitchFamily="18" charset="0"/>
              </a:rPr>
              <a:t> </a:t>
            </a:r>
          </a:p>
        </p:txBody>
      </p:sp>
      <p:graphicFrame>
        <p:nvGraphicFramePr>
          <p:cNvPr id="91139" name="Object 3">
            <a:extLst>
              <a:ext uri="{FF2B5EF4-FFF2-40B4-BE49-F238E27FC236}">
                <a16:creationId xmlns:a16="http://schemas.microsoft.com/office/drawing/2014/main" id="{44C56757-3EEA-47CC-A71D-AE551850BA10}"/>
              </a:ext>
            </a:extLst>
          </p:cNvPr>
          <p:cNvGraphicFramePr>
            <a:graphicFrameLocks noChangeAspect="1"/>
          </p:cNvGraphicFramePr>
          <p:nvPr/>
        </p:nvGraphicFramePr>
        <p:xfrm>
          <a:off x="2209800" y="3048000"/>
          <a:ext cx="4724400" cy="762000"/>
        </p:xfrm>
        <a:graphic>
          <a:graphicData uri="http://schemas.openxmlformats.org/presentationml/2006/ole">
            <mc:AlternateContent xmlns:mc="http://schemas.openxmlformats.org/markup-compatibility/2006">
              <mc:Choice xmlns:v="urn:schemas-microsoft-com:vml" Requires="v">
                <p:oleObj spid="_x0000_s91143" name="Equation" r:id="rId3" imgW="4724280" imgH="761760" progId="Equation.3">
                  <p:embed/>
                </p:oleObj>
              </mc:Choice>
              <mc:Fallback>
                <p:oleObj name="Equation" r:id="rId3" imgW="4724280" imgH="76176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048000"/>
                        <a:ext cx="47244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40" name="Rectangle 4">
            <a:extLst>
              <a:ext uri="{FF2B5EF4-FFF2-40B4-BE49-F238E27FC236}">
                <a16:creationId xmlns:a16="http://schemas.microsoft.com/office/drawing/2014/main" id="{DF7A6C77-9985-4685-AC89-3CDB75D6A1D6}"/>
              </a:ext>
            </a:extLst>
          </p:cNvPr>
          <p:cNvSpPr>
            <a:spLocks noChangeArrowheads="1"/>
          </p:cNvSpPr>
          <p:nvPr/>
        </p:nvSpPr>
        <p:spPr bwMode="auto">
          <a:xfrm>
            <a:off x="34925" y="4221163"/>
            <a:ext cx="6170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so </a:t>
            </a:r>
            <a:r>
              <a:rPr lang="en-GB" altLang="en-US" sz="2400" i="1">
                <a:latin typeface="Times New Roman" panose="02020603050405020304" pitchFamily="18" charset="0"/>
              </a:rPr>
              <a:t>s</a:t>
            </a:r>
            <a:r>
              <a:rPr lang="en-GB" altLang="en-US" sz="2400" baseline="30000">
                <a:latin typeface="Times New Roman" panose="02020603050405020304" pitchFamily="18" charset="0"/>
              </a:rPr>
              <a:t>2</a:t>
            </a:r>
            <a:r>
              <a:rPr lang="en-GB" altLang="en-US" sz="2400">
                <a:latin typeface="Times New Roman" panose="02020603050405020304" pitchFamily="18" charset="0"/>
              </a:rPr>
              <a:t> = 0.63, and the standard deviation </a:t>
            </a:r>
            <a:r>
              <a:rPr lang="en-GB" altLang="en-US" sz="2400" i="1">
                <a:latin typeface="Times New Roman" panose="02020603050405020304" pitchFamily="18" charset="0"/>
              </a:rPr>
              <a:t>s </a:t>
            </a:r>
            <a:r>
              <a:rPr lang="en-GB" altLang="en-US" sz="2400">
                <a:latin typeface="Times New Roman" panose="02020603050405020304" pitchFamily="18" charset="0"/>
              </a:rPr>
              <a:t>= 0.79.</a:t>
            </a:r>
            <a:r>
              <a:rPr lang="en-US" altLang="en-US" sz="2400">
                <a:latin typeface="Times New Roman" panose="02020603050405020304" pitchFamily="18" charset="0"/>
              </a:rPr>
              <a:t> </a:t>
            </a:r>
          </a:p>
        </p:txBody>
      </p:sp>
      <p:sp>
        <p:nvSpPr>
          <p:cNvPr id="91141" name="Text Box 5">
            <a:extLst>
              <a:ext uri="{FF2B5EF4-FFF2-40B4-BE49-F238E27FC236}">
                <a16:creationId xmlns:a16="http://schemas.microsoft.com/office/drawing/2014/main" id="{C1DD8AFC-3404-489C-9B7B-C0EB289EE8AB}"/>
              </a:ext>
            </a:extLst>
          </p:cNvPr>
          <p:cNvSpPr txBox="1">
            <a:spLocks noChangeArrowheads="1"/>
          </p:cNvSpPr>
          <p:nvPr/>
        </p:nvSpPr>
        <p:spPr bwMode="auto">
          <a:xfrm>
            <a:off x="36513" y="5373688"/>
            <a:ext cx="8045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400">
                <a:latin typeface="Times New Roman" panose="02020603050405020304" pitchFamily="18" charset="0"/>
              </a:rPr>
              <a:t>This value tells us that the students ages are quite close together.</a:t>
            </a:r>
            <a:endParaRPr lang="en-US" altLang="en-US" sz="2400">
              <a:latin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a:extLst>
              <a:ext uri="{FF2B5EF4-FFF2-40B4-BE49-F238E27FC236}">
                <a16:creationId xmlns:a16="http://schemas.microsoft.com/office/drawing/2014/main" id="{6DE02767-0302-48AA-846A-AB3A5B1F9F0E}"/>
              </a:ext>
            </a:extLst>
          </p:cNvPr>
          <p:cNvSpPr txBox="1">
            <a:spLocks noChangeArrowheads="1"/>
          </p:cNvSpPr>
          <p:nvPr/>
        </p:nvSpPr>
        <p:spPr bwMode="auto">
          <a:xfrm>
            <a:off x="-6350" y="82550"/>
            <a:ext cx="8474075" cy="629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400">
                <a:latin typeface="Times New Roman" panose="02020603050405020304" pitchFamily="18" charset="0"/>
              </a:rPr>
              <a:t>In summary, </a:t>
            </a:r>
          </a:p>
          <a:p>
            <a:pPr eaLnBrk="0" hangingPunct="0"/>
            <a:endParaRPr lang="en-IE" altLang="en-US" sz="2400">
              <a:latin typeface="Times New Roman" panose="02020603050405020304" pitchFamily="18" charset="0"/>
            </a:endParaRPr>
          </a:p>
          <a:p>
            <a:pPr eaLnBrk="0" hangingPunct="0"/>
            <a:r>
              <a:rPr lang="en-IE" altLang="en-US" sz="2400" b="1">
                <a:latin typeface="Times New Roman" panose="02020603050405020304" pitchFamily="18" charset="0"/>
              </a:rPr>
              <a:t>To get the mean:</a:t>
            </a:r>
          </a:p>
          <a:p>
            <a:pPr eaLnBrk="0" hangingPunct="0"/>
            <a:endParaRPr lang="en-IE" altLang="en-US" sz="2400">
              <a:latin typeface="Times New Roman" panose="02020603050405020304" pitchFamily="18" charset="0"/>
            </a:endParaRPr>
          </a:p>
          <a:p>
            <a:pPr eaLnBrk="0" hangingPunct="0">
              <a:buFontTx/>
              <a:buChar char="•"/>
            </a:pPr>
            <a:r>
              <a:rPr lang="en-IE" altLang="en-US" sz="2400">
                <a:latin typeface="Times New Roman" panose="02020603050405020304" pitchFamily="18" charset="0"/>
              </a:rPr>
              <a:t>  Add up all the data</a:t>
            </a:r>
          </a:p>
          <a:p>
            <a:pPr eaLnBrk="0" hangingPunct="0">
              <a:buFontTx/>
              <a:buChar char="•"/>
            </a:pPr>
            <a:r>
              <a:rPr lang="en-IE" altLang="en-US" sz="2400">
                <a:latin typeface="Times New Roman" panose="02020603050405020304" pitchFamily="18" charset="0"/>
              </a:rPr>
              <a:t>  Divide it by the number of terms.</a:t>
            </a:r>
          </a:p>
          <a:p>
            <a:pPr eaLnBrk="0" hangingPunct="0"/>
            <a:endParaRPr lang="en-IE" altLang="en-US" sz="2400">
              <a:latin typeface="Times New Roman" panose="02020603050405020304" pitchFamily="18" charset="0"/>
            </a:endParaRPr>
          </a:p>
          <a:p>
            <a:pPr eaLnBrk="0" hangingPunct="0"/>
            <a:endParaRPr lang="en-IE" altLang="en-US" sz="2400">
              <a:latin typeface="Times New Roman" panose="02020603050405020304" pitchFamily="18" charset="0"/>
            </a:endParaRPr>
          </a:p>
          <a:p>
            <a:pPr eaLnBrk="0" hangingPunct="0"/>
            <a:r>
              <a:rPr lang="en-IE" altLang="en-US" sz="2400" b="1">
                <a:latin typeface="Times New Roman" panose="02020603050405020304" pitchFamily="18" charset="0"/>
              </a:rPr>
              <a:t>To get the standard deviation:</a:t>
            </a:r>
          </a:p>
          <a:p>
            <a:pPr eaLnBrk="0" hangingPunct="0"/>
            <a:endParaRPr lang="en-IE" altLang="en-US" sz="2400" b="1">
              <a:latin typeface="Times New Roman" panose="02020603050405020304" pitchFamily="18" charset="0"/>
            </a:endParaRPr>
          </a:p>
          <a:p>
            <a:pPr eaLnBrk="0" hangingPunct="0">
              <a:buFontTx/>
              <a:buChar char="•"/>
            </a:pPr>
            <a:r>
              <a:rPr lang="en-IE" altLang="en-US" sz="2400">
                <a:latin typeface="Times New Roman" panose="02020603050405020304" pitchFamily="18" charset="0"/>
              </a:rPr>
              <a:t>  Square all the items of data</a:t>
            </a:r>
          </a:p>
          <a:p>
            <a:pPr eaLnBrk="0" hangingPunct="0">
              <a:buFontTx/>
              <a:buChar char="•"/>
            </a:pPr>
            <a:r>
              <a:rPr lang="en-IE" altLang="en-US" sz="2400">
                <a:latin typeface="Times New Roman" panose="02020603050405020304" pitchFamily="18" charset="0"/>
              </a:rPr>
              <a:t>  Add all these values together     (value 1)</a:t>
            </a:r>
          </a:p>
          <a:p>
            <a:pPr eaLnBrk="0" hangingPunct="0">
              <a:buFontTx/>
              <a:buChar char="•"/>
            </a:pPr>
            <a:r>
              <a:rPr lang="en-IE" altLang="en-US" sz="2400">
                <a:latin typeface="Times New Roman" panose="02020603050405020304" pitchFamily="18" charset="0"/>
              </a:rPr>
              <a:t>  Find the value of the the mean squared</a:t>
            </a:r>
          </a:p>
          <a:p>
            <a:pPr eaLnBrk="0" hangingPunct="0">
              <a:buFontTx/>
              <a:buChar char="•"/>
            </a:pPr>
            <a:r>
              <a:rPr lang="en-IE" altLang="en-US" sz="2400">
                <a:latin typeface="Times New Roman" panose="02020603050405020304" pitchFamily="18" charset="0"/>
              </a:rPr>
              <a:t>  Multiply this value by the number of items in the data     (value 2)</a:t>
            </a:r>
          </a:p>
          <a:p>
            <a:pPr eaLnBrk="0" hangingPunct="0">
              <a:buFontTx/>
              <a:buChar char="•"/>
            </a:pPr>
            <a:r>
              <a:rPr lang="en-IE" altLang="en-US" sz="2400">
                <a:latin typeface="Times New Roman" panose="02020603050405020304" pitchFamily="18" charset="0"/>
              </a:rPr>
              <a:t>  Subtract value 2 from value 1</a:t>
            </a:r>
          </a:p>
          <a:p>
            <a:pPr eaLnBrk="0" hangingPunct="0">
              <a:buFontTx/>
              <a:buChar char="•"/>
            </a:pPr>
            <a:r>
              <a:rPr lang="en-IE" altLang="en-US" sz="2400">
                <a:latin typeface="Times New Roman" panose="02020603050405020304" pitchFamily="18" charset="0"/>
              </a:rPr>
              <a:t>  Divide this answer by the number of items -1    (value 3)</a:t>
            </a:r>
          </a:p>
          <a:p>
            <a:pPr eaLnBrk="0" hangingPunct="0">
              <a:buFontTx/>
              <a:buChar char="•"/>
            </a:pPr>
            <a:r>
              <a:rPr lang="en-IE" altLang="en-US" sz="2400">
                <a:latin typeface="Times New Roman" panose="02020603050405020304" pitchFamily="18" charset="0"/>
              </a:rPr>
              <a:t>  Get the square root of this value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a:extLst>
              <a:ext uri="{FF2B5EF4-FFF2-40B4-BE49-F238E27FC236}">
                <a16:creationId xmlns:a16="http://schemas.microsoft.com/office/drawing/2014/main" id="{4250F7DD-5916-4381-9B53-B428F9B1945D}"/>
              </a:ext>
            </a:extLst>
          </p:cNvPr>
          <p:cNvSpPr>
            <a:spLocks noChangeArrowheads="1"/>
          </p:cNvSpPr>
          <p:nvPr/>
        </p:nvSpPr>
        <p:spPr bwMode="auto">
          <a:xfrm>
            <a:off x="41275" y="1341438"/>
            <a:ext cx="898048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Consider the following case of 449 people attending a film. Their ages </a:t>
            </a:r>
          </a:p>
          <a:p>
            <a:r>
              <a:rPr lang="en-GB" altLang="en-US" sz="2400">
                <a:latin typeface="Times New Roman" panose="02020603050405020304" pitchFamily="18" charset="0"/>
              </a:rPr>
              <a:t>are known, but grouped by how many are in the teens, twenties, etc. for </a:t>
            </a:r>
          </a:p>
          <a:p>
            <a:r>
              <a:rPr lang="en-GB" altLang="en-US" sz="2400">
                <a:latin typeface="Times New Roman" panose="02020603050405020304" pitchFamily="18" charset="0"/>
              </a:rPr>
              <a:t>each decade: </a:t>
            </a:r>
          </a:p>
        </p:txBody>
      </p:sp>
      <p:sp>
        <p:nvSpPr>
          <p:cNvPr id="93188" name="Rectangle 4">
            <a:extLst>
              <a:ext uri="{FF2B5EF4-FFF2-40B4-BE49-F238E27FC236}">
                <a16:creationId xmlns:a16="http://schemas.microsoft.com/office/drawing/2014/main" id="{8DF0FCB3-0BF8-4CBF-8405-9D42DA28E277}"/>
              </a:ext>
            </a:extLst>
          </p:cNvPr>
          <p:cNvSpPr>
            <a:spLocks noChangeArrowheads="1"/>
          </p:cNvSpPr>
          <p:nvPr/>
        </p:nvSpPr>
        <p:spPr bwMode="auto">
          <a:xfrm>
            <a:off x="2879725" y="2803525"/>
            <a:ext cx="338455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914400" algn="l"/>
              </a:tabLst>
              <a:defRPr>
                <a:solidFill>
                  <a:schemeClr val="tx1"/>
                </a:solidFill>
                <a:latin typeface="Arial" panose="020B0604020202020204" pitchFamily="34" charset="0"/>
              </a:defRPr>
            </a:lvl1pPr>
            <a:lvl2pPr>
              <a:tabLst>
                <a:tab pos="914400" algn="l"/>
              </a:tabLst>
              <a:defRPr>
                <a:solidFill>
                  <a:schemeClr val="tx1"/>
                </a:solidFill>
                <a:latin typeface="Arial" panose="020B0604020202020204" pitchFamily="34" charset="0"/>
              </a:defRPr>
            </a:lvl2pPr>
            <a:lvl3pPr>
              <a:tabLst>
                <a:tab pos="914400" algn="l"/>
              </a:tabLst>
              <a:defRPr>
                <a:solidFill>
                  <a:schemeClr val="tx1"/>
                </a:solidFill>
                <a:latin typeface="Arial" panose="020B0604020202020204" pitchFamily="34" charset="0"/>
              </a:defRPr>
            </a:lvl3pPr>
            <a:lvl4pPr>
              <a:tabLst>
                <a:tab pos="914400" algn="l"/>
              </a:tabLst>
              <a:defRPr>
                <a:solidFill>
                  <a:schemeClr val="tx1"/>
                </a:solidFill>
                <a:latin typeface="Arial" panose="020B0604020202020204" pitchFamily="34" charset="0"/>
              </a:defRPr>
            </a:lvl4pPr>
            <a:lvl5pPr>
              <a:tabLst>
                <a:tab pos="914400" algn="l"/>
              </a:tabLst>
              <a:defRPr>
                <a:solidFill>
                  <a:schemeClr val="tx1"/>
                </a:solidFill>
                <a:latin typeface="Arial" panose="020B0604020202020204" pitchFamily="34" charset="0"/>
              </a:defRPr>
            </a:lvl5pPr>
            <a:lvl6pPr fontAlgn="base">
              <a:spcBef>
                <a:spcPct val="0"/>
              </a:spcBef>
              <a:spcAft>
                <a:spcPct val="0"/>
              </a:spcAft>
              <a:tabLst>
                <a:tab pos="914400" algn="l"/>
              </a:tabLst>
              <a:defRPr>
                <a:solidFill>
                  <a:schemeClr val="tx1"/>
                </a:solidFill>
                <a:latin typeface="Arial" panose="020B0604020202020204" pitchFamily="34" charset="0"/>
              </a:defRPr>
            </a:lvl6pPr>
            <a:lvl7pPr fontAlgn="base">
              <a:spcBef>
                <a:spcPct val="0"/>
              </a:spcBef>
              <a:spcAft>
                <a:spcPct val="0"/>
              </a:spcAft>
              <a:tabLst>
                <a:tab pos="914400" algn="l"/>
              </a:tabLst>
              <a:defRPr>
                <a:solidFill>
                  <a:schemeClr val="tx1"/>
                </a:solidFill>
                <a:latin typeface="Arial" panose="020B0604020202020204" pitchFamily="34" charset="0"/>
              </a:defRPr>
            </a:lvl7pPr>
            <a:lvl8pPr fontAlgn="base">
              <a:spcBef>
                <a:spcPct val="0"/>
              </a:spcBef>
              <a:spcAft>
                <a:spcPct val="0"/>
              </a:spcAft>
              <a:tabLst>
                <a:tab pos="914400" algn="l"/>
              </a:tabLst>
              <a:defRPr>
                <a:solidFill>
                  <a:schemeClr val="tx1"/>
                </a:solidFill>
                <a:latin typeface="Arial" panose="020B0604020202020204" pitchFamily="34" charset="0"/>
              </a:defRPr>
            </a:lvl8pPr>
            <a:lvl9pPr fontAlgn="base">
              <a:spcBef>
                <a:spcPct val="0"/>
              </a:spcBef>
              <a:spcAft>
                <a:spcPct val="0"/>
              </a:spcAft>
              <a:tabLst>
                <a:tab pos="914400" algn="l"/>
              </a:tabLst>
              <a:defRPr>
                <a:solidFill>
                  <a:schemeClr val="tx1"/>
                </a:solidFill>
                <a:latin typeface="Arial" panose="020B0604020202020204" pitchFamily="34" charset="0"/>
              </a:defRPr>
            </a:lvl9pPr>
          </a:lstStyle>
          <a:p>
            <a:pPr eaLnBrk="0" hangingPunct="0">
              <a:buFontTx/>
              <a:buChar char="•"/>
            </a:pPr>
            <a:r>
              <a:rPr lang="en-GB" altLang="en-US" sz="2400">
                <a:latin typeface="Times New Roman" panose="02020603050405020304" pitchFamily="18" charset="0"/>
              </a:rPr>
              <a:t>  10 – 20		51</a:t>
            </a:r>
            <a:endParaRPr lang="en-US" altLang="en-US" sz="2400">
              <a:latin typeface="Times New Roman" panose="02020603050405020304" pitchFamily="18" charset="0"/>
            </a:endParaRPr>
          </a:p>
          <a:p>
            <a:pPr eaLnBrk="0" hangingPunct="0">
              <a:buFontTx/>
              <a:buChar char="•"/>
            </a:pPr>
            <a:r>
              <a:rPr lang="en-GB" altLang="en-US" sz="2400">
                <a:latin typeface="Times New Roman" panose="02020603050405020304" pitchFamily="18" charset="0"/>
              </a:rPr>
              <a:t>  20 – 30		120</a:t>
            </a:r>
            <a:endParaRPr lang="en-US" altLang="en-US" sz="2400">
              <a:latin typeface="Times New Roman" panose="02020603050405020304" pitchFamily="18" charset="0"/>
            </a:endParaRPr>
          </a:p>
          <a:p>
            <a:pPr eaLnBrk="0" hangingPunct="0">
              <a:buFontTx/>
              <a:buChar char="•"/>
            </a:pPr>
            <a:r>
              <a:rPr lang="en-GB" altLang="en-US" sz="2400">
                <a:latin typeface="Times New Roman" panose="02020603050405020304" pitchFamily="18" charset="0"/>
              </a:rPr>
              <a:t>  30 – 40		150</a:t>
            </a:r>
            <a:endParaRPr lang="en-US" altLang="en-US" sz="2400">
              <a:latin typeface="Times New Roman" panose="02020603050405020304" pitchFamily="18" charset="0"/>
            </a:endParaRPr>
          </a:p>
          <a:p>
            <a:pPr eaLnBrk="0" hangingPunct="0">
              <a:buFontTx/>
              <a:buChar char="•"/>
            </a:pPr>
            <a:r>
              <a:rPr lang="en-GB" altLang="en-US" sz="2400">
                <a:latin typeface="Times New Roman" panose="02020603050405020304" pitchFamily="18" charset="0"/>
              </a:rPr>
              <a:t>  40 – 50		75</a:t>
            </a:r>
            <a:endParaRPr lang="en-US" altLang="en-US" sz="2400">
              <a:latin typeface="Times New Roman" panose="02020603050405020304" pitchFamily="18" charset="0"/>
            </a:endParaRPr>
          </a:p>
          <a:p>
            <a:pPr eaLnBrk="0" hangingPunct="0">
              <a:buFontTx/>
              <a:buChar char="•"/>
            </a:pPr>
            <a:r>
              <a:rPr lang="en-GB" altLang="en-US" sz="2400">
                <a:latin typeface="Times New Roman" panose="02020603050405020304" pitchFamily="18" charset="0"/>
              </a:rPr>
              <a:t>  50 – 60		43</a:t>
            </a:r>
            <a:endParaRPr lang="en-US" altLang="en-US" sz="2400">
              <a:latin typeface="Times New Roman" panose="02020603050405020304" pitchFamily="18" charset="0"/>
            </a:endParaRPr>
          </a:p>
          <a:p>
            <a:pPr eaLnBrk="0" hangingPunct="0">
              <a:buFontTx/>
              <a:buChar char="•"/>
            </a:pPr>
            <a:r>
              <a:rPr lang="en-GB" altLang="en-US" sz="2400">
                <a:latin typeface="Times New Roman" panose="02020603050405020304" pitchFamily="18" charset="0"/>
              </a:rPr>
              <a:t>  60 – 70		10</a:t>
            </a:r>
          </a:p>
        </p:txBody>
      </p:sp>
      <p:sp>
        <p:nvSpPr>
          <p:cNvPr id="93189" name="Rectangle 5">
            <a:extLst>
              <a:ext uri="{FF2B5EF4-FFF2-40B4-BE49-F238E27FC236}">
                <a16:creationId xmlns:a16="http://schemas.microsoft.com/office/drawing/2014/main" id="{096E2703-2E87-4CA5-A7B2-A14A8789B3B9}"/>
              </a:ext>
            </a:extLst>
          </p:cNvPr>
          <p:cNvSpPr>
            <a:spLocks noChangeArrowheads="1"/>
          </p:cNvSpPr>
          <p:nvPr/>
        </p:nvSpPr>
        <p:spPr bwMode="auto">
          <a:xfrm>
            <a:off x="34925" y="5775325"/>
            <a:ext cx="92313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The numbers in each group are called frequencies as before, and this kind </a:t>
            </a:r>
          </a:p>
          <a:p>
            <a:r>
              <a:rPr lang="en-GB" altLang="en-US" sz="2400">
                <a:latin typeface="Times New Roman" panose="02020603050405020304" pitchFamily="18" charset="0"/>
              </a:rPr>
              <a:t>of grouped data is again known as a frequency distribution.</a:t>
            </a:r>
            <a:r>
              <a:rPr lang="en-US" altLang="en-US" sz="2400">
                <a:latin typeface="Times New Roman" panose="02020603050405020304" pitchFamily="18" charset="0"/>
              </a:rPr>
              <a:t> </a:t>
            </a:r>
          </a:p>
        </p:txBody>
      </p:sp>
      <p:sp>
        <p:nvSpPr>
          <p:cNvPr id="93190" name="Rectangle 6">
            <a:extLst>
              <a:ext uri="{FF2B5EF4-FFF2-40B4-BE49-F238E27FC236}">
                <a16:creationId xmlns:a16="http://schemas.microsoft.com/office/drawing/2014/main" id="{607EE90F-909D-4CE4-9EB2-6E4C7FE9700F}"/>
              </a:ext>
            </a:extLst>
          </p:cNvPr>
          <p:cNvSpPr>
            <a:spLocks noGrp="1" noChangeArrowheads="1"/>
          </p:cNvSpPr>
          <p:nvPr>
            <p:ph type="title"/>
          </p:nvPr>
        </p:nvSpPr>
        <p:spPr/>
        <p:txBody>
          <a:bodyPr/>
          <a:lstStyle/>
          <a:p>
            <a:r>
              <a:rPr lang="en-GB" altLang="en-US" sz="3600">
                <a:solidFill>
                  <a:schemeClr val="hlink"/>
                </a:solidFill>
                <a:latin typeface="Comic Sans MS" panose="030F0702030302020204" pitchFamily="66" charset="0"/>
              </a:rPr>
              <a:t>Grouped Data</a:t>
            </a:r>
            <a:endParaRPr lang="en-US" altLang="en-US" sz="3600">
              <a:solidFill>
                <a:schemeClr val="hlink"/>
              </a:solidFill>
              <a:latin typeface="Comic Sans MS" panose="030F0702030302020204" pitchFamily="66"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B5E22E6A-679D-44CC-8F76-8F37768BBC76}"/>
              </a:ext>
            </a:extLst>
          </p:cNvPr>
          <p:cNvSpPr>
            <a:spLocks noChangeArrowheads="1"/>
          </p:cNvSpPr>
          <p:nvPr/>
        </p:nvSpPr>
        <p:spPr bwMode="auto">
          <a:xfrm>
            <a:off x="34925" y="354013"/>
            <a:ext cx="8393113"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The question now arises as to how we can calculate a value for the </a:t>
            </a:r>
          </a:p>
          <a:p>
            <a:r>
              <a:rPr lang="en-GB" altLang="en-US" sz="2400">
                <a:latin typeface="Times New Roman" panose="02020603050405020304" pitchFamily="18" charset="0"/>
              </a:rPr>
              <a:t>mean or the standard deviation for a frequency distribution. </a:t>
            </a:r>
          </a:p>
          <a:p>
            <a:endParaRPr lang="en-GB" altLang="en-US" sz="2400">
              <a:latin typeface="Times New Roman" panose="02020603050405020304" pitchFamily="18" charset="0"/>
            </a:endParaRPr>
          </a:p>
          <a:p>
            <a:r>
              <a:rPr lang="en-GB" altLang="en-US" sz="2400">
                <a:latin typeface="Times New Roman" panose="02020603050405020304" pitchFamily="18" charset="0"/>
              </a:rPr>
              <a:t>Clearly, since we do not have the original values, the average and </a:t>
            </a:r>
          </a:p>
          <a:p>
            <a:r>
              <a:rPr lang="en-GB" altLang="en-US" sz="2400">
                <a:latin typeface="Times New Roman" panose="02020603050405020304" pitchFamily="18" charset="0"/>
              </a:rPr>
              <a:t>standard deviation can only be estimated. The way to proceed is as </a:t>
            </a:r>
          </a:p>
          <a:p>
            <a:r>
              <a:rPr lang="en-GB" altLang="en-US" sz="2400">
                <a:latin typeface="Times New Roman" panose="02020603050405020304" pitchFamily="18" charset="0"/>
              </a:rPr>
              <a:t>follows.</a:t>
            </a:r>
            <a:r>
              <a:rPr lang="en-US" altLang="en-US" sz="2400">
                <a:latin typeface="Times New Roman" panose="02020603050405020304" pitchFamily="18" charset="0"/>
              </a:rPr>
              <a:t> </a:t>
            </a:r>
          </a:p>
        </p:txBody>
      </p:sp>
      <p:sp>
        <p:nvSpPr>
          <p:cNvPr id="94211" name="Rectangle 3">
            <a:extLst>
              <a:ext uri="{FF2B5EF4-FFF2-40B4-BE49-F238E27FC236}">
                <a16:creationId xmlns:a16="http://schemas.microsoft.com/office/drawing/2014/main" id="{F88C3CA6-608F-4440-8A97-6C3D832B2FBB}"/>
              </a:ext>
            </a:extLst>
          </p:cNvPr>
          <p:cNvSpPr>
            <a:spLocks noChangeArrowheads="1"/>
          </p:cNvSpPr>
          <p:nvPr/>
        </p:nvSpPr>
        <p:spPr bwMode="auto">
          <a:xfrm>
            <a:off x="34925" y="2967038"/>
            <a:ext cx="86471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To estimate the sum of all the ages, work as if each person in the age </a:t>
            </a:r>
          </a:p>
          <a:p>
            <a:r>
              <a:rPr lang="en-GB" altLang="en-US" sz="2400">
                <a:latin typeface="Times New Roman" panose="02020603050405020304" pitchFamily="18" charset="0"/>
              </a:rPr>
              <a:t>group 10 to 20 is age 15, each person in 20 to 30 is 25, etc.</a:t>
            </a:r>
            <a:r>
              <a:rPr lang="en-US" altLang="en-US" sz="2400">
                <a:latin typeface="Times New Roman" panose="02020603050405020304" pitchFamily="18" charset="0"/>
              </a:rPr>
              <a:t> </a:t>
            </a:r>
          </a:p>
        </p:txBody>
      </p:sp>
      <p:sp>
        <p:nvSpPr>
          <p:cNvPr id="94212" name="Rectangle 4">
            <a:extLst>
              <a:ext uri="{FF2B5EF4-FFF2-40B4-BE49-F238E27FC236}">
                <a16:creationId xmlns:a16="http://schemas.microsoft.com/office/drawing/2014/main" id="{591924FF-0A1D-4A49-A654-1C4E380E79E8}"/>
              </a:ext>
            </a:extLst>
          </p:cNvPr>
          <p:cNvSpPr>
            <a:spLocks noChangeArrowheads="1"/>
          </p:cNvSpPr>
          <p:nvPr/>
        </p:nvSpPr>
        <p:spPr bwMode="auto">
          <a:xfrm>
            <a:off x="31750" y="4186238"/>
            <a:ext cx="911066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So we will multiply each midpoint, by the number of people in that </a:t>
            </a:r>
          </a:p>
          <a:p>
            <a:r>
              <a:rPr lang="en-GB" altLang="en-US" sz="2400">
                <a:latin typeface="Times New Roman" panose="02020603050405020304" pitchFamily="18" charset="0"/>
              </a:rPr>
              <a:t>group, the frequencies. These numbers are totalled to give an estimate of </a:t>
            </a:r>
          </a:p>
          <a:p>
            <a:r>
              <a:rPr lang="en-GB" altLang="en-US" sz="2400">
                <a:latin typeface="Times New Roman" panose="02020603050405020304" pitchFamily="18" charset="0"/>
              </a:rPr>
              <a:t>the total of all the ages.</a:t>
            </a:r>
            <a:endParaRPr lang="en-US" altLang="en-US" sz="2400">
              <a:latin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6F2F499D-479F-48C9-ABB5-A261F8082B69}"/>
              </a:ext>
            </a:extLst>
          </p:cNvPr>
          <p:cNvSpPr>
            <a:spLocks noChangeArrowheads="1"/>
          </p:cNvSpPr>
          <p:nvPr/>
        </p:nvSpPr>
        <p:spPr bwMode="auto">
          <a:xfrm>
            <a:off x="34925" y="44450"/>
            <a:ext cx="8151813"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28600" algn="l"/>
              </a:tabLst>
              <a:defRPr>
                <a:solidFill>
                  <a:schemeClr val="tx1"/>
                </a:solidFill>
                <a:latin typeface="Arial" panose="020B0604020202020204" pitchFamily="34" charset="0"/>
              </a:defRPr>
            </a:lvl1pPr>
            <a:lvl2pPr>
              <a:tabLst>
                <a:tab pos="228600" algn="l"/>
              </a:tabLst>
              <a:defRPr>
                <a:solidFill>
                  <a:schemeClr val="tx1"/>
                </a:solidFill>
                <a:latin typeface="Arial" panose="020B0604020202020204" pitchFamily="34" charset="0"/>
              </a:defRPr>
            </a:lvl2pPr>
            <a:lvl3pPr>
              <a:tabLst>
                <a:tab pos="228600" algn="l"/>
              </a:tabLst>
              <a:defRPr>
                <a:solidFill>
                  <a:schemeClr val="tx1"/>
                </a:solidFill>
                <a:latin typeface="Arial" panose="020B0604020202020204" pitchFamily="34" charset="0"/>
              </a:defRPr>
            </a:lvl3pPr>
            <a:lvl4pPr>
              <a:tabLst>
                <a:tab pos="228600" algn="l"/>
              </a:tabLst>
              <a:defRPr>
                <a:solidFill>
                  <a:schemeClr val="tx1"/>
                </a:solidFill>
                <a:latin typeface="Arial" panose="020B0604020202020204" pitchFamily="34" charset="0"/>
              </a:defRPr>
            </a:lvl4pPr>
            <a:lvl5pPr>
              <a:tabLst>
                <a:tab pos="228600" algn="l"/>
              </a:tabLst>
              <a:defRPr>
                <a:solidFill>
                  <a:schemeClr val="tx1"/>
                </a:solidFill>
                <a:latin typeface="Arial" panose="020B0604020202020204" pitchFamily="34" charset="0"/>
              </a:defRPr>
            </a:lvl5pPr>
            <a:lvl6pPr fontAlgn="base">
              <a:spcBef>
                <a:spcPct val="0"/>
              </a:spcBef>
              <a:spcAft>
                <a:spcPct val="0"/>
              </a:spcAft>
              <a:tabLst>
                <a:tab pos="228600" algn="l"/>
              </a:tabLst>
              <a:defRPr>
                <a:solidFill>
                  <a:schemeClr val="tx1"/>
                </a:solidFill>
                <a:latin typeface="Arial" panose="020B0604020202020204" pitchFamily="34" charset="0"/>
              </a:defRPr>
            </a:lvl6pPr>
            <a:lvl7pPr fontAlgn="base">
              <a:spcBef>
                <a:spcPct val="0"/>
              </a:spcBef>
              <a:spcAft>
                <a:spcPct val="0"/>
              </a:spcAft>
              <a:tabLst>
                <a:tab pos="228600" algn="l"/>
              </a:tabLst>
              <a:defRPr>
                <a:solidFill>
                  <a:schemeClr val="tx1"/>
                </a:solidFill>
                <a:latin typeface="Arial" panose="020B0604020202020204" pitchFamily="34" charset="0"/>
              </a:defRPr>
            </a:lvl7pPr>
            <a:lvl8pPr fontAlgn="base">
              <a:spcBef>
                <a:spcPct val="0"/>
              </a:spcBef>
              <a:spcAft>
                <a:spcPct val="0"/>
              </a:spcAft>
              <a:tabLst>
                <a:tab pos="228600" algn="l"/>
              </a:tabLst>
              <a:defRPr>
                <a:solidFill>
                  <a:schemeClr val="tx1"/>
                </a:solidFill>
                <a:latin typeface="Arial" panose="020B0604020202020204" pitchFamily="34" charset="0"/>
              </a:defRPr>
            </a:lvl8pPr>
            <a:lvl9pPr fontAlgn="base">
              <a:spcBef>
                <a:spcPct val="0"/>
              </a:spcBef>
              <a:spcAft>
                <a:spcPct val="0"/>
              </a:spcAft>
              <a:tabLst>
                <a:tab pos="228600" algn="l"/>
              </a:tabLst>
              <a:defRPr>
                <a:solidFill>
                  <a:schemeClr val="tx1"/>
                </a:solidFill>
                <a:latin typeface="Arial" panose="020B0604020202020204" pitchFamily="34" charset="0"/>
              </a:defRPr>
            </a:lvl9pPr>
          </a:lstStyle>
          <a:p>
            <a:pPr eaLnBrk="0" hangingPunct="0"/>
            <a:r>
              <a:rPr lang="en-GB" altLang="en-US" sz="2400" dirty="0">
                <a:latin typeface="Times New Roman" panose="02020603050405020304" pitchFamily="18" charset="0"/>
              </a:rPr>
              <a:t>We are now working from this table:</a:t>
            </a:r>
          </a:p>
          <a:p>
            <a:pPr eaLnBrk="0" hangingPunct="0"/>
            <a:endParaRPr lang="en-US" altLang="en-US" sz="2400" dirty="0">
              <a:latin typeface="Times New Roman" panose="02020603050405020304" pitchFamily="18" charset="0"/>
            </a:endParaRPr>
          </a:p>
          <a:p>
            <a:pPr eaLnBrk="0" hangingPunct="0"/>
            <a:r>
              <a:rPr lang="en-GB" altLang="en-US" sz="2400" dirty="0">
                <a:latin typeface="Times New Roman" panose="02020603050405020304" pitchFamily="18" charset="0"/>
              </a:rPr>
              <a:t>	   </a:t>
            </a:r>
            <a:r>
              <a:rPr lang="en-GB" altLang="en-US" sz="2400" b="1" u="sng" dirty="0">
                <a:latin typeface="Times New Roman" panose="02020603050405020304" pitchFamily="18" charset="0"/>
              </a:rPr>
              <a:t>Age Classes</a:t>
            </a:r>
            <a:r>
              <a:rPr lang="en-GB" altLang="en-US" sz="2400" dirty="0">
                <a:latin typeface="Times New Roman" panose="02020603050405020304" pitchFamily="18" charset="0"/>
              </a:rPr>
              <a:t>		   </a:t>
            </a:r>
            <a:r>
              <a:rPr lang="en-GB" altLang="en-US" sz="2400" b="1" u="sng" dirty="0">
                <a:latin typeface="Times New Roman" panose="02020603050405020304" pitchFamily="18" charset="0"/>
              </a:rPr>
              <a:t>Frequencies</a:t>
            </a:r>
            <a:r>
              <a:rPr lang="en-GB" altLang="en-US" sz="2400" u="sng" dirty="0">
                <a:latin typeface="Times New Roman" panose="02020603050405020304" pitchFamily="18" charset="0"/>
              </a:rPr>
              <a:t>	</a:t>
            </a:r>
            <a:r>
              <a:rPr lang="en-GB" altLang="en-US" sz="2400" dirty="0">
                <a:latin typeface="Times New Roman" panose="02020603050405020304" pitchFamily="18" charset="0"/>
              </a:rPr>
              <a:t>	   </a:t>
            </a:r>
            <a:r>
              <a:rPr lang="en-GB" altLang="en-US" sz="2400" b="1" u="sng" dirty="0">
                <a:latin typeface="Times New Roman" panose="02020603050405020304" pitchFamily="18" charset="0"/>
              </a:rPr>
              <a:t>Midpoints</a:t>
            </a:r>
            <a:endParaRPr lang="en-US" altLang="en-US" sz="2400" b="1" u="sng" dirty="0">
              <a:latin typeface="Times New Roman" panose="02020603050405020304" pitchFamily="18" charset="0"/>
            </a:endParaRPr>
          </a:p>
          <a:p>
            <a:pPr eaLnBrk="0" hangingPunct="0"/>
            <a:r>
              <a:rPr lang="en-GB" altLang="en-US" sz="2400" dirty="0">
                <a:latin typeface="Times New Roman" panose="02020603050405020304" pitchFamily="18" charset="0"/>
              </a:rPr>
              <a:t>	   10 – 20		   	   51			   15</a:t>
            </a:r>
            <a:endParaRPr lang="en-US" altLang="en-US" sz="2400" dirty="0">
              <a:latin typeface="Times New Roman" panose="02020603050405020304" pitchFamily="18" charset="0"/>
            </a:endParaRPr>
          </a:p>
          <a:p>
            <a:pPr eaLnBrk="0" hangingPunct="0"/>
            <a:r>
              <a:rPr lang="en-GB" altLang="en-US" sz="2400" dirty="0">
                <a:latin typeface="Times New Roman" panose="02020603050405020304" pitchFamily="18" charset="0"/>
              </a:rPr>
              <a:t>	   20 – 30		   	   120			   25</a:t>
            </a:r>
            <a:endParaRPr lang="en-US" altLang="en-US" sz="2400" dirty="0">
              <a:latin typeface="Times New Roman" panose="02020603050405020304" pitchFamily="18" charset="0"/>
            </a:endParaRPr>
          </a:p>
          <a:p>
            <a:pPr eaLnBrk="0" hangingPunct="0"/>
            <a:r>
              <a:rPr lang="en-GB" altLang="en-US" sz="2400" dirty="0">
                <a:latin typeface="Times New Roman" panose="02020603050405020304" pitchFamily="18" charset="0"/>
              </a:rPr>
              <a:t>	   30 – 40		   	   150			   35</a:t>
            </a:r>
            <a:endParaRPr lang="en-US" altLang="en-US" sz="2400" dirty="0">
              <a:latin typeface="Times New Roman" panose="02020603050405020304" pitchFamily="18" charset="0"/>
            </a:endParaRPr>
          </a:p>
          <a:p>
            <a:pPr eaLnBrk="0" hangingPunct="0"/>
            <a:r>
              <a:rPr lang="en-GB" altLang="en-US" sz="2400" dirty="0">
                <a:latin typeface="Times New Roman" panose="02020603050405020304" pitchFamily="18" charset="0"/>
              </a:rPr>
              <a:t>	   40 – 50		   	   75			   45</a:t>
            </a:r>
            <a:endParaRPr lang="en-US" altLang="en-US" sz="2400" dirty="0">
              <a:latin typeface="Times New Roman" panose="02020603050405020304" pitchFamily="18" charset="0"/>
            </a:endParaRPr>
          </a:p>
          <a:p>
            <a:pPr eaLnBrk="0" hangingPunct="0"/>
            <a:r>
              <a:rPr lang="en-GB" altLang="en-US" sz="2400" dirty="0">
                <a:latin typeface="Times New Roman" panose="02020603050405020304" pitchFamily="18" charset="0"/>
              </a:rPr>
              <a:t>	   50 – 60		   	   43			   55</a:t>
            </a:r>
            <a:endParaRPr lang="en-US" altLang="en-US" sz="2400" dirty="0">
              <a:latin typeface="Times New Roman" panose="02020603050405020304" pitchFamily="18" charset="0"/>
            </a:endParaRPr>
          </a:p>
          <a:p>
            <a:pPr eaLnBrk="0" hangingPunct="0"/>
            <a:r>
              <a:rPr lang="en-GB" altLang="en-US" sz="2400" dirty="0">
                <a:latin typeface="Times New Roman" panose="02020603050405020304" pitchFamily="18" charset="0"/>
              </a:rPr>
              <a:t>	   60 – 70		   	   10			   65</a:t>
            </a:r>
          </a:p>
        </p:txBody>
      </p:sp>
      <p:sp>
        <p:nvSpPr>
          <p:cNvPr id="95235" name="Rectangle 3">
            <a:extLst>
              <a:ext uri="{FF2B5EF4-FFF2-40B4-BE49-F238E27FC236}">
                <a16:creationId xmlns:a16="http://schemas.microsoft.com/office/drawing/2014/main" id="{8BDA1DEC-3704-47FF-8A36-50A908BCC627}"/>
              </a:ext>
            </a:extLst>
          </p:cNvPr>
          <p:cNvSpPr>
            <a:spLocks noChangeArrowheads="1"/>
          </p:cNvSpPr>
          <p:nvPr/>
        </p:nvSpPr>
        <p:spPr bwMode="auto">
          <a:xfrm>
            <a:off x="50800" y="3470275"/>
            <a:ext cx="894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The first, trivial calculation is to find the total </a:t>
            </a:r>
            <a:r>
              <a:rPr lang="en-GB" altLang="en-US" sz="2400" i="1">
                <a:latin typeface="Times New Roman" panose="02020603050405020304" pitchFamily="18" charset="0"/>
              </a:rPr>
              <a:t>n</a:t>
            </a:r>
            <a:r>
              <a:rPr lang="en-GB" altLang="en-US" sz="2400">
                <a:latin typeface="Times New Roman" panose="02020603050405020304" pitchFamily="18" charset="0"/>
              </a:rPr>
              <a:t>. This is simply the sum </a:t>
            </a:r>
          </a:p>
          <a:p>
            <a:r>
              <a:rPr lang="en-GB" altLang="en-US" sz="2400">
                <a:latin typeface="Times New Roman" panose="02020603050405020304" pitchFamily="18" charset="0"/>
              </a:rPr>
              <a:t>of the frequencies:</a:t>
            </a:r>
            <a:r>
              <a:rPr lang="en-US" altLang="en-US" sz="2400">
                <a:latin typeface="Times New Roman" panose="02020603050405020304" pitchFamily="18" charset="0"/>
              </a:rPr>
              <a:t> </a:t>
            </a:r>
          </a:p>
        </p:txBody>
      </p:sp>
      <p:sp>
        <p:nvSpPr>
          <p:cNvPr id="95236" name="Rectangle 4">
            <a:extLst>
              <a:ext uri="{FF2B5EF4-FFF2-40B4-BE49-F238E27FC236}">
                <a16:creationId xmlns:a16="http://schemas.microsoft.com/office/drawing/2014/main" id="{4F428312-8A8E-418D-ABEB-1B2AE27D6D37}"/>
              </a:ext>
            </a:extLst>
          </p:cNvPr>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E"/>
          </a:p>
        </p:txBody>
      </p:sp>
      <p:graphicFrame>
        <p:nvGraphicFramePr>
          <p:cNvPr id="95237" name="Object 5">
            <a:extLst>
              <a:ext uri="{FF2B5EF4-FFF2-40B4-BE49-F238E27FC236}">
                <a16:creationId xmlns:a16="http://schemas.microsoft.com/office/drawing/2014/main" id="{544783B0-83D5-4026-AE25-5352DD4BF918}"/>
              </a:ext>
            </a:extLst>
          </p:cNvPr>
          <p:cNvGraphicFramePr>
            <a:graphicFrameLocks noChangeAspect="1"/>
          </p:cNvGraphicFramePr>
          <p:nvPr/>
        </p:nvGraphicFramePr>
        <p:xfrm>
          <a:off x="3924300" y="4268788"/>
          <a:ext cx="1833563" cy="547687"/>
        </p:xfrm>
        <a:graphic>
          <a:graphicData uri="http://schemas.openxmlformats.org/presentationml/2006/ole">
            <mc:AlternateContent xmlns:mc="http://schemas.openxmlformats.org/markup-compatibility/2006">
              <mc:Choice xmlns:v="urn:schemas-microsoft-com:vml" Requires="v">
                <p:oleObj spid="_x0000_s95242" name="Equation" r:id="rId3" imgW="1765080" imgH="533160" progId="Equation.3">
                  <p:embed/>
                </p:oleObj>
              </mc:Choice>
              <mc:Fallback>
                <p:oleObj name="Equation" r:id="rId3" imgW="1765080" imgH="53316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4268788"/>
                        <a:ext cx="1833563"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238" name="Rectangle 6">
            <a:extLst>
              <a:ext uri="{FF2B5EF4-FFF2-40B4-BE49-F238E27FC236}">
                <a16:creationId xmlns:a16="http://schemas.microsoft.com/office/drawing/2014/main" id="{0E9737C3-78B7-43B0-98E2-51D911F94531}"/>
              </a:ext>
            </a:extLst>
          </p:cNvPr>
          <p:cNvSpPr>
            <a:spLocks noChangeArrowheads="1"/>
          </p:cNvSpPr>
          <p:nvPr/>
        </p:nvSpPr>
        <p:spPr bwMode="auto">
          <a:xfrm>
            <a:off x="33338" y="4916488"/>
            <a:ext cx="6338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a:r>
              <a:rPr lang="en-GB" altLang="en-US" sz="2400">
                <a:latin typeface="Times New Roman" panose="02020603050405020304" pitchFamily="18" charset="0"/>
              </a:rPr>
              <a:t>The sum of the midpoints times the frequencies is:</a:t>
            </a:r>
          </a:p>
        </p:txBody>
      </p:sp>
      <p:sp>
        <p:nvSpPr>
          <p:cNvPr id="95239" name="Rectangle 7">
            <a:extLst>
              <a:ext uri="{FF2B5EF4-FFF2-40B4-BE49-F238E27FC236}">
                <a16:creationId xmlns:a16="http://schemas.microsoft.com/office/drawing/2014/main" id="{3B058EAD-7156-4FCE-A25E-2384AFD1BB62}"/>
              </a:ext>
            </a:extLst>
          </p:cNvPr>
          <p:cNvSpPr>
            <a:spLocks noChangeArrowheads="1"/>
          </p:cNvSpPr>
          <p:nvPr/>
        </p:nvSpPr>
        <p:spPr bwMode="auto">
          <a:xfrm>
            <a:off x="250825" y="5492750"/>
            <a:ext cx="887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51</a:t>
            </a:r>
            <a:r>
              <a:rPr lang="en-US" altLang="en-US" sz="2400">
                <a:latin typeface="Times New Roman" panose="02020603050405020304" pitchFamily="18" charset="0"/>
                <a:cs typeface="Times New Roman" panose="02020603050405020304" pitchFamily="18" charset="0"/>
              </a:rPr>
              <a:t>×</a:t>
            </a:r>
            <a:r>
              <a:rPr lang="en-GB" altLang="en-US" sz="2400">
                <a:latin typeface="Times New Roman" panose="02020603050405020304" pitchFamily="18" charset="0"/>
              </a:rPr>
              <a:t>15 + 120 </a:t>
            </a:r>
            <a:r>
              <a:rPr lang="en-US" altLang="en-US" sz="2400">
                <a:latin typeface="Times New Roman" panose="02020603050405020304" pitchFamily="18" charset="0"/>
              </a:rPr>
              <a:t>×</a:t>
            </a:r>
            <a:r>
              <a:rPr lang="en-GB" altLang="en-US" sz="2400">
                <a:latin typeface="Times New Roman" panose="02020603050405020304" pitchFamily="18" charset="0"/>
              </a:rPr>
              <a:t> 25 + 150 </a:t>
            </a:r>
            <a:r>
              <a:rPr lang="en-US" altLang="en-US" sz="2400">
                <a:latin typeface="Times New Roman" panose="02020603050405020304" pitchFamily="18" charset="0"/>
              </a:rPr>
              <a:t>×</a:t>
            </a:r>
            <a:r>
              <a:rPr lang="en-GB" altLang="en-US" sz="2400">
                <a:latin typeface="Times New Roman" panose="02020603050405020304" pitchFamily="18" charset="0"/>
              </a:rPr>
              <a:t> 35 + 75 </a:t>
            </a:r>
            <a:r>
              <a:rPr lang="en-US" altLang="en-US" sz="2400">
                <a:latin typeface="Times New Roman" panose="02020603050405020304" pitchFamily="18" charset="0"/>
              </a:rPr>
              <a:t>×</a:t>
            </a:r>
            <a:r>
              <a:rPr lang="en-GB" altLang="en-US" sz="2400">
                <a:latin typeface="Times New Roman" panose="02020603050405020304" pitchFamily="18" charset="0"/>
              </a:rPr>
              <a:t> 45 + 43 </a:t>
            </a:r>
            <a:r>
              <a:rPr lang="en-US" altLang="en-US" sz="2400">
                <a:latin typeface="Times New Roman" panose="02020603050405020304" pitchFamily="18" charset="0"/>
              </a:rPr>
              <a:t>×</a:t>
            </a:r>
            <a:r>
              <a:rPr lang="en-GB" altLang="en-US" sz="2400">
                <a:latin typeface="Times New Roman" panose="02020603050405020304" pitchFamily="18" charset="0"/>
              </a:rPr>
              <a:t> 55 + 10 </a:t>
            </a:r>
            <a:r>
              <a:rPr lang="en-US" altLang="en-US" sz="2400">
                <a:latin typeface="Times New Roman" panose="02020603050405020304" pitchFamily="18" charset="0"/>
              </a:rPr>
              <a:t>×</a:t>
            </a:r>
            <a:r>
              <a:rPr lang="en-GB" altLang="en-US" sz="2400">
                <a:latin typeface="Times New Roman" panose="02020603050405020304" pitchFamily="18" charset="0"/>
              </a:rPr>
              <a:t> 65 = 15,405.</a:t>
            </a:r>
            <a:r>
              <a:rPr lang="en-US" altLang="en-US" sz="2400">
                <a:latin typeface="Times New Roman" panose="02020603050405020304" pitchFamily="18" charset="0"/>
              </a:rPr>
              <a:t> </a:t>
            </a:r>
          </a:p>
        </p:txBody>
      </p:sp>
      <p:sp>
        <p:nvSpPr>
          <p:cNvPr id="95240" name="Rectangle 8">
            <a:extLst>
              <a:ext uri="{FF2B5EF4-FFF2-40B4-BE49-F238E27FC236}">
                <a16:creationId xmlns:a16="http://schemas.microsoft.com/office/drawing/2014/main" id="{321F2C0D-0D8B-48F7-8F01-06C041B506D2}"/>
              </a:ext>
            </a:extLst>
          </p:cNvPr>
          <p:cNvSpPr>
            <a:spLocks noChangeArrowheads="1"/>
          </p:cNvSpPr>
          <p:nvPr/>
        </p:nvSpPr>
        <p:spPr bwMode="auto">
          <a:xfrm>
            <a:off x="34925" y="6140450"/>
            <a:ext cx="5367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This is an estimate of the sum of the ages.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B0973E6B-9F2E-47EE-BCAF-C9A2CA7B7218}"/>
              </a:ext>
            </a:extLst>
          </p:cNvPr>
          <p:cNvSpPr>
            <a:spLocks noChangeArrowheads="1"/>
          </p:cNvSpPr>
          <p:nvPr/>
        </p:nvSpPr>
        <p:spPr bwMode="auto">
          <a:xfrm>
            <a:off x="33338" y="85725"/>
            <a:ext cx="88661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This in turn will give us an estimate for the mean, by dividing it by the </a:t>
            </a:r>
          </a:p>
          <a:p>
            <a:r>
              <a:rPr lang="en-GB" altLang="en-US" sz="2400">
                <a:latin typeface="Times New Roman" panose="02020603050405020304" pitchFamily="18" charset="0"/>
              </a:rPr>
              <a:t>total </a:t>
            </a:r>
            <a:r>
              <a:rPr lang="en-GB" altLang="en-US" sz="2400" i="1">
                <a:latin typeface="Times New Roman" panose="02020603050405020304" pitchFamily="18" charset="0"/>
              </a:rPr>
              <a:t>n</a:t>
            </a:r>
            <a:r>
              <a:rPr lang="en-GB" altLang="en-US" sz="2400">
                <a:latin typeface="Times New Roman" panose="02020603050405020304" pitchFamily="18" charset="0"/>
              </a:rPr>
              <a:t>:</a:t>
            </a:r>
            <a:r>
              <a:rPr lang="en-US" altLang="en-US" sz="2400">
                <a:latin typeface="Times New Roman" panose="02020603050405020304" pitchFamily="18" charset="0"/>
              </a:rPr>
              <a:t> </a:t>
            </a:r>
          </a:p>
        </p:txBody>
      </p:sp>
      <p:sp>
        <p:nvSpPr>
          <p:cNvPr id="96259" name="Rectangle 3">
            <a:extLst>
              <a:ext uri="{FF2B5EF4-FFF2-40B4-BE49-F238E27FC236}">
                <a16:creationId xmlns:a16="http://schemas.microsoft.com/office/drawing/2014/main" id="{EC3A4CF1-42A5-498E-ACF3-B76E95DF9F10}"/>
              </a:ext>
            </a:extLst>
          </p:cNvPr>
          <p:cNvSpPr>
            <a:spLocks noChangeArrowheads="1"/>
          </p:cNvSpPr>
          <p:nvPr/>
        </p:nvSpPr>
        <p:spPr bwMode="auto">
          <a:xfrm>
            <a:off x="3635375" y="836613"/>
            <a:ext cx="2801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15,405 / 449 = 34.31</a:t>
            </a:r>
            <a:r>
              <a:rPr lang="en-US" altLang="en-US" sz="2400">
                <a:latin typeface="Times New Roman" panose="02020603050405020304" pitchFamily="18" charset="0"/>
              </a:rPr>
              <a:t> </a:t>
            </a:r>
          </a:p>
        </p:txBody>
      </p:sp>
      <p:sp>
        <p:nvSpPr>
          <p:cNvPr id="96260" name="Rectangle 4">
            <a:extLst>
              <a:ext uri="{FF2B5EF4-FFF2-40B4-BE49-F238E27FC236}">
                <a16:creationId xmlns:a16="http://schemas.microsoft.com/office/drawing/2014/main" id="{DCD13FF0-2F45-453B-977F-8CEE9558B01B}"/>
              </a:ext>
            </a:extLst>
          </p:cNvPr>
          <p:cNvSpPr>
            <a:spLocks noChangeArrowheads="1"/>
          </p:cNvSpPr>
          <p:nvPr/>
        </p:nvSpPr>
        <p:spPr bwMode="auto">
          <a:xfrm>
            <a:off x="0" y="1628775"/>
            <a:ext cx="4127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0708" rIns="-38088" bIns="0" anchor="ctr">
            <a:spAutoFit/>
          </a:bodyPr>
          <a:lstStyle/>
          <a:p>
            <a:endParaRPr lang="en-GB" altLang="en-US" sz="2400">
              <a:latin typeface="Times New Roman" panose="02020603050405020304" pitchFamily="18" charset="0"/>
            </a:endParaRPr>
          </a:p>
          <a:p>
            <a:pPr eaLnBrk="0" hangingPunct="0"/>
            <a:endParaRPr lang="en-GB" altLang="en-US"/>
          </a:p>
        </p:txBody>
      </p:sp>
      <p:sp>
        <p:nvSpPr>
          <p:cNvPr id="96261" name="Rectangle 5">
            <a:extLst>
              <a:ext uri="{FF2B5EF4-FFF2-40B4-BE49-F238E27FC236}">
                <a16:creationId xmlns:a16="http://schemas.microsoft.com/office/drawing/2014/main" id="{323507CA-D005-4ABE-8F27-03B18628CB42}"/>
              </a:ext>
            </a:extLst>
          </p:cNvPr>
          <p:cNvSpPr>
            <a:spLocks noChangeArrowheads="1"/>
          </p:cNvSpPr>
          <p:nvPr/>
        </p:nvSpPr>
        <p:spPr bwMode="auto">
          <a:xfrm>
            <a:off x="65088" y="1484313"/>
            <a:ext cx="88106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en-US" sz="2400">
                <a:latin typeface="Times New Roman" panose="02020603050405020304" pitchFamily="18" charset="0"/>
              </a:rPr>
              <a:t>An approximation can be found for the sum of the squares in a similar </a:t>
            </a:r>
          </a:p>
          <a:p>
            <a:pPr eaLnBrk="0" hangingPunct="0"/>
            <a:r>
              <a:rPr lang="en-GB" altLang="en-US" sz="2400">
                <a:latin typeface="Times New Roman" panose="02020603050405020304" pitchFamily="18" charset="0"/>
              </a:rPr>
              <a:t>way:</a:t>
            </a:r>
            <a:endParaRPr lang="en-US" altLang="en-US" sz="2400">
              <a:latin typeface="Times New Roman" panose="02020603050405020304" pitchFamily="18" charset="0"/>
            </a:endParaRPr>
          </a:p>
        </p:txBody>
      </p:sp>
      <p:sp>
        <p:nvSpPr>
          <p:cNvPr id="96262" name="Rectangle 6">
            <a:extLst>
              <a:ext uri="{FF2B5EF4-FFF2-40B4-BE49-F238E27FC236}">
                <a16:creationId xmlns:a16="http://schemas.microsoft.com/office/drawing/2014/main" id="{8E2F7F69-9AE6-4028-BCC6-2155132E6E41}"/>
              </a:ext>
            </a:extLst>
          </p:cNvPr>
          <p:cNvSpPr>
            <a:spLocks noChangeArrowheads="1"/>
          </p:cNvSpPr>
          <p:nvPr/>
        </p:nvSpPr>
        <p:spPr bwMode="auto">
          <a:xfrm>
            <a:off x="50800" y="2305477"/>
            <a:ext cx="875271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dirty="0">
                <a:latin typeface="Times New Roman" panose="02020603050405020304" pitchFamily="18" charset="0"/>
              </a:rPr>
              <a:t>51</a:t>
            </a:r>
            <a:r>
              <a:rPr lang="en-US" altLang="en-US" sz="2400" dirty="0">
                <a:latin typeface="Times New Roman" panose="02020603050405020304" pitchFamily="18" charset="0"/>
                <a:cs typeface="Times New Roman" panose="02020603050405020304" pitchFamily="18" charset="0"/>
              </a:rPr>
              <a:t>×</a:t>
            </a:r>
            <a:r>
              <a:rPr lang="en-GB" altLang="en-US" sz="2400" dirty="0">
                <a:latin typeface="Times New Roman" panose="02020603050405020304" pitchFamily="18" charset="0"/>
              </a:rPr>
              <a:t>225 + 120</a:t>
            </a:r>
            <a:r>
              <a:rPr lang="en-US" altLang="en-US" sz="2400" dirty="0">
                <a:latin typeface="Times New Roman" panose="02020603050405020304" pitchFamily="18" charset="0"/>
                <a:cs typeface="Times New Roman" panose="02020603050405020304" pitchFamily="18" charset="0"/>
              </a:rPr>
              <a:t>×6</a:t>
            </a:r>
            <a:r>
              <a:rPr lang="en-GB" altLang="en-US" sz="2400" dirty="0">
                <a:latin typeface="Times New Roman" panose="02020603050405020304" pitchFamily="18" charset="0"/>
                <a:cs typeface="Times New Roman" panose="02020603050405020304" pitchFamily="18" charset="0"/>
              </a:rPr>
              <a:t>25</a:t>
            </a:r>
            <a:r>
              <a:rPr lang="en-GB" altLang="en-US" sz="2400" dirty="0">
                <a:latin typeface="Times New Roman" panose="02020603050405020304" pitchFamily="18" charset="0"/>
              </a:rPr>
              <a:t> + 150</a:t>
            </a:r>
            <a:r>
              <a:rPr lang="en-US" altLang="en-US" sz="2400" dirty="0">
                <a:latin typeface="Times New Roman" panose="02020603050405020304" pitchFamily="18" charset="0"/>
                <a:cs typeface="Times New Roman" panose="02020603050405020304" pitchFamily="18" charset="0"/>
              </a:rPr>
              <a:t>×</a:t>
            </a:r>
            <a:r>
              <a:rPr lang="en-GB" altLang="en-US" sz="2400" dirty="0">
                <a:latin typeface="Times New Roman" panose="02020603050405020304" pitchFamily="18" charset="0"/>
              </a:rPr>
              <a:t>1225 + 75</a:t>
            </a:r>
            <a:r>
              <a:rPr lang="en-US" altLang="en-US" sz="2400" dirty="0">
                <a:latin typeface="Times New Roman" panose="02020603050405020304" pitchFamily="18" charset="0"/>
                <a:cs typeface="Times New Roman" panose="02020603050405020304" pitchFamily="18" charset="0"/>
              </a:rPr>
              <a:t>×2025</a:t>
            </a:r>
            <a:r>
              <a:rPr lang="en-GB" altLang="en-US" sz="2400" dirty="0">
                <a:latin typeface="Times New Roman" panose="02020603050405020304" pitchFamily="18" charset="0"/>
              </a:rPr>
              <a:t> + 43</a:t>
            </a:r>
            <a:r>
              <a:rPr lang="en-US" altLang="en-US" sz="2400" dirty="0">
                <a:latin typeface="Times New Roman" panose="02020603050405020304" pitchFamily="18" charset="0"/>
                <a:cs typeface="Times New Roman" panose="02020603050405020304" pitchFamily="18" charset="0"/>
              </a:rPr>
              <a:t>×</a:t>
            </a:r>
            <a:r>
              <a:rPr lang="en-GB" altLang="en-US" sz="2400" dirty="0">
                <a:latin typeface="Times New Roman" panose="02020603050405020304" pitchFamily="18" charset="0"/>
              </a:rPr>
              <a:t>3025 + 10</a:t>
            </a:r>
            <a:r>
              <a:rPr lang="en-US" altLang="en-US" sz="2400" dirty="0">
                <a:latin typeface="Times New Roman" panose="02020603050405020304" pitchFamily="18" charset="0"/>
                <a:cs typeface="Times New Roman" panose="02020603050405020304" pitchFamily="18" charset="0"/>
              </a:rPr>
              <a:t>×</a:t>
            </a:r>
            <a:r>
              <a:rPr lang="en-GB" altLang="en-US" sz="2400" dirty="0">
                <a:latin typeface="Times New Roman" panose="02020603050405020304" pitchFamily="18" charset="0"/>
              </a:rPr>
              <a:t>4225 </a:t>
            </a:r>
          </a:p>
          <a:p>
            <a:r>
              <a:rPr lang="en-GB" altLang="en-US" sz="2400" dirty="0">
                <a:latin typeface="Times New Roman" panose="02020603050405020304" pitchFamily="18" charset="0"/>
              </a:rPr>
              <a:t>								= </a:t>
            </a:r>
            <a:r>
              <a:rPr lang="en-IE" dirty="0"/>
              <a:t>594,425</a:t>
            </a:r>
            <a:r>
              <a:rPr lang="en-IE" sz="2400" dirty="0"/>
              <a:t> </a:t>
            </a:r>
            <a:r>
              <a:rPr lang="en-US" altLang="en-US" sz="2400" dirty="0">
                <a:latin typeface="Times New Roman" panose="02020603050405020304" pitchFamily="18" charset="0"/>
              </a:rPr>
              <a:t> </a:t>
            </a:r>
          </a:p>
        </p:txBody>
      </p:sp>
      <p:sp>
        <p:nvSpPr>
          <p:cNvPr id="96263" name="Rectangle 7">
            <a:extLst>
              <a:ext uri="{FF2B5EF4-FFF2-40B4-BE49-F238E27FC236}">
                <a16:creationId xmlns:a16="http://schemas.microsoft.com/office/drawing/2014/main" id="{68AD86D2-0945-47A2-96E9-29D442908FD7}"/>
              </a:ext>
            </a:extLst>
          </p:cNvPr>
          <p:cNvSpPr>
            <a:spLocks noChangeArrowheads="1"/>
          </p:cNvSpPr>
          <p:nvPr/>
        </p:nvSpPr>
        <p:spPr bwMode="auto">
          <a:xfrm>
            <a:off x="47625" y="3327400"/>
            <a:ext cx="77660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latin typeface="Times New Roman" panose="02020603050405020304" pitchFamily="18" charset="0"/>
              </a:rPr>
              <a:t>An estimate for the standard deviation can now be calculated. </a:t>
            </a:r>
          </a:p>
          <a:p>
            <a:r>
              <a:rPr lang="en-GB" altLang="en-US" sz="2400">
                <a:latin typeface="Times New Roman" panose="02020603050405020304" pitchFamily="18" charset="0"/>
              </a:rPr>
              <a:t>Substitution in the equation for the standard deviation gives</a:t>
            </a:r>
          </a:p>
        </p:txBody>
      </p:sp>
      <mc:AlternateContent xmlns:mc="http://schemas.openxmlformats.org/markup-compatibility/2006">
        <mc:Choice xmlns:a14="http://schemas.microsoft.com/office/drawing/2010/main" Requires="a14">
          <p:sp>
            <p:nvSpPr>
              <p:cNvPr id="96264" name="Object 8">
                <a:extLst>
                  <a:ext uri="{FF2B5EF4-FFF2-40B4-BE49-F238E27FC236}">
                    <a16:creationId xmlns:a16="http://schemas.microsoft.com/office/drawing/2014/main" id="{2DE1C61A-147F-407E-B092-E08A0C538F34}"/>
                  </a:ext>
                </a:extLst>
              </p:cNvPr>
              <p:cNvSpPr txBox="1"/>
              <p:nvPr/>
            </p:nvSpPr>
            <p:spPr bwMode="auto">
              <a:xfrm>
                <a:off x="2149475" y="4560888"/>
                <a:ext cx="5689600" cy="12446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p>
                        <m:sSupPr>
                          <m:ctrlPr>
                            <a:rPr lang="en-IE" i="1" smtClean="0">
                              <a:solidFill>
                                <a:srgbClr val="000000"/>
                              </a:solidFill>
                              <a:latin typeface="Cambria Math" panose="02040503050406030204" pitchFamily="18" charset="0"/>
                            </a:rPr>
                          </m:ctrlPr>
                        </m:sSupPr>
                        <m:e>
                          <m:r>
                            <a:rPr lang="en-IE" i="1">
                              <a:solidFill>
                                <a:srgbClr val="000000"/>
                              </a:solidFill>
                              <a:latin typeface="Cambria Math" panose="02040503050406030204" pitchFamily="18" charset="0"/>
                            </a:rPr>
                            <m:t>𝑠</m:t>
                          </m:r>
                        </m:e>
                        <m:sup>
                          <m:r>
                            <a:rPr lang="en-IE" i="1">
                              <a:solidFill>
                                <a:srgbClr val="000000"/>
                              </a:solidFill>
                              <a:latin typeface="Cambria Math" panose="02040503050406030204" pitchFamily="18" charset="0"/>
                            </a:rPr>
                            <m:t>2</m:t>
                          </m:r>
                        </m:sup>
                      </m:sSup>
                      <m:r>
                        <a:rPr lang="en-IE" i="1">
                          <a:solidFill>
                            <a:srgbClr val="000000"/>
                          </a:solidFill>
                          <a:latin typeface="Cambria Math" panose="02040503050406030204" pitchFamily="18" charset="0"/>
                        </a:rPr>
                        <m:t>=</m:t>
                      </m:r>
                      <m:f>
                        <m:fPr>
                          <m:ctrlPr>
                            <a:rPr lang="en-IE" i="1">
                              <a:solidFill>
                                <a:srgbClr val="000000"/>
                              </a:solidFill>
                              <a:latin typeface="Cambria Math" panose="02040503050406030204" pitchFamily="18" charset="0"/>
                            </a:rPr>
                          </m:ctrlPr>
                        </m:fPr>
                        <m:num>
                          <m:r>
                            <m:rPr>
                              <m:nor/>
                            </m:rPr>
                            <a:rPr lang="en-IE"/>
                            <m:t>594425</m:t>
                          </m:r>
                          <m:r>
                            <a:rPr lang="en-IE" i="1">
                              <a:solidFill>
                                <a:srgbClr val="000000"/>
                              </a:solidFill>
                              <a:latin typeface="Cambria Math" panose="02040503050406030204" pitchFamily="18" charset="0"/>
                            </a:rPr>
                            <m:t>−(449×34.3</m:t>
                          </m:r>
                          <m:sSup>
                            <m:sSupPr>
                              <m:ctrlPr>
                                <a:rPr lang="en-IE" i="1">
                                  <a:solidFill>
                                    <a:srgbClr val="000000"/>
                                  </a:solidFill>
                                  <a:latin typeface="Cambria Math" panose="02040503050406030204" pitchFamily="18" charset="0"/>
                                </a:rPr>
                              </m:ctrlPr>
                            </m:sSupPr>
                            <m:e>
                              <m:r>
                                <a:rPr lang="en-IE" i="1">
                                  <a:solidFill>
                                    <a:srgbClr val="000000"/>
                                  </a:solidFill>
                                  <a:latin typeface="Cambria Math" panose="02040503050406030204" pitchFamily="18" charset="0"/>
                                </a:rPr>
                                <m:t>1</m:t>
                              </m:r>
                            </m:e>
                            <m:sup>
                              <m:r>
                                <a:rPr lang="en-IE" i="1">
                                  <a:solidFill>
                                    <a:srgbClr val="000000"/>
                                  </a:solidFill>
                                  <a:latin typeface="Cambria Math" panose="02040503050406030204" pitchFamily="18" charset="0"/>
                                </a:rPr>
                                <m:t>2</m:t>
                              </m:r>
                            </m:sup>
                          </m:sSup>
                          <m:r>
                            <a:rPr lang="en-IE" i="1">
                              <a:solidFill>
                                <a:srgbClr val="000000"/>
                              </a:solidFill>
                              <a:latin typeface="Cambria Math" panose="02040503050406030204" pitchFamily="18" charset="0"/>
                            </a:rPr>
                            <m:t>)</m:t>
                          </m:r>
                        </m:num>
                        <m:den>
                          <m:r>
                            <a:rPr lang="en-IE" i="1">
                              <a:solidFill>
                                <a:srgbClr val="000000"/>
                              </a:solidFill>
                              <a:latin typeface="Cambria Math" panose="02040503050406030204" pitchFamily="18" charset="0"/>
                            </a:rPr>
                            <m:t>448</m:t>
                          </m:r>
                        </m:den>
                      </m:f>
                      <m:r>
                        <a:rPr lang="en-IE" i="1">
                          <a:solidFill>
                            <a:srgbClr val="000000"/>
                          </a:solidFill>
                          <a:latin typeface="Cambria Math" panose="02040503050406030204" pitchFamily="18" charset="0"/>
                        </a:rPr>
                        <m:t>=</m:t>
                      </m:r>
                      <m:f>
                        <m:fPr>
                          <m:ctrlPr>
                            <a:rPr lang="en-IE" i="1">
                              <a:solidFill>
                                <a:srgbClr val="000000"/>
                              </a:solidFill>
                              <a:latin typeface="Cambria Math" panose="02040503050406030204" pitchFamily="18" charset="0"/>
                            </a:rPr>
                          </m:ctrlPr>
                        </m:fPr>
                        <m:num>
                          <m:r>
                            <m:rPr>
                              <m:nor/>
                            </m:rPr>
                            <a:rPr lang="en-IE"/>
                            <m:t>6587</m:t>
                          </m:r>
                          <m:r>
                            <a:rPr lang="en-IE" b="0" i="1" smtClean="0">
                              <a:latin typeface="Cambria Math" panose="02040503050406030204" pitchFamily="18" charset="0"/>
                            </a:rPr>
                            <m:t>3</m:t>
                          </m:r>
                        </m:num>
                        <m:den>
                          <m:r>
                            <a:rPr lang="en-IE" i="1">
                              <a:solidFill>
                                <a:srgbClr val="000000"/>
                              </a:solidFill>
                              <a:latin typeface="Cambria Math" panose="02040503050406030204" pitchFamily="18" charset="0"/>
                            </a:rPr>
                            <m:t>448</m:t>
                          </m:r>
                        </m:den>
                      </m:f>
                      <m:r>
                        <a:rPr lang="en-IE" i="1">
                          <a:solidFill>
                            <a:srgbClr val="000000"/>
                          </a:solidFill>
                          <a:latin typeface="Cambria Math" panose="02040503050406030204" pitchFamily="18" charset="0"/>
                        </a:rPr>
                        <m:t>=</m:t>
                      </m:r>
                      <m:r>
                        <m:rPr>
                          <m:nor/>
                        </m:rPr>
                        <a:rPr lang="en-IE"/>
                        <m:t>147.0</m:t>
                      </m:r>
                      <m:r>
                        <m:rPr>
                          <m:nor/>
                        </m:rPr>
                        <a:rPr lang="en-IE" b="0" i="0" smtClean="0"/>
                        <m:t>4</m:t>
                      </m:r>
                    </m:oMath>
                  </m:oMathPara>
                </a14:m>
                <a:br>
                  <a:rPr lang="en-IE" i="1" dirty="0">
                    <a:solidFill>
                      <a:srgbClr val="000000"/>
                    </a:solidFill>
                    <a:latin typeface="Cambria Math" panose="02040503050406030204" pitchFamily="18" charset="0"/>
                  </a:rPr>
                </a:br>
                <a14:m>
                  <m:oMath xmlns:m="http://schemas.openxmlformats.org/officeDocument/2006/math">
                    <m:r>
                      <a:rPr lang="en-IE" i="1">
                        <a:solidFill>
                          <a:srgbClr val="000000"/>
                        </a:solidFill>
                        <a:latin typeface="Cambria Math" panose="02040503050406030204" pitchFamily="18" charset="0"/>
                      </a:rPr>
                      <m:t>⇒ </m:t>
                    </m:r>
                    <m:r>
                      <a:rPr lang="en-IE" i="1">
                        <a:solidFill>
                          <a:srgbClr val="000000"/>
                        </a:solidFill>
                        <a:latin typeface="Cambria Math" panose="02040503050406030204" pitchFamily="18" charset="0"/>
                      </a:rPr>
                      <m:t>𝑠</m:t>
                    </m:r>
                    <m:r>
                      <a:rPr lang="en-IE" i="1">
                        <a:solidFill>
                          <a:srgbClr val="000000"/>
                        </a:solidFill>
                        <a:latin typeface="Cambria Math" panose="02040503050406030204" pitchFamily="18" charset="0"/>
                      </a:rPr>
                      <m:t>=</m:t>
                    </m:r>
                    <m:rad>
                      <m:radPr>
                        <m:degHide m:val="on"/>
                        <m:ctrlPr>
                          <a:rPr lang="en-IE" i="1">
                            <a:solidFill>
                              <a:srgbClr val="000000"/>
                            </a:solidFill>
                            <a:latin typeface="Cambria Math" panose="02040503050406030204" pitchFamily="18" charset="0"/>
                          </a:rPr>
                        </m:ctrlPr>
                      </m:radPr>
                      <m:deg/>
                      <m:e>
                        <m:r>
                          <m:rPr>
                            <m:nor/>
                          </m:rPr>
                          <a:rPr lang="en-IE"/>
                          <m:t>147.0</m:t>
                        </m:r>
                        <m:r>
                          <a:rPr lang="en-IE" b="0" i="1" smtClean="0">
                            <a:latin typeface="Cambria Math" panose="02040503050406030204" pitchFamily="18" charset="0"/>
                          </a:rPr>
                          <m:t>4</m:t>
                        </m:r>
                      </m:e>
                    </m:rad>
                    <m:r>
                      <a:rPr lang="en-IE" i="1">
                        <a:solidFill>
                          <a:srgbClr val="000000"/>
                        </a:solidFill>
                        <a:latin typeface="Cambria Math" panose="02040503050406030204" pitchFamily="18" charset="0"/>
                      </a:rPr>
                      <m:t>=12.</m:t>
                    </m:r>
                    <m:r>
                      <a:rPr lang="en-IE" b="0" i="1" smtClean="0">
                        <a:solidFill>
                          <a:srgbClr val="000000"/>
                        </a:solidFill>
                        <a:latin typeface="Cambria Math" panose="02040503050406030204" pitchFamily="18" charset="0"/>
                      </a:rPr>
                      <m:t>1</m:t>
                    </m:r>
                  </m:oMath>
                </a14:m>
                <a:r>
                  <a:rPr lang="en-IE" dirty="0"/>
                  <a:t>3</a:t>
                </a:r>
              </a:p>
            </p:txBody>
          </p:sp>
        </mc:Choice>
        <mc:Fallback>
          <p:sp>
            <p:nvSpPr>
              <p:cNvPr id="96264" name="Object 8">
                <a:extLst>
                  <a:ext uri="{FF2B5EF4-FFF2-40B4-BE49-F238E27FC236}">
                    <a16:creationId xmlns:a16="http://schemas.microsoft.com/office/drawing/2014/main" id="{2DE1C61A-147F-407E-B092-E08A0C538F34}"/>
                  </a:ext>
                </a:extLst>
              </p:cNvPr>
              <p:cNvSpPr txBox="1">
                <a:spLocks noRot="1" noChangeAspect="1" noMove="1" noResize="1" noEditPoints="1" noAdjustHandles="1" noChangeArrowheads="1" noChangeShapeType="1" noTextEdit="1"/>
              </p:cNvSpPr>
              <p:nvPr/>
            </p:nvSpPr>
            <p:spPr bwMode="auto">
              <a:xfrm>
                <a:off x="2149475" y="4560888"/>
                <a:ext cx="5689600" cy="1244600"/>
              </a:xfrm>
              <a:prstGeom prst="rect">
                <a:avLst/>
              </a:prstGeom>
              <a:blipFill>
                <a:blip r:embed="rId2"/>
                <a:stretch>
                  <a:fillRect/>
                </a:stretch>
              </a:blipFill>
              <a:ln>
                <a:noFill/>
              </a:ln>
              <a:effectLst/>
            </p:spPr>
            <p:txBody>
              <a:bodyPr/>
              <a:lstStyle/>
              <a:p>
                <a:r>
                  <a:rPr lang="en-IE">
                    <a:noFill/>
                  </a:rPr>
                  <a:t> </a:t>
                </a:r>
              </a:p>
            </p:txBody>
          </p:sp>
        </mc:Fallback>
      </mc:AlternateContent>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a:extLst>
              <a:ext uri="{FF2B5EF4-FFF2-40B4-BE49-F238E27FC236}">
                <a16:creationId xmlns:a16="http://schemas.microsoft.com/office/drawing/2014/main" id="{0CF92D5A-842C-430F-92FE-EFF8DFF43893}"/>
              </a:ext>
            </a:extLst>
          </p:cNvPr>
          <p:cNvSpPr txBox="1">
            <a:spLocks noChangeArrowheads="1"/>
          </p:cNvSpPr>
          <p:nvPr/>
        </p:nvSpPr>
        <p:spPr bwMode="auto">
          <a:xfrm>
            <a:off x="34925" y="96838"/>
            <a:ext cx="6011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400">
                <a:solidFill>
                  <a:schemeClr val="hlink"/>
                </a:solidFill>
                <a:latin typeface="Comic Sans MS" panose="030F0702030302020204" pitchFamily="66" charset="0"/>
              </a:rPr>
              <a:t>A Summary of Grouped Data Calculations</a:t>
            </a:r>
            <a:endParaRPr lang="en-US" altLang="en-US" sz="2400">
              <a:solidFill>
                <a:schemeClr val="hlink"/>
              </a:solidFill>
              <a:latin typeface="Comic Sans MS" panose="030F0702030302020204" pitchFamily="66" charset="0"/>
            </a:endParaRPr>
          </a:p>
        </p:txBody>
      </p:sp>
      <p:sp>
        <p:nvSpPr>
          <p:cNvPr id="97283" name="Rectangle 3">
            <a:extLst>
              <a:ext uri="{FF2B5EF4-FFF2-40B4-BE49-F238E27FC236}">
                <a16:creationId xmlns:a16="http://schemas.microsoft.com/office/drawing/2014/main" id="{49BFC651-E387-4E15-88B0-96302B71F68C}"/>
              </a:ext>
            </a:extLst>
          </p:cNvPr>
          <p:cNvSpPr>
            <a:spLocks noChangeArrowheads="1"/>
          </p:cNvSpPr>
          <p:nvPr/>
        </p:nvSpPr>
        <p:spPr bwMode="auto">
          <a:xfrm>
            <a:off x="38100" y="719138"/>
            <a:ext cx="90424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Let us rewrite the equations we have been using for the mean and </a:t>
            </a:r>
          </a:p>
          <a:p>
            <a:r>
              <a:rPr lang="en-GB" altLang="en-US" sz="2400">
                <a:latin typeface="Times New Roman" panose="02020603050405020304" pitchFamily="18" charset="0"/>
              </a:rPr>
              <a:t>standard deviation for the case of Grouped data. </a:t>
            </a:r>
          </a:p>
          <a:p>
            <a:endParaRPr lang="en-GB" altLang="en-US" sz="2400">
              <a:latin typeface="Times New Roman" panose="02020603050405020304" pitchFamily="18" charset="0"/>
            </a:endParaRPr>
          </a:p>
          <a:p>
            <a:r>
              <a:rPr lang="en-GB" altLang="en-US" sz="2400">
                <a:latin typeface="Times New Roman" panose="02020603050405020304" pitchFamily="18" charset="0"/>
              </a:rPr>
              <a:t>The mean and standard deviation may be calculated with some error but </a:t>
            </a:r>
          </a:p>
          <a:p>
            <a:r>
              <a:rPr lang="en-GB" altLang="en-US" sz="2400">
                <a:latin typeface="Times New Roman" panose="02020603050405020304" pitchFamily="18" charset="0"/>
              </a:rPr>
              <a:t>in less time as follows.</a:t>
            </a:r>
          </a:p>
        </p:txBody>
      </p:sp>
      <p:sp>
        <p:nvSpPr>
          <p:cNvPr id="97284" name="Rectangle 4">
            <a:extLst>
              <a:ext uri="{FF2B5EF4-FFF2-40B4-BE49-F238E27FC236}">
                <a16:creationId xmlns:a16="http://schemas.microsoft.com/office/drawing/2014/main" id="{50256294-F8FD-446F-88E5-BD94F6210C4A}"/>
              </a:ext>
            </a:extLst>
          </p:cNvPr>
          <p:cNvSpPr>
            <a:spLocks noChangeArrowheads="1"/>
          </p:cNvSpPr>
          <p:nvPr/>
        </p:nvSpPr>
        <p:spPr bwMode="auto">
          <a:xfrm>
            <a:off x="34925" y="2852738"/>
            <a:ext cx="6499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Let there be </a:t>
            </a:r>
            <a:r>
              <a:rPr lang="en-GB" altLang="en-US" sz="2400" i="1">
                <a:latin typeface="Times New Roman" panose="02020603050405020304" pitchFamily="18" charset="0"/>
              </a:rPr>
              <a:t>M</a:t>
            </a:r>
            <a:r>
              <a:rPr lang="en-GB" altLang="en-US" sz="2400">
                <a:latin typeface="Times New Roman" panose="02020603050405020304" pitchFamily="18" charset="0"/>
              </a:rPr>
              <a:t> classes in the frequency distribution.</a:t>
            </a:r>
          </a:p>
        </p:txBody>
      </p:sp>
      <p:sp>
        <p:nvSpPr>
          <p:cNvPr id="97285" name="Rectangle 5">
            <a:extLst>
              <a:ext uri="{FF2B5EF4-FFF2-40B4-BE49-F238E27FC236}">
                <a16:creationId xmlns:a16="http://schemas.microsoft.com/office/drawing/2014/main" id="{F1075656-1871-4B02-AC85-0B33E7CBA98C}"/>
              </a:ext>
            </a:extLst>
          </p:cNvPr>
          <p:cNvSpPr>
            <a:spLocks noChangeArrowheads="1"/>
          </p:cNvSpPr>
          <p:nvPr/>
        </p:nvSpPr>
        <p:spPr bwMode="auto">
          <a:xfrm>
            <a:off x="34925" y="3470275"/>
            <a:ext cx="88534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Let the numbers </a:t>
            </a:r>
            <a:r>
              <a:rPr lang="en-GB" altLang="en-US" sz="2400" i="1">
                <a:latin typeface="Times New Roman" panose="02020603050405020304" pitchFamily="18" charset="0"/>
              </a:rPr>
              <a:t>f</a:t>
            </a:r>
            <a:r>
              <a:rPr lang="en-GB" altLang="en-US" sz="2400" baseline="-25000">
                <a:latin typeface="Times New Roman" panose="02020603050405020304" pitchFamily="18" charset="0"/>
              </a:rPr>
              <a:t>1</a:t>
            </a:r>
            <a:r>
              <a:rPr lang="en-GB" altLang="en-US" sz="2400">
                <a:latin typeface="Times New Roman" panose="02020603050405020304" pitchFamily="18" charset="0"/>
              </a:rPr>
              <a:t>, </a:t>
            </a:r>
            <a:r>
              <a:rPr lang="en-GB" altLang="en-US" sz="2400" i="1">
                <a:latin typeface="Times New Roman" panose="02020603050405020304" pitchFamily="18" charset="0"/>
              </a:rPr>
              <a:t>f</a:t>
            </a:r>
            <a:r>
              <a:rPr lang="en-GB" altLang="en-US" sz="2400" baseline="-25000">
                <a:latin typeface="Times New Roman" panose="02020603050405020304" pitchFamily="18" charset="0"/>
              </a:rPr>
              <a:t>2</a:t>
            </a:r>
            <a:r>
              <a:rPr lang="en-GB" altLang="en-US" sz="2400">
                <a:latin typeface="Times New Roman" panose="02020603050405020304" pitchFamily="18" charset="0"/>
              </a:rPr>
              <a:t>, </a:t>
            </a:r>
            <a:r>
              <a:rPr lang="en-GB" altLang="en-US" sz="2400" i="1">
                <a:latin typeface="Times New Roman" panose="02020603050405020304" pitchFamily="18" charset="0"/>
              </a:rPr>
              <a:t>f</a:t>
            </a:r>
            <a:r>
              <a:rPr lang="en-GB" altLang="en-US" sz="2400" baseline="-25000">
                <a:latin typeface="Times New Roman" panose="02020603050405020304" pitchFamily="18" charset="0"/>
              </a:rPr>
              <a:t>3</a:t>
            </a:r>
            <a:r>
              <a:rPr lang="en-GB" altLang="en-US" sz="2400">
                <a:latin typeface="Times New Roman" panose="02020603050405020304" pitchFamily="18" charset="0"/>
              </a:rPr>
              <a:t>,</a:t>
            </a:r>
            <a:r>
              <a:rPr lang="en-GB" altLang="en-US" sz="2400" i="1">
                <a:latin typeface="Times New Roman" panose="02020603050405020304" pitchFamily="18" charset="0"/>
              </a:rPr>
              <a:t>,… f</a:t>
            </a:r>
            <a:r>
              <a:rPr lang="en-GB" altLang="en-US" sz="2400" baseline="-25000">
                <a:latin typeface="Times New Roman" panose="02020603050405020304" pitchFamily="18" charset="0"/>
              </a:rPr>
              <a:t>M</a:t>
            </a:r>
            <a:r>
              <a:rPr lang="en-GB" altLang="en-US" sz="2400">
                <a:latin typeface="Times New Roman" panose="02020603050405020304" pitchFamily="18" charset="0"/>
              </a:rPr>
              <a:t>, be the frequencies, and let the numbers </a:t>
            </a:r>
          </a:p>
          <a:p>
            <a:r>
              <a:rPr lang="en-GB" altLang="en-US" sz="2400" i="1">
                <a:latin typeface="Times New Roman" panose="02020603050405020304" pitchFamily="18" charset="0"/>
              </a:rPr>
              <a:t>m</a:t>
            </a:r>
            <a:r>
              <a:rPr lang="en-GB" altLang="en-US" sz="2400" baseline="-25000">
                <a:latin typeface="Times New Roman" panose="02020603050405020304" pitchFamily="18" charset="0"/>
              </a:rPr>
              <a:t>1</a:t>
            </a:r>
            <a:r>
              <a:rPr lang="en-GB" altLang="en-US" sz="2400">
                <a:latin typeface="Times New Roman" panose="02020603050405020304" pitchFamily="18" charset="0"/>
              </a:rPr>
              <a:t>, </a:t>
            </a:r>
            <a:r>
              <a:rPr lang="en-GB" altLang="en-US" sz="2400" i="1">
                <a:latin typeface="Times New Roman" panose="02020603050405020304" pitchFamily="18" charset="0"/>
              </a:rPr>
              <a:t>m</a:t>
            </a:r>
            <a:r>
              <a:rPr lang="en-GB" altLang="en-US" sz="2400" baseline="-25000">
                <a:latin typeface="Times New Roman" panose="02020603050405020304" pitchFamily="18" charset="0"/>
              </a:rPr>
              <a:t>2</a:t>
            </a:r>
            <a:r>
              <a:rPr lang="en-GB" altLang="en-US" sz="2400">
                <a:latin typeface="Times New Roman" panose="02020603050405020304" pitchFamily="18" charset="0"/>
              </a:rPr>
              <a:t>, </a:t>
            </a:r>
            <a:r>
              <a:rPr lang="en-GB" altLang="en-US" sz="2400" i="1">
                <a:latin typeface="Times New Roman" panose="02020603050405020304" pitchFamily="18" charset="0"/>
              </a:rPr>
              <a:t>m</a:t>
            </a:r>
            <a:r>
              <a:rPr lang="en-GB" altLang="en-US" sz="2400" baseline="-25000">
                <a:latin typeface="Times New Roman" panose="02020603050405020304" pitchFamily="18" charset="0"/>
              </a:rPr>
              <a:t>3</a:t>
            </a:r>
            <a:r>
              <a:rPr lang="en-GB" altLang="en-US" sz="2400">
                <a:latin typeface="Times New Roman" panose="02020603050405020304" pitchFamily="18" charset="0"/>
              </a:rPr>
              <a:t>,</a:t>
            </a:r>
            <a:r>
              <a:rPr lang="en-GB" altLang="en-US" sz="2400" i="1">
                <a:latin typeface="Times New Roman" panose="02020603050405020304" pitchFamily="18" charset="0"/>
              </a:rPr>
              <a:t>,… m</a:t>
            </a:r>
            <a:r>
              <a:rPr lang="en-GB" altLang="en-US" sz="2400" baseline="-25000">
                <a:latin typeface="Times New Roman" panose="02020603050405020304" pitchFamily="18" charset="0"/>
              </a:rPr>
              <a:t>M</a:t>
            </a:r>
            <a:r>
              <a:rPr lang="en-GB" altLang="en-US" sz="2400">
                <a:latin typeface="Times New Roman" panose="02020603050405020304" pitchFamily="18" charset="0"/>
              </a:rPr>
              <a:t>, be the midpoints of the groups.</a:t>
            </a:r>
          </a:p>
        </p:txBody>
      </p:sp>
      <p:sp>
        <p:nvSpPr>
          <p:cNvPr id="97286" name="Rectangle 6">
            <a:extLst>
              <a:ext uri="{FF2B5EF4-FFF2-40B4-BE49-F238E27FC236}">
                <a16:creationId xmlns:a16="http://schemas.microsoft.com/office/drawing/2014/main" id="{5019601A-EB5A-4602-A18A-9F82CB6BE01A}"/>
              </a:ext>
            </a:extLst>
          </p:cNvPr>
          <p:cNvSpPr>
            <a:spLocks noChangeArrowheads="1"/>
          </p:cNvSpPr>
          <p:nvPr/>
        </p:nvSpPr>
        <p:spPr bwMode="auto">
          <a:xfrm>
            <a:off x="34925" y="4627563"/>
            <a:ext cx="3346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The </a:t>
            </a:r>
            <a:r>
              <a:rPr lang="en-GB" altLang="en-US" sz="2400" i="1">
                <a:latin typeface="Times New Roman" panose="02020603050405020304" pitchFamily="18" charset="0"/>
              </a:rPr>
              <a:t>frequency average</a:t>
            </a:r>
            <a:r>
              <a:rPr lang="en-GB" altLang="en-US" sz="2400">
                <a:latin typeface="Times New Roman" panose="02020603050405020304" pitchFamily="18" charset="0"/>
              </a:rPr>
              <a:t> is</a:t>
            </a:r>
            <a:r>
              <a:rPr lang="en-US" altLang="en-US" sz="2400">
                <a:latin typeface="Times New Roman" panose="02020603050405020304" pitchFamily="18" charset="0"/>
              </a:rPr>
              <a:t> </a:t>
            </a:r>
          </a:p>
        </p:txBody>
      </p:sp>
      <p:sp>
        <p:nvSpPr>
          <p:cNvPr id="97287" name="Rectangle 7">
            <a:extLst>
              <a:ext uri="{FF2B5EF4-FFF2-40B4-BE49-F238E27FC236}">
                <a16:creationId xmlns:a16="http://schemas.microsoft.com/office/drawing/2014/main" id="{53BB924D-016A-4C3C-BC7B-98AEACAC3BA1}"/>
              </a:ext>
            </a:extLst>
          </p:cNvPr>
          <p:cNvSpPr>
            <a:spLocks noChangeArrowheads="1"/>
          </p:cNvSpPr>
          <p:nvPr/>
        </p:nvSpPr>
        <p:spPr bwMode="auto">
          <a:xfrm>
            <a:off x="0" y="3090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E"/>
          </a:p>
        </p:txBody>
      </p:sp>
      <p:graphicFrame>
        <p:nvGraphicFramePr>
          <p:cNvPr id="97288" name="Object 8">
            <a:extLst>
              <a:ext uri="{FF2B5EF4-FFF2-40B4-BE49-F238E27FC236}">
                <a16:creationId xmlns:a16="http://schemas.microsoft.com/office/drawing/2014/main" id="{CFE83362-9B74-4772-81A3-DE44856FD874}"/>
              </a:ext>
            </a:extLst>
          </p:cNvPr>
          <p:cNvGraphicFramePr>
            <a:graphicFrameLocks noChangeAspect="1"/>
          </p:cNvGraphicFramePr>
          <p:nvPr/>
        </p:nvGraphicFramePr>
        <p:xfrm>
          <a:off x="4068763" y="5203825"/>
          <a:ext cx="1439862" cy="1104900"/>
        </p:xfrm>
        <a:graphic>
          <a:graphicData uri="http://schemas.openxmlformats.org/presentationml/2006/ole">
            <mc:AlternateContent xmlns:mc="http://schemas.openxmlformats.org/markup-compatibility/2006">
              <mc:Choice xmlns:v="urn:schemas-microsoft-com:vml" Requires="v">
                <p:oleObj spid="_x0000_s97290" name="Equation" r:id="rId3" imgW="1307880" imgH="1015920" progId="Equation.3">
                  <p:embed/>
                </p:oleObj>
              </mc:Choice>
              <mc:Fallback>
                <p:oleObj name="Equation" r:id="rId3" imgW="1307880" imgH="101592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8763" y="5203825"/>
                        <a:ext cx="1439862" cy="1104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9BF0990E-4573-42D9-8862-F548583F9C59}"/>
              </a:ext>
            </a:extLst>
          </p:cNvPr>
          <p:cNvSpPr>
            <a:spLocks noChangeArrowheads="1"/>
          </p:cNvSpPr>
          <p:nvPr/>
        </p:nvSpPr>
        <p:spPr bwMode="auto">
          <a:xfrm>
            <a:off x="34925" y="115888"/>
            <a:ext cx="8899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In a similar way, the </a:t>
            </a:r>
            <a:r>
              <a:rPr lang="en-GB" altLang="en-US" sz="2400" i="1">
                <a:latin typeface="Times New Roman" panose="02020603050405020304" pitchFamily="18" charset="0"/>
              </a:rPr>
              <a:t>frequency standard deviation </a:t>
            </a:r>
            <a:r>
              <a:rPr lang="en-GB" altLang="en-US" sz="2400">
                <a:latin typeface="Times New Roman" panose="02020603050405020304" pitchFamily="18" charset="0"/>
              </a:rPr>
              <a:t>can be calculated as</a:t>
            </a:r>
            <a:r>
              <a:rPr lang="en-US" altLang="en-US" sz="2400">
                <a:latin typeface="Times New Roman" panose="02020603050405020304" pitchFamily="18" charset="0"/>
              </a:rPr>
              <a:t> </a:t>
            </a:r>
          </a:p>
        </p:txBody>
      </p:sp>
      <p:sp>
        <p:nvSpPr>
          <p:cNvPr id="98307" name="Rectangle 3">
            <a:extLst>
              <a:ext uri="{FF2B5EF4-FFF2-40B4-BE49-F238E27FC236}">
                <a16:creationId xmlns:a16="http://schemas.microsoft.com/office/drawing/2014/main" id="{97A6643A-4608-4CD2-A587-B28B34DAAB16}"/>
              </a:ext>
            </a:extLst>
          </p:cNvPr>
          <p:cNvSpPr>
            <a:spLocks noChangeArrowheads="1"/>
          </p:cNvSpPr>
          <p:nvPr/>
        </p:nvSpPr>
        <p:spPr bwMode="auto">
          <a:xfrm>
            <a:off x="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E"/>
          </a:p>
        </p:txBody>
      </p:sp>
      <p:graphicFrame>
        <p:nvGraphicFramePr>
          <p:cNvPr id="98308" name="Object 4">
            <a:extLst>
              <a:ext uri="{FF2B5EF4-FFF2-40B4-BE49-F238E27FC236}">
                <a16:creationId xmlns:a16="http://schemas.microsoft.com/office/drawing/2014/main" id="{6B74CEB4-C3F8-4FB0-B92E-40BCE7505C45}"/>
              </a:ext>
            </a:extLst>
          </p:cNvPr>
          <p:cNvGraphicFramePr>
            <a:graphicFrameLocks noChangeAspect="1"/>
          </p:cNvGraphicFramePr>
          <p:nvPr/>
        </p:nvGraphicFramePr>
        <p:xfrm>
          <a:off x="3438525" y="1101725"/>
          <a:ext cx="2652713" cy="1031875"/>
        </p:xfrm>
        <a:graphic>
          <a:graphicData uri="http://schemas.openxmlformats.org/presentationml/2006/ole">
            <mc:AlternateContent xmlns:mc="http://schemas.openxmlformats.org/markup-compatibility/2006">
              <mc:Choice xmlns:v="urn:schemas-microsoft-com:vml" Requires="v">
                <p:oleObj spid="_x0000_s98311" name="Equation" r:id="rId3" imgW="2565360" imgH="1015920" progId="Equation.3">
                  <p:embed/>
                </p:oleObj>
              </mc:Choice>
              <mc:Fallback>
                <p:oleObj name="Equation" r:id="rId3" imgW="2565360" imgH="101592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8525" y="1101725"/>
                        <a:ext cx="2652713" cy="1031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09" name="Rectangle 5">
            <a:extLst>
              <a:ext uri="{FF2B5EF4-FFF2-40B4-BE49-F238E27FC236}">
                <a16:creationId xmlns:a16="http://schemas.microsoft.com/office/drawing/2014/main" id="{DC45D991-01C6-4FE7-A1FB-8AF09786A3E6}"/>
              </a:ext>
            </a:extLst>
          </p:cNvPr>
          <p:cNvSpPr>
            <a:spLocks noChangeArrowheads="1"/>
          </p:cNvSpPr>
          <p:nvPr/>
        </p:nvSpPr>
        <p:spPr bwMode="auto">
          <a:xfrm>
            <a:off x="34925" y="2962275"/>
            <a:ext cx="898048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This equation is the same as the previous one for </a:t>
            </a:r>
            <a:r>
              <a:rPr lang="en-GB" altLang="en-US" sz="2400" i="1">
                <a:latin typeface="Times New Roman" panose="02020603050405020304" pitchFamily="18" charset="0"/>
              </a:rPr>
              <a:t>s</a:t>
            </a:r>
            <a:r>
              <a:rPr lang="en-GB" altLang="en-US" sz="2400">
                <a:latin typeface="Times New Roman" panose="02020603050405020304" pitchFamily="18" charset="0"/>
              </a:rPr>
              <a:t>, except that the </a:t>
            </a:r>
          </a:p>
          <a:p>
            <a:r>
              <a:rPr lang="en-GB" altLang="en-US" sz="2400">
                <a:latin typeface="Times New Roman" panose="02020603050405020304" pitchFamily="18" charset="0"/>
              </a:rPr>
              <a:t>approximation for the sum of the squares found from the midpoints and </a:t>
            </a:r>
          </a:p>
          <a:p>
            <a:r>
              <a:rPr lang="en-GB" altLang="en-US" sz="2400">
                <a:latin typeface="Times New Roman" panose="02020603050405020304" pitchFamily="18" charset="0"/>
              </a:rPr>
              <a:t>frequencies is used instead of the actual values.</a:t>
            </a:r>
            <a:r>
              <a:rPr lang="en-US" altLang="en-US" sz="2400">
                <a:latin typeface="Times New Roman" panose="02020603050405020304" pitchFamily="18"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F875CB1-401F-4A84-9D35-9226577AB15A}"/>
              </a:ext>
            </a:extLst>
          </p:cNvPr>
          <p:cNvSpPr>
            <a:spLocks noGrp="1" noChangeArrowheads="1"/>
          </p:cNvSpPr>
          <p:nvPr>
            <p:ph type="title"/>
          </p:nvPr>
        </p:nvSpPr>
        <p:spPr/>
        <p:txBody>
          <a:bodyPr/>
          <a:lstStyle/>
          <a:p>
            <a:r>
              <a:rPr lang="en-IE" altLang="en-US" sz="3600">
                <a:latin typeface="Comic Sans MS" panose="030F0702030302020204" pitchFamily="66" charset="0"/>
              </a:rPr>
              <a:t>Collecting Data</a:t>
            </a:r>
            <a:endParaRPr lang="en-US" altLang="en-US" sz="3600">
              <a:latin typeface="Comic Sans MS" panose="030F0702030302020204" pitchFamily="66" charset="0"/>
            </a:endParaRPr>
          </a:p>
        </p:txBody>
      </p:sp>
      <p:sp>
        <p:nvSpPr>
          <p:cNvPr id="6147" name="Rectangle 3">
            <a:extLst>
              <a:ext uri="{FF2B5EF4-FFF2-40B4-BE49-F238E27FC236}">
                <a16:creationId xmlns:a16="http://schemas.microsoft.com/office/drawing/2014/main" id="{BA16F3B4-CCC0-483D-A054-C14ECAC718F8}"/>
              </a:ext>
            </a:extLst>
          </p:cNvPr>
          <p:cNvSpPr>
            <a:spLocks noGrp="1" noChangeArrowheads="1"/>
          </p:cNvSpPr>
          <p:nvPr>
            <p:ph type="body" idx="1"/>
          </p:nvPr>
        </p:nvSpPr>
        <p:spPr/>
        <p:txBody>
          <a:bodyPr/>
          <a:lstStyle/>
          <a:p>
            <a:r>
              <a:rPr lang="en-IE" altLang="en-US" sz="2400"/>
              <a:t>Collecting data can be time consuming and often expensive</a:t>
            </a:r>
          </a:p>
          <a:p>
            <a:endParaRPr lang="en-IE" altLang="en-US" sz="2400"/>
          </a:p>
          <a:p>
            <a:r>
              <a:rPr lang="en-IE" altLang="en-US" sz="2400" b="1"/>
              <a:t>Primary data:</a:t>
            </a:r>
            <a:r>
              <a:rPr lang="en-IE" altLang="en-US" sz="2400"/>
              <a:t> Data collected from our original sources for the purpose of a study/experiment</a:t>
            </a:r>
          </a:p>
          <a:p>
            <a:pPr lvl="1"/>
            <a:r>
              <a:rPr lang="en-IE" altLang="en-US" sz="2000"/>
              <a:t>Advantage: able to control better what is collected and can monitor, influence or control extraneous conditions which may affect the data</a:t>
            </a:r>
          </a:p>
          <a:p>
            <a:endParaRPr lang="en-IE" altLang="en-US" sz="2400"/>
          </a:p>
          <a:p>
            <a:endParaRPr lang="en-US" altLang="en-US" sz="2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E3CBFB9C-3EAE-45D0-95A4-9462522F410E}"/>
              </a:ext>
            </a:extLst>
          </p:cNvPr>
          <p:cNvSpPr>
            <a:spLocks noChangeArrowheads="1"/>
          </p:cNvSpPr>
          <p:nvPr/>
        </p:nvSpPr>
        <p:spPr bwMode="auto">
          <a:xfrm>
            <a:off x="34925" y="92075"/>
            <a:ext cx="1335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b="1">
                <a:latin typeface="Times New Roman" panose="02020603050405020304" pitchFamily="18" charset="0"/>
              </a:rPr>
              <a:t>Example</a:t>
            </a:r>
          </a:p>
        </p:txBody>
      </p:sp>
      <p:sp>
        <p:nvSpPr>
          <p:cNvPr id="99331" name="Rectangle 3">
            <a:extLst>
              <a:ext uri="{FF2B5EF4-FFF2-40B4-BE49-F238E27FC236}">
                <a16:creationId xmlns:a16="http://schemas.microsoft.com/office/drawing/2014/main" id="{F1BA36FC-5999-4F31-AEE1-A302FA3E9D6D}"/>
              </a:ext>
            </a:extLst>
          </p:cNvPr>
          <p:cNvSpPr>
            <a:spLocks noChangeArrowheads="1"/>
          </p:cNvSpPr>
          <p:nvPr/>
        </p:nvSpPr>
        <p:spPr bwMode="auto">
          <a:xfrm>
            <a:off x="1331913" y="44450"/>
            <a:ext cx="75406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The following are the lifetimes of components produced by </a:t>
            </a:r>
          </a:p>
          <a:p>
            <a:r>
              <a:rPr lang="en-GB" altLang="en-US" sz="2400">
                <a:latin typeface="Times New Roman" panose="02020603050405020304" pitchFamily="18" charset="0"/>
              </a:rPr>
              <a:t>two companies. Find the average and standard deviation for </a:t>
            </a:r>
          </a:p>
          <a:p>
            <a:r>
              <a:rPr lang="en-GB" altLang="en-US" sz="2400">
                <a:latin typeface="Times New Roman" panose="02020603050405020304" pitchFamily="18" charset="0"/>
              </a:rPr>
              <a:t>each data set.</a:t>
            </a:r>
          </a:p>
        </p:txBody>
      </p:sp>
      <p:sp>
        <p:nvSpPr>
          <p:cNvPr id="99332" name="Rectangle 4">
            <a:extLst>
              <a:ext uri="{FF2B5EF4-FFF2-40B4-BE49-F238E27FC236}">
                <a16:creationId xmlns:a16="http://schemas.microsoft.com/office/drawing/2014/main" id="{65A9CF8D-84F9-48F0-BEA8-8667A6326BD5}"/>
              </a:ext>
            </a:extLst>
          </p:cNvPr>
          <p:cNvSpPr>
            <a:spLocks noChangeArrowheads="1"/>
          </p:cNvSpPr>
          <p:nvPr/>
        </p:nvSpPr>
        <p:spPr bwMode="auto">
          <a:xfrm>
            <a:off x="1635125" y="1568450"/>
            <a:ext cx="597535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28600" algn="l"/>
              </a:tabLst>
              <a:defRPr>
                <a:solidFill>
                  <a:schemeClr val="tx1"/>
                </a:solidFill>
                <a:latin typeface="Arial" panose="020B0604020202020204" pitchFamily="34" charset="0"/>
              </a:defRPr>
            </a:lvl1pPr>
            <a:lvl2pPr>
              <a:tabLst>
                <a:tab pos="228600" algn="l"/>
              </a:tabLst>
              <a:defRPr>
                <a:solidFill>
                  <a:schemeClr val="tx1"/>
                </a:solidFill>
                <a:latin typeface="Arial" panose="020B0604020202020204" pitchFamily="34" charset="0"/>
              </a:defRPr>
            </a:lvl2pPr>
            <a:lvl3pPr>
              <a:tabLst>
                <a:tab pos="228600" algn="l"/>
              </a:tabLst>
              <a:defRPr>
                <a:solidFill>
                  <a:schemeClr val="tx1"/>
                </a:solidFill>
                <a:latin typeface="Arial" panose="020B0604020202020204" pitchFamily="34" charset="0"/>
              </a:defRPr>
            </a:lvl3pPr>
            <a:lvl4pPr>
              <a:tabLst>
                <a:tab pos="228600" algn="l"/>
              </a:tabLst>
              <a:defRPr>
                <a:solidFill>
                  <a:schemeClr val="tx1"/>
                </a:solidFill>
                <a:latin typeface="Arial" panose="020B0604020202020204" pitchFamily="34" charset="0"/>
              </a:defRPr>
            </a:lvl4pPr>
            <a:lvl5pPr>
              <a:tabLst>
                <a:tab pos="228600" algn="l"/>
              </a:tabLst>
              <a:defRPr>
                <a:solidFill>
                  <a:schemeClr val="tx1"/>
                </a:solidFill>
                <a:latin typeface="Arial" panose="020B0604020202020204" pitchFamily="34" charset="0"/>
              </a:defRPr>
            </a:lvl5pPr>
            <a:lvl6pPr fontAlgn="base">
              <a:spcBef>
                <a:spcPct val="0"/>
              </a:spcBef>
              <a:spcAft>
                <a:spcPct val="0"/>
              </a:spcAft>
              <a:tabLst>
                <a:tab pos="228600" algn="l"/>
              </a:tabLst>
              <a:defRPr>
                <a:solidFill>
                  <a:schemeClr val="tx1"/>
                </a:solidFill>
                <a:latin typeface="Arial" panose="020B0604020202020204" pitchFamily="34" charset="0"/>
              </a:defRPr>
            </a:lvl6pPr>
            <a:lvl7pPr fontAlgn="base">
              <a:spcBef>
                <a:spcPct val="0"/>
              </a:spcBef>
              <a:spcAft>
                <a:spcPct val="0"/>
              </a:spcAft>
              <a:tabLst>
                <a:tab pos="228600" algn="l"/>
              </a:tabLst>
              <a:defRPr>
                <a:solidFill>
                  <a:schemeClr val="tx1"/>
                </a:solidFill>
                <a:latin typeface="Arial" panose="020B0604020202020204" pitchFamily="34" charset="0"/>
              </a:defRPr>
            </a:lvl7pPr>
            <a:lvl8pPr fontAlgn="base">
              <a:spcBef>
                <a:spcPct val="0"/>
              </a:spcBef>
              <a:spcAft>
                <a:spcPct val="0"/>
              </a:spcAft>
              <a:tabLst>
                <a:tab pos="228600" algn="l"/>
              </a:tabLst>
              <a:defRPr>
                <a:solidFill>
                  <a:schemeClr val="tx1"/>
                </a:solidFill>
                <a:latin typeface="Arial" panose="020B0604020202020204" pitchFamily="34" charset="0"/>
              </a:defRPr>
            </a:lvl8pPr>
            <a:lvl9pPr fontAlgn="base">
              <a:spcBef>
                <a:spcPct val="0"/>
              </a:spcBef>
              <a:spcAft>
                <a:spcPct val="0"/>
              </a:spcAft>
              <a:tabLst>
                <a:tab pos="228600" algn="l"/>
              </a:tabLst>
              <a:defRPr>
                <a:solidFill>
                  <a:schemeClr val="tx1"/>
                </a:solidFill>
                <a:latin typeface="Arial" panose="020B0604020202020204" pitchFamily="34" charset="0"/>
              </a:defRPr>
            </a:lvl9pPr>
          </a:lstStyle>
          <a:p>
            <a:pPr eaLnBrk="0" hangingPunct="0"/>
            <a:r>
              <a:rPr lang="en-GB" altLang="en-US" sz="2400" b="1" u="sng">
                <a:latin typeface="Times New Roman" panose="02020603050405020304" pitchFamily="18" charset="0"/>
              </a:rPr>
              <a:t>Lifetimes (hrs)</a:t>
            </a:r>
            <a:r>
              <a:rPr lang="en-GB" altLang="en-US" sz="2400">
                <a:latin typeface="Times New Roman" panose="02020603050405020304" pitchFamily="18" charset="0"/>
              </a:rPr>
              <a:t>		</a:t>
            </a:r>
            <a:r>
              <a:rPr lang="en-GB" altLang="en-US" sz="2400" b="1" u="sng">
                <a:latin typeface="Times New Roman" panose="02020603050405020304" pitchFamily="18" charset="0"/>
              </a:rPr>
              <a:t>A</a:t>
            </a:r>
            <a:r>
              <a:rPr lang="en-GB" altLang="en-US" sz="2400">
                <a:latin typeface="Times New Roman" panose="02020603050405020304" pitchFamily="18" charset="0"/>
              </a:rPr>
              <a:t>		</a:t>
            </a:r>
            <a:r>
              <a:rPr lang="en-GB" altLang="en-US" sz="2400" b="1" u="sng">
                <a:latin typeface="Times New Roman" panose="02020603050405020304" pitchFamily="18" charset="0"/>
              </a:rPr>
              <a:t>B</a:t>
            </a:r>
            <a:endParaRPr lang="en-US" altLang="en-US" sz="2400">
              <a:latin typeface="Times New Roman" panose="02020603050405020304" pitchFamily="18" charset="0"/>
            </a:endParaRPr>
          </a:p>
          <a:p>
            <a:pPr eaLnBrk="0" hangingPunct="0"/>
            <a:r>
              <a:rPr lang="en-GB" altLang="en-US" sz="2400">
                <a:latin typeface="Times New Roman" panose="02020603050405020304" pitchFamily="18" charset="0"/>
              </a:rPr>
              <a:t>0 to 5				2		58</a:t>
            </a:r>
            <a:endParaRPr lang="en-US" altLang="en-US" sz="2400">
              <a:latin typeface="Times New Roman" panose="02020603050405020304" pitchFamily="18" charset="0"/>
            </a:endParaRPr>
          </a:p>
          <a:p>
            <a:pPr eaLnBrk="0" hangingPunct="0"/>
            <a:r>
              <a:rPr lang="en-GB" altLang="en-US" sz="2400">
                <a:latin typeface="Times New Roman" panose="02020603050405020304" pitchFamily="18" charset="0"/>
              </a:rPr>
              <a:t>5 to 10				8		25</a:t>
            </a:r>
            <a:endParaRPr lang="en-US" altLang="en-US" sz="2400">
              <a:latin typeface="Times New Roman" panose="02020603050405020304" pitchFamily="18" charset="0"/>
            </a:endParaRPr>
          </a:p>
          <a:p>
            <a:pPr eaLnBrk="0" hangingPunct="0"/>
            <a:r>
              <a:rPr lang="en-GB" altLang="en-US" sz="2400">
                <a:latin typeface="Times New Roman" panose="02020603050405020304" pitchFamily="18" charset="0"/>
              </a:rPr>
              <a:t>10 to 15			19		20</a:t>
            </a:r>
            <a:endParaRPr lang="en-US" altLang="en-US" sz="2400">
              <a:latin typeface="Times New Roman" panose="02020603050405020304" pitchFamily="18" charset="0"/>
            </a:endParaRPr>
          </a:p>
          <a:p>
            <a:pPr eaLnBrk="0" hangingPunct="0"/>
            <a:r>
              <a:rPr lang="en-GB" altLang="en-US" sz="2400">
                <a:latin typeface="Times New Roman" panose="02020603050405020304" pitchFamily="18" charset="0"/>
              </a:rPr>
              <a:t>15 to 20			59		7</a:t>
            </a:r>
            <a:endParaRPr lang="en-US" altLang="en-US" sz="2400">
              <a:latin typeface="Times New Roman" panose="02020603050405020304" pitchFamily="18" charset="0"/>
            </a:endParaRPr>
          </a:p>
          <a:p>
            <a:pPr eaLnBrk="0" hangingPunct="0"/>
            <a:r>
              <a:rPr lang="en-GB" altLang="en-US" sz="2400">
                <a:latin typeface="Times New Roman" panose="02020603050405020304" pitchFamily="18" charset="0"/>
              </a:rPr>
              <a:t>20 to 25			26		6</a:t>
            </a:r>
            <a:endParaRPr lang="en-US" altLang="en-US" sz="2400">
              <a:latin typeface="Times New Roman" panose="02020603050405020304" pitchFamily="18" charset="0"/>
            </a:endParaRPr>
          </a:p>
          <a:p>
            <a:pPr eaLnBrk="0" hangingPunct="0"/>
            <a:r>
              <a:rPr lang="en-GB" altLang="en-US" sz="2400">
                <a:latin typeface="Times New Roman" panose="02020603050405020304" pitchFamily="18" charset="0"/>
              </a:rPr>
              <a:t>25 to 30			7		4</a:t>
            </a:r>
            <a:endParaRPr lang="en-US" altLang="en-US" sz="2400">
              <a:latin typeface="Times New Roman" panose="02020603050405020304" pitchFamily="18" charset="0"/>
            </a:endParaRPr>
          </a:p>
          <a:p>
            <a:pPr eaLnBrk="0" hangingPunct="0"/>
            <a:r>
              <a:rPr lang="en-GB" altLang="en-US" sz="2400">
                <a:latin typeface="Times New Roman" panose="02020603050405020304" pitchFamily="18" charset="0"/>
              </a:rPr>
              <a:t>30 to 35			3		2</a:t>
            </a:r>
          </a:p>
        </p:txBody>
      </p:sp>
      <p:sp>
        <p:nvSpPr>
          <p:cNvPr id="99333" name="Rectangle 5">
            <a:extLst>
              <a:ext uri="{FF2B5EF4-FFF2-40B4-BE49-F238E27FC236}">
                <a16:creationId xmlns:a16="http://schemas.microsoft.com/office/drawing/2014/main" id="{1DB631DF-12BE-45F1-8C20-B097112929CD}"/>
              </a:ext>
            </a:extLst>
          </p:cNvPr>
          <p:cNvSpPr>
            <a:spLocks noChangeArrowheads="1"/>
          </p:cNvSpPr>
          <p:nvPr/>
        </p:nvSpPr>
        <p:spPr bwMode="auto">
          <a:xfrm>
            <a:off x="34925" y="4652963"/>
            <a:ext cx="8824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GB" altLang="en-US" sz="2400">
                <a:latin typeface="Times New Roman" panose="02020603050405020304" pitchFamily="18" charset="0"/>
              </a:rPr>
              <a:t>For the first data set, the sum of the midpoints times the frequencies is:</a:t>
            </a:r>
            <a:endParaRPr lang="en-US" altLang="en-US" sz="2400">
              <a:latin typeface="Times New Roman" panose="02020603050405020304" pitchFamily="18" charset="0"/>
            </a:endParaRPr>
          </a:p>
        </p:txBody>
      </p:sp>
      <p:graphicFrame>
        <p:nvGraphicFramePr>
          <p:cNvPr id="99334" name="Object 6">
            <a:extLst>
              <a:ext uri="{FF2B5EF4-FFF2-40B4-BE49-F238E27FC236}">
                <a16:creationId xmlns:a16="http://schemas.microsoft.com/office/drawing/2014/main" id="{9AE6AC83-9B76-4992-88E9-4F9D9D41AA4C}"/>
              </a:ext>
            </a:extLst>
          </p:cNvPr>
          <p:cNvGraphicFramePr>
            <a:graphicFrameLocks noChangeAspect="1"/>
          </p:cNvGraphicFramePr>
          <p:nvPr/>
        </p:nvGraphicFramePr>
        <p:xfrm>
          <a:off x="2386013" y="5373688"/>
          <a:ext cx="4356100" cy="279400"/>
        </p:xfrm>
        <a:graphic>
          <a:graphicData uri="http://schemas.openxmlformats.org/presentationml/2006/ole">
            <mc:AlternateContent xmlns:mc="http://schemas.openxmlformats.org/markup-compatibility/2006">
              <mc:Choice xmlns:v="urn:schemas-microsoft-com:vml" Requires="v">
                <p:oleObj spid="_x0000_s99337" name="Equation" r:id="rId3" imgW="4356000" imgH="279360" progId="Equation.3">
                  <p:embed/>
                </p:oleObj>
              </mc:Choice>
              <mc:Fallback>
                <p:oleObj name="Equation" r:id="rId3" imgW="4356000" imgH="27936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6013" y="5373688"/>
                        <a:ext cx="43561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35" name="Rectangle 7">
            <a:extLst>
              <a:ext uri="{FF2B5EF4-FFF2-40B4-BE49-F238E27FC236}">
                <a16:creationId xmlns:a16="http://schemas.microsoft.com/office/drawing/2014/main" id="{A3A5B2E2-DB74-4A66-81CD-570FC0CD44BA}"/>
              </a:ext>
            </a:extLst>
          </p:cNvPr>
          <p:cNvSpPr>
            <a:spLocks noChangeArrowheads="1"/>
          </p:cNvSpPr>
          <p:nvPr/>
        </p:nvSpPr>
        <p:spPr bwMode="auto">
          <a:xfrm>
            <a:off x="34925" y="5949950"/>
            <a:ext cx="9028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Dividing this by the total, 124, gives the </a:t>
            </a:r>
            <a:r>
              <a:rPr lang="en-GB" altLang="en-US" sz="2400" u="sng">
                <a:latin typeface="Times New Roman" panose="02020603050405020304" pitchFamily="18" charset="0"/>
              </a:rPr>
              <a:t>estimate for the mean</a:t>
            </a:r>
            <a:r>
              <a:rPr lang="en-GB" altLang="en-US" sz="2400">
                <a:latin typeface="Times New Roman" panose="02020603050405020304" pitchFamily="18" charset="0"/>
              </a:rPr>
              <a:t> of 17.82.</a:t>
            </a:r>
            <a:r>
              <a:rPr lang="en-US" altLang="en-US" sz="2400">
                <a:latin typeface="Times New Roman" panose="02020603050405020304" pitchFamily="18" charset="0"/>
              </a:rPr>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C1D637C9-177D-40A0-840C-80BCF22EE8F8}"/>
              </a:ext>
            </a:extLst>
          </p:cNvPr>
          <p:cNvSpPr>
            <a:spLocks noChangeArrowheads="1"/>
          </p:cNvSpPr>
          <p:nvPr/>
        </p:nvSpPr>
        <p:spPr bwMode="auto">
          <a:xfrm>
            <a:off x="34925" y="85725"/>
            <a:ext cx="89614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The estimate of the standard deviation goes as follows. The ‘sum of the </a:t>
            </a:r>
          </a:p>
          <a:p>
            <a:r>
              <a:rPr lang="en-GB" altLang="en-US" sz="2400">
                <a:latin typeface="Times New Roman" panose="02020603050405020304" pitchFamily="18" charset="0"/>
              </a:rPr>
              <a:t>squares’ is:</a:t>
            </a:r>
            <a:r>
              <a:rPr lang="en-US" altLang="en-US" sz="2400">
                <a:latin typeface="Times New Roman" panose="02020603050405020304" pitchFamily="18" charset="0"/>
              </a:rPr>
              <a:t> </a:t>
            </a:r>
          </a:p>
        </p:txBody>
      </p:sp>
      <p:sp>
        <p:nvSpPr>
          <p:cNvPr id="100355" name="Rectangle 3">
            <a:extLst>
              <a:ext uri="{FF2B5EF4-FFF2-40B4-BE49-F238E27FC236}">
                <a16:creationId xmlns:a16="http://schemas.microsoft.com/office/drawing/2014/main" id="{A9C0A182-A42F-4586-93E6-06C8FFFBB472}"/>
              </a:ext>
            </a:extLst>
          </p:cNvPr>
          <p:cNvSpPr>
            <a:spLocks noChangeArrowheads="1"/>
          </p:cNvSpPr>
          <p:nvPr/>
        </p:nvSpPr>
        <p:spPr bwMode="auto">
          <a:xfrm>
            <a:off x="0" y="324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E"/>
          </a:p>
        </p:txBody>
      </p:sp>
      <p:graphicFrame>
        <p:nvGraphicFramePr>
          <p:cNvPr id="100356" name="Object 4">
            <a:extLst>
              <a:ext uri="{FF2B5EF4-FFF2-40B4-BE49-F238E27FC236}">
                <a16:creationId xmlns:a16="http://schemas.microsoft.com/office/drawing/2014/main" id="{5CE5D2BC-92B7-44F6-A709-6DEC0AAB782F}"/>
              </a:ext>
            </a:extLst>
          </p:cNvPr>
          <p:cNvGraphicFramePr>
            <a:graphicFrameLocks noChangeAspect="1"/>
          </p:cNvGraphicFramePr>
          <p:nvPr/>
        </p:nvGraphicFramePr>
        <p:xfrm>
          <a:off x="1619250" y="981075"/>
          <a:ext cx="6311900" cy="608013"/>
        </p:xfrm>
        <a:graphic>
          <a:graphicData uri="http://schemas.openxmlformats.org/presentationml/2006/ole">
            <mc:AlternateContent xmlns:mc="http://schemas.openxmlformats.org/markup-compatibility/2006">
              <mc:Choice xmlns:v="urn:schemas-microsoft-com:vml" Requires="v">
                <p:oleObj spid="_x0000_s100364" name="Equation" r:id="rId3" imgW="6108480" imgH="596880" progId="Equation.3">
                  <p:embed/>
                </p:oleObj>
              </mc:Choice>
              <mc:Fallback>
                <p:oleObj name="Equation" r:id="rId3" imgW="6108480" imgH="5968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981075"/>
                        <a:ext cx="6311900" cy="608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357" name="Rectangle 5">
            <a:extLst>
              <a:ext uri="{FF2B5EF4-FFF2-40B4-BE49-F238E27FC236}">
                <a16:creationId xmlns:a16="http://schemas.microsoft.com/office/drawing/2014/main" id="{7F50EE01-C04A-4BFA-878B-CD0E529F38B3}"/>
              </a:ext>
            </a:extLst>
          </p:cNvPr>
          <p:cNvSpPr>
            <a:spLocks noChangeArrowheads="1"/>
          </p:cNvSpPr>
          <p:nvPr/>
        </p:nvSpPr>
        <p:spPr bwMode="auto">
          <a:xfrm>
            <a:off x="36513" y="1844675"/>
            <a:ext cx="417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Putting this in the equation for </a:t>
            </a:r>
            <a:r>
              <a:rPr lang="en-GB" altLang="en-US" sz="2400" i="1">
                <a:latin typeface="Times New Roman" panose="02020603050405020304" pitchFamily="18" charset="0"/>
              </a:rPr>
              <a:t>s</a:t>
            </a:r>
            <a:r>
              <a:rPr lang="en-GB" altLang="en-US" sz="2400">
                <a:latin typeface="Times New Roman" panose="02020603050405020304" pitchFamily="18" charset="0"/>
              </a:rPr>
              <a:t>:</a:t>
            </a:r>
          </a:p>
        </p:txBody>
      </p:sp>
      <p:sp>
        <p:nvSpPr>
          <p:cNvPr id="100358" name="Rectangle 6">
            <a:extLst>
              <a:ext uri="{FF2B5EF4-FFF2-40B4-BE49-F238E27FC236}">
                <a16:creationId xmlns:a16="http://schemas.microsoft.com/office/drawing/2014/main" id="{99965AE8-3B26-4CE8-9AD3-C61B32A6713A}"/>
              </a:ext>
            </a:extLst>
          </p:cNvPr>
          <p:cNvSpPr>
            <a:spLocks noChangeArrowheads="1"/>
          </p:cNvSpPr>
          <p:nvPr/>
        </p:nvSpPr>
        <p:spPr bwMode="auto">
          <a:xfrm>
            <a:off x="0"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E"/>
          </a:p>
        </p:txBody>
      </p:sp>
      <p:graphicFrame>
        <p:nvGraphicFramePr>
          <p:cNvPr id="100359" name="Object 7">
            <a:extLst>
              <a:ext uri="{FF2B5EF4-FFF2-40B4-BE49-F238E27FC236}">
                <a16:creationId xmlns:a16="http://schemas.microsoft.com/office/drawing/2014/main" id="{7D67F677-B0C2-4D08-A733-4D768F2049BA}"/>
              </a:ext>
            </a:extLst>
          </p:cNvPr>
          <p:cNvGraphicFramePr>
            <a:graphicFrameLocks noChangeAspect="1"/>
          </p:cNvGraphicFramePr>
          <p:nvPr/>
        </p:nvGraphicFramePr>
        <p:xfrm>
          <a:off x="1839913" y="2581275"/>
          <a:ext cx="5395912" cy="981075"/>
        </p:xfrm>
        <a:graphic>
          <a:graphicData uri="http://schemas.openxmlformats.org/presentationml/2006/ole">
            <mc:AlternateContent xmlns:mc="http://schemas.openxmlformats.org/markup-compatibility/2006">
              <mc:Choice xmlns:v="urn:schemas-microsoft-com:vml" Requires="v">
                <p:oleObj spid="_x0000_s100365" name="Equation" r:id="rId5" imgW="5219640" imgH="965160" progId="Equation.3">
                  <p:embed/>
                </p:oleObj>
              </mc:Choice>
              <mc:Fallback>
                <p:oleObj name="Equation" r:id="rId5" imgW="5219640" imgH="96516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9913" y="2581275"/>
                        <a:ext cx="5395912" cy="98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360" name="Rectangle 8">
            <a:extLst>
              <a:ext uri="{FF2B5EF4-FFF2-40B4-BE49-F238E27FC236}">
                <a16:creationId xmlns:a16="http://schemas.microsoft.com/office/drawing/2014/main" id="{491B380A-980A-4D1C-BC74-13558DA58366}"/>
              </a:ext>
            </a:extLst>
          </p:cNvPr>
          <p:cNvSpPr>
            <a:spLocks noChangeArrowheads="1"/>
          </p:cNvSpPr>
          <p:nvPr/>
        </p:nvSpPr>
        <p:spPr bwMode="auto">
          <a:xfrm>
            <a:off x="34925" y="4149725"/>
            <a:ext cx="7632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This works out to be </a:t>
            </a:r>
            <a:r>
              <a:rPr lang="en-GB" altLang="en-US" sz="2400" i="1">
                <a:latin typeface="Times New Roman" panose="02020603050405020304" pitchFamily="18" charset="0"/>
              </a:rPr>
              <a:t>s</a:t>
            </a:r>
            <a:r>
              <a:rPr lang="en-GB" altLang="en-US" sz="2400" baseline="30000">
                <a:latin typeface="Times New Roman" panose="02020603050405020304" pitchFamily="18" charset="0"/>
              </a:rPr>
              <a:t>2</a:t>
            </a:r>
            <a:r>
              <a:rPr lang="en-GB" altLang="en-US" sz="2400">
                <a:latin typeface="Times New Roman" panose="02020603050405020304" pitchFamily="18" charset="0"/>
              </a:rPr>
              <a:t> = 3748.5 / 123 = 30.476, so </a:t>
            </a:r>
            <a:r>
              <a:rPr lang="en-GB" altLang="en-US" sz="2400" i="1">
                <a:latin typeface="Times New Roman" panose="02020603050405020304" pitchFamily="18" charset="0"/>
              </a:rPr>
              <a:t>s</a:t>
            </a:r>
            <a:r>
              <a:rPr lang="en-GB" altLang="en-US" sz="2400">
                <a:latin typeface="Times New Roman" panose="02020603050405020304" pitchFamily="18" charset="0"/>
              </a:rPr>
              <a:t> = 5.52.</a:t>
            </a:r>
            <a:r>
              <a:rPr lang="en-US" altLang="en-US" sz="2400">
                <a:latin typeface="Times New Roman" panose="02020603050405020304" pitchFamily="18" charset="0"/>
              </a:rPr>
              <a:t> </a:t>
            </a:r>
          </a:p>
        </p:txBody>
      </p:sp>
      <p:sp>
        <p:nvSpPr>
          <p:cNvPr id="100361" name="Text Box 9">
            <a:extLst>
              <a:ext uri="{FF2B5EF4-FFF2-40B4-BE49-F238E27FC236}">
                <a16:creationId xmlns:a16="http://schemas.microsoft.com/office/drawing/2014/main" id="{BBE6EC63-9A75-471B-B3CE-FE589C8C87D5}"/>
              </a:ext>
            </a:extLst>
          </p:cNvPr>
          <p:cNvSpPr txBox="1">
            <a:spLocks noChangeArrowheads="1"/>
          </p:cNvSpPr>
          <p:nvPr/>
        </p:nvSpPr>
        <p:spPr bwMode="auto">
          <a:xfrm>
            <a:off x="971550" y="5780088"/>
            <a:ext cx="7204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IE" altLang="en-US" sz="2400" b="1">
                <a:latin typeface="Times New Roman" panose="02020603050405020304" pitchFamily="18" charset="0"/>
              </a:rPr>
              <a:t>Do the same calculations for the second data set now!!</a:t>
            </a:r>
            <a:endParaRPr lang="en-US" altLang="en-US" sz="2400" b="1">
              <a:latin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4A12F1FD-4001-4400-AC4A-5F1626B25E01}"/>
              </a:ext>
            </a:extLst>
          </p:cNvPr>
          <p:cNvSpPr>
            <a:spLocks noChangeArrowheads="1"/>
          </p:cNvSpPr>
          <p:nvPr/>
        </p:nvSpPr>
        <p:spPr bwMode="auto">
          <a:xfrm>
            <a:off x="34925" y="115888"/>
            <a:ext cx="80565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For the second data set, the first sum, of the midpoints times the </a:t>
            </a:r>
          </a:p>
          <a:p>
            <a:r>
              <a:rPr lang="en-GB" altLang="en-US" sz="2400">
                <a:latin typeface="Times New Roman" panose="02020603050405020304" pitchFamily="18" charset="0"/>
              </a:rPr>
              <a:t>frequencies, is 1,015, giving an </a:t>
            </a:r>
            <a:r>
              <a:rPr lang="en-GB" altLang="en-US" sz="2400" u="sng">
                <a:latin typeface="Times New Roman" panose="02020603050405020304" pitchFamily="18" charset="0"/>
              </a:rPr>
              <a:t>estimate for the mean</a:t>
            </a:r>
            <a:r>
              <a:rPr lang="en-GB" altLang="en-US" sz="2400">
                <a:latin typeface="Times New Roman" panose="02020603050405020304" pitchFamily="18" charset="0"/>
              </a:rPr>
              <a:t> of 8.32.</a:t>
            </a:r>
          </a:p>
        </p:txBody>
      </p:sp>
      <p:sp>
        <p:nvSpPr>
          <p:cNvPr id="101379" name="Rectangle 3">
            <a:extLst>
              <a:ext uri="{FF2B5EF4-FFF2-40B4-BE49-F238E27FC236}">
                <a16:creationId xmlns:a16="http://schemas.microsoft.com/office/drawing/2014/main" id="{F49D83E9-CCF0-4ACD-BD06-0528C55554CD}"/>
              </a:ext>
            </a:extLst>
          </p:cNvPr>
          <p:cNvSpPr>
            <a:spLocks noChangeArrowheads="1"/>
          </p:cNvSpPr>
          <p:nvPr/>
        </p:nvSpPr>
        <p:spPr bwMode="auto">
          <a:xfrm>
            <a:off x="34925" y="1301750"/>
            <a:ext cx="89614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The estimate of the standard deviation goes as follows. The ‘sum of the </a:t>
            </a:r>
          </a:p>
          <a:p>
            <a:r>
              <a:rPr lang="en-GB" altLang="en-US" sz="2400">
                <a:latin typeface="Times New Roman" panose="02020603050405020304" pitchFamily="18" charset="0"/>
              </a:rPr>
              <a:t>squares’ is:</a:t>
            </a:r>
          </a:p>
        </p:txBody>
      </p:sp>
      <p:sp>
        <p:nvSpPr>
          <p:cNvPr id="101380" name="Rectangle 4">
            <a:extLst>
              <a:ext uri="{FF2B5EF4-FFF2-40B4-BE49-F238E27FC236}">
                <a16:creationId xmlns:a16="http://schemas.microsoft.com/office/drawing/2014/main" id="{5FBF15FC-7078-4A63-BEA9-2C9344D9CC64}"/>
              </a:ext>
            </a:extLst>
          </p:cNvPr>
          <p:cNvSpPr>
            <a:spLocks noChangeArrowheads="1"/>
          </p:cNvSpPr>
          <p:nvPr/>
        </p:nvSpPr>
        <p:spPr bwMode="auto">
          <a:xfrm>
            <a:off x="0" y="324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E"/>
          </a:p>
        </p:txBody>
      </p:sp>
      <p:graphicFrame>
        <p:nvGraphicFramePr>
          <p:cNvPr id="101381" name="Object 5">
            <a:extLst>
              <a:ext uri="{FF2B5EF4-FFF2-40B4-BE49-F238E27FC236}">
                <a16:creationId xmlns:a16="http://schemas.microsoft.com/office/drawing/2014/main" id="{8CE9AFA5-1F98-45D7-B0BD-0E77148BB1AF}"/>
              </a:ext>
            </a:extLst>
          </p:cNvPr>
          <p:cNvGraphicFramePr>
            <a:graphicFrameLocks noChangeAspect="1"/>
          </p:cNvGraphicFramePr>
          <p:nvPr/>
        </p:nvGraphicFramePr>
        <p:xfrm>
          <a:off x="1193800" y="2205038"/>
          <a:ext cx="6850063" cy="608012"/>
        </p:xfrm>
        <a:graphic>
          <a:graphicData uri="http://schemas.openxmlformats.org/presentationml/2006/ole">
            <mc:AlternateContent xmlns:mc="http://schemas.openxmlformats.org/markup-compatibility/2006">
              <mc:Choice xmlns:v="urn:schemas-microsoft-com:vml" Requires="v">
                <p:oleObj spid="_x0000_s101388" name="Equation" r:id="rId3" imgW="6629400" imgH="596880" progId="Equation.3">
                  <p:embed/>
                </p:oleObj>
              </mc:Choice>
              <mc:Fallback>
                <p:oleObj name="Equation" r:id="rId3" imgW="6629400" imgH="5968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3800" y="2205038"/>
                        <a:ext cx="6850063" cy="60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1382" name="Rectangle 6">
            <a:extLst>
              <a:ext uri="{FF2B5EF4-FFF2-40B4-BE49-F238E27FC236}">
                <a16:creationId xmlns:a16="http://schemas.microsoft.com/office/drawing/2014/main" id="{8120FC74-CA96-4837-95E9-7DF23FBB4F14}"/>
              </a:ext>
            </a:extLst>
          </p:cNvPr>
          <p:cNvSpPr>
            <a:spLocks noChangeArrowheads="1"/>
          </p:cNvSpPr>
          <p:nvPr/>
        </p:nvSpPr>
        <p:spPr bwMode="auto">
          <a:xfrm>
            <a:off x="34925" y="3068638"/>
            <a:ext cx="4251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Putting this in the equation for </a:t>
            </a:r>
            <a:r>
              <a:rPr lang="en-GB" altLang="en-US" sz="2400" i="1">
                <a:latin typeface="Times New Roman" panose="02020603050405020304" pitchFamily="18" charset="0"/>
              </a:rPr>
              <a:t>s</a:t>
            </a:r>
            <a:r>
              <a:rPr lang="en-GB" altLang="en-US" sz="2400">
                <a:latin typeface="Times New Roman" panose="02020603050405020304" pitchFamily="18" charset="0"/>
              </a:rPr>
              <a:t>:</a:t>
            </a:r>
            <a:r>
              <a:rPr lang="en-US" altLang="en-US" sz="2400">
                <a:latin typeface="Times New Roman" panose="02020603050405020304" pitchFamily="18" charset="0"/>
              </a:rPr>
              <a:t> </a:t>
            </a:r>
          </a:p>
        </p:txBody>
      </p:sp>
      <p:sp>
        <p:nvSpPr>
          <p:cNvPr id="101383" name="Rectangle 7">
            <a:extLst>
              <a:ext uri="{FF2B5EF4-FFF2-40B4-BE49-F238E27FC236}">
                <a16:creationId xmlns:a16="http://schemas.microsoft.com/office/drawing/2014/main" id="{8FE2A50D-E7A7-4CCD-B1AA-19C3E5D74C6A}"/>
              </a:ext>
            </a:extLst>
          </p:cNvPr>
          <p:cNvSpPr>
            <a:spLocks noChangeArrowheads="1"/>
          </p:cNvSpPr>
          <p:nvPr/>
        </p:nvSpPr>
        <p:spPr bwMode="auto">
          <a:xfrm>
            <a:off x="0"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E"/>
          </a:p>
        </p:txBody>
      </p:sp>
      <p:graphicFrame>
        <p:nvGraphicFramePr>
          <p:cNvPr id="101384" name="Object 8">
            <a:extLst>
              <a:ext uri="{FF2B5EF4-FFF2-40B4-BE49-F238E27FC236}">
                <a16:creationId xmlns:a16="http://schemas.microsoft.com/office/drawing/2014/main" id="{EEE3E431-BF41-493E-A434-B262E1CFBD70}"/>
              </a:ext>
            </a:extLst>
          </p:cNvPr>
          <p:cNvGraphicFramePr>
            <a:graphicFrameLocks noChangeAspect="1"/>
          </p:cNvGraphicFramePr>
          <p:nvPr/>
        </p:nvGraphicFramePr>
        <p:xfrm>
          <a:off x="1908175" y="3716338"/>
          <a:ext cx="5454650" cy="982662"/>
        </p:xfrm>
        <a:graphic>
          <a:graphicData uri="http://schemas.openxmlformats.org/presentationml/2006/ole">
            <mc:AlternateContent xmlns:mc="http://schemas.openxmlformats.org/markup-compatibility/2006">
              <mc:Choice xmlns:v="urn:schemas-microsoft-com:vml" Requires="v">
                <p:oleObj spid="_x0000_s101389" name="Equation" r:id="rId5" imgW="5283000" imgH="965160" progId="Equation.3">
                  <p:embed/>
                </p:oleObj>
              </mc:Choice>
              <mc:Fallback>
                <p:oleObj name="Equation" r:id="rId5" imgW="5283000" imgH="96516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3716338"/>
                        <a:ext cx="5454650" cy="982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1385" name="Rectangle 9">
            <a:extLst>
              <a:ext uri="{FF2B5EF4-FFF2-40B4-BE49-F238E27FC236}">
                <a16:creationId xmlns:a16="http://schemas.microsoft.com/office/drawing/2014/main" id="{EBEC8AE0-BDAE-4A26-B38E-73C074C38D9D}"/>
              </a:ext>
            </a:extLst>
          </p:cNvPr>
          <p:cNvSpPr>
            <a:spLocks noChangeArrowheads="1"/>
          </p:cNvSpPr>
          <p:nvPr/>
        </p:nvSpPr>
        <p:spPr bwMode="auto">
          <a:xfrm>
            <a:off x="34925" y="5229225"/>
            <a:ext cx="5624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sz="2400">
                <a:latin typeface="Times New Roman" panose="02020603050405020304" pitchFamily="18" charset="0"/>
              </a:rPr>
              <a:t>This works out to be </a:t>
            </a:r>
            <a:r>
              <a:rPr lang="en-GB" altLang="en-US" sz="2400" i="1">
                <a:latin typeface="Times New Roman" panose="02020603050405020304" pitchFamily="18" charset="0"/>
              </a:rPr>
              <a:t>s</a:t>
            </a:r>
            <a:r>
              <a:rPr lang="en-GB" altLang="en-US" sz="2400" baseline="30000">
                <a:latin typeface="Times New Roman" panose="02020603050405020304" pitchFamily="18" charset="0"/>
              </a:rPr>
              <a:t>2</a:t>
            </a:r>
            <a:r>
              <a:rPr lang="en-GB" altLang="en-US" sz="2400">
                <a:latin typeface="Times New Roman" panose="02020603050405020304" pitchFamily="18" charset="0"/>
              </a:rPr>
              <a:t> = 55.93, so </a:t>
            </a:r>
            <a:r>
              <a:rPr lang="en-GB" altLang="en-US" sz="2400" i="1">
                <a:latin typeface="Times New Roman" panose="02020603050405020304" pitchFamily="18" charset="0"/>
              </a:rPr>
              <a:t>s</a:t>
            </a:r>
            <a:r>
              <a:rPr lang="en-GB" altLang="en-US" sz="2400">
                <a:latin typeface="Times New Roman" panose="02020603050405020304" pitchFamily="18" charset="0"/>
              </a:rPr>
              <a:t> = 7.48.</a:t>
            </a:r>
            <a:r>
              <a:rPr lang="en-US" altLang="en-US" sz="2400">
                <a:latin typeface="Times New Roman" panose="02020603050405020304" pitchFamily="18" charset="0"/>
              </a:rPr>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Text Box 3">
            <a:extLst>
              <a:ext uri="{FF2B5EF4-FFF2-40B4-BE49-F238E27FC236}">
                <a16:creationId xmlns:a16="http://schemas.microsoft.com/office/drawing/2014/main" id="{5E65A504-274F-4065-91D6-559BEDEB11C0}"/>
              </a:ext>
            </a:extLst>
          </p:cNvPr>
          <p:cNvSpPr txBox="1">
            <a:spLocks noChangeArrowheads="1"/>
          </p:cNvSpPr>
          <p:nvPr/>
        </p:nvSpPr>
        <p:spPr bwMode="auto">
          <a:xfrm>
            <a:off x="60325" y="1700213"/>
            <a:ext cx="9174163"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latin typeface="Times New Roman" panose="02020603050405020304" pitchFamily="18" charset="0"/>
              </a:rPr>
              <a:t>Aside from the mean and standard deviation, there are other numbers </a:t>
            </a:r>
          </a:p>
          <a:p>
            <a:r>
              <a:rPr lang="en-GB" altLang="en-US" sz="2400">
                <a:latin typeface="Times New Roman" panose="02020603050405020304" pitchFamily="18" charset="0"/>
              </a:rPr>
              <a:t>that describe the distribution of a large dataset. </a:t>
            </a:r>
          </a:p>
          <a:p>
            <a:endParaRPr lang="en-GB" altLang="en-US" sz="2400">
              <a:latin typeface="Times New Roman" panose="02020603050405020304" pitchFamily="18" charset="0"/>
            </a:endParaRPr>
          </a:p>
          <a:p>
            <a:r>
              <a:rPr lang="en-GB" altLang="en-US" sz="2400">
                <a:latin typeface="Times New Roman" panose="02020603050405020304" pitchFamily="18" charset="0"/>
              </a:rPr>
              <a:t>These are the </a:t>
            </a:r>
            <a:r>
              <a:rPr lang="en-GB" altLang="en-US" sz="2400" b="1">
                <a:latin typeface="Times New Roman" panose="02020603050405020304" pitchFamily="18" charset="0"/>
              </a:rPr>
              <a:t>median</a:t>
            </a:r>
            <a:r>
              <a:rPr lang="en-GB" altLang="en-US" sz="2400">
                <a:latin typeface="Times New Roman" panose="02020603050405020304" pitchFamily="18" charset="0"/>
              </a:rPr>
              <a:t> and the </a:t>
            </a:r>
            <a:r>
              <a:rPr lang="en-GB" altLang="en-US" sz="2400" b="1">
                <a:latin typeface="Times New Roman" panose="02020603050405020304" pitchFamily="18" charset="0"/>
              </a:rPr>
              <a:t>quartiles</a:t>
            </a:r>
            <a:r>
              <a:rPr lang="en-GB" altLang="en-US" sz="2400">
                <a:latin typeface="Times New Roman" panose="02020603050405020304" pitchFamily="18" charset="0"/>
              </a:rPr>
              <a:t>. They will be useful in their own </a:t>
            </a:r>
          </a:p>
          <a:p>
            <a:r>
              <a:rPr lang="en-GB" altLang="en-US" sz="2400">
                <a:latin typeface="Times New Roman" panose="02020603050405020304" pitchFamily="18" charset="0"/>
              </a:rPr>
              <a:t>right, and when they are compared to the mean. </a:t>
            </a:r>
          </a:p>
          <a:p>
            <a:endParaRPr lang="en-GB" altLang="en-US" sz="2400">
              <a:latin typeface="Times New Roman" panose="02020603050405020304" pitchFamily="18" charset="0"/>
            </a:endParaRPr>
          </a:p>
          <a:p>
            <a:r>
              <a:rPr lang="en-GB" altLang="en-US" sz="2400">
                <a:latin typeface="Times New Roman" panose="02020603050405020304" pitchFamily="18" charset="0"/>
              </a:rPr>
              <a:t>The essential difference between these numbers and the mean and </a:t>
            </a:r>
          </a:p>
          <a:p>
            <a:r>
              <a:rPr lang="en-GB" altLang="en-US" sz="2400">
                <a:latin typeface="Times New Roman" panose="02020603050405020304" pitchFamily="18" charset="0"/>
              </a:rPr>
              <a:t>standard deviation is that the median and quartiles are concerned with </a:t>
            </a:r>
          </a:p>
          <a:p>
            <a:r>
              <a:rPr lang="en-GB" altLang="en-US" sz="2400">
                <a:latin typeface="Times New Roman" panose="02020603050405020304" pitchFamily="18" charset="0"/>
              </a:rPr>
              <a:t>the order of a dataset.</a:t>
            </a:r>
          </a:p>
          <a:p>
            <a:pPr eaLnBrk="0" hangingPunct="0"/>
            <a:endParaRPr lang="en-US" altLang="en-US" sz="2400">
              <a:latin typeface="Times New Roman" panose="02020603050405020304" pitchFamily="18" charset="0"/>
            </a:endParaRPr>
          </a:p>
        </p:txBody>
      </p:sp>
      <p:sp>
        <p:nvSpPr>
          <p:cNvPr id="102404" name="Rectangle 4">
            <a:extLst>
              <a:ext uri="{FF2B5EF4-FFF2-40B4-BE49-F238E27FC236}">
                <a16:creationId xmlns:a16="http://schemas.microsoft.com/office/drawing/2014/main" id="{6C5C2F42-B93F-4C96-A05E-7E7369A465DA}"/>
              </a:ext>
            </a:extLst>
          </p:cNvPr>
          <p:cNvSpPr>
            <a:spLocks noGrp="1" noChangeArrowheads="1"/>
          </p:cNvSpPr>
          <p:nvPr>
            <p:ph type="title"/>
          </p:nvPr>
        </p:nvSpPr>
        <p:spPr/>
        <p:txBody>
          <a:bodyPr/>
          <a:lstStyle/>
          <a:p>
            <a:r>
              <a:rPr lang="en-GB" altLang="en-US" sz="3600">
                <a:solidFill>
                  <a:schemeClr val="tx1"/>
                </a:solidFill>
                <a:latin typeface="Comic Sans MS" panose="030F0702030302020204" pitchFamily="66" charset="0"/>
              </a:rPr>
              <a:t>Medians and Quartiles</a:t>
            </a:r>
            <a:endParaRPr lang="en-US" altLang="en-US" sz="3600">
              <a:solidFill>
                <a:schemeClr val="tx1"/>
              </a:solidFill>
              <a:latin typeface="Comic Sans MS" panose="030F0702030302020204" pitchFamily="66"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a:extLst>
              <a:ext uri="{FF2B5EF4-FFF2-40B4-BE49-F238E27FC236}">
                <a16:creationId xmlns:a16="http://schemas.microsoft.com/office/drawing/2014/main" id="{B64B72A2-6331-4E30-87CC-EDD296A2DDE2}"/>
              </a:ext>
            </a:extLst>
          </p:cNvPr>
          <p:cNvSpPr txBox="1">
            <a:spLocks noChangeArrowheads="1"/>
          </p:cNvSpPr>
          <p:nvPr/>
        </p:nvSpPr>
        <p:spPr bwMode="auto">
          <a:xfrm>
            <a:off x="25400" y="66675"/>
            <a:ext cx="1766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solidFill>
                  <a:schemeClr val="hlink"/>
                </a:solidFill>
                <a:latin typeface="Times New Roman" panose="02020603050405020304" pitchFamily="18" charset="0"/>
              </a:rPr>
              <a:t>The Median</a:t>
            </a:r>
            <a:endParaRPr lang="en-US" altLang="en-US" sz="2400">
              <a:solidFill>
                <a:schemeClr val="hlink"/>
              </a:solidFill>
              <a:latin typeface="Times New Roman" panose="02020603050405020304" pitchFamily="18" charset="0"/>
            </a:endParaRPr>
          </a:p>
        </p:txBody>
      </p:sp>
      <p:sp>
        <p:nvSpPr>
          <p:cNvPr id="103427" name="Text Box 3">
            <a:extLst>
              <a:ext uri="{FF2B5EF4-FFF2-40B4-BE49-F238E27FC236}">
                <a16:creationId xmlns:a16="http://schemas.microsoft.com/office/drawing/2014/main" id="{28A58DC3-B984-4873-AE14-22774221E49C}"/>
              </a:ext>
            </a:extLst>
          </p:cNvPr>
          <p:cNvSpPr txBox="1">
            <a:spLocks noChangeArrowheads="1"/>
          </p:cNvSpPr>
          <p:nvPr/>
        </p:nvSpPr>
        <p:spPr bwMode="auto">
          <a:xfrm>
            <a:off x="25400" y="650875"/>
            <a:ext cx="84423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en-US" sz="2400">
                <a:latin typeface="Times New Roman" panose="02020603050405020304" pitchFamily="18" charset="0"/>
              </a:rPr>
              <a:t>The median is that value which is mid-point in the data. Half of the </a:t>
            </a:r>
          </a:p>
          <a:p>
            <a:pPr eaLnBrk="0" hangingPunct="0"/>
            <a:r>
              <a:rPr lang="en-GB" altLang="en-US" sz="2400">
                <a:latin typeface="Times New Roman" panose="02020603050405020304" pitchFamily="18" charset="0"/>
              </a:rPr>
              <a:t>numbers are greater than median, and half are less.</a:t>
            </a:r>
            <a:endParaRPr lang="en-US" altLang="en-US" sz="2400">
              <a:latin typeface="Times New Roman" panose="02020603050405020304" pitchFamily="18" charset="0"/>
            </a:endParaRPr>
          </a:p>
        </p:txBody>
      </p:sp>
      <p:sp>
        <p:nvSpPr>
          <p:cNvPr id="103428" name="Text Box 4">
            <a:extLst>
              <a:ext uri="{FF2B5EF4-FFF2-40B4-BE49-F238E27FC236}">
                <a16:creationId xmlns:a16="http://schemas.microsoft.com/office/drawing/2014/main" id="{75E855FC-101A-43E4-86DE-48F4C7E1DC4E}"/>
              </a:ext>
            </a:extLst>
          </p:cNvPr>
          <p:cNvSpPr txBox="1">
            <a:spLocks noChangeArrowheads="1"/>
          </p:cNvSpPr>
          <p:nvPr/>
        </p:nvSpPr>
        <p:spPr bwMode="auto">
          <a:xfrm>
            <a:off x="25400" y="1882775"/>
            <a:ext cx="89804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en-US" sz="2400">
                <a:latin typeface="Times New Roman" panose="02020603050405020304" pitchFamily="18" charset="0"/>
              </a:rPr>
              <a:t>This is straightforward in the case of an odd number of values, as in the </a:t>
            </a:r>
          </a:p>
          <a:p>
            <a:pPr eaLnBrk="0" hangingPunct="0"/>
            <a:r>
              <a:rPr lang="en-GB" altLang="en-US" sz="2400">
                <a:latin typeface="Times New Roman" panose="02020603050405020304" pitchFamily="18" charset="0"/>
              </a:rPr>
              <a:t>following case:</a:t>
            </a:r>
            <a:endParaRPr lang="en-US" altLang="en-US" sz="2400">
              <a:latin typeface="Times New Roman" panose="02020603050405020304" pitchFamily="18" charset="0"/>
            </a:endParaRPr>
          </a:p>
        </p:txBody>
      </p:sp>
      <p:sp>
        <p:nvSpPr>
          <p:cNvPr id="103429" name="Text Box 5">
            <a:extLst>
              <a:ext uri="{FF2B5EF4-FFF2-40B4-BE49-F238E27FC236}">
                <a16:creationId xmlns:a16="http://schemas.microsoft.com/office/drawing/2014/main" id="{E3BA1AA3-8889-42AC-BB14-35C5B1556513}"/>
              </a:ext>
            </a:extLst>
          </p:cNvPr>
          <p:cNvSpPr txBox="1">
            <a:spLocks noChangeArrowheads="1"/>
          </p:cNvSpPr>
          <p:nvPr/>
        </p:nvSpPr>
        <p:spPr bwMode="auto">
          <a:xfrm>
            <a:off x="3032125" y="2746375"/>
            <a:ext cx="262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en-US" sz="2400">
                <a:latin typeface="Times New Roman" panose="02020603050405020304" pitchFamily="18" charset="0"/>
              </a:rPr>
              <a:t>1, 4, 5, 6, 10, 11, 12</a:t>
            </a:r>
            <a:endParaRPr lang="en-US" altLang="en-US" sz="2400">
              <a:latin typeface="Times New Roman" panose="02020603050405020304" pitchFamily="18" charset="0"/>
            </a:endParaRPr>
          </a:p>
        </p:txBody>
      </p:sp>
      <p:sp>
        <p:nvSpPr>
          <p:cNvPr id="103430" name="Text Box 6">
            <a:extLst>
              <a:ext uri="{FF2B5EF4-FFF2-40B4-BE49-F238E27FC236}">
                <a16:creationId xmlns:a16="http://schemas.microsoft.com/office/drawing/2014/main" id="{8A06988A-4303-46ED-9591-32B865B81432}"/>
              </a:ext>
            </a:extLst>
          </p:cNvPr>
          <p:cNvSpPr txBox="1">
            <a:spLocks noChangeArrowheads="1"/>
          </p:cNvSpPr>
          <p:nvPr/>
        </p:nvSpPr>
        <p:spPr bwMode="auto">
          <a:xfrm>
            <a:off x="34925" y="3457575"/>
            <a:ext cx="87677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en-US" sz="2400">
                <a:latin typeface="Times New Roman" panose="02020603050405020304" pitchFamily="18" charset="0"/>
              </a:rPr>
              <a:t>These numbers are arranged in order, so it can be seen that 3 numbers </a:t>
            </a:r>
          </a:p>
          <a:p>
            <a:pPr eaLnBrk="0" hangingPunct="0"/>
            <a:r>
              <a:rPr lang="en-GB" altLang="en-US" sz="2400">
                <a:latin typeface="Times New Roman" panose="02020603050405020304" pitchFamily="18" charset="0"/>
              </a:rPr>
              <a:t>are above 6, and 3 below. Thus 6 is the median value.</a:t>
            </a:r>
            <a:endParaRPr lang="en-US" altLang="en-US" sz="2400">
              <a:latin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a:extLst>
              <a:ext uri="{FF2B5EF4-FFF2-40B4-BE49-F238E27FC236}">
                <a16:creationId xmlns:a16="http://schemas.microsoft.com/office/drawing/2014/main" id="{0CD136AD-F4D9-4214-979B-38FB9948E567}"/>
              </a:ext>
            </a:extLst>
          </p:cNvPr>
          <p:cNvSpPr txBox="1">
            <a:spLocks noChangeArrowheads="1"/>
          </p:cNvSpPr>
          <p:nvPr/>
        </p:nvSpPr>
        <p:spPr bwMode="auto">
          <a:xfrm>
            <a:off x="34925" y="66675"/>
            <a:ext cx="89249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en-US" sz="2400">
                <a:latin typeface="Times New Roman" panose="02020603050405020304" pitchFamily="18" charset="0"/>
              </a:rPr>
              <a:t>The situation is slightly different if there are an even number of values, </a:t>
            </a:r>
          </a:p>
          <a:p>
            <a:pPr eaLnBrk="0" hangingPunct="0"/>
            <a:r>
              <a:rPr lang="en-GB" altLang="en-US" sz="2400">
                <a:latin typeface="Times New Roman" panose="02020603050405020304" pitchFamily="18" charset="0"/>
              </a:rPr>
              <a:t>for example</a:t>
            </a:r>
            <a:endParaRPr lang="en-US" altLang="en-US" sz="2400">
              <a:latin typeface="Times New Roman" panose="02020603050405020304" pitchFamily="18" charset="0"/>
            </a:endParaRPr>
          </a:p>
        </p:txBody>
      </p:sp>
      <p:sp>
        <p:nvSpPr>
          <p:cNvPr id="104451" name="Text Box 3">
            <a:extLst>
              <a:ext uri="{FF2B5EF4-FFF2-40B4-BE49-F238E27FC236}">
                <a16:creationId xmlns:a16="http://schemas.microsoft.com/office/drawing/2014/main" id="{388B5792-B50C-4311-AB43-9BB7ABC46A3F}"/>
              </a:ext>
            </a:extLst>
          </p:cNvPr>
          <p:cNvSpPr txBox="1">
            <a:spLocks noChangeArrowheads="1"/>
          </p:cNvSpPr>
          <p:nvPr/>
        </p:nvSpPr>
        <p:spPr bwMode="auto">
          <a:xfrm>
            <a:off x="3121025" y="1120775"/>
            <a:ext cx="307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en-US" sz="2400">
                <a:latin typeface="Times New Roman" panose="02020603050405020304" pitchFamily="18" charset="0"/>
              </a:rPr>
              <a:t>4, 5, 6, 9, 12, 23, 25, 30</a:t>
            </a:r>
            <a:endParaRPr lang="en-US" altLang="en-US" sz="2400">
              <a:latin typeface="Times New Roman" panose="02020603050405020304" pitchFamily="18" charset="0"/>
            </a:endParaRPr>
          </a:p>
        </p:txBody>
      </p:sp>
      <p:sp>
        <p:nvSpPr>
          <p:cNvPr id="104452" name="Text Box 4">
            <a:extLst>
              <a:ext uri="{FF2B5EF4-FFF2-40B4-BE49-F238E27FC236}">
                <a16:creationId xmlns:a16="http://schemas.microsoft.com/office/drawing/2014/main" id="{BDB1921A-0EA2-4726-AF7A-2DFB48D3CDE4}"/>
              </a:ext>
            </a:extLst>
          </p:cNvPr>
          <p:cNvSpPr txBox="1">
            <a:spLocks noChangeArrowheads="1"/>
          </p:cNvSpPr>
          <p:nvPr/>
        </p:nvSpPr>
        <p:spPr bwMode="auto">
          <a:xfrm>
            <a:off x="38100" y="2136775"/>
            <a:ext cx="878205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en-US" sz="2400">
                <a:latin typeface="Times New Roman" panose="02020603050405020304" pitchFamily="18" charset="0"/>
              </a:rPr>
              <a:t>Here the 9 is the 4th number and the 12 the 5th, out of 8 numbers. </a:t>
            </a:r>
          </a:p>
          <a:p>
            <a:pPr eaLnBrk="0" hangingPunct="0"/>
            <a:endParaRPr lang="en-GB" altLang="en-US" sz="2400">
              <a:latin typeface="Times New Roman" panose="02020603050405020304" pitchFamily="18" charset="0"/>
            </a:endParaRPr>
          </a:p>
          <a:p>
            <a:pPr eaLnBrk="0" hangingPunct="0"/>
            <a:r>
              <a:rPr lang="en-GB" altLang="en-US" sz="2400">
                <a:latin typeface="Times New Roman" panose="02020603050405020304" pitchFamily="18" charset="0"/>
              </a:rPr>
              <a:t>Therefore the midway point of the data lies between these two values. </a:t>
            </a:r>
          </a:p>
          <a:p>
            <a:pPr eaLnBrk="0" hangingPunct="0"/>
            <a:endParaRPr lang="en-GB" altLang="en-US" sz="2400">
              <a:latin typeface="Times New Roman" panose="02020603050405020304" pitchFamily="18" charset="0"/>
            </a:endParaRPr>
          </a:p>
          <a:p>
            <a:pPr eaLnBrk="0" hangingPunct="0"/>
            <a:r>
              <a:rPr lang="en-GB" altLang="en-US" sz="2400">
                <a:latin typeface="Times New Roman" panose="02020603050405020304" pitchFamily="18" charset="0"/>
              </a:rPr>
              <a:t>For the median, the value actually quoted is the midpoint of 9 and 12:</a:t>
            </a:r>
            <a:endParaRPr lang="en-US" altLang="en-US" sz="2400">
              <a:latin typeface="Times New Roman" panose="02020603050405020304" pitchFamily="18" charset="0"/>
            </a:endParaRPr>
          </a:p>
        </p:txBody>
      </p:sp>
      <p:sp>
        <p:nvSpPr>
          <p:cNvPr id="104453" name="Text Box 5">
            <a:extLst>
              <a:ext uri="{FF2B5EF4-FFF2-40B4-BE49-F238E27FC236}">
                <a16:creationId xmlns:a16="http://schemas.microsoft.com/office/drawing/2014/main" id="{ADD58D44-E6CA-4FDE-8A1B-CFE620C0B0C6}"/>
              </a:ext>
            </a:extLst>
          </p:cNvPr>
          <p:cNvSpPr txBox="1">
            <a:spLocks noChangeArrowheads="1"/>
          </p:cNvSpPr>
          <p:nvPr/>
        </p:nvSpPr>
        <p:spPr bwMode="auto">
          <a:xfrm>
            <a:off x="3692525" y="4549775"/>
            <a:ext cx="2109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en-US" sz="2400">
                <a:latin typeface="Times New Roman" panose="02020603050405020304" pitchFamily="18" charset="0"/>
              </a:rPr>
              <a:t>(9+12)/2 = 10.5</a:t>
            </a:r>
            <a:endParaRPr lang="en-US" altLang="en-US" sz="2400">
              <a:latin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a:extLst>
              <a:ext uri="{FF2B5EF4-FFF2-40B4-BE49-F238E27FC236}">
                <a16:creationId xmlns:a16="http://schemas.microsoft.com/office/drawing/2014/main" id="{8847C700-6CD9-446E-8BA9-55F2632741E5}"/>
              </a:ext>
            </a:extLst>
          </p:cNvPr>
          <p:cNvSpPr txBox="1">
            <a:spLocks noChangeArrowheads="1"/>
          </p:cNvSpPr>
          <p:nvPr/>
        </p:nvSpPr>
        <p:spPr bwMode="auto">
          <a:xfrm>
            <a:off x="25400" y="76200"/>
            <a:ext cx="1985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solidFill>
                  <a:schemeClr val="hlink"/>
                </a:solidFill>
                <a:latin typeface="Times New Roman" panose="02020603050405020304" pitchFamily="18" charset="0"/>
              </a:rPr>
              <a:t>The Quartiles</a:t>
            </a:r>
          </a:p>
        </p:txBody>
      </p:sp>
      <p:sp>
        <p:nvSpPr>
          <p:cNvPr id="105475" name="Text Box 3">
            <a:extLst>
              <a:ext uri="{FF2B5EF4-FFF2-40B4-BE49-F238E27FC236}">
                <a16:creationId xmlns:a16="http://schemas.microsoft.com/office/drawing/2014/main" id="{8B7FC584-62EC-4FF4-BD3E-4C69699C0212}"/>
              </a:ext>
            </a:extLst>
          </p:cNvPr>
          <p:cNvSpPr txBox="1">
            <a:spLocks noChangeArrowheads="1"/>
          </p:cNvSpPr>
          <p:nvPr/>
        </p:nvSpPr>
        <p:spPr bwMode="auto">
          <a:xfrm>
            <a:off x="25400" y="714375"/>
            <a:ext cx="90058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latin typeface="Times New Roman" panose="02020603050405020304" pitchFamily="18" charset="0"/>
              </a:rPr>
              <a:t>Once a list of numbers has been divided into two groups by the median, </a:t>
            </a:r>
          </a:p>
          <a:p>
            <a:r>
              <a:rPr lang="en-GB" altLang="en-US" sz="2400">
                <a:latin typeface="Times New Roman" panose="02020603050405020304" pitchFamily="18" charset="0"/>
              </a:rPr>
              <a:t>the quartiles take this a step further.</a:t>
            </a:r>
            <a:endParaRPr lang="en-US" altLang="en-US" sz="2400">
              <a:latin typeface="Times New Roman" panose="02020603050405020304" pitchFamily="18" charset="0"/>
            </a:endParaRPr>
          </a:p>
        </p:txBody>
      </p:sp>
      <p:sp>
        <p:nvSpPr>
          <p:cNvPr id="105476" name="Text Box 4">
            <a:extLst>
              <a:ext uri="{FF2B5EF4-FFF2-40B4-BE49-F238E27FC236}">
                <a16:creationId xmlns:a16="http://schemas.microsoft.com/office/drawing/2014/main" id="{A1A65EA4-1A13-4452-A297-AF5FBBB37330}"/>
              </a:ext>
            </a:extLst>
          </p:cNvPr>
          <p:cNvSpPr txBox="1">
            <a:spLocks noChangeArrowheads="1"/>
          </p:cNvSpPr>
          <p:nvPr/>
        </p:nvSpPr>
        <p:spPr bwMode="auto">
          <a:xfrm>
            <a:off x="25400" y="1768475"/>
            <a:ext cx="89344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en-US" sz="2400">
                <a:latin typeface="Times New Roman" panose="02020603050405020304" pitchFamily="18" charset="0"/>
              </a:rPr>
              <a:t>The first quartile divides the lower half, the third quartile divides the </a:t>
            </a:r>
          </a:p>
          <a:p>
            <a:pPr eaLnBrk="0" hangingPunct="0"/>
            <a:r>
              <a:rPr lang="en-GB" altLang="en-US" sz="2400">
                <a:latin typeface="Times New Roman" panose="02020603050405020304" pitchFamily="18" charset="0"/>
              </a:rPr>
              <a:t>upper group, in exactly the same way as the median did for the original </a:t>
            </a:r>
          </a:p>
          <a:p>
            <a:pPr eaLnBrk="0" hangingPunct="0"/>
            <a:r>
              <a:rPr lang="en-GB" altLang="en-US" sz="2400">
                <a:latin typeface="Times New Roman" panose="02020603050405020304" pitchFamily="18" charset="0"/>
              </a:rPr>
              <a:t>list.</a:t>
            </a:r>
            <a:endParaRPr lang="en-US" altLang="en-US" sz="2400">
              <a:latin typeface="Times New Roman" panose="02020603050405020304" pitchFamily="18" charset="0"/>
            </a:endParaRPr>
          </a:p>
        </p:txBody>
      </p:sp>
      <p:sp>
        <p:nvSpPr>
          <p:cNvPr id="105477" name="Text Box 5">
            <a:extLst>
              <a:ext uri="{FF2B5EF4-FFF2-40B4-BE49-F238E27FC236}">
                <a16:creationId xmlns:a16="http://schemas.microsoft.com/office/drawing/2014/main" id="{B7BE6501-CDD4-4187-A62B-32BC82A23BA0}"/>
              </a:ext>
            </a:extLst>
          </p:cNvPr>
          <p:cNvSpPr txBox="1">
            <a:spLocks noChangeArrowheads="1"/>
          </p:cNvSpPr>
          <p:nvPr/>
        </p:nvSpPr>
        <p:spPr bwMode="auto">
          <a:xfrm>
            <a:off x="34925" y="3165475"/>
            <a:ext cx="1335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latin typeface="Times New Roman" panose="02020603050405020304" pitchFamily="18" charset="0"/>
              </a:rPr>
              <a:t>Example</a:t>
            </a:r>
          </a:p>
        </p:txBody>
      </p:sp>
      <p:sp>
        <p:nvSpPr>
          <p:cNvPr id="105478" name="Text Box 6">
            <a:extLst>
              <a:ext uri="{FF2B5EF4-FFF2-40B4-BE49-F238E27FC236}">
                <a16:creationId xmlns:a16="http://schemas.microsoft.com/office/drawing/2014/main" id="{2CB153C0-6AD1-4C04-85AA-0C536F4D131E}"/>
              </a:ext>
            </a:extLst>
          </p:cNvPr>
          <p:cNvSpPr txBox="1">
            <a:spLocks noChangeArrowheads="1"/>
          </p:cNvSpPr>
          <p:nvPr/>
        </p:nvSpPr>
        <p:spPr bwMode="auto">
          <a:xfrm>
            <a:off x="1355725" y="3178175"/>
            <a:ext cx="67960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en-US" sz="2400">
                <a:latin typeface="Times New Roman" panose="02020603050405020304" pitchFamily="18" charset="0"/>
              </a:rPr>
              <a:t>Find the median and quartiles for the following list of </a:t>
            </a:r>
          </a:p>
          <a:p>
            <a:pPr eaLnBrk="0" hangingPunct="0"/>
            <a:r>
              <a:rPr lang="en-GB" altLang="en-US" sz="2400">
                <a:latin typeface="Times New Roman" panose="02020603050405020304" pitchFamily="18" charset="0"/>
              </a:rPr>
              <a:t>numbers:  7, 8, 12, 6, 5, 3, 9</a:t>
            </a:r>
            <a:endParaRPr lang="en-US" altLang="en-US"/>
          </a:p>
        </p:txBody>
      </p:sp>
      <p:sp>
        <p:nvSpPr>
          <p:cNvPr id="105479" name="Text Box 7">
            <a:extLst>
              <a:ext uri="{FF2B5EF4-FFF2-40B4-BE49-F238E27FC236}">
                <a16:creationId xmlns:a16="http://schemas.microsoft.com/office/drawing/2014/main" id="{C93A5388-2FED-4855-AD29-50592F09463A}"/>
              </a:ext>
            </a:extLst>
          </p:cNvPr>
          <p:cNvSpPr txBox="1">
            <a:spLocks noChangeArrowheads="1"/>
          </p:cNvSpPr>
          <p:nvPr/>
        </p:nvSpPr>
        <p:spPr bwMode="auto">
          <a:xfrm>
            <a:off x="34925" y="4384675"/>
            <a:ext cx="6154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latin typeface="Times New Roman" panose="02020603050405020304" pitchFamily="18" charset="0"/>
              </a:rPr>
              <a:t>Step 1:</a:t>
            </a:r>
            <a:r>
              <a:rPr lang="en-US" altLang="en-US" sz="2400">
                <a:latin typeface="Times New Roman" panose="02020603050405020304" pitchFamily="18" charset="0"/>
              </a:rPr>
              <a:t> </a:t>
            </a:r>
            <a:r>
              <a:rPr lang="en-GB" altLang="en-US" sz="2400">
                <a:latin typeface="Times New Roman" panose="02020603050405020304" pitchFamily="18" charset="0"/>
              </a:rPr>
              <a:t>The first step is to arrange them in order:</a:t>
            </a:r>
            <a:endParaRPr lang="en-US" altLang="en-US" sz="2400">
              <a:latin typeface="Times New Roman" panose="02020603050405020304" pitchFamily="18" charset="0"/>
            </a:endParaRPr>
          </a:p>
        </p:txBody>
      </p:sp>
      <p:sp>
        <p:nvSpPr>
          <p:cNvPr id="105480" name="Text Box 8">
            <a:extLst>
              <a:ext uri="{FF2B5EF4-FFF2-40B4-BE49-F238E27FC236}">
                <a16:creationId xmlns:a16="http://schemas.microsoft.com/office/drawing/2014/main" id="{F6F01361-C9FB-4C61-A58E-42A31286D128}"/>
              </a:ext>
            </a:extLst>
          </p:cNvPr>
          <p:cNvSpPr txBox="1">
            <a:spLocks noChangeArrowheads="1"/>
          </p:cNvSpPr>
          <p:nvPr/>
        </p:nvSpPr>
        <p:spPr bwMode="auto">
          <a:xfrm>
            <a:off x="6257925" y="4384675"/>
            <a:ext cx="231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en-US" sz="2400">
                <a:latin typeface="Times New Roman" panose="02020603050405020304" pitchFamily="18" charset="0"/>
              </a:rPr>
              <a:t>3, 5, 6, 7, 8, 9, 12</a:t>
            </a:r>
            <a:endParaRPr lang="en-US" altLang="en-US" sz="2400">
              <a:latin typeface="Times New Roman" panose="02020603050405020304" pitchFamily="18" charset="0"/>
            </a:endParaRPr>
          </a:p>
        </p:txBody>
      </p:sp>
      <p:sp>
        <p:nvSpPr>
          <p:cNvPr id="105481" name="Text Box 9">
            <a:extLst>
              <a:ext uri="{FF2B5EF4-FFF2-40B4-BE49-F238E27FC236}">
                <a16:creationId xmlns:a16="http://schemas.microsoft.com/office/drawing/2014/main" id="{DA5CE635-1A4E-4A36-9BC1-3165E01D9B15}"/>
              </a:ext>
            </a:extLst>
          </p:cNvPr>
          <p:cNvSpPr txBox="1">
            <a:spLocks noChangeArrowheads="1"/>
          </p:cNvSpPr>
          <p:nvPr/>
        </p:nvSpPr>
        <p:spPr bwMode="auto">
          <a:xfrm>
            <a:off x="22225" y="5133975"/>
            <a:ext cx="9080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latin typeface="Times New Roman" panose="02020603050405020304" pitchFamily="18" charset="0"/>
              </a:rPr>
              <a:t>Step 2:</a:t>
            </a:r>
            <a:r>
              <a:rPr lang="en-US" altLang="en-US" sz="2400">
                <a:latin typeface="Times New Roman" panose="02020603050405020304" pitchFamily="18" charset="0"/>
              </a:rPr>
              <a:t> Find the median: There are 7 numbers so the 4th is the median, 7</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a:extLst>
              <a:ext uri="{FF2B5EF4-FFF2-40B4-BE49-F238E27FC236}">
                <a16:creationId xmlns:a16="http://schemas.microsoft.com/office/drawing/2014/main" id="{FB89AFAB-F85C-47BC-8728-13936FFE7EA4}"/>
              </a:ext>
            </a:extLst>
          </p:cNvPr>
          <p:cNvSpPr txBox="1">
            <a:spLocks noChangeArrowheads="1"/>
          </p:cNvSpPr>
          <p:nvPr/>
        </p:nvSpPr>
        <p:spPr bwMode="auto">
          <a:xfrm>
            <a:off x="25400" y="79375"/>
            <a:ext cx="7254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latin typeface="Times New Roman" panose="02020603050405020304" pitchFamily="18" charset="0"/>
              </a:rPr>
              <a:t>Step 3:</a:t>
            </a:r>
            <a:r>
              <a:rPr lang="en-US" altLang="en-US" sz="2400">
                <a:latin typeface="Times New Roman" panose="02020603050405020304" pitchFamily="18" charset="0"/>
              </a:rPr>
              <a:t> Get the 1st quartile from the first half:     </a:t>
            </a:r>
            <a:r>
              <a:rPr lang="en-GB" altLang="en-US" sz="2400">
                <a:latin typeface="Times New Roman" panose="02020603050405020304" pitchFamily="18" charset="0"/>
              </a:rPr>
              <a:t>3, 5, 6, 7</a:t>
            </a:r>
            <a:endParaRPr lang="en-US" altLang="en-US"/>
          </a:p>
        </p:txBody>
      </p:sp>
      <p:sp>
        <p:nvSpPr>
          <p:cNvPr id="106499" name="Text Box 3">
            <a:extLst>
              <a:ext uri="{FF2B5EF4-FFF2-40B4-BE49-F238E27FC236}">
                <a16:creationId xmlns:a16="http://schemas.microsoft.com/office/drawing/2014/main" id="{AC4073B1-C978-47EE-9D00-F7DDCF268702}"/>
              </a:ext>
            </a:extLst>
          </p:cNvPr>
          <p:cNvSpPr txBox="1">
            <a:spLocks noChangeArrowheads="1"/>
          </p:cNvSpPr>
          <p:nvPr/>
        </p:nvSpPr>
        <p:spPr bwMode="auto">
          <a:xfrm>
            <a:off x="1063625" y="701675"/>
            <a:ext cx="7964488"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en-US" sz="2400">
                <a:latin typeface="Times New Roman" panose="02020603050405020304" pitchFamily="18" charset="0"/>
              </a:rPr>
              <a:t>The question arises here as to whether the 7 should be included </a:t>
            </a:r>
          </a:p>
          <a:p>
            <a:pPr eaLnBrk="0" hangingPunct="0"/>
            <a:r>
              <a:rPr lang="en-GB" altLang="en-US" sz="2400">
                <a:latin typeface="Times New Roman" panose="02020603050405020304" pitchFamily="18" charset="0"/>
              </a:rPr>
              <a:t>in the lower list or the higher list. </a:t>
            </a:r>
          </a:p>
          <a:p>
            <a:pPr eaLnBrk="0" hangingPunct="0"/>
            <a:endParaRPr lang="en-GB" altLang="en-US" sz="2400">
              <a:latin typeface="Times New Roman" panose="02020603050405020304" pitchFamily="18" charset="0"/>
            </a:endParaRPr>
          </a:p>
          <a:p>
            <a:pPr eaLnBrk="0" hangingPunct="0"/>
            <a:r>
              <a:rPr lang="en-GB" altLang="en-US" sz="2400">
                <a:latin typeface="Times New Roman" panose="02020603050405020304" pitchFamily="18" charset="0"/>
              </a:rPr>
              <a:t>Logically it should be in both or neither – the convention </a:t>
            </a:r>
          </a:p>
          <a:p>
            <a:pPr eaLnBrk="0" hangingPunct="0"/>
            <a:r>
              <a:rPr lang="en-GB" altLang="en-US" sz="2400">
                <a:latin typeface="Times New Roman" panose="02020603050405020304" pitchFamily="18" charset="0"/>
              </a:rPr>
              <a:t>adopted is that it will be included in both.</a:t>
            </a:r>
            <a:endParaRPr lang="en-US" altLang="en-US" sz="2400">
              <a:latin typeface="Times New Roman" panose="02020603050405020304" pitchFamily="18" charset="0"/>
            </a:endParaRPr>
          </a:p>
        </p:txBody>
      </p:sp>
      <p:sp>
        <p:nvSpPr>
          <p:cNvPr id="106500" name="Text Box 4">
            <a:extLst>
              <a:ext uri="{FF2B5EF4-FFF2-40B4-BE49-F238E27FC236}">
                <a16:creationId xmlns:a16="http://schemas.microsoft.com/office/drawing/2014/main" id="{C55A1A36-A43C-4AC6-A960-EA65C560BE2F}"/>
              </a:ext>
            </a:extLst>
          </p:cNvPr>
          <p:cNvSpPr txBox="1">
            <a:spLocks noChangeArrowheads="1"/>
          </p:cNvSpPr>
          <p:nvPr/>
        </p:nvSpPr>
        <p:spPr bwMode="auto">
          <a:xfrm>
            <a:off x="1089025" y="2784475"/>
            <a:ext cx="7250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en-US" sz="2400">
                <a:latin typeface="Times New Roman" panose="02020603050405020304" pitchFamily="18" charset="0"/>
              </a:rPr>
              <a:t>The quartile is then between 5 and 6, so it is (5+6)/2 = 5.5</a:t>
            </a:r>
            <a:endParaRPr lang="en-US" altLang="en-US" sz="2400">
              <a:latin typeface="Times New Roman" panose="02020603050405020304" pitchFamily="18" charset="0"/>
            </a:endParaRPr>
          </a:p>
        </p:txBody>
      </p:sp>
      <p:sp>
        <p:nvSpPr>
          <p:cNvPr id="106501" name="Text Box 5">
            <a:extLst>
              <a:ext uri="{FF2B5EF4-FFF2-40B4-BE49-F238E27FC236}">
                <a16:creationId xmlns:a16="http://schemas.microsoft.com/office/drawing/2014/main" id="{622C9262-12B8-4D6E-A734-75240915346E}"/>
              </a:ext>
            </a:extLst>
          </p:cNvPr>
          <p:cNvSpPr txBox="1">
            <a:spLocks noChangeArrowheads="1"/>
          </p:cNvSpPr>
          <p:nvPr/>
        </p:nvSpPr>
        <p:spPr bwMode="auto">
          <a:xfrm>
            <a:off x="34925" y="3851275"/>
            <a:ext cx="7813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latin typeface="Times New Roman" panose="02020603050405020304" pitchFamily="18" charset="0"/>
              </a:rPr>
              <a:t>Step 4:</a:t>
            </a:r>
            <a:r>
              <a:rPr lang="en-US" altLang="en-US" sz="2400">
                <a:latin typeface="Times New Roman" panose="02020603050405020304" pitchFamily="18" charset="0"/>
              </a:rPr>
              <a:t> Get the 3rd quartile from the second half:     7, 8, 9, 12</a:t>
            </a:r>
          </a:p>
        </p:txBody>
      </p:sp>
      <p:sp>
        <p:nvSpPr>
          <p:cNvPr id="106502" name="Text Box 6">
            <a:extLst>
              <a:ext uri="{FF2B5EF4-FFF2-40B4-BE49-F238E27FC236}">
                <a16:creationId xmlns:a16="http://schemas.microsoft.com/office/drawing/2014/main" id="{B36CC4B7-3C9C-4E14-9B27-B9F7CEB27B6A}"/>
              </a:ext>
            </a:extLst>
          </p:cNvPr>
          <p:cNvSpPr txBox="1">
            <a:spLocks noChangeArrowheads="1"/>
          </p:cNvSpPr>
          <p:nvPr/>
        </p:nvSpPr>
        <p:spPr bwMode="auto">
          <a:xfrm>
            <a:off x="1038225" y="4625975"/>
            <a:ext cx="6650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en-US" sz="2400">
                <a:latin typeface="Times New Roman" panose="02020603050405020304" pitchFamily="18" charset="0"/>
              </a:rPr>
              <a:t>The quartile is between 8 and 9, so it is (8+9)/2 = 8.5</a:t>
            </a:r>
            <a:endParaRPr lang="en-US" altLang="en-US" sz="2400">
              <a:latin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a:extLst>
              <a:ext uri="{FF2B5EF4-FFF2-40B4-BE49-F238E27FC236}">
                <a16:creationId xmlns:a16="http://schemas.microsoft.com/office/drawing/2014/main" id="{DFC09312-AE75-47C5-BD41-7B2504F999A8}"/>
              </a:ext>
            </a:extLst>
          </p:cNvPr>
          <p:cNvSpPr txBox="1">
            <a:spLocks noChangeArrowheads="1"/>
          </p:cNvSpPr>
          <p:nvPr/>
        </p:nvSpPr>
        <p:spPr bwMode="auto">
          <a:xfrm>
            <a:off x="38100" y="79375"/>
            <a:ext cx="85121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latin typeface="Times New Roman" panose="02020603050405020304" pitchFamily="18" charset="0"/>
              </a:rPr>
              <a:t>Example</a:t>
            </a:r>
            <a:r>
              <a:rPr lang="en-US" altLang="en-US" sz="2400">
                <a:latin typeface="Times New Roman" panose="02020603050405020304" pitchFamily="18" charset="0"/>
              </a:rPr>
              <a:t>  What are the median and quartiles of the following set of </a:t>
            </a:r>
          </a:p>
          <a:p>
            <a:pPr eaLnBrk="0" hangingPunct="0"/>
            <a:r>
              <a:rPr lang="en-US" altLang="en-US" sz="2400">
                <a:latin typeface="Times New Roman" panose="02020603050405020304" pitchFamily="18" charset="0"/>
              </a:rPr>
              <a:t>	      heights:</a:t>
            </a:r>
          </a:p>
        </p:txBody>
      </p:sp>
      <p:sp>
        <p:nvSpPr>
          <p:cNvPr id="107523" name="Text Box 3">
            <a:extLst>
              <a:ext uri="{FF2B5EF4-FFF2-40B4-BE49-F238E27FC236}">
                <a16:creationId xmlns:a16="http://schemas.microsoft.com/office/drawing/2014/main" id="{C4065EC6-9D8D-43F3-95B4-89547C1DFF1F}"/>
              </a:ext>
            </a:extLst>
          </p:cNvPr>
          <p:cNvSpPr txBox="1">
            <a:spLocks noChangeArrowheads="1"/>
          </p:cNvSpPr>
          <p:nvPr/>
        </p:nvSpPr>
        <p:spPr bwMode="auto">
          <a:xfrm>
            <a:off x="2663825" y="447675"/>
            <a:ext cx="429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en-US" sz="2400">
                <a:latin typeface="Times New Roman" panose="02020603050405020304" pitchFamily="18" charset="0"/>
              </a:rPr>
              <a:t>1.7, 1.8, 2.0, 1.6, 1.5, 1.8, 1.9, 1.7</a:t>
            </a:r>
            <a:endParaRPr lang="en-US" altLang="en-US" sz="2400">
              <a:latin typeface="Times New Roman" panose="02020603050405020304" pitchFamily="18" charset="0"/>
            </a:endParaRPr>
          </a:p>
        </p:txBody>
      </p:sp>
      <p:sp>
        <p:nvSpPr>
          <p:cNvPr id="107524" name="Text Box 4">
            <a:extLst>
              <a:ext uri="{FF2B5EF4-FFF2-40B4-BE49-F238E27FC236}">
                <a16:creationId xmlns:a16="http://schemas.microsoft.com/office/drawing/2014/main" id="{2EEAA641-CB52-4FB0-9F4C-CA0731A54DB1}"/>
              </a:ext>
            </a:extLst>
          </p:cNvPr>
          <p:cNvSpPr txBox="1">
            <a:spLocks noChangeArrowheads="1"/>
          </p:cNvSpPr>
          <p:nvPr/>
        </p:nvSpPr>
        <p:spPr bwMode="auto">
          <a:xfrm>
            <a:off x="2422525" y="1108075"/>
            <a:ext cx="4538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solidFill>
                  <a:schemeClr val="hlink"/>
                </a:solidFill>
                <a:latin typeface="Times New Roman" panose="02020603050405020304" pitchFamily="18" charset="0"/>
              </a:rPr>
              <a:t>Do this question now yourselves!!</a:t>
            </a:r>
          </a:p>
        </p:txBody>
      </p:sp>
      <p:sp>
        <p:nvSpPr>
          <p:cNvPr id="107525" name="Text Box 5">
            <a:extLst>
              <a:ext uri="{FF2B5EF4-FFF2-40B4-BE49-F238E27FC236}">
                <a16:creationId xmlns:a16="http://schemas.microsoft.com/office/drawing/2014/main" id="{7EEA7913-E813-43EA-96D3-31CDF734305C}"/>
              </a:ext>
            </a:extLst>
          </p:cNvPr>
          <p:cNvSpPr txBox="1">
            <a:spLocks noChangeArrowheads="1"/>
          </p:cNvSpPr>
          <p:nvPr/>
        </p:nvSpPr>
        <p:spPr bwMode="auto">
          <a:xfrm>
            <a:off x="0" y="1908175"/>
            <a:ext cx="8723313"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1"/>
            <a:r>
              <a:rPr lang="en-GB" altLang="en-US" sz="2400">
                <a:latin typeface="Times New Roman" panose="02020603050405020304" pitchFamily="18" charset="0"/>
              </a:rPr>
              <a:t>Sorting these in order gives:     1.5,  1.6, 1.7, 1.7, 1.8, 1.8, 1.9, 2.0.</a:t>
            </a:r>
          </a:p>
          <a:p>
            <a:pPr lvl="1"/>
            <a:endParaRPr lang="en-GB" altLang="en-US" sz="2400">
              <a:latin typeface="Times New Roman" panose="02020603050405020304" pitchFamily="18" charset="0"/>
            </a:endParaRPr>
          </a:p>
          <a:p>
            <a:pPr lvl="1"/>
            <a:r>
              <a:rPr lang="en-GB" altLang="en-US" sz="2400">
                <a:latin typeface="Times New Roman" panose="02020603050405020304" pitchFamily="18" charset="0"/>
              </a:rPr>
              <a:t>The median will be between 1.7 and 1.8, i.e. 1.75.</a:t>
            </a:r>
          </a:p>
          <a:p>
            <a:pPr lvl="1"/>
            <a:endParaRPr lang="en-GB" altLang="en-US" sz="2400">
              <a:latin typeface="Times New Roman" panose="02020603050405020304" pitchFamily="18" charset="0"/>
            </a:endParaRPr>
          </a:p>
          <a:p>
            <a:pPr lvl="1"/>
            <a:r>
              <a:rPr lang="en-GB" altLang="en-US" sz="2400">
                <a:latin typeface="Times New Roman" panose="02020603050405020304" pitchFamily="18" charset="0"/>
              </a:rPr>
              <a:t>The first quartile will be between 1.6 and 1.7, and so is 1.65.</a:t>
            </a:r>
          </a:p>
          <a:p>
            <a:pPr lvl="1"/>
            <a:endParaRPr lang="en-GB" altLang="en-US" sz="2400">
              <a:latin typeface="Times New Roman" panose="02020603050405020304" pitchFamily="18" charset="0"/>
            </a:endParaRPr>
          </a:p>
          <a:p>
            <a:pPr lvl="1"/>
            <a:r>
              <a:rPr lang="en-GB" altLang="en-US" sz="2400">
                <a:latin typeface="Times New Roman" panose="02020603050405020304" pitchFamily="18" charset="0"/>
              </a:rPr>
              <a:t>Similarly the third is between 1.8 and 1.9, and so is 1.85.</a:t>
            </a:r>
            <a:endParaRPr lang="en-US" altLang="en-US" sz="2400">
              <a:latin typeface="Times New Roman" panose="02020603050405020304" pitchFamily="18" charset="0"/>
            </a:endParaRPr>
          </a:p>
          <a:p>
            <a:pPr eaLnBrk="0" hangingPunct="0"/>
            <a:endParaRPr lang="en-US" altLang="en-US"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7525"/>
                                        </p:tgtEl>
                                        <p:attrNameLst>
                                          <p:attrName>style.visibility</p:attrName>
                                        </p:attrNameLst>
                                      </p:cBhvr>
                                      <p:to>
                                        <p:strVal val="visible"/>
                                      </p:to>
                                    </p:set>
                                    <p:anim calcmode="lin" valueType="num">
                                      <p:cBhvr additive="base">
                                        <p:cTn id="7" dur="500" fill="hold"/>
                                        <p:tgtEl>
                                          <p:spTgt spid="107525"/>
                                        </p:tgtEl>
                                        <p:attrNameLst>
                                          <p:attrName>ppt_x</p:attrName>
                                        </p:attrNameLst>
                                      </p:cBhvr>
                                      <p:tavLst>
                                        <p:tav tm="0">
                                          <p:val>
                                            <p:strVal val="1+#ppt_w/2"/>
                                          </p:val>
                                        </p:tav>
                                        <p:tav tm="100000">
                                          <p:val>
                                            <p:strVal val="#ppt_x"/>
                                          </p:val>
                                        </p:tav>
                                      </p:tavLst>
                                    </p:anim>
                                    <p:anim calcmode="lin" valueType="num">
                                      <p:cBhvr additive="base">
                                        <p:cTn id="8" dur="500" fill="hold"/>
                                        <p:tgtEl>
                                          <p:spTgt spid="1075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5"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a:extLst>
              <a:ext uri="{FF2B5EF4-FFF2-40B4-BE49-F238E27FC236}">
                <a16:creationId xmlns:a16="http://schemas.microsoft.com/office/drawing/2014/main" id="{FD46BA2E-B6B1-4A0C-A2C5-9A2728BE8B1E}"/>
              </a:ext>
            </a:extLst>
          </p:cNvPr>
          <p:cNvSpPr txBox="1">
            <a:spLocks noChangeArrowheads="1"/>
          </p:cNvSpPr>
          <p:nvPr/>
        </p:nvSpPr>
        <p:spPr bwMode="auto">
          <a:xfrm>
            <a:off x="38100" y="63500"/>
            <a:ext cx="7050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en-US" sz="2400" b="1">
                <a:solidFill>
                  <a:schemeClr val="hlink"/>
                </a:solidFill>
                <a:latin typeface="Times New Roman" panose="02020603050405020304" pitchFamily="18" charset="0"/>
              </a:rPr>
              <a:t>Comparing the Mean with the Median and Quartiles</a:t>
            </a:r>
            <a:endParaRPr lang="en-US" altLang="en-US" sz="2400" b="1">
              <a:solidFill>
                <a:schemeClr val="hlink"/>
              </a:solidFill>
              <a:latin typeface="Times New Roman" panose="02020603050405020304" pitchFamily="18" charset="0"/>
            </a:endParaRPr>
          </a:p>
        </p:txBody>
      </p:sp>
      <p:sp>
        <p:nvSpPr>
          <p:cNvPr id="108547" name="Text Box 3">
            <a:extLst>
              <a:ext uri="{FF2B5EF4-FFF2-40B4-BE49-F238E27FC236}">
                <a16:creationId xmlns:a16="http://schemas.microsoft.com/office/drawing/2014/main" id="{8448021C-1713-44AA-B7B9-BE0DC93B5A0D}"/>
              </a:ext>
            </a:extLst>
          </p:cNvPr>
          <p:cNvSpPr txBox="1">
            <a:spLocks noChangeArrowheads="1"/>
          </p:cNvSpPr>
          <p:nvPr/>
        </p:nvSpPr>
        <p:spPr bwMode="auto">
          <a:xfrm>
            <a:off x="25400" y="739775"/>
            <a:ext cx="8610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en-US" sz="2400">
                <a:latin typeface="Times New Roman" panose="02020603050405020304" pitchFamily="18" charset="0"/>
              </a:rPr>
              <a:t>The value of the mean compared to the median and the two quartiles </a:t>
            </a:r>
          </a:p>
          <a:p>
            <a:pPr eaLnBrk="0" hangingPunct="0"/>
            <a:r>
              <a:rPr lang="en-GB" altLang="en-US" sz="2400">
                <a:latin typeface="Times New Roman" panose="02020603050405020304" pitchFamily="18" charset="0"/>
              </a:rPr>
              <a:t>tells us something about the distribution of the numbers in the data. </a:t>
            </a:r>
          </a:p>
          <a:p>
            <a:pPr eaLnBrk="0" hangingPunct="0"/>
            <a:endParaRPr lang="en-GB" altLang="en-US" sz="2400">
              <a:latin typeface="Times New Roman" panose="02020603050405020304" pitchFamily="18" charset="0"/>
            </a:endParaRPr>
          </a:p>
          <a:p>
            <a:pPr eaLnBrk="0" hangingPunct="0"/>
            <a:r>
              <a:rPr lang="en-GB" altLang="en-US" sz="2400">
                <a:latin typeface="Times New Roman" panose="02020603050405020304" pitchFamily="18" charset="0"/>
              </a:rPr>
              <a:t>We are comparing the values of numbers, with their order.</a:t>
            </a:r>
            <a:endParaRPr lang="en-US" altLang="en-US" sz="2400">
              <a:latin typeface="Times New Roman" panose="02020603050405020304" pitchFamily="18" charset="0"/>
            </a:endParaRPr>
          </a:p>
        </p:txBody>
      </p:sp>
      <p:sp>
        <p:nvSpPr>
          <p:cNvPr id="108548" name="Text Box 4">
            <a:extLst>
              <a:ext uri="{FF2B5EF4-FFF2-40B4-BE49-F238E27FC236}">
                <a16:creationId xmlns:a16="http://schemas.microsoft.com/office/drawing/2014/main" id="{5835A8EC-9013-4A96-B152-AC83B21B579D}"/>
              </a:ext>
            </a:extLst>
          </p:cNvPr>
          <p:cNvSpPr txBox="1">
            <a:spLocks noChangeArrowheads="1"/>
          </p:cNvSpPr>
          <p:nvPr/>
        </p:nvSpPr>
        <p:spPr bwMode="auto">
          <a:xfrm>
            <a:off x="34925" y="2568575"/>
            <a:ext cx="89916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latin typeface="Times New Roman" panose="02020603050405020304" pitchFamily="18" charset="0"/>
              </a:rPr>
              <a:t>The conclusions are:</a:t>
            </a:r>
          </a:p>
          <a:p>
            <a:endParaRPr lang="en-GB" altLang="en-US" sz="2400">
              <a:latin typeface="Times New Roman" panose="02020603050405020304" pitchFamily="18" charset="0"/>
            </a:endParaRPr>
          </a:p>
          <a:p>
            <a:pPr>
              <a:buFontTx/>
              <a:buChar char="•"/>
            </a:pPr>
            <a:r>
              <a:rPr lang="en-GB" altLang="en-US" sz="2400">
                <a:latin typeface="Times New Roman" panose="02020603050405020304" pitchFamily="18" charset="0"/>
              </a:rPr>
              <a:t>  If the average is close to the median, then there are as many figures </a:t>
            </a:r>
          </a:p>
          <a:p>
            <a:r>
              <a:rPr lang="en-GB" altLang="en-US" sz="2400">
                <a:latin typeface="Times New Roman" panose="02020603050405020304" pitchFamily="18" charset="0"/>
              </a:rPr>
              <a:t>   above average as below.</a:t>
            </a:r>
          </a:p>
          <a:p>
            <a:endParaRPr lang="en-GB" altLang="en-US" sz="2400">
              <a:latin typeface="Times New Roman" panose="02020603050405020304" pitchFamily="18" charset="0"/>
            </a:endParaRPr>
          </a:p>
          <a:p>
            <a:pPr>
              <a:buFontTx/>
              <a:buChar char="•"/>
            </a:pPr>
            <a:r>
              <a:rPr lang="en-GB" altLang="en-US" sz="2400">
                <a:latin typeface="Times New Roman" panose="02020603050405020304" pitchFamily="18" charset="0"/>
              </a:rPr>
              <a:t>  If the average is closer to the 1st Quartile, then a few of the lower </a:t>
            </a:r>
          </a:p>
          <a:p>
            <a:r>
              <a:rPr lang="en-GB" altLang="en-US" sz="2400">
                <a:latin typeface="Times New Roman" panose="02020603050405020304" pitchFamily="18" charset="0"/>
              </a:rPr>
              <a:t>   figures are ‘dragging’ the average down.</a:t>
            </a:r>
          </a:p>
          <a:p>
            <a:endParaRPr lang="en-GB" altLang="en-US" sz="2400">
              <a:latin typeface="Times New Roman" panose="02020603050405020304" pitchFamily="18" charset="0"/>
            </a:endParaRPr>
          </a:p>
          <a:p>
            <a:pPr>
              <a:buFontTx/>
              <a:buChar char="•"/>
            </a:pPr>
            <a:r>
              <a:rPr lang="en-GB" altLang="en-US" sz="2400">
                <a:latin typeface="Times New Roman" panose="02020603050405020304" pitchFamily="18" charset="0"/>
              </a:rPr>
              <a:t>  If it is closer to the 3rd Quartile, then a few of the higher numbers are </a:t>
            </a:r>
          </a:p>
          <a:p>
            <a:r>
              <a:rPr lang="en-GB" altLang="en-US" sz="2400">
                <a:latin typeface="Times New Roman" panose="02020603050405020304" pitchFamily="18" charset="0"/>
              </a:rPr>
              <a:t>   pulling the average up.</a:t>
            </a:r>
          </a:p>
          <a:p>
            <a:pPr eaLnBrk="0" hangingPunct="0"/>
            <a:endParaRPr lang="en-US" altLang="en-US" sz="2400">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2A872CE-08A5-41FF-963D-12EF84AD996C}"/>
              </a:ext>
            </a:extLst>
          </p:cNvPr>
          <p:cNvSpPr>
            <a:spLocks noGrp="1" noChangeArrowheads="1"/>
          </p:cNvSpPr>
          <p:nvPr>
            <p:ph type="title"/>
          </p:nvPr>
        </p:nvSpPr>
        <p:spPr/>
        <p:txBody>
          <a:bodyPr/>
          <a:lstStyle/>
          <a:p>
            <a:r>
              <a:rPr lang="en-IE" altLang="en-US" sz="3600">
                <a:latin typeface="Comic Sans MS" panose="030F0702030302020204" pitchFamily="66" charset="0"/>
              </a:rPr>
              <a:t>Collecting Data</a:t>
            </a:r>
            <a:endParaRPr lang="en-US" altLang="en-US" sz="3600">
              <a:latin typeface="Comic Sans MS" panose="030F0702030302020204" pitchFamily="66" charset="0"/>
            </a:endParaRPr>
          </a:p>
        </p:txBody>
      </p:sp>
      <p:sp>
        <p:nvSpPr>
          <p:cNvPr id="7171" name="Rectangle 3">
            <a:extLst>
              <a:ext uri="{FF2B5EF4-FFF2-40B4-BE49-F238E27FC236}">
                <a16:creationId xmlns:a16="http://schemas.microsoft.com/office/drawing/2014/main" id="{CEA5D517-5767-4FCC-8AB1-C7AEA5CEA76A}"/>
              </a:ext>
            </a:extLst>
          </p:cNvPr>
          <p:cNvSpPr>
            <a:spLocks noGrp="1" noChangeArrowheads="1"/>
          </p:cNvSpPr>
          <p:nvPr>
            <p:ph type="body" idx="1"/>
          </p:nvPr>
        </p:nvSpPr>
        <p:spPr/>
        <p:txBody>
          <a:bodyPr/>
          <a:lstStyle/>
          <a:p>
            <a:pPr>
              <a:lnSpc>
                <a:spcPct val="90000"/>
              </a:lnSpc>
            </a:pPr>
            <a:r>
              <a:rPr lang="en-IE" altLang="en-US" sz="2400" b="1"/>
              <a:t>Secondary Data</a:t>
            </a:r>
            <a:r>
              <a:rPr lang="en-IE" altLang="en-US" sz="2400"/>
              <a:t>: Data compiled for another purpose, but which we can utilise for our own study</a:t>
            </a:r>
          </a:p>
          <a:p>
            <a:pPr lvl="1">
              <a:lnSpc>
                <a:spcPct val="90000"/>
              </a:lnSpc>
            </a:pPr>
            <a:r>
              <a:rPr lang="en-IE" altLang="en-US" sz="2000"/>
              <a:t>May not know the precise conditions under which the data was collected – treat with caution</a:t>
            </a:r>
          </a:p>
          <a:p>
            <a:pPr lvl="1">
              <a:lnSpc>
                <a:spcPct val="90000"/>
              </a:lnSpc>
            </a:pPr>
            <a:r>
              <a:rPr lang="en-IE" altLang="en-US" sz="2000"/>
              <a:t>Advantage: less time consuming to collect</a:t>
            </a:r>
          </a:p>
          <a:p>
            <a:pPr lvl="1">
              <a:lnSpc>
                <a:spcPct val="90000"/>
              </a:lnSpc>
            </a:pPr>
            <a:r>
              <a:rPr lang="en-IE" altLang="en-US" sz="2000"/>
              <a:t>In some cases more data than you would hope to collect yourself (e.g., census data)</a:t>
            </a:r>
            <a:endParaRPr lang="en-US" altLang="en-US" sz="2000"/>
          </a:p>
          <a:p>
            <a:pPr>
              <a:lnSpc>
                <a:spcPct val="90000"/>
              </a:lnSpc>
              <a:buFontTx/>
              <a:buNone/>
            </a:pPr>
            <a:endParaRPr lang="en-IE" altLang="en-US" sz="2400"/>
          </a:p>
          <a:p>
            <a:pPr>
              <a:lnSpc>
                <a:spcPct val="90000"/>
              </a:lnSpc>
            </a:pPr>
            <a:r>
              <a:rPr lang="en-IE" altLang="en-US" sz="2400"/>
              <a:t>Traditional sources of data</a:t>
            </a:r>
          </a:p>
          <a:p>
            <a:pPr lvl="1">
              <a:lnSpc>
                <a:spcPct val="90000"/>
              </a:lnSpc>
            </a:pPr>
            <a:r>
              <a:rPr lang="en-IE" altLang="en-US" sz="2000"/>
              <a:t>Papers, books, thesis...</a:t>
            </a:r>
          </a:p>
          <a:p>
            <a:pPr>
              <a:lnSpc>
                <a:spcPct val="90000"/>
              </a:lnSpc>
            </a:pPr>
            <a:r>
              <a:rPr lang="en-IE" altLang="en-US" sz="2400"/>
              <a:t>Computerised data</a:t>
            </a:r>
          </a:p>
          <a:p>
            <a:pPr lvl="1">
              <a:lnSpc>
                <a:spcPct val="90000"/>
              </a:lnSpc>
            </a:pPr>
            <a:r>
              <a:rPr lang="en-IE" altLang="en-US" sz="2000"/>
              <a:t>database, CD_ROM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8059561-2D38-4394-8729-A38CF70FF8F8}"/>
              </a:ext>
            </a:extLst>
          </p:cNvPr>
          <p:cNvSpPr>
            <a:spLocks noGrp="1" noChangeArrowheads="1"/>
          </p:cNvSpPr>
          <p:nvPr>
            <p:ph type="title"/>
          </p:nvPr>
        </p:nvSpPr>
        <p:spPr/>
        <p:txBody>
          <a:bodyPr/>
          <a:lstStyle/>
          <a:p>
            <a:r>
              <a:rPr lang="en-IE" altLang="en-US" sz="3600">
                <a:latin typeface="Comic Sans MS" panose="030F0702030302020204" pitchFamily="66" charset="0"/>
              </a:rPr>
              <a:t>Sampling</a:t>
            </a:r>
            <a:endParaRPr lang="en-US" altLang="en-US" sz="3600">
              <a:latin typeface="Comic Sans MS" panose="030F0702030302020204" pitchFamily="66" charset="0"/>
            </a:endParaRPr>
          </a:p>
        </p:txBody>
      </p:sp>
      <p:sp>
        <p:nvSpPr>
          <p:cNvPr id="10243" name="Rectangle 3">
            <a:extLst>
              <a:ext uri="{FF2B5EF4-FFF2-40B4-BE49-F238E27FC236}">
                <a16:creationId xmlns:a16="http://schemas.microsoft.com/office/drawing/2014/main" id="{57072DF5-989B-400F-ADC8-75020EC84AF2}"/>
              </a:ext>
            </a:extLst>
          </p:cNvPr>
          <p:cNvSpPr>
            <a:spLocks noGrp="1" noChangeArrowheads="1"/>
          </p:cNvSpPr>
          <p:nvPr>
            <p:ph type="body" idx="1"/>
          </p:nvPr>
        </p:nvSpPr>
        <p:spPr/>
        <p:txBody>
          <a:bodyPr/>
          <a:lstStyle/>
          <a:p>
            <a:r>
              <a:rPr lang="en-US" altLang="en-US" sz="2400" b="1"/>
              <a:t>Population</a:t>
            </a:r>
            <a:r>
              <a:rPr lang="en-US" altLang="en-US" sz="2400"/>
              <a:t>: All subjects possessing a common characteristic that is being studied. </a:t>
            </a:r>
          </a:p>
          <a:p>
            <a:pPr lvl="1"/>
            <a:r>
              <a:rPr lang="en-IE" altLang="en-US" sz="2400"/>
              <a:t>Depending on the data – can be quite large </a:t>
            </a:r>
          </a:p>
          <a:p>
            <a:pPr lvl="1">
              <a:buFontTx/>
              <a:buNone/>
            </a:pPr>
            <a:endParaRPr lang="en-US" altLang="en-US" sz="2000"/>
          </a:p>
          <a:p>
            <a:r>
              <a:rPr lang="en-US" altLang="en-US" sz="2400" b="1"/>
              <a:t>Sample</a:t>
            </a:r>
            <a:r>
              <a:rPr lang="en-US" altLang="en-US" sz="2400"/>
              <a:t>: </a:t>
            </a:r>
            <a:r>
              <a:rPr lang="en-US" altLang="en-US" sz="2800"/>
              <a:t>A subgroup or subset of the population.</a:t>
            </a:r>
          </a:p>
          <a:p>
            <a:pPr lvl="1"/>
            <a:r>
              <a:rPr lang="en-IE" altLang="en-US" sz="2400"/>
              <a:t>Have different methods of selecting a sample from a population</a:t>
            </a:r>
            <a:endParaRPr lang="en-US" altLang="en-US" sz="2400"/>
          </a:p>
          <a:p>
            <a:pPr lvl="1">
              <a:buFontTx/>
              <a:buNone/>
            </a:pPr>
            <a:endParaRPr lang="en-US" altLang="en-US" sz="2400"/>
          </a:p>
          <a:p>
            <a:endParaRPr lang="en-US"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8CA7FE8B-7FCB-4DD7-92C1-8598FB366D20}"/>
              </a:ext>
            </a:extLst>
          </p:cNvPr>
          <p:cNvSpPr>
            <a:spLocks noGrp="1" noChangeArrowheads="1"/>
          </p:cNvSpPr>
          <p:nvPr>
            <p:ph type="title"/>
          </p:nvPr>
        </p:nvSpPr>
        <p:spPr/>
        <p:txBody>
          <a:bodyPr/>
          <a:lstStyle/>
          <a:p>
            <a:r>
              <a:rPr lang="en-IE" altLang="en-US" sz="3600">
                <a:latin typeface="Comic Sans MS" panose="030F0702030302020204" pitchFamily="66" charset="0"/>
              </a:rPr>
              <a:t>Sampling</a:t>
            </a:r>
            <a:endParaRPr lang="en-US" altLang="en-US" sz="3600">
              <a:latin typeface="Comic Sans MS" panose="030F0702030302020204" pitchFamily="66" charset="0"/>
            </a:endParaRPr>
          </a:p>
        </p:txBody>
      </p:sp>
      <p:sp>
        <p:nvSpPr>
          <p:cNvPr id="11267" name="Rectangle 3">
            <a:extLst>
              <a:ext uri="{FF2B5EF4-FFF2-40B4-BE49-F238E27FC236}">
                <a16:creationId xmlns:a16="http://schemas.microsoft.com/office/drawing/2014/main" id="{0B047D8F-AFD9-4A6B-84DE-C983E4228534}"/>
              </a:ext>
            </a:extLst>
          </p:cNvPr>
          <p:cNvSpPr>
            <a:spLocks noGrp="1" noChangeArrowheads="1"/>
          </p:cNvSpPr>
          <p:nvPr>
            <p:ph type="body" idx="1"/>
          </p:nvPr>
        </p:nvSpPr>
        <p:spPr/>
        <p:txBody>
          <a:bodyPr/>
          <a:lstStyle/>
          <a:p>
            <a:r>
              <a:rPr lang="en-IE" altLang="en-US" sz="2400" b="1"/>
              <a:t>Random Sampling</a:t>
            </a:r>
            <a:r>
              <a:rPr lang="en-IE" altLang="en-US" sz="2400"/>
              <a:t>: </a:t>
            </a:r>
            <a:r>
              <a:rPr lang="en-US" altLang="en-US" sz="2400"/>
              <a:t>Sampling in which the data is collected using chance methods or random numbers. </a:t>
            </a:r>
          </a:p>
          <a:p>
            <a:pPr lvl="1"/>
            <a:r>
              <a:rPr lang="en-IE" altLang="en-US" sz="2000"/>
              <a:t>Every member of the population has an equal chance of being in the sample </a:t>
            </a:r>
            <a:endParaRPr lang="en-US" altLang="en-US" sz="2000"/>
          </a:p>
          <a:p>
            <a:pPr lvl="1"/>
            <a:r>
              <a:rPr lang="en-IE" altLang="en-US" sz="1800"/>
              <a:t>e.g. To estimate the average total length of 18-hole golf courses in Ireland using a random sample of size 20, you would have to list all of the 18-hole courses (the population) select a random sample of 20 of them (using random numbers for example) and find the information on those selected. The average of the sample of 20 would then be an </a:t>
            </a:r>
            <a:r>
              <a:rPr lang="en-IE" altLang="en-US" sz="1800" i="1"/>
              <a:t>estimate</a:t>
            </a:r>
            <a:r>
              <a:rPr lang="en-IE" altLang="en-US" sz="1800"/>
              <a:t> of the population average.  </a:t>
            </a:r>
          </a:p>
          <a:p>
            <a:pPr eaLnBrk="0" hangingPunct="0">
              <a:spcBef>
                <a:spcPct val="0"/>
              </a:spcBef>
              <a:buFontTx/>
              <a:buNone/>
            </a:pPr>
            <a:endParaRPr lang="en-US" altLang="en-US"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3E971368-A8C4-4C16-8242-00FD0544E031}"/>
              </a:ext>
            </a:extLst>
          </p:cNvPr>
          <p:cNvSpPr>
            <a:spLocks noGrp="1" noChangeArrowheads="1"/>
          </p:cNvSpPr>
          <p:nvPr>
            <p:ph type="title"/>
          </p:nvPr>
        </p:nvSpPr>
        <p:spPr/>
        <p:txBody>
          <a:bodyPr/>
          <a:lstStyle/>
          <a:p>
            <a:r>
              <a:rPr lang="en-IE" altLang="en-US" sz="3600">
                <a:latin typeface="Comic Sans MS" panose="030F0702030302020204" pitchFamily="66" charset="0"/>
              </a:rPr>
              <a:t>Sampling</a:t>
            </a:r>
            <a:endParaRPr lang="en-US" altLang="en-US" sz="3600">
              <a:latin typeface="Comic Sans MS" panose="030F0702030302020204" pitchFamily="66" charset="0"/>
            </a:endParaRPr>
          </a:p>
        </p:txBody>
      </p:sp>
      <p:sp>
        <p:nvSpPr>
          <p:cNvPr id="12291" name="Rectangle 3">
            <a:extLst>
              <a:ext uri="{FF2B5EF4-FFF2-40B4-BE49-F238E27FC236}">
                <a16:creationId xmlns:a16="http://schemas.microsoft.com/office/drawing/2014/main" id="{FD7ED172-89D1-4462-BECC-6CC3C6D97DA8}"/>
              </a:ext>
            </a:extLst>
          </p:cNvPr>
          <p:cNvSpPr>
            <a:spLocks noGrp="1" noChangeArrowheads="1"/>
          </p:cNvSpPr>
          <p:nvPr>
            <p:ph type="body" idx="1"/>
          </p:nvPr>
        </p:nvSpPr>
        <p:spPr/>
        <p:txBody>
          <a:bodyPr/>
          <a:lstStyle/>
          <a:p>
            <a:pPr>
              <a:lnSpc>
                <a:spcPct val="90000"/>
              </a:lnSpc>
            </a:pPr>
            <a:r>
              <a:rPr lang="en-US" altLang="en-US" sz="2400" b="1"/>
              <a:t>Stratified Sampling</a:t>
            </a:r>
            <a:r>
              <a:rPr lang="en-US" altLang="en-US" sz="2400"/>
              <a:t>: Sampling in which the population is divided into groups (called strata) according to some characteristic. Each of these strata is then sampled using one of the other sampling techniques. </a:t>
            </a:r>
          </a:p>
          <a:p>
            <a:pPr lvl="1">
              <a:lnSpc>
                <a:spcPct val="90000"/>
              </a:lnSpc>
            </a:pPr>
            <a:r>
              <a:rPr lang="en-IE" altLang="en-US" sz="2000"/>
              <a:t>More sophisticated form of random sampling</a:t>
            </a:r>
          </a:p>
          <a:p>
            <a:pPr lvl="1">
              <a:lnSpc>
                <a:spcPct val="90000"/>
              </a:lnSpc>
            </a:pPr>
            <a:r>
              <a:rPr lang="en-IE" altLang="en-US" sz="1800"/>
              <a:t>e.g. Suppose the committee of the local tennis club wants to find out the opinion of its members on plans for improvements to the club. Its membership is made up of 100 men and 50 women, and they plan to talk to a sample of 30 people.  A random sample may produce a majority of women, or no women at all. To avoid the possibility of such bias, the committee takes a stratified random sample by selecting 10 women at random from the 50 female members and 20 men from the 100 male members.  In other words, the </a:t>
            </a:r>
            <a:r>
              <a:rPr lang="en-IE" altLang="en-US" sz="1800" i="1"/>
              <a:t>proportions</a:t>
            </a:r>
            <a:r>
              <a:rPr lang="en-IE" altLang="en-US" sz="1800"/>
              <a:t> of men and women are the same in the sample as in the population. This sort of stratification may be performed on several variables simultaneously.  </a:t>
            </a:r>
          </a:p>
          <a:p>
            <a:pPr eaLnBrk="0" hangingPunct="0">
              <a:lnSpc>
                <a:spcPct val="90000"/>
              </a:lnSpc>
              <a:spcBef>
                <a:spcPct val="0"/>
              </a:spcBef>
              <a:buFontTx/>
              <a:buNone/>
            </a:pPr>
            <a:endParaRPr lang="en-US" altLang="en-US" sz="180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4789</Words>
  <Application>Microsoft Office PowerPoint</Application>
  <PresentationFormat>On-screen Show (4:3)</PresentationFormat>
  <Paragraphs>724</Paragraphs>
  <Slides>59</Slides>
  <Notes>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59</vt:i4>
      </vt:variant>
    </vt:vector>
  </HeadingPairs>
  <TitlesOfParts>
    <vt:vector size="66" baseType="lpstr">
      <vt:lpstr>Arial</vt:lpstr>
      <vt:lpstr>Comic Sans MS</vt:lpstr>
      <vt:lpstr>Times New Roman</vt:lpstr>
      <vt:lpstr>Symbol</vt:lpstr>
      <vt:lpstr>Default Design</vt:lpstr>
      <vt:lpstr>Microsoft Excel Chart</vt:lpstr>
      <vt:lpstr>Microsoft Equation 3.0</vt:lpstr>
      <vt:lpstr>Information Technology Mathematics</vt:lpstr>
      <vt:lpstr>Statistics </vt:lpstr>
      <vt:lpstr>Statistics</vt:lpstr>
      <vt:lpstr>Sourcing &amp; Collecting Data</vt:lpstr>
      <vt:lpstr>Collecting Data</vt:lpstr>
      <vt:lpstr>Collecting Data</vt:lpstr>
      <vt:lpstr>Sampling</vt:lpstr>
      <vt:lpstr>Sampling</vt:lpstr>
      <vt:lpstr>Sampling</vt:lpstr>
      <vt:lpstr>Statistical Graphs and Charts</vt:lpstr>
      <vt:lpstr>Describing Data</vt:lpstr>
      <vt:lpstr>Describing Data</vt:lpstr>
      <vt:lpstr>PowerPoint Presentation</vt:lpstr>
      <vt:lpstr>PowerPoint Presentation</vt:lpstr>
      <vt:lpstr>PowerPoint Presentation</vt:lpstr>
      <vt:lpstr>PowerPoint Presentation</vt:lpstr>
      <vt:lpstr>Histograms</vt:lpstr>
      <vt:lpstr>Choosing the classes</vt:lpstr>
      <vt:lpstr>Pie Chart</vt:lpstr>
      <vt:lpstr>Bar Charts, Time Series Plots and  Scatter Plots</vt:lpstr>
      <vt:lpstr>Bar Charts</vt:lpstr>
      <vt:lpstr>PowerPoint Presentation</vt:lpstr>
      <vt:lpstr>PowerPoint Presentation</vt:lpstr>
      <vt:lpstr>PowerPoint Presentation</vt:lpstr>
      <vt:lpstr>Time Series Data</vt:lpstr>
      <vt:lpstr>Scatter Plots</vt:lpstr>
      <vt:lpstr>PowerPoint Presentation</vt:lpstr>
      <vt:lpstr>Calculating Statistical Measures</vt:lpstr>
      <vt:lpstr>Statistical measures - numerical</vt:lpstr>
      <vt:lpstr>Indexed Lists and the Summation Notation</vt:lpstr>
      <vt:lpstr>PowerPoint Presentation</vt:lpstr>
      <vt:lpstr>Summation</vt:lpstr>
      <vt:lpstr>Summation</vt:lpstr>
      <vt:lpstr>PowerPoint Presentation</vt:lpstr>
      <vt:lpstr>PowerPoint Presentation</vt:lpstr>
      <vt:lpstr>PowerPoint Presentation</vt:lpstr>
      <vt:lpstr>Mean and Standard Deviation</vt:lpstr>
      <vt:lpstr>PowerPoint Presentation</vt:lpstr>
      <vt:lpstr>PowerPoint Presentation</vt:lpstr>
      <vt:lpstr>PowerPoint Presentation</vt:lpstr>
      <vt:lpstr>PowerPoint Presentation</vt:lpstr>
      <vt:lpstr>PowerPoint Presentation</vt:lpstr>
      <vt:lpstr>PowerPoint Presentation</vt:lpstr>
      <vt:lpstr>Grouped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Medians and Quartiles</vt:lpstr>
      <vt:lpstr>PowerPoint Presentation</vt:lpstr>
      <vt:lpstr>PowerPoint Presentation</vt:lpstr>
      <vt:lpstr>PowerPoint Presentation</vt:lpstr>
      <vt:lpstr>PowerPoint Presentation</vt:lpstr>
      <vt:lpstr>PowerPoint Presentation</vt:lpstr>
      <vt:lpstr>PowerPoint Presentation</vt:lpstr>
    </vt:vector>
  </TitlesOfParts>
  <Company>ITB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Technology Mathematics</dc:title>
  <dc:creator>Laura Keyes</dc:creator>
  <cp:lastModifiedBy>Markus Hofmann</cp:lastModifiedBy>
  <cp:revision>87</cp:revision>
  <dcterms:created xsi:type="dcterms:W3CDTF">2006-11-23T16:28:27Z</dcterms:created>
  <dcterms:modified xsi:type="dcterms:W3CDTF">2019-03-15T10:58:02Z</dcterms:modified>
</cp:coreProperties>
</file>