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ADECB-F6C3-47AC-A44E-956B4CB442FB}" type="datetimeFigureOut">
              <a:rPr lang="fr-CA" smtClean="0"/>
              <a:t>2023-03-13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C7153-EB2D-4830-88EC-C303D69C266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7232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C7153-EB2D-4830-88EC-C303D69C2668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147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EA8D-CBA5-4D9E-9F3E-D3C51BB05E5D}" type="datetimeFigureOut">
              <a:rPr lang="fr-CA" smtClean="0"/>
              <a:t>2023-03-13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2F6D-574F-46E8-8BE3-9E5C84F96A3E}" type="slidenum">
              <a:rPr lang="fr-CA" smtClean="0"/>
              <a:t>‹N°›</a:t>
            </a:fld>
            <a:endParaRPr lang="fr-CA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8388"/>
            <a:ext cx="2296053" cy="1109612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1537" y="6139847"/>
            <a:ext cx="344652" cy="18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8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EA8D-CBA5-4D9E-9F3E-D3C51BB05E5D}" type="datetimeFigureOut">
              <a:rPr lang="fr-CA" smtClean="0"/>
              <a:t>2023-03-13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2F6D-574F-46E8-8BE3-9E5C84F96A3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694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EA8D-CBA5-4D9E-9F3E-D3C51BB05E5D}" type="datetimeFigureOut">
              <a:rPr lang="fr-CA" smtClean="0"/>
              <a:t>2023-03-13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2F6D-574F-46E8-8BE3-9E5C84F96A3E}" type="slidenum">
              <a:rPr lang="fr-CA" smtClean="0"/>
              <a:t>‹N°›</a:t>
            </a:fld>
            <a:endParaRPr lang="fr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2118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EA8D-CBA5-4D9E-9F3E-D3C51BB05E5D}" type="datetimeFigureOut">
              <a:rPr lang="fr-CA" smtClean="0"/>
              <a:t>2023-03-13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2F6D-574F-46E8-8BE3-9E5C84F96A3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45661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EA8D-CBA5-4D9E-9F3E-D3C51BB05E5D}" type="datetimeFigureOut">
              <a:rPr lang="fr-CA" smtClean="0"/>
              <a:t>2023-03-13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2F6D-574F-46E8-8BE3-9E5C84F96A3E}" type="slidenum">
              <a:rPr lang="fr-CA" smtClean="0"/>
              <a:t>‹N°›</a:t>
            </a:fld>
            <a:endParaRPr lang="fr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8732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EA8D-CBA5-4D9E-9F3E-D3C51BB05E5D}" type="datetimeFigureOut">
              <a:rPr lang="fr-CA" smtClean="0"/>
              <a:t>2023-03-13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2F6D-574F-46E8-8BE3-9E5C84F96A3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8340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EA8D-CBA5-4D9E-9F3E-D3C51BB05E5D}" type="datetimeFigureOut">
              <a:rPr lang="fr-CA" smtClean="0"/>
              <a:t>2023-03-13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2F6D-574F-46E8-8BE3-9E5C84F96A3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25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EA8D-CBA5-4D9E-9F3E-D3C51BB05E5D}" type="datetimeFigureOut">
              <a:rPr lang="fr-CA" smtClean="0"/>
              <a:t>2023-03-13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2F6D-574F-46E8-8BE3-9E5C84F96A3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48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55828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EA8D-CBA5-4D9E-9F3E-D3C51BB05E5D}" type="datetimeFigureOut">
              <a:rPr lang="fr-CA" smtClean="0"/>
              <a:t>2023-03-13</a:t>
            </a:fld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2F6D-574F-46E8-8BE3-9E5C84F96A3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940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EA8D-CBA5-4D9E-9F3E-D3C51BB05E5D}" type="datetimeFigureOut">
              <a:rPr lang="fr-CA" smtClean="0"/>
              <a:t>2023-03-13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2F6D-574F-46E8-8BE3-9E5C84F96A3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967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EA8D-CBA5-4D9E-9F3E-D3C51BB05E5D}" type="datetimeFigureOut">
              <a:rPr lang="fr-CA" smtClean="0"/>
              <a:t>2023-03-13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2F6D-574F-46E8-8BE3-9E5C84F96A3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65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EA8D-CBA5-4D9E-9F3E-D3C51BB05E5D}" type="datetimeFigureOut">
              <a:rPr lang="fr-CA" smtClean="0"/>
              <a:t>2023-03-13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2F6D-574F-46E8-8BE3-9E5C84F96A3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0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EA8D-CBA5-4D9E-9F3E-D3C51BB05E5D}" type="datetimeFigureOut">
              <a:rPr lang="fr-CA" smtClean="0"/>
              <a:t>2023-03-13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2F6D-574F-46E8-8BE3-9E5C84F96A3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006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EA8D-CBA5-4D9E-9F3E-D3C51BB05E5D}" type="datetimeFigureOut">
              <a:rPr lang="fr-CA" smtClean="0"/>
              <a:t>2023-03-13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2F6D-574F-46E8-8BE3-9E5C84F96A3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434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EA8D-CBA5-4D9E-9F3E-D3C51BB05E5D}" type="datetimeFigureOut">
              <a:rPr lang="fr-CA" smtClean="0"/>
              <a:t>2023-03-13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2F6D-574F-46E8-8BE3-9E5C84F96A3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971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EA8D-CBA5-4D9E-9F3E-D3C51BB05E5D}" type="datetimeFigureOut">
              <a:rPr lang="fr-CA" smtClean="0"/>
              <a:t>2023-03-13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2F6D-574F-46E8-8BE3-9E5C84F96A3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34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8EA8D-CBA5-4D9E-9F3E-D3C51BB05E5D}" type="datetimeFigureOut">
              <a:rPr lang="fr-CA" smtClean="0"/>
              <a:t>2023-03-13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C02F6D-574F-46E8-8BE3-9E5C84F96A3E}" type="slidenum">
              <a:rPr lang="fr-CA" smtClean="0"/>
              <a:t>‹N°›</a:t>
            </a:fld>
            <a:endParaRPr lang="fr-CA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47" y="5763886"/>
            <a:ext cx="2296053" cy="110961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1118" y="6148438"/>
            <a:ext cx="344652" cy="18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5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build-system.fman.io/qt-designer-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Interface graphique avec </a:t>
            </a:r>
            <a:r>
              <a:rPr lang="fr-CA" dirty="0" err="1"/>
              <a:t>Qt</a:t>
            </a:r>
            <a:r>
              <a:rPr lang="fr-CA" dirty="0"/>
              <a:t> Designer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Programmation orientée objet</a:t>
            </a:r>
          </a:p>
        </p:txBody>
      </p:sp>
    </p:spTree>
    <p:extLst>
      <p:ext uri="{BB962C8B-B14F-4D97-AF65-F5344CB8AC3E}">
        <p14:creationId xmlns:p14="http://schemas.microsoft.com/office/powerpoint/2010/main" val="399974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2133600"/>
            <a:ext cx="9205575" cy="3585275"/>
          </a:xfrm>
        </p:spPr>
        <p:txBody>
          <a:bodyPr/>
          <a:lstStyle/>
          <a:p>
            <a:r>
              <a:rPr lang="fr-CA" dirty="0"/>
              <a:t>Installation du logiciel </a:t>
            </a:r>
            <a:r>
              <a:rPr lang="fr-CA" dirty="0" err="1"/>
              <a:t>Qt</a:t>
            </a:r>
            <a:r>
              <a:rPr lang="fr-CA" dirty="0"/>
              <a:t> Designer.</a:t>
            </a:r>
          </a:p>
          <a:p>
            <a:r>
              <a:rPr lang="fr-CA" dirty="0"/>
              <a:t>Création d’interface graphique en mode drag 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fr-CA" dirty="0"/>
              <a:t> drop.</a:t>
            </a:r>
          </a:p>
          <a:p>
            <a:r>
              <a:rPr lang="fr-CA" dirty="0"/>
              <a:t>Générer le code Python correspondant à notre interface en ligne de commande.</a:t>
            </a:r>
          </a:p>
          <a:p>
            <a:r>
              <a:rPr lang="fr-CA" dirty="0"/>
              <a:t>Créer un programme principal qui utilise notre interface.</a:t>
            </a:r>
          </a:p>
          <a:p>
            <a:r>
              <a:rPr lang="fr-CA" dirty="0"/>
              <a:t>Programmer les gestionnaires d’évènements.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6280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Installation du logiciel </a:t>
            </a:r>
            <a:r>
              <a:rPr lang="fr-CA" dirty="0" err="1"/>
              <a:t>Qt</a:t>
            </a:r>
            <a:r>
              <a:rPr lang="fr-CA" dirty="0"/>
              <a:t> Designer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3296"/>
            <a:ext cx="4633575" cy="4165579"/>
          </a:xfrm>
        </p:spPr>
        <p:txBody>
          <a:bodyPr>
            <a:normAutofit/>
          </a:bodyPr>
          <a:lstStyle/>
          <a:p>
            <a:pPr fontAlgn="base"/>
            <a:r>
              <a:rPr lang="fr-CA" dirty="0"/>
              <a:t>Installer </a:t>
            </a:r>
            <a:r>
              <a:rPr lang="fr-CA" dirty="0" err="1"/>
              <a:t>Qt</a:t>
            </a:r>
            <a:r>
              <a:rPr lang="fr-CA" dirty="0"/>
              <a:t> Designer : </a:t>
            </a:r>
            <a:r>
              <a:rPr lang="fr-CA" dirty="0">
                <a:hlinkClick r:id="rId2"/>
              </a:rPr>
              <a:t>https://build-system.fman.io/qt-designer-download</a:t>
            </a:r>
            <a:endParaRPr lang="fr-CA" dirty="0"/>
          </a:p>
          <a:p>
            <a:r>
              <a:rPr lang="fr-CA" dirty="0"/>
              <a:t>Installer les outils de </a:t>
            </a:r>
            <a:r>
              <a:rPr lang="fr-CA" dirty="0" err="1"/>
              <a:t>Qt</a:t>
            </a:r>
            <a:r>
              <a:rPr lang="fr-CA" dirty="0"/>
              <a:t> Designer en lignes de commandes : </a:t>
            </a:r>
          </a:p>
          <a:p>
            <a:pPr lvl="1"/>
            <a:r>
              <a:rPr lang="fr-CA" dirty="0" err="1"/>
              <a:t>pip</a:t>
            </a:r>
            <a:r>
              <a:rPr lang="fr-CA" dirty="0"/>
              <a:t> </a:t>
            </a:r>
            <a:r>
              <a:rPr lang="fr-CA" dirty="0" err="1"/>
              <a:t>install</a:t>
            </a:r>
            <a:r>
              <a:rPr lang="fr-CA" dirty="0"/>
              <a:t> pyqt5-tools</a:t>
            </a:r>
          </a:p>
          <a:p>
            <a:pPr lvl="1"/>
            <a:r>
              <a:rPr lang="fr-CA" dirty="0" err="1"/>
              <a:t>pip</a:t>
            </a:r>
            <a:r>
              <a:rPr lang="fr-CA" dirty="0"/>
              <a:t> </a:t>
            </a:r>
            <a:r>
              <a:rPr lang="fr-CA" dirty="0" err="1"/>
              <a:t>install</a:t>
            </a:r>
            <a:r>
              <a:rPr lang="fr-CA" dirty="0"/>
              <a:t> pyside2</a:t>
            </a:r>
          </a:p>
          <a:p>
            <a:r>
              <a:rPr lang="fr-CA" dirty="0"/>
              <a:t>Au besoin (si les commandes ne fonctionnent pas) réinstaller python : </a:t>
            </a:r>
            <a:r>
              <a:rPr lang="fr-CA" dirty="0">
                <a:hlinkClick r:id="rId3"/>
              </a:rPr>
              <a:t>https://www.python.org/downloads/</a:t>
            </a:r>
            <a:br>
              <a:rPr lang="fr-CA" dirty="0"/>
            </a:br>
            <a:r>
              <a:rPr lang="fr-CA" dirty="0"/>
              <a:t>en cochant </a:t>
            </a:r>
            <a:r>
              <a:rPr lang="fr-CA" b="1" dirty="0" err="1"/>
              <a:t>Add</a:t>
            </a:r>
            <a:r>
              <a:rPr lang="fr-CA" b="1" dirty="0"/>
              <a:t> Python to PATH</a:t>
            </a:r>
            <a:r>
              <a:rPr lang="fr-CA" dirty="0"/>
              <a:t>.</a:t>
            </a:r>
          </a:p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073" y="1553296"/>
            <a:ext cx="64103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407" y="204354"/>
            <a:ext cx="5991320" cy="663864"/>
          </a:xfrm>
        </p:spPr>
        <p:txBody>
          <a:bodyPr>
            <a:normAutofit fontScale="90000"/>
          </a:bodyPr>
          <a:lstStyle/>
          <a:p>
            <a:r>
              <a:rPr lang="fr-CA" dirty="0"/>
              <a:t>Création d’interface graphique</a:t>
            </a:r>
            <a:br>
              <a:rPr lang="fr-CA" dirty="0"/>
            </a:b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45057"/>
          <a:stretch/>
        </p:blipFill>
        <p:spPr>
          <a:xfrm>
            <a:off x="429871" y="939365"/>
            <a:ext cx="2338267" cy="404018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49810" y="939365"/>
            <a:ext cx="5615472" cy="3558286"/>
          </a:xfrm>
        </p:spPr>
        <p:txBody>
          <a:bodyPr/>
          <a:lstStyle/>
          <a:p>
            <a:r>
              <a:rPr lang="fr-CA" dirty="0"/>
              <a:t>Lancer </a:t>
            </a:r>
            <a:r>
              <a:rPr lang="fr-CA" dirty="0" err="1"/>
              <a:t>Qt</a:t>
            </a:r>
            <a:r>
              <a:rPr lang="fr-CA" dirty="0"/>
              <a:t> Designer et créer une fenêtre d’interface utilisateur.</a:t>
            </a:r>
          </a:p>
          <a:p>
            <a:r>
              <a:rPr lang="fr-CA" dirty="0"/>
              <a:t>Ajouter des objets sur votre interface graphique en les glissant.</a:t>
            </a:r>
          </a:p>
          <a:p>
            <a:pPr lvl="1"/>
            <a:r>
              <a:rPr lang="fr-CA" dirty="0"/>
              <a:t>Les 3 premier qu’on va utiliser sont :</a:t>
            </a:r>
            <a:br>
              <a:rPr lang="fr-CA" dirty="0"/>
            </a:br>
            <a:r>
              <a:rPr lang="fr-CA" dirty="0"/>
              <a:t>Label, </a:t>
            </a:r>
            <a:r>
              <a:rPr lang="fr-CA" dirty="0" err="1"/>
              <a:t>LineEdit</a:t>
            </a:r>
            <a:r>
              <a:rPr lang="fr-CA" dirty="0"/>
              <a:t> et Push </a:t>
            </a:r>
            <a:r>
              <a:rPr lang="fr-CA" dirty="0" err="1"/>
              <a:t>Button</a:t>
            </a:r>
            <a:r>
              <a:rPr lang="fr-CA" dirty="0"/>
              <a:t>.</a:t>
            </a:r>
          </a:p>
          <a:p>
            <a:r>
              <a:rPr lang="fr-CA" dirty="0"/>
              <a:t>Modifier le texte et le nom des objets: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9100" y="1"/>
            <a:ext cx="3672899" cy="686108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615" y="3395576"/>
            <a:ext cx="4624008" cy="3462421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722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Générer le code Python correspondant à notre interface en ligne de commande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Une fois l’interface graphique terminée, on la sauvegarde sous forme de fichier avec l’extension .</a:t>
            </a:r>
            <a:r>
              <a:rPr lang="fr-CA" dirty="0" err="1"/>
              <a:t>ui</a:t>
            </a:r>
            <a:endParaRPr lang="fr-CA" dirty="0"/>
          </a:p>
          <a:p>
            <a:r>
              <a:rPr lang="fr-CA" dirty="0"/>
              <a:t>Ensuite il est possible de faire générer le code Python à partir de ce fichier avec la commande suivant : </a:t>
            </a:r>
            <a:br>
              <a:rPr lang="fr-CA" dirty="0"/>
            </a:br>
            <a:r>
              <a:rPr lang="fr-CA" b="1" dirty="0"/>
              <a:t>pyuic5 </a:t>
            </a:r>
            <a:r>
              <a:rPr lang="fr-CA" b="1" i="1" dirty="0" err="1"/>
              <a:t>mon_interface_graphique</a:t>
            </a:r>
            <a:r>
              <a:rPr lang="fr-CA" b="1" dirty="0" err="1"/>
              <a:t>.ui</a:t>
            </a:r>
            <a:r>
              <a:rPr lang="fr-CA" b="1" dirty="0"/>
              <a:t> -o </a:t>
            </a:r>
            <a:r>
              <a:rPr lang="fr-CA" b="1" i="1" dirty="0"/>
              <a:t>code_interface_genere</a:t>
            </a:r>
            <a:r>
              <a:rPr lang="fr-CA" b="1" dirty="0"/>
              <a:t>.py</a:t>
            </a:r>
          </a:p>
          <a:p>
            <a:pPr lvl="1"/>
            <a:r>
              <a:rPr lang="fr-CA" dirty="0" err="1"/>
              <a:t>mon_interface_graphique.ui</a:t>
            </a:r>
            <a:r>
              <a:rPr lang="fr-CA" dirty="0"/>
              <a:t> est le fichier créé avec </a:t>
            </a:r>
            <a:r>
              <a:rPr lang="fr-CA" dirty="0" err="1"/>
              <a:t>Qt</a:t>
            </a:r>
            <a:r>
              <a:rPr lang="fr-CA" dirty="0"/>
              <a:t> Designer,</a:t>
            </a:r>
          </a:p>
          <a:p>
            <a:pPr lvl="1"/>
            <a:r>
              <a:rPr lang="fr-CA" dirty="0"/>
              <a:t>-o signifie qu’on annonce le fichier de sortie </a:t>
            </a:r>
          </a:p>
          <a:p>
            <a:pPr lvl="1"/>
            <a:r>
              <a:rPr lang="fr-CA" dirty="0"/>
              <a:t>code_interface_genere.py est le nom du fichier python qui sera produit.</a:t>
            </a:r>
          </a:p>
          <a:p>
            <a:r>
              <a:rPr lang="fr-CA" dirty="0"/>
              <a:t>On est maintenant prêt à mettre notre nouveau fichier python dans un projet </a:t>
            </a:r>
            <a:r>
              <a:rPr lang="fr-CA" dirty="0" err="1"/>
              <a:t>PyCharm</a:t>
            </a:r>
            <a:r>
              <a:rPr lang="fr-CA" dirty="0"/>
              <a:t> pour utiliser notre interface graphique.</a:t>
            </a:r>
          </a:p>
        </p:txBody>
      </p:sp>
    </p:spTree>
    <p:extLst>
      <p:ext uri="{BB962C8B-B14F-4D97-AF65-F5344CB8AC3E}">
        <p14:creationId xmlns:p14="http://schemas.microsoft.com/office/powerpoint/2010/main" val="409691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415916"/>
            <a:ext cx="4393430" cy="1680739"/>
          </a:xfrm>
        </p:spPr>
        <p:txBody>
          <a:bodyPr>
            <a:normAutofit fontScale="90000"/>
          </a:bodyPr>
          <a:lstStyle/>
          <a:p>
            <a:r>
              <a:rPr lang="fr-CA" dirty="0"/>
              <a:t>Créer un programme principal qui utilise notre interface</a:t>
            </a:r>
            <a:br>
              <a:rPr lang="fr-CA" dirty="0"/>
            </a:br>
            <a:endParaRPr lang="fr-CA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77334" y="2170545"/>
            <a:ext cx="4476557" cy="35837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Importer notre fichier d’interface graphique, celui converti en Python.</a:t>
            </a:r>
          </a:p>
          <a:p>
            <a:r>
              <a:rPr lang="fr-CA" dirty="0"/>
              <a:t>Importer le module </a:t>
            </a:r>
            <a:r>
              <a:rPr lang="fr-CA" dirty="0" err="1"/>
              <a:t>sys</a:t>
            </a:r>
            <a:endParaRPr lang="fr-CA" dirty="0"/>
          </a:p>
          <a:p>
            <a:r>
              <a:rPr lang="fr-CA" dirty="0"/>
              <a:t>Importer les autres éléments de </a:t>
            </a:r>
            <a:r>
              <a:rPr lang="fr-CA" dirty="0" err="1"/>
              <a:t>Qt</a:t>
            </a:r>
            <a:r>
              <a:rPr lang="fr-CA" dirty="0"/>
              <a:t>.</a:t>
            </a:r>
          </a:p>
          <a:p>
            <a:r>
              <a:rPr lang="fr-CA" dirty="0"/>
              <a:t>Créer une classe qui hérite de </a:t>
            </a:r>
            <a:r>
              <a:rPr lang="fr-CA" dirty="0" err="1"/>
              <a:t>Qt</a:t>
            </a:r>
            <a:r>
              <a:rPr lang="fr-CA" dirty="0"/>
              <a:t> et de notre interface, avec son constructeur.</a:t>
            </a:r>
          </a:p>
          <a:p>
            <a:r>
              <a:rPr lang="fr-CA" dirty="0"/>
              <a:t>Créer et appeler la méthode main() qui sera le point de démarrage de notre programme et qui a pour fonction d’initialiser et démarrer notre interface utilisateur. 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429884" y="-87346"/>
            <a:ext cx="6762115" cy="703269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importer le fichier du 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ui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converti en 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py</a:t>
            </a:r>
            <a:b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code_interface_genere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#Importer le module 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sys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nécessaire à l'exécution.</a:t>
            </a:r>
            <a:b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sys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#Importer la librairie 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QtWidgets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de 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QtDesigner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.</a:t>
            </a:r>
            <a:b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from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PyQt5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QtWidgets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créer une classe qui hérite de 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Qt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et de notre 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ui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.</a:t>
            </a:r>
            <a:b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Nom de ma classe (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demoQt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)         # Nom de mon fichier 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ui</a:t>
            </a:r>
            <a:b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demoQt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QtWidgets.QMainWindow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code_interface_genere.Ui_MainWindow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'''</a:t>
            </a:r>
            <a:b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Nome de la classe : 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demoQt</a:t>
            </a:r>
            <a:b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Héritages :</a:t>
            </a:r>
            <a:b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- 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QtWidgets.QMainWindow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: Type d'interface créé par 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QtDesigner</a:t>
            </a:r>
            <a:b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- 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code_interface_genere.Ui_MainWindow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: Ma classe générée avec 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QtDesigner</a:t>
            </a:r>
            <a:b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'''</a:t>
            </a:r>
            <a:b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parent=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None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'''</a:t>
            </a:r>
            <a:b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Constructeur de la classe</a:t>
            </a:r>
            <a:b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: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param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parent: 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QtWidgets.QMainWindow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et 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code_interface_genere.Ui_MainWindow</a:t>
            </a:r>
            <a:b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'''</a:t>
            </a:r>
            <a:b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# Appeler le constructeur parent avec ma classe en paramètre...</a:t>
            </a:r>
            <a:b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super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demoQt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(parent)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.setupUi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#Préparer l'interface utilisateur.</a:t>
            </a:r>
            <a:b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Créer le main qui lance la fenêtre de 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Qt</a:t>
            </a:r>
            <a:b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():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'''</a:t>
            </a:r>
            <a:b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Méthode main : point d'entré du programme.</a:t>
            </a:r>
            <a:b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Exécution de l'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applicatin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avec l'interface graphique.</a:t>
            </a:r>
            <a:b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'''</a:t>
            </a:r>
            <a:b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app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QtWidgets.QApplication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sys.argv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demoQt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#Nom de ma classe</a:t>
            </a:r>
            <a:b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form.show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app.exec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"__main__"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main()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75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Programmer les gestionnaires d’évènements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5095393" cy="3558286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Ajouter un import</a:t>
            </a:r>
          </a:p>
          <a:p>
            <a:r>
              <a:rPr lang="fr-CA" dirty="0"/>
              <a:t>À l’intérieur de la classe (mais en dehors du constructeur), ajouter des méthodes pour gérer les évènements, par exemple un clic sur un bouton.</a:t>
            </a:r>
          </a:p>
          <a:p>
            <a:r>
              <a:rPr lang="fr-CA" dirty="0"/>
              <a:t>Dans le code des gestionnaires d’évènements, on peut aussi utiliser les autres objets de notre interface graphique, par exemple:</a:t>
            </a:r>
          </a:p>
          <a:p>
            <a:pPr lvl="1"/>
            <a:r>
              <a:rPr lang="fr-CA" dirty="0"/>
              <a:t>obtenir du texte entré par l’utilisateur dans un </a:t>
            </a:r>
            <a:r>
              <a:rPr lang="fr-CA" dirty="0" err="1"/>
              <a:t>LineEdit</a:t>
            </a:r>
            <a:r>
              <a:rPr lang="fr-CA" dirty="0"/>
              <a:t> avec la méthode .</a:t>
            </a:r>
            <a:r>
              <a:rPr lang="fr-CA" dirty="0" err="1"/>
              <a:t>text</a:t>
            </a:r>
            <a:r>
              <a:rPr lang="fr-CA" dirty="0"/>
              <a:t>() </a:t>
            </a:r>
          </a:p>
          <a:p>
            <a:pPr lvl="1"/>
            <a:r>
              <a:rPr lang="fr-CA" dirty="0"/>
              <a:t>modifier le texte d’un Label avec la méthode .</a:t>
            </a:r>
            <a:r>
              <a:rPr lang="fr-CA" dirty="0" err="1"/>
              <a:t>setText</a:t>
            </a:r>
            <a:r>
              <a:rPr lang="fr-CA" dirty="0"/>
              <a:t>("nouveau texte").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72727" y="2612188"/>
            <a:ext cx="5550361" cy="181588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Gérer les évènements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  on _ nom de mon objet _ nom de l'évènement</a:t>
            </a:r>
            <a:b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lang="fr-FR" altLang="fr-FR" sz="1600" dirty="0">
                <a:solidFill>
                  <a:srgbClr val="0033B3"/>
                </a:solidFill>
                <a:latin typeface="JetBrains Mono"/>
              </a:rPr>
              <a:t>@</a:t>
            </a:r>
            <a:r>
              <a:rPr lang="fr-FR" altLang="fr-FR" sz="1600" dirty="0" err="1">
                <a:solidFill>
                  <a:srgbClr val="0033B3"/>
                </a:solidFill>
                <a:latin typeface="JetBrains Mono"/>
              </a:rPr>
              <a:t>pyqtSlot</a:t>
            </a:r>
            <a:r>
              <a:rPr lang="fr-FR" altLang="fr-FR" sz="1600" dirty="0">
                <a:solidFill>
                  <a:srgbClr val="0033B3"/>
                </a:solidFill>
                <a:latin typeface="JetBrains Mono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on_btnEnregistrer_clicked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fr-FR" altLang="fr-FR" sz="1600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 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altLang="fr-FR" sz="1600" i="1" dirty="0">
                <a:solidFill>
                  <a:srgbClr val="8C8C8C"/>
                </a:solidFill>
                <a:latin typeface="JetBrains Mono"/>
              </a:rPr>
              <a:t>'''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altLang="fr-FR" sz="1600" i="1" dirty="0">
                <a:solidFill>
                  <a:srgbClr val="8C8C8C"/>
                </a:solidFill>
                <a:latin typeface="JetBrains Mono"/>
              </a:rPr>
              <a:t>Gestionnaire d'évènement pour le bouton Enregistrer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altLang="fr-FR" sz="1600" i="1" dirty="0">
                <a:solidFill>
                  <a:srgbClr val="8C8C8C"/>
                </a:solidFill>
                <a:latin typeface="JetBrains Mono"/>
              </a:rPr>
              <a:t>'''</a:t>
            </a:r>
            <a:endParaRPr lang="fr-FR" altLang="fr-FR" sz="1600" i="1" dirty="0">
              <a:solidFill>
                <a:srgbClr val="8C8C8C"/>
              </a:solidFill>
              <a:latin typeface="JetBrains Mono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21414" y="4887878"/>
            <a:ext cx="5301674" cy="83099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texte = </a:t>
            </a:r>
            <a:r>
              <a:rPr lang="fr-FR" altLang="fr-FR" sz="1600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.txtIN.text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 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Utilisation des entrées 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LineEdit</a:t>
            </a:r>
            <a:b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lang="fr-FR" altLang="fr-FR" sz="1600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.txtOUT.setText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(texte)  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et des sortie Labels.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i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fr-FR" altLang="fr-FR" sz="1600" i="1" dirty="0" err="1">
                <a:solidFill>
                  <a:srgbClr val="8C8C8C"/>
                </a:solidFill>
                <a:latin typeface="JetBrains Mono"/>
              </a:rPr>
              <a:t>txtIN</a:t>
            </a:r>
            <a:r>
              <a:rPr lang="fr-FR" altLang="fr-FR" sz="1600" i="1" dirty="0">
                <a:solidFill>
                  <a:srgbClr val="8C8C8C"/>
                </a:solidFill>
                <a:latin typeface="JetBrains Mono"/>
              </a:rPr>
              <a:t> et </a:t>
            </a:r>
            <a:r>
              <a:rPr lang="fr-FR" altLang="fr-FR" sz="1600" i="1" dirty="0" err="1">
                <a:solidFill>
                  <a:srgbClr val="8C8C8C"/>
                </a:solidFill>
                <a:latin typeface="JetBrains Mono"/>
              </a:rPr>
              <a:t>txtOUT</a:t>
            </a:r>
            <a:r>
              <a:rPr lang="fr-FR" altLang="fr-FR" sz="1600" i="1" dirty="0">
                <a:solidFill>
                  <a:srgbClr val="8C8C8C"/>
                </a:solidFill>
                <a:latin typeface="JetBrains Mono"/>
              </a:rPr>
              <a:t> sont les noms des objets de l’interface.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772727" y="1991312"/>
            <a:ext cx="3756284" cy="33855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PyQt5.QtCore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pyqtSlot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12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8776" y="189342"/>
            <a:ext cx="10720339" cy="1320800"/>
          </a:xfrm>
        </p:spPr>
        <p:txBody>
          <a:bodyPr/>
          <a:lstStyle/>
          <a:p>
            <a:pPr algn="r"/>
            <a:r>
              <a:rPr lang="fr-CA" dirty="0"/>
              <a:t>Connecter plusieurs boutons au même gestionnaire d’évènement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9698" y="1039088"/>
            <a:ext cx="10559417" cy="48936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signal = évènement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slot = gestionnaire d'évènement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Dans le code généré lors de la transformation du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on a cette ligne qui sert à attacher nos gestionnaires d'évènements aux objets : 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Courier New" panose="02070309020205020404" pitchFamily="49" charset="0"/>
              </a:rPr>
              <a:t>QtCore.QMetaObject.connectSlotsByName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Courier New" panose="02070309020205020404" pitchFamily="49" charset="0"/>
              </a:rPr>
              <a:t>(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Courier New" panose="02070309020205020404" pitchFamily="49" charset="0"/>
              </a:rPr>
              <a:t>MainWindow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Courier New" panose="02070309020205020404" pitchFamily="49" charset="0"/>
              </a:rPr>
              <a:t>)</a:t>
            </a:r>
            <a:endParaRPr kumimoji="0" lang="fr-FR" altLang="fr-FR" b="1" i="0" u="none" strike="noStrike" cap="none" normalizeH="0" baseline="0" dirty="0">
              <a:ln>
                <a:noFill/>
              </a:ln>
              <a:solidFill>
                <a:srgbClr val="201F1E"/>
              </a:solidFill>
              <a:effectLst/>
              <a:latin typeface="JetBrains Mono"/>
              <a:cs typeface="Segoe UI" panose="020B0502040204020203" pitchFamily="34" charset="0"/>
            </a:endParaRPr>
          </a:p>
          <a:p>
            <a:pPr lvl="1" defTabSz="914400">
              <a:buClrTx/>
              <a:buSzTx/>
              <a:buFont typeface="Wingdings" panose="05000000000000000000" pitchFamily="2" charset="2"/>
              <a:buChar char="Ø"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C’est elle</a:t>
            </a:r>
            <a:r>
              <a:rPr kumimoji="0" lang="fr-FR" altLang="fr-FR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qui fait que mon clic sur un bouton déclenche la méthode que j’ai appelé </a:t>
            </a:r>
            <a:r>
              <a:rPr kumimoji="0" lang="fr-FR" altLang="fr-FR" sz="18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on_bouton_clicked</a:t>
            </a:r>
            <a:r>
              <a:rPr lang="fr-FR" altLang="fr-FR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defTabSz="914400">
              <a:buClrTx/>
              <a:buSzTx/>
              <a:buFont typeface="Wingdings" panose="05000000000000000000" pitchFamily="2" charset="2"/>
              <a:buChar char="Ø"/>
            </a:pPr>
            <a:r>
              <a:rPr lang="fr-FR" altLang="fr-FR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C’est elle qui fonctionne avec le décorateur </a:t>
            </a:r>
            <a:r>
              <a:rPr lang="fr-FR" altLang="fr-FR" sz="1800" dirty="0">
                <a:solidFill>
                  <a:srgbClr val="0033B3"/>
                </a:solidFill>
                <a:latin typeface="JetBrains Mono"/>
              </a:rPr>
              <a:t>@</a:t>
            </a:r>
            <a:r>
              <a:rPr lang="fr-FR" altLang="fr-FR" sz="1800" dirty="0" err="1">
                <a:solidFill>
                  <a:srgbClr val="0033B3"/>
                </a:solidFill>
                <a:latin typeface="JetBrains Mono"/>
              </a:rPr>
              <a:t>pyqtSlot</a:t>
            </a:r>
            <a:r>
              <a:rPr lang="fr-FR" altLang="fr-FR" sz="1800" dirty="0">
                <a:solidFill>
                  <a:srgbClr val="0033B3"/>
                </a:solidFill>
                <a:latin typeface="JetBrains Mono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 pourrait la remplacer par la ligne suivante, à mettre dans notre constructeur :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>
              <a:spcAft>
                <a:spcPts val="600"/>
              </a:spcAft>
              <a:buClrTx/>
              <a:buSzTx/>
              <a:buNone/>
            </a:pPr>
            <a:r>
              <a:rPr lang="fr-FR" altLang="fr-FR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fr-FR" altLang="fr-FR" b="1" dirty="0" err="1">
                <a:solidFill>
                  <a:srgbClr val="080808"/>
                </a:solidFill>
                <a:latin typeface="JetBrains Mono"/>
                <a:cs typeface="Courier New" panose="02070309020205020404" pitchFamily="49" charset="0"/>
              </a:rPr>
              <a:t>.mon_bouton.clicked.connect</a:t>
            </a:r>
            <a:r>
              <a:rPr lang="fr-FR" altLang="fr-FR" b="1" dirty="0">
                <a:solidFill>
                  <a:srgbClr val="080808"/>
                </a:solidFill>
                <a:latin typeface="JetBrains Mono"/>
                <a:cs typeface="Courier New" panose="02070309020205020404" pitchFamily="49" charset="0"/>
              </a:rPr>
              <a:t>(</a:t>
            </a:r>
            <a:r>
              <a:rPr lang="fr-FR" altLang="fr-FR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fr-FR" altLang="fr-FR" b="1" dirty="0" err="1">
                <a:solidFill>
                  <a:srgbClr val="080808"/>
                </a:solidFill>
                <a:latin typeface="JetBrains Mono"/>
                <a:cs typeface="Courier New" panose="02070309020205020404" pitchFamily="49" charset="0"/>
              </a:rPr>
              <a:t>.ma_methode</a:t>
            </a:r>
            <a:r>
              <a:rPr lang="fr-FR" altLang="fr-FR" b="1" dirty="0">
                <a:solidFill>
                  <a:srgbClr val="080808"/>
                </a:solidFill>
                <a:latin typeface="JetBrains Mono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pour que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ma_methode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devienne le gestionnaire de l'évènement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mon_bouton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201F1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defTabSz="914400">
              <a:buClrTx/>
              <a:buSzTx/>
              <a:buFont typeface="Wingdings" panose="05000000000000000000" pitchFamily="2" charset="2"/>
              <a:buChar char="Ø"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À faire alors pour chaque bouton.</a:t>
            </a:r>
            <a:endParaRPr lang="fr-FR" altLang="fr-FR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>
              <a:buClrTx/>
              <a:buSzTx/>
              <a:buFont typeface="Wingdings" panose="05000000000000000000" pitchFamily="2" charset="2"/>
              <a:buChar char="Ø"/>
            </a:pPr>
            <a:r>
              <a:rPr lang="fr-FR" altLang="fr-FR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n'a plus besoin des décorateurs.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>
              <a:buClrTx/>
              <a:buSzTx/>
              <a:buFont typeface="Wingdings" panose="05000000000000000000" pitchFamily="2" charset="2"/>
              <a:buChar char="Ø"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Permette d'associer plusieurs boutons au même gestionnaire d'évènement.</a:t>
            </a:r>
          </a:p>
          <a:p>
            <a:pPr lvl="2" defTabSz="914400">
              <a:buClrTx/>
              <a:buSzTx/>
              <a:buFont typeface="Wingdings" panose="05000000000000000000" pitchFamily="2" charset="2"/>
              <a:buChar char="Ø"/>
            </a:pPr>
            <a:r>
              <a:rPr lang="fr-FR" altLang="fr-FR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peut connaitre le bouton qui a été cliqué avec </a:t>
            </a:r>
            <a:r>
              <a:rPr lang="fr-FR" altLang="fr-FR" sz="18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fr-FR" altLang="fr-FR" sz="1800" b="1" dirty="0" err="1">
                <a:solidFill>
                  <a:srgbClr val="000000"/>
                </a:solidFill>
                <a:latin typeface="JetBrains Mono"/>
                <a:cs typeface="Calibri" panose="020F0502020204030204" pitchFamily="34" charset="0"/>
              </a:rPr>
              <a:t>.sender</a:t>
            </a:r>
            <a:r>
              <a:rPr lang="fr-FR" altLang="fr-FR" sz="1800" b="1" dirty="0">
                <a:solidFill>
                  <a:srgbClr val="000000"/>
                </a:solidFill>
                <a:latin typeface="JetBrains Mono"/>
                <a:cs typeface="Calibri" panose="020F0502020204030204" pitchFamily="34" charset="0"/>
              </a:rPr>
              <a:t>().</a:t>
            </a:r>
            <a:r>
              <a:rPr lang="fr-FR" altLang="fr-FR" sz="1800" b="1" dirty="0" err="1">
                <a:solidFill>
                  <a:srgbClr val="000000"/>
                </a:solidFill>
                <a:latin typeface="JetBrains Mono"/>
                <a:cs typeface="Calibri" panose="020F0502020204030204" pitchFamily="34" charset="0"/>
              </a:rPr>
              <a:t>objectName</a:t>
            </a:r>
            <a:r>
              <a:rPr lang="fr-FR" altLang="fr-FR" sz="1800" b="1" dirty="0">
                <a:solidFill>
                  <a:srgbClr val="000000"/>
                </a:solidFill>
                <a:latin typeface="JetBrains Mono"/>
                <a:cs typeface="Calibri" panose="020F0502020204030204" pitchFamily="34" charset="0"/>
              </a:rPr>
              <a:t>() </a:t>
            </a:r>
          </a:p>
          <a:p>
            <a:pPr lvl="2" defTabSz="914400">
              <a:buClrTx/>
              <a:buSzTx/>
              <a:buFont typeface="Wingdings" panose="05000000000000000000" pitchFamily="2" charset="2"/>
              <a:buChar char="Ø"/>
            </a:pPr>
            <a:r>
              <a:rPr lang="fr-FR" altLang="fr-FR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 obtenir son texte avec </a:t>
            </a:r>
            <a:r>
              <a:rPr lang="fr-FR" altLang="fr-FR" sz="18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fr-FR" altLang="fr-FR" sz="1800" b="1" dirty="0" err="1">
                <a:solidFill>
                  <a:srgbClr val="000000"/>
                </a:solidFill>
                <a:latin typeface="JetBrains Mono"/>
                <a:cs typeface="Calibri" panose="020F0502020204030204" pitchFamily="34" charset="0"/>
              </a:rPr>
              <a:t>.sender</a:t>
            </a:r>
            <a:r>
              <a:rPr lang="fr-FR" altLang="fr-FR" sz="1800" b="1" dirty="0">
                <a:solidFill>
                  <a:srgbClr val="000000"/>
                </a:solidFill>
                <a:latin typeface="JetBrains Mono"/>
                <a:cs typeface="Calibri" panose="020F0502020204030204" pitchFamily="34" charset="0"/>
              </a:rPr>
              <a:t>().</a:t>
            </a:r>
            <a:r>
              <a:rPr lang="fr-FR" altLang="fr-FR" sz="1800" b="1" dirty="0" err="1">
                <a:solidFill>
                  <a:srgbClr val="000000"/>
                </a:solidFill>
                <a:latin typeface="JetBrains Mono"/>
                <a:cs typeface="Calibri" panose="020F0502020204030204" pitchFamily="34" charset="0"/>
              </a:rPr>
              <a:t>text</a:t>
            </a:r>
            <a:r>
              <a:rPr lang="fr-FR" altLang="fr-FR" sz="1800" b="1" dirty="0">
                <a:solidFill>
                  <a:srgbClr val="000000"/>
                </a:solidFill>
                <a:latin typeface="JetBrains Mono"/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5" name="Accolade fermante 4"/>
          <p:cNvSpPr/>
          <p:nvPr/>
        </p:nvSpPr>
        <p:spPr>
          <a:xfrm>
            <a:off x="4125189" y="1039088"/>
            <a:ext cx="221673" cy="471054"/>
          </a:xfrm>
          <a:prstGeom prst="rightBr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accent5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50062" y="1089949"/>
            <a:ext cx="2030877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5"/>
                </a:solidFill>
              </a:rPr>
              <a:t>Vocabulaire de </a:t>
            </a:r>
            <a:r>
              <a:rPr lang="fr-CA" dirty="0" err="1">
                <a:solidFill>
                  <a:schemeClr val="accent5"/>
                </a:solidFill>
              </a:rPr>
              <a:t>Qt</a:t>
            </a:r>
            <a:endParaRPr lang="fr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6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Exercice : créer une interface utilisateur qui permet de créer et d’afficher un objet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Numéro d’étudiant : </a:t>
            </a:r>
          </a:p>
          <a:p>
            <a:pPr marL="0" indent="0">
              <a:buNone/>
            </a:pPr>
            <a:r>
              <a:rPr lang="fr-CA" dirty="0"/>
              <a:t>Nom : </a:t>
            </a:r>
          </a:p>
          <a:p>
            <a:pPr marL="0" indent="0">
              <a:buNone/>
            </a:pPr>
            <a:r>
              <a:rPr lang="fr-CA" dirty="0"/>
              <a:t>Prénom : </a:t>
            </a:r>
          </a:p>
          <a:p>
            <a:pPr marL="0" indent="0">
              <a:buNone/>
            </a:pPr>
            <a:r>
              <a:rPr lang="fr-CA" dirty="0"/>
              <a:t>Programme : </a:t>
            </a:r>
          </a:p>
        </p:txBody>
      </p:sp>
      <p:sp>
        <p:nvSpPr>
          <p:cNvPr id="4" name="Rectangle 3"/>
          <p:cNvSpPr/>
          <p:nvPr/>
        </p:nvSpPr>
        <p:spPr>
          <a:xfrm>
            <a:off x="2951747" y="2245895"/>
            <a:ext cx="1973179" cy="256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532020" y="2604420"/>
            <a:ext cx="1973179" cy="256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/>
          <p:cNvSpPr/>
          <p:nvPr/>
        </p:nvSpPr>
        <p:spPr>
          <a:xfrm>
            <a:off x="1865337" y="3048251"/>
            <a:ext cx="1973179" cy="256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2366210" y="3452870"/>
            <a:ext cx="1973179" cy="256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677334" y="3939732"/>
            <a:ext cx="4472182" cy="37559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Créer l’objet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352673" y="2160589"/>
            <a:ext cx="2345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Affichage de l’objet:</a:t>
            </a:r>
          </a:p>
          <a:p>
            <a:endParaRPr lang="fr-CA" dirty="0"/>
          </a:p>
        </p:txBody>
      </p:sp>
      <p:sp>
        <p:nvSpPr>
          <p:cNvPr id="10" name="Rectangle avec flèche vers la gauche 9"/>
          <p:cNvSpPr/>
          <p:nvPr/>
        </p:nvSpPr>
        <p:spPr>
          <a:xfrm>
            <a:off x="5220192" y="2989681"/>
            <a:ext cx="4347411" cy="2320507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accent5"/>
                </a:solidFill>
              </a:rPr>
              <a:t>Quand on clique sur le bouton, on crée un objet </a:t>
            </a:r>
            <a:r>
              <a:rPr lang="fr-CA" dirty="0" err="1">
                <a:solidFill>
                  <a:schemeClr val="accent5"/>
                </a:solidFill>
              </a:rPr>
              <a:t>etudiant</a:t>
            </a:r>
            <a:r>
              <a:rPr lang="fr-CA" dirty="0">
                <a:solidFill>
                  <a:schemeClr val="accent5"/>
                </a:solidFill>
              </a:rPr>
              <a:t> et on l’affiche sous forme de chaine de caractères, avec la méthode __</a:t>
            </a:r>
            <a:r>
              <a:rPr lang="fr-CA" dirty="0" err="1">
                <a:solidFill>
                  <a:schemeClr val="accent5"/>
                </a:solidFill>
              </a:rPr>
              <a:t>str</a:t>
            </a:r>
            <a:r>
              <a:rPr lang="fr-CA" dirty="0">
                <a:solidFill>
                  <a:schemeClr val="accent5"/>
                </a:solidFill>
              </a:rPr>
              <a:t>__, dans un label.</a:t>
            </a:r>
          </a:p>
        </p:txBody>
      </p:sp>
      <p:sp>
        <p:nvSpPr>
          <p:cNvPr id="11" name="Rectangle 10"/>
          <p:cNvSpPr/>
          <p:nvPr/>
        </p:nvSpPr>
        <p:spPr>
          <a:xfrm rot="439367">
            <a:off x="1509556" y="4868196"/>
            <a:ext cx="4247592" cy="11798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accent5"/>
                </a:solidFill>
              </a:rPr>
              <a:t>Vous devez créer un fichier </a:t>
            </a:r>
            <a:r>
              <a:rPr lang="fr-CA" dirty="0" err="1">
                <a:solidFill>
                  <a:schemeClr val="accent5"/>
                </a:solidFill>
              </a:rPr>
              <a:t>py</a:t>
            </a:r>
            <a:r>
              <a:rPr lang="fr-CA" dirty="0">
                <a:solidFill>
                  <a:schemeClr val="accent5"/>
                </a:solidFill>
              </a:rPr>
              <a:t> pour la classe </a:t>
            </a:r>
            <a:r>
              <a:rPr lang="fr-CA" dirty="0" err="1">
                <a:solidFill>
                  <a:schemeClr val="accent5"/>
                </a:solidFill>
              </a:rPr>
              <a:t>etudiant</a:t>
            </a:r>
            <a:r>
              <a:rPr lang="fr-CA" dirty="0">
                <a:solidFill>
                  <a:schemeClr val="accent5"/>
                </a:solidFill>
              </a:rPr>
              <a:t>, comme d'habitude, avec son constructeur et sa méthode __</a:t>
            </a:r>
            <a:r>
              <a:rPr lang="fr-CA" dirty="0" err="1">
                <a:solidFill>
                  <a:schemeClr val="accent5"/>
                </a:solidFill>
              </a:rPr>
              <a:t>str</a:t>
            </a:r>
            <a:r>
              <a:rPr lang="fr-CA" dirty="0">
                <a:solidFill>
                  <a:schemeClr val="accent5"/>
                </a:solidFill>
              </a:rPr>
              <a:t>__.</a:t>
            </a:r>
          </a:p>
        </p:txBody>
      </p:sp>
    </p:spTree>
    <p:extLst>
      <p:ext uri="{BB962C8B-B14F-4D97-AF65-F5344CB8AC3E}">
        <p14:creationId xmlns:p14="http://schemas.microsoft.com/office/powerpoint/2010/main" val="410196445"/>
      </p:ext>
    </p:extLst>
  </p:cSld>
  <p:clrMapOvr>
    <a:masterClrMapping/>
  </p:clrMapOvr>
</p:sld>
</file>

<file path=ppt/theme/theme1.xml><?xml version="1.0" encoding="utf-8"?>
<a:theme xmlns:a="http://schemas.openxmlformats.org/drawingml/2006/main" name="arc">
  <a:themeElements>
    <a:clrScheme name="C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213A8E"/>
      </a:accent1>
      <a:accent2>
        <a:srgbClr val="18ABB4"/>
      </a:accent2>
      <a:accent3>
        <a:srgbClr val="FACB1D"/>
      </a:accent3>
      <a:accent4>
        <a:srgbClr val="68B981"/>
      </a:accent4>
      <a:accent5>
        <a:srgbClr val="EA5B59"/>
      </a:accent5>
      <a:accent6>
        <a:srgbClr val="CF3E8E"/>
      </a:accent6>
      <a:hlink>
        <a:srgbClr val="3C3C3B"/>
      </a:hlink>
      <a:folHlink>
        <a:srgbClr val="C6C6C5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" id="{EC37839D-31FB-499A-8610-D0BA329511B6}" vid="{5BC01D7D-AE9D-4436-B20E-53FEC99B463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</Template>
  <TotalTime>7393</TotalTime>
  <Words>1124</Words>
  <Application>Microsoft Office PowerPoint</Application>
  <PresentationFormat>Grand écran</PresentationFormat>
  <Paragraphs>74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9" baseType="lpstr">
      <vt:lpstr>Arial</vt:lpstr>
      <vt:lpstr>Calibri</vt:lpstr>
      <vt:lpstr>Courier New</vt:lpstr>
      <vt:lpstr>JetBrains Mono</vt:lpstr>
      <vt:lpstr>Segoe UI</vt:lpstr>
      <vt:lpstr>Times New Roman</vt:lpstr>
      <vt:lpstr>Trebuchet MS</vt:lpstr>
      <vt:lpstr>Wingdings</vt:lpstr>
      <vt:lpstr>Wingdings 3</vt:lpstr>
      <vt:lpstr>arc</vt:lpstr>
      <vt:lpstr>Interface graphique avec Qt Designer</vt:lpstr>
      <vt:lpstr>Plan</vt:lpstr>
      <vt:lpstr>Installation du logiciel Qt Designer </vt:lpstr>
      <vt:lpstr>Création d’interface graphique </vt:lpstr>
      <vt:lpstr>Générer le code Python correspondant à notre interface en ligne de commande </vt:lpstr>
      <vt:lpstr>Créer un programme principal qui utilise notre interface </vt:lpstr>
      <vt:lpstr>Programmer les gestionnaires d’évènements</vt:lpstr>
      <vt:lpstr>Connecter plusieurs boutons au même gestionnaire d’évènement</vt:lpstr>
      <vt:lpstr>Exercice : créer une interface utilisateur qui permet de créer et d’afficher un objet</vt:lpstr>
    </vt:vector>
  </TitlesOfParts>
  <Company>Cégep de l'Outaouais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graphique avec Qt Designer</dc:title>
  <dc:creator>Mongeau Maryse</dc:creator>
  <cp:lastModifiedBy>Hasna Hocini</cp:lastModifiedBy>
  <cp:revision>24</cp:revision>
  <dcterms:created xsi:type="dcterms:W3CDTF">2021-02-28T13:05:35Z</dcterms:created>
  <dcterms:modified xsi:type="dcterms:W3CDTF">2023-03-13T07:40:14Z</dcterms:modified>
</cp:coreProperties>
</file>