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97" r:id="rId3"/>
    <p:sldId id="258" r:id="rId4"/>
    <p:sldId id="261" r:id="rId5"/>
    <p:sldId id="259" r:id="rId6"/>
    <p:sldId id="262" r:id="rId7"/>
    <p:sldId id="264" r:id="rId8"/>
    <p:sldId id="265" r:id="rId9"/>
    <p:sldId id="311" r:id="rId10"/>
    <p:sldId id="312" r:id="rId11"/>
    <p:sldId id="266" r:id="rId12"/>
    <p:sldId id="267" r:id="rId13"/>
    <p:sldId id="268" r:id="rId14"/>
    <p:sldId id="278" r:id="rId15"/>
  </p:sldIdLst>
  <p:sldSz cx="9144000" cy="5143500" type="screen16x9"/>
  <p:notesSz cx="6858000" cy="9144000"/>
  <p:embeddedFontLst>
    <p:embeddedFont>
      <p:font typeface="Merriweather" panose="020B0604020202020204" charset="0"/>
      <p:regular r:id="rId17"/>
      <p:bold r:id="rId18"/>
      <p:italic r:id="rId19"/>
      <p:boldItalic r:id="rId20"/>
    </p:embeddedFont>
    <p:embeddedFont>
      <p:font typeface="Roboto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39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2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83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67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205150" y="539725"/>
            <a:ext cx="8246100" cy="16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4800" dirty="0"/>
              <a:t>Programmation </a:t>
            </a:r>
            <a:br>
              <a:rPr lang="fr-CA" sz="4800" dirty="0"/>
            </a:br>
            <a:r>
              <a:rPr lang="fr-CA" sz="4800" dirty="0"/>
              <a:t>orientée objet - POO</a:t>
            </a:r>
            <a:endParaRPr sz="4800" dirty="0"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766050" y="4180114"/>
            <a:ext cx="5037000" cy="6937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800" dirty="0"/>
              <a:t>420-2G4 – Programmation orientée objet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800" dirty="0"/>
              <a:t>Techniques de l’informatique</a:t>
            </a: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Exercice </a:t>
            </a:r>
            <a:br>
              <a:rPr lang="fr-CA" dirty="0"/>
            </a:br>
            <a:br>
              <a:rPr lang="fr-CA" dirty="0"/>
            </a:br>
            <a:r>
              <a:rPr lang="fr-CA" dirty="0"/>
              <a:t>(Je vais demander à tous de partager leurs exemples.)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5000"/>
              </a:lnSpc>
              <a:spcBef>
                <a:spcPct val="0"/>
              </a:spcBef>
              <a:buClrTx/>
              <a:buNone/>
              <a:tabLst>
                <a:tab pos="384634" algn="l"/>
                <a:tab pos="1001763" algn="l"/>
                <a:tab pos="1618891" algn="l"/>
                <a:tab pos="2236020" algn="l"/>
                <a:tab pos="2853149" algn="l"/>
                <a:tab pos="3470277" algn="l"/>
                <a:tab pos="4087406" algn="l"/>
                <a:tab pos="4704534" algn="l"/>
                <a:tab pos="5321663" algn="l"/>
                <a:tab pos="5938791" algn="l"/>
                <a:tab pos="6555920" algn="l"/>
              </a:tabLst>
            </a:pPr>
            <a:r>
              <a:rPr lang="fr-CA" altLang="fr-FR" sz="2800" dirty="0">
                <a:latin typeface="Arial" panose="020B0604020202020204" pitchFamily="34" charset="0"/>
              </a:rPr>
              <a:t>- Inventez une classe avec des attributs et des méthodes.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ClrTx/>
              <a:buNone/>
              <a:tabLst>
                <a:tab pos="384634" algn="l"/>
                <a:tab pos="1001763" algn="l"/>
                <a:tab pos="1618891" algn="l"/>
                <a:tab pos="2236020" algn="l"/>
                <a:tab pos="2853149" algn="l"/>
                <a:tab pos="3470277" algn="l"/>
                <a:tab pos="4087406" algn="l"/>
                <a:tab pos="4704534" algn="l"/>
                <a:tab pos="5321663" algn="l"/>
                <a:tab pos="5938791" algn="l"/>
                <a:tab pos="6555920" algn="l"/>
              </a:tabLst>
            </a:pPr>
            <a:endParaRPr lang="fr-CA" altLang="fr-FR" sz="2800" dirty="0">
              <a:latin typeface="Arial" panose="020B0604020202020204" pitchFamily="34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ClrTx/>
              <a:buNone/>
              <a:tabLst>
                <a:tab pos="384634" algn="l"/>
                <a:tab pos="1001763" algn="l"/>
                <a:tab pos="1618891" algn="l"/>
                <a:tab pos="2236020" algn="l"/>
                <a:tab pos="2853149" algn="l"/>
                <a:tab pos="3470277" algn="l"/>
                <a:tab pos="4087406" algn="l"/>
                <a:tab pos="4704534" algn="l"/>
                <a:tab pos="5321663" algn="l"/>
                <a:tab pos="5938791" algn="l"/>
                <a:tab pos="6555920" algn="l"/>
              </a:tabLst>
            </a:pPr>
            <a:r>
              <a:rPr lang="fr-CA" altLang="fr-FR" sz="2800" dirty="0">
                <a:latin typeface="Arial" panose="020B0604020202020204" pitchFamily="34" charset="0"/>
              </a:rPr>
              <a:t>- Donnez des exemples d'objets qui seraient dans cette classe.</a:t>
            </a:r>
          </a:p>
          <a:p>
            <a:endParaRPr lang="fr-CA" sz="2800" dirty="0"/>
          </a:p>
        </p:txBody>
      </p:sp>
    </p:spTree>
    <p:extLst>
      <p:ext uri="{BB962C8B-B14F-4D97-AF65-F5344CB8AC3E}">
        <p14:creationId xmlns:p14="http://schemas.microsoft.com/office/powerpoint/2010/main" val="3037950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1725" y="500924"/>
            <a:ext cx="3706500" cy="3350314"/>
          </a:xfrm>
        </p:spPr>
        <p:txBody>
          <a:bodyPr/>
          <a:lstStyle/>
          <a:p>
            <a:r>
              <a:rPr lang="fr-CA" dirty="0"/>
              <a:t>Introduction à la POO</a:t>
            </a:r>
            <a:br>
              <a:rPr lang="fr-CA" dirty="0"/>
            </a:br>
            <a:br>
              <a:rPr lang="fr-CA" dirty="0"/>
            </a:br>
            <a:br>
              <a:rPr lang="fr-CA" dirty="0"/>
            </a:br>
            <a:r>
              <a:rPr lang="fr-CA" dirty="0"/>
              <a:t>Qu’est-ce que l’encapsulation?</a:t>
            </a:r>
            <a:br>
              <a:rPr lang="fr-CA" dirty="0"/>
            </a:br>
            <a:br>
              <a:rPr lang="fr-CA" dirty="0"/>
            </a:br>
            <a:br>
              <a:rPr lang="fr-CA" dirty="0"/>
            </a:br>
            <a:endParaRPr lang="fr-CA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44675" y="500924"/>
            <a:ext cx="4166400" cy="4253955"/>
          </a:xfrm>
        </p:spPr>
        <p:txBody>
          <a:bodyPr/>
          <a:lstStyle/>
          <a:p>
            <a:pPr marL="146050" indent="0">
              <a:spcAft>
                <a:spcPts val="1200"/>
              </a:spcAft>
              <a:buNone/>
            </a:pPr>
            <a:r>
              <a:rPr lang="fr-CA" sz="2400" b="1" dirty="0"/>
              <a:t>L’encapsulation</a:t>
            </a:r>
          </a:p>
          <a:p>
            <a:pPr marL="146050" indent="0">
              <a:spcAft>
                <a:spcPts val="600"/>
              </a:spcAft>
              <a:buNone/>
            </a:pPr>
            <a:r>
              <a:rPr lang="fr-CA" sz="1800" dirty="0"/>
              <a:t>Protège l’information contenue dans l’objet. Rend l’objet manipulable que par ses propriétés (caractéristiques) ou par ses méthodes (actions).</a:t>
            </a:r>
          </a:p>
        </p:txBody>
      </p:sp>
    </p:spTree>
    <p:extLst>
      <p:ext uri="{BB962C8B-B14F-4D97-AF65-F5344CB8AC3E}">
        <p14:creationId xmlns:p14="http://schemas.microsoft.com/office/powerpoint/2010/main" val="969670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1725" y="500924"/>
            <a:ext cx="3706500" cy="3350314"/>
          </a:xfrm>
        </p:spPr>
        <p:txBody>
          <a:bodyPr/>
          <a:lstStyle/>
          <a:p>
            <a:r>
              <a:rPr lang="fr-CA" dirty="0"/>
              <a:t>Introduction à la POO</a:t>
            </a:r>
            <a:br>
              <a:rPr lang="fr-CA" dirty="0"/>
            </a:br>
            <a:br>
              <a:rPr lang="fr-CA" dirty="0"/>
            </a:br>
            <a:br>
              <a:rPr lang="fr-CA" dirty="0"/>
            </a:br>
            <a:r>
              <a:rPr lang="fr-CA" dirty="0"/>
              <a:t>Qu’est-ce que l’héritage?</a:t>
            </a:r>
            <a:br>
              <a:rPr lang="fr-CA" dirty="0"/>
            </a:br>
            <a:br>
              <a:rPr lang="fr-CA" dirty="0"/>
            </a:br>
            <a:br>
              <a:rPr lang="fr-CA" dirty="0"/>
            </a:br>
            <a:endParaRPr lang="fr-CA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44675" y="500924"/>
            <a:ext cx="4166400" cy="4253955"/>
          </a:xfrm>
        </p:spPr>
        <p:txBody>
          <a:bodyPr/>
          <a:lstStyle/>
          <a:p>
            <a:pPr marL="146050" indent="0">
              <a:spcAft>
                <a:spcPts val="1200"/>
              </a:spcAft>
              <a:buNone/>
            </a:pPr>
            <a:r>
              <a:rPr lang="fr-CA" sz="2400" b="1" dirty="0"/>
              <a:t>L’héritage</a:t>
            </a:r>
          </a:p>
          <a:p>
            <a:pPr marL="146050" indent="0">
              <a:spcAft>
                <a:spcPts val="600"/>
              </a:spcAft>
              <a:buNone/>
            </a:pPr>
            <a:r>
              <a:rPr lang="fr-CA" sz="1800" dirty="0"/>
              <a:t>Permet de créer une nouvelle classe à partir d’une autre existante. Ainsi, la classe B héritera des attributs et des méthodes de la classe A et en aura de nouvelles propres à elle.</a:t>
            </a:r>
          </a:p>
          <a:p>
            <a:pPr marL="146050" indent="0">
              <a:spcAft>
                <a:spcPts val="600"/>
              </a:spcAft>
              <a:buNone/>
            </a:pPr>
            <a:r>
              <a:rPr lang="fr-CA" sz="1800" dirty="0"/>
              <a:t>Aussi appelé </a:t>
            </a:r>
            <a:r>
              <a:rPr lang="fr-CA" sz="1800" b="1" i="1" dirty="0"/>
              <a:t>dérivation</a:t>
            </a:r>
            <a:r>
              <a:rPr lang="fr-CA" sz="1800" dirty="0"/>
              <a:t>. Ainsi, la classe </a:t>
            </a:r>
            <a:r>
              <a:rPr lang="fr-CA" sz="1800" b="1" i="1" dirty="0"/>
              <a:t>dérivée</a:t>
            </a:r>
            <a:r>
              <a:rPr lang="fr-CA" sz="1800" dirty="0"/>
              <a:t> (</a:t>
            </a:r>
            <a:r>
              <a:rPr lang="fr-CA" sz="1800" i="1" dirty="0"/>
              <a:t>fille</a:t>
            </a:r>
            <a:r>
              <a:rPr lang="fr-CA" sz="1800" dirty="0"/>
              <a:t>) contient les attributs et les méthodes de la classe </a:t>
            </a:r>
            <a:r>
              <a:rPr lang="fr-CA" sz="1800" i="1" dirty="0"/>
              <a:t>mère</a:t>
            </a:r>
            <a:r>
              <a:rPr lang="fr-CA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6213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1725" y="500924"/>
            <a:ext cx="3706500" cy="3350314"/>
          </a:xfrm>
        </p:spPr>
        <p:txBody>
          <a:bodyPr/>
          <a:lstStyle/>
          <a:p>
            <a:r>
              <a:rPr lang="fr-CA" dirty="0"/>
              <a:t>Introduction à la POO</a:t>
            </a:r>
            <a:br>
              <a:rPr lang="fr-CA" dirty="0"/>
            </a:br>
            <a:br>
              <a:rPr lang="fr-CA" dirty="0"/>
            </a:br>
            <a:br>
              <a:rPr lang="fr-CA" dirty="0"/>
            </a:br>
            <a:r>
              <a:rPr lang="fr-CA" dirty="0"/>
              <a:t>Qu’est-ce que le polymorphisme?</a:t>
            </a:r>
            <a:br>
              <a:rPr lang="fr-CA" dirty="0"/>
            </a:br>
            <a:br>
              <a:rPr lang="fr-CA" dirty="0"/>
            </a:br>
            <a:br>
              <a:rPr lang="fr-CA" dirty="0"/>
            </a:br>
            <a:endParaRPr lang="fr-CA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44675" y="500924"/>
            <a:ext cx="4166400" cy="4253955"/>
          </a:xfrm>
        </p:spPr>
        <p:txBody>
          <a:bodyPr/>
          <a:lstStyle/>
          <a:p>
            <a:pPr marL="146050" indent="0">
              <a:spcAft>
                <a:spcPts val="1200"/>
              </a:spcAft>
              <a:buNone/>
            </a:pPr>
            <a:r>
              <a:rPr lang="fr-CA" sz="2400" b="1" dirty="0"/>
              <a:t>Le polymorphisme </a:t>
            </a:r>
          </a:p>
          <a:p>
            <a:pPr marL="146050" indent="0">
              <a:spcAft>
                <a:spcPts val="1200"/>
              </a:spcAft>
              <a:buNone/>
            </a:pPr>
            <a:r>
              <a:rPr lang="fr-CA" sz="1800" dirty="0"/>
              <a:t>Permet de redéfinir, dans une classe dérivée ou héritée, les méthodes héritées de sa classe mère. Ainsi, le polymorphisme permet de redéfinir ou de modifier le comportement d’une méthode. </a:t>
            </a:r>
          </a:p>
        </p:txBody>
      </p:sp>
    </p:spTree>
    <p:extLst>
      <p:ext uri="{BB962C8B-B14F-4D97-AF65-F5344CB8AC3E}">
        <p14:creationId xmlns:p14="http://schemas.microsoft.com/office/powerpoint/2010/main" val="3459382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DF74B8-830E-49DE-8C72-F30AB65D8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Pourquoi la POO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5B1CF0-0552-4256-B68C-7886ED797A0C}"/>
              </a:ext>
            </a:extLst>
          </p:cNvPr>
          <p:cNvSpPr txBox="1">
            <a:spLocks/>
          </p:cNvSpPr>
          <p:nvPr/>
        </p:nvSpPr>
        <p:spPr>
          <a:xfrm>
            <a:off x="360000" y="1486800"/>
            <a:ext cx="8369696" cy="3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46050" indent="0">
              <a:spcBef>
                <a:spcPts val="600"/>
              </a:spcBef>
              <a:buFont typeface="Roboto"/>
              <a:buNone/>
            </a:pPr>
            <a:r>
              <a:rPr lang="fr-CA" sz="1800" dirty="0"/>
              <a:t>La programmation orientée objet amène plusieurs avantages:</a:t>
            </a:r>
          </a:p>
          <a:p>
            <a:pPr>
              <a:spcBef>
                <a:spcPts val="600"/>
              </a:spcBef>
            </a:pPr>
            <a:r>
              <a:rPr lang="fr-CA" sz="1800" dirty="0"/>
              <a:t>Une modélisation sous la forme d’interactions entre objets;</a:t>
            </a:r>
          </a:p>
          <a:p>
            <a:pPr>
              <a:spcBef>
                <a:spcPts val="600"/>
              </a:spcBef>
            </a:pPr>
            <a:r>
              <a:rPr lang="fr-CA" sz="1800" dirty="0"/>
              <a:t>Un code plus compréhensible, plus proche du monde réel;</a:t>
            </a:r>
          </a:p>
          <a:p>
            <a:pPr>
              <a:spcBef>
                <a:spcPts val="600"/>
              </a:spcBef>
            </a:pPr>
            <a:r>
              <a:rPr lang="fr-CA" sz="1800" dirty="0"/>
              <a:t>Une réutilisabilité par l’indépendance des classes;</a:t>
            </a:r>
          </a:p>
          <a:p>
            <a:pPr>
              <a:spcBef>
                <a:spcPts val="600"/>
              </a:spcBef>
            </a:pPr>
            <a:r>
              <a:rPr lang="fr-CA" sz="1800" dirty="0"/>
              <a:t>Une maintenabilité et évolutivité facilitées.</a:t>
            </a:r>
          </a:p>
          <a:p>
            <a:pPr marL="146050" indent="0">
              <a:spcBef>
                <a:spcPts val="600"/>
              </a:spcBef>
              <a:buNone/>
            </a:pPr>
            <a:endParaRPr lang="fr-CA" sz="1800" dirty="0"/>
          </a:p>
          <a:p>
            <a:pPr marL="146050" indent="0" algn="ctr">
              <a:spcBef>
                <a:spcPts val="600"/>
              </a:spcBef>
              <a:buNone/>
            </a:pPr>
            <a:r>
              <a:rPr lang="fr-CA" sz="2000" b="1" dirty="0"/>
              <a:t>Dans Python, tout est objet!</a:t>
            </a:r>
            <a:endParaRPr lang="fr-CA" sz="1800" b="1" dirty="0"/>
          </a:p>
          <a:p>
            <a:pPr>
              <a:spcBef>
                <a:spcPts val="600"/>
              </a:spcBef>
            </a:pPr>
            <a:endParaRPr lang="fr-CA" sz="1800" dirty="0"/>
          </a:p>
          <a:p>
            <a:pPr marL="146050" indent="0">
              <a:spcBef>
                <a:spcPts val="600"/>
              </a:spcBef>
              <a:buNone/>
            </a:pPr>
            <a:endParaRPr lang="fr-CA" sz="1800" dirty="0"/>
          </a:p>
        </p:txBody>
      </p:sp>
    </p:spTree>
    <p:extLst>
      <p:ext uri="{BB962C8B-B14F-4D97-AF65-F5344CB8AC3E}">
        <p14:creationId xmlns:p14="http://schemas.microsoft.com/office/powerpoint/2010/main" val="3165787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Plan</a:t>
            </a:r>
          </a:p>
        </p:txBody>
      </p:sp>
      <p:sp>
        <p:nvSpPr>
          <p:cNvPr id="3" name="Espace réservé du texte 2"/>
          <p:cNvSpPr txBox="1">
            <a:spLocks/>
          </p:cNvSpPr>
          <p:nvPr/>
        </p:nvSpPr>
        <p:spPr>
          <a:xfrm>
            <a:off x="311726" y="1570615"/>
            <a:ext cx="8520600" cy="32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2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CA" sz="1600" dirty="0"/>
              <a:t>Introduction à la POO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fr-CA" sz="1600" dirty="0"/>
              <a:t>Qu’est-ce qu’un objet?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fr-CA" sz="1600" dirty="0"/>
              <a:t>Qu’est-ce qu’une classe?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fr-CA" sz="1600" dirty="0"/>
              <a:t>Qu’est-ce que l’encapsulation?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fr-CA" sz="1600" dirty="0"/>
              <a:t>Qu’est-ce que l’héritage?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fr-CA" sz="1600" dirty="0"/>
              <a:t>Qu’est-ce que le polymorphisme?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CA" sz="1600" dirty="0"/>
              <a:t>Pourquoi la POO?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CA" sz="1600" dirty="0"/>
              <a:t>Classe et instanciation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fr-CA" sz="1400" dirty="0"/>
              <a:t>Le constructeur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fr-CA" sz="1400" dirty="0"/>
              <a:t>Le destructeur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CA" sz="1600" dirty="0"/>
              <a:t>Les méthodes d’une classe</a:t>
            </a:r>
          </a:p>
        </p:txBody>
      </p:sp>
    </p:spTree>
    <p:extLst>
      <p:ext uri="{BB962C8B-B14F-4D97-AF65-F5344CB8AC3E}">
        <p14:creationId xmlns:p14="http://schemas.microsoft.com/office/powerpoint/2010/main" val="2223929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Introduction à la POO</a:t>
            </a:r>
            <a:br>
              <a:rPr lang="fr-CA" dirty="0"/>
            </a:br>
            <a:br>
              <a:rPr lang="fr-CA" dirty="0"/>
            </a:br>
            <a:br>
              <a:rPr lang="fr-CA" dirty="0"/>
            </a:br>
            <a:endParaRPr lang="fr-CA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4294967295"/>
          </p:nvPr>
        </p:nvSpPr>
        <p:spPr>
          <a:xfrm>
            <a:off x="311726" y="1570615"/>
            <a:ext cx="8520600" cy="3205779"/>
          </a:xfrm>
        </p:spPr>
        <p:txBody>
          <a:bodyPr/>
          <a:lstStyle/>
          <a:p>
            <a:pPr marL="146050" indent="0" algn="just">
              <a:spcAft>
                <a:spcPts val="600"/>
              </a:spcAft>
              <a:buNone/>
            </a:pPr>
            <a:r>
              <a:rPr lang="fr-CA" sz="1800" dirty="0"/>
              <a:t>La programmation que l’on a appris à la session précédente s’appelle la </a:t>
            </a:r>
            <a:r>
              <a:rPr lang="fr-CA" sz="1800" i="1" dirty="0"/>
              <a:t>programmation procédurale</a:t>
            </a:r>
            <a:r>
              <a:rPr lang="fr-CA" sz="1800" dirty="0"/>
              <a:t>. Elle traite les données à l’aide de variables et constantes, de fonctions et paramètres, etc.</a:t>
            </a:r>
          </a:p>
          <a:p>
            <a:pPr marL="146050" indent="0" algn="just">
              <a:spcAft>
                <a:spcPts val="600"/>
              </a:spcAft>
              <a:buNone/>
            </a:pPr>
            <a:r>
              <a:rPr lang="fr-CA" sz="1800" dirty="0"/>
              <a:t>Dans la programmation procédurale, nous connaissons déjà trois types de données pouvant être emmagasinées dans une variable ou une constante:</a:t>
            </a:r>
          </a:p>
          <a:p>
            <a:pPr algn="just"/>
            <a:r>
              <a:rPr lang="fr-CA" sz="1800" dirty="0"/>
              <a:t>Type texte (string);</a:t>
            </a:r>
          </a:p>
          <a:p>
            <a:pPr algn="just"/>
            <a:r>
              <a:rPr lang="fr-CA" sz="1800" dirty="0"/>
              <a:t>Type numérique (</a:t>
            </a:r>
            <a:r>
              <a:rPr lang="fr-CA" sz="1800" dirty="0" err="1"/>
              <a:t>integer</a:t>
            </a:r>
            <a:r>
              <a:rPr lang="fr-CA" sz="1800" dirty="0"/>
              <a:t>, </a:t>
            </a:r>
            <a:r>
              <a:rPr lang="fr-CA" sz="1800" dirty="0" err="1"/>
              <a:t>float</a:t>
            </a:r>
            <a:r>
              <a:rPr lang="fr-CA" sz="1800" dirty="0"/>
              <a:t>, etc.);</a:t>
            </a:r>
          </a:p>
          <a:p>
            <a:pPr algn="just"/>
            <a:r>
              <a:rPr lang="fr-CA" sz="1800" dirty="0"/>
              <a:t>Type booléen (False, </a:t>
            </a:r>
            <a:r>
              <a:rPr lang="fr-CA" sz="1800" dirty="0" err="1"/>
              <a:t>True</a:t>
            </a:r>
            <a:r>
              <a:rPr lang="fr-CA" sz="1800" dirty="0"/>
              <a:t>).</a:t>
            </a:r>
          </a:p>
          <a:p>
            <a:pPr marL="146050" indent="0" algn="just">
              <a:buNone/>
            </a:pPr>
            <a:endParaRPr lang="fr-CA" sz="1800" dirty="0"/>
          </a:p>
        </p:txBody>
      </p:sp>
    </p:spTree>
    <p:extLst>
      <p:ext uri="{BB962C8B-B14F-4D97-AF65-F5344CB8AC3E}">
        <p14:creationId xmlns:p14="http://schemas.microsoft.com/office/powerpoint/2010/main" val="304498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Introduction à la POO</a:t>
            </a:r>
            <a:br>
              <a:rPr lang="fr-CA" dirty="0"/>
            </a:br>
            <a:br>
              <a:rPr lang="fr-CA" dirty="0"/>
            </a:br>
            <a:br>
              <a:rPr lang="fr-CA" dirty="0"/>
            </a:br>
            <a:endParaRPr lang="fr-CA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4294967295"/>
          </p:nvPr>
        </p:nvSpPr>
        <p:spPr>
          <a:xfrm>
            <a:off x="311726" y="1570615"/>
            <a:ext cx="8369696" cy="3205779"/>
          </a:xfrm>
        </p:spPr>
        <p:txBody>
          <a:bodyPr/>
          <a:lstStyle/>
          <a:p>
            <a:pPr marL="146050" indent="0">
              <a:spcBef>
                <a:spcPts val="600"/>
              </a:spcBef>
              <a:buNone/>
            </a:pPr>
            <a:r>
              <a:rPr lang="fr-CA" sz="1800" dirty="0"/>
              <a:t>Sans en être conscient peut-être, nous avons déjà travaillé avec des types d’objets, comme les listes et les dictionnaires. </a:t>
            </a:r>
          </a:p>
          <a:p>
            <a:pPr marL="146050" indent="0">
              <a:spcBef>
                <a:spcPts val="600"/>
              </a:spcBef>
              <a:buNone/>
            </a:pPr>
            <a:r>
              <a:rPr lang="fr-CA" sz="1800" dirty="0"/>
              <a:t>Ainsi, la </a:t>
            </a:r>
            <a:r>
              <a:rPr lang="fr-CA" sz="1800" b="1" i="1" dirty="0"/>
              <a:t>programmation orientée objet</a:t>
            </a:r>
            <a:r>
              <a:rPr lang="fr-CA" sz="1800" dirty="0"/>
              <a:t> permet la création d’un autre type d’objet appelé </a:t>
            </a:r>
            <a:r>
              <a:rPr lang="fr-CA" sz="1800" b="1" i="1" dirty="0"/>
              <a:t>classe</a:t>
            </a:r>
            <a:r>
              <a:rPr lang="fr-CA" sz="1800" dirty="0"/>
              <a:t>.</a:t>
            </a:r>
          </a:p>
          <a:p>
            <a:pPr marL="146050" indent="0">
              <a:spcBef>
                <a:spcPts val="600"/>
              </a:spcBef>
              <a:buNone/>
            </a:pPr>
            <a:r>
              <a:rPr lang="fr-CA" sz="1800" dirty="0"/>
              <a:t>La POO permet de programmer en manipulant des objets, qui eux vont interagir ensemble pour créer un programme.</a:t>
            </a:r>
          </a:p>
        </p:txBody>
      </p:sp>
    </p:spTree>
    <p:extLst>
      <p:ext uri="{BB962C8B-B14F-4D97-AF65-F5344CB8AC3E}">
        <p14:creationId xmlns:p14="http://schemas.microsoft.com/office/powerpoint/2010/main" val="1105679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1725" y="500924"/>
            <a:ext cx="3706500" cy="3275010"/>
          </a:xfrm>
        </p:spPr>
        <p:txBody>
          <a:bodyPr/>
          <a:lstStyle/>
          <a:p>
            <a:r>
              <a:rPr lang="fr-CA" dirty="0"/>
              <a:t>Introduction à la POO</a:t>
            </a:r>
            <a:br>
              <a:rPr lang="fr-CA" dirty="0"/>
            </a:br>
            <a:br>
              <a:rPr lang="fr-CA" dirty="0"/>
            </a:br>
            <a:br>
              <a:rPr lang="fr-CA" dirty="0"/>
            </a:br>
            <a:br>
              <a:rPr lang="fr-CA" dirty="0"/>
            </a:br>
            <a:r>
              <a:rPr lang="fr-CA" dirty="0"/>
              <a:t>Qu’est-ce qu’un objet?</a:t>
            </a:r>
            <a:br>
              <a:rPr lang="fr-CA" dirty="0"/>
            </a:br>
            <a:br>
              <a:rPr lang="fr-CA" dirty="0"/>
            </a:br>
            <a:br>
              <a:rPr lang="fr-CA" dirty="0"/>
            </a:br>
            <a:endParaRPr lang="fr-CA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44675" y="500925"/>
            <a:ext cx="4166400" cy="4124864"/>
          </a:xfrm>
        </p:spPr>
        <p:txBody>
          <a:bodyPr/>
          <a:lstStyle/>
          <a:p>
            <a:pPr marL="146050" indent="0">
              <a:buNone/>
            </a:pPr>
            <a:r>
              <a:rPr lang="fr-CA" sz="1800" dirty="0"/>
              <a:t>Un objet peut être tout et n’importe quoi :</a:t>
            </a:r>
          </a:p>
          <a:p>
            <a:r>
              <a:rPr lang="fr-CA" sz="1800" dirty="0"/>
              <a:t>Une chaise</a:t>
            </a:r>
          </a:p>
          <a:p>
            <a:r>
              <a:rPr lang="fr-CA" sz="1800" dirty="0"/>
              <a:t>Une voiture</a:t>
            </a:r>
          </a:p>
          <a:p>
            <a:r>
              <a:rPr lang="fr-CA" sz="1800" dirty="0"/>
              <a:t>Un chien</a:t>
            </a:r>
          </a:p>
          <a:p>
            <a:r>
              <a:rPr lang="fr-CA" sz="1800" dirty="0"/>
              <a:t>Une personne</a:t>
            </a:r>
          </a:p>
          <a:p>
            <a:r>
              <a:rPr lang="fr-CA" sz="1800" dirty="0"/>
              <a:t>Etc.</a:t>
            </a:r>
          </a:p>
          <a:p>
            <a:pPr marL="146050" indent="0">
              <a:buNone/>
            </a:pPr>
            <a:endParaRPr lang="fr-CA" sz="1800" dirty="0"/>
          </a:p>
          <a:p>
            <a:pPr marL="146050" indent="0">
              <a:buNone/>
            </a:pPr>
            <a:r>
              <a:rPr lang="fr-CA" sz="1800" dirty="0"/>
              <a:t>En POO, un objet est composé d’</a:t>
            </a:r>
            <a:r>
              <a:rPr lang="fr-CA" sz="1800" b="1" dirty="0"/>
              <a:t>attributs</a:t>
            </a:r>
            <a:r>
              <a:rPr lang="fr-CA" sz="1800" dirty="0"/>
              <a:t> et d’</a:t>
            </a:r>
            <a:r>
              <a:rPr lang="fr-CA" sz="1800" b="1" dirty="0"/>
              <a:t>actions</a:t>
            </a:r>
            <a:r>
              <a:rPr lang="fr-CA" sz="1800" dirty="0"/>
              <a:t>. Ce qui constitue la </a:t>
            </a:r>
            <a:r>
              <a:rPr lang="fr-CA" sz="1800" b="1" dirty="0"/>
              <a:t>définition</a:t>
            </a:r>
            <a:r>
              <a:rPr lang="fr-CA" sz="1800" dirty="0"/>
              <a:t> de l’objet.</a:t>
            </a:r>
          </a:p>
        </p:txBody>
      </p:sp>
    </p:spTree>
    <p:extLst>
      <p:ext uri="{BB962C8B-B14F-4D97-AF65-F5344CB8AC3E}">
        <p14:creationId xmlns:p14="http://schemas.microsoft.com/office/powerpoint/2010/main" val="4251217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1725" y="500924"/>
            <a:ext cx="3706500" cy="3350314"/>
          </a:xfrm>
        </p:spPr>
        <p:txBody>
          <a:bodyPr/>
          <a:lstStyle/>
          <a:p>
            <a:r>
              <a:rPr lang="fr-CA" dirty="0"/>
              <a:t>Introduction à la POO</a:t>
            </a:r>
            <a:br>
              <a:rPr lang="fr-CA" dirty="0"/>
            </a:br>
            <a:br>
              <a:rPr lang="fr-CA" dirty="0"/>
            </a:br>
            <a:br>
              <a:rPr lang="fr-CA" dirty="0"/>
            </a:br>
            <a:br>
              <a:rPr lang="fr-CA" dirty="0"/>
            </a:br>
            <a:r>
              <a:rPr lang="fr-CA" dirty="0"/>
              <a:t>Qu’est-ce qu’un objet? (… suite)</a:t>
            </a:r>
            <a:br>
              <a:rPr lang="fr-CA" dirty="0"/>
            </a:br>
            <a:br>
              <a:rPr lang="fr-CA" dirty="0"/>
            </a:br>
            <a:br>
              <a:rPr lang="fr-CA" dirty="0"/>
            </a:br>
            <a:endParaRPr lang="fr-CA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44675" y="500924"/>
            <a:ext cx="4166400" cy="4253955"/>
          </a:xfrm>
        </p:spPr>
        <p:txBody>
          <a:bodyPr/>
          <a:lstStyle/>
          <a:p>
            <a:pPr marL="146050" indent="0">
              <a:spcAft>
                <a:spcPts val="1200"/>
              </a:spcAft>
              <a:buNone/>
            </a:pPr>
            <a:r>
              <a:rPr lang="fr-CA" sz="2400" b="1" dirty="0"/>
              <a:t>Les attributs</a:t>
            </a:r>
          </a:p>
          <a:p>
            <a:pPr marL="146050" indent="0">
              <a:spcAft>
                <a:spcPts val="600"/>
              </a:spcAft>
              <a:buNone/>
            </a:pPr>
            <a:r>
              <a:rPr lang="fr-CA" sz="1800" dirty="0"/>
              <a:t>Un objet, comme un étudiant par exemple, possède :</a:t>
            </a:r>
          </a:p>
          <a:p>
            <a:r>
              <a:rPr lang="fr-CA" sz="1800" dirty="0"/>
              <a:t>Un nom;</a:t>
            </a:r>
          </a:p>
          <a:p>
            <a:r>
              <a:rPr lang="fr-CA" sz="1800" dirty="0"/>
              <a:t>Un prénom;</a:t>
            </a:r>
          </a:p>
          <a:p>
            <a:r>
              <a:rPr lang="fr-CA" sz="1800" dirty="0"/>
              <a:t>Une date de naissance;</a:t>
            </a:r>
          </a:p>
          <a:p>
            <a:r>
              <a:rPr lang="fr-CA" sz="1800" dirty="0"/>
              <a:t>Un numéro d’étudiant;</a:t>
            </a:r>
          </a:p>
          <a:p>
            <a:pPr>
              <a:spcAft>
                <a:spcPts val="600"/>
              </a:spcAft>
            </a:pPr>
            <a:r>
              <a:rPr lang="fr-CA" sz="1800" dirty="0" err="1"/>
              <a:t>Ect</a:t>
            </a:r>
            <a:r>
              <a:rPr lang="fr-CA" sz="1800" dirty="0"/>
              <a:t>.</a:t>
            </a:r>
          </a:p>
          <a:p>
            <a:pPr marL="146050" indent="0">
              <a:buNone/>
            </a:pPr>
            <a:r>
              <a:rPr lang="fr-CA" sz="1800" dirty="0"/>
              <a:t>Ces caractéristiques d’un étudiant sont appelées les </a:t>
            </a:r>
            <a:r>
              <a:rPr lang="fr-CA" sz="1800" b="1" i="1" dirty="0"/>
              <a:t>attributs</a:t>
            </a:r>
            <a:r>
              <a:rPr lang="fr-CA" sz="1800" dirty="0"/>
              <a:t> de l’objet « étudiant ».</a:t>
            </a:r>
          </a:p>
        </p:txBody>
      </p:sp>
    </p:spTree>
    <p:extLst>
      <p:ext uri="{BB962C8B-B14F-4D97-AF65-F5344CB8AC3E}">
        <p14:creationId xmlns:p14="http://schemas.microsoft.com/office/powerpoint/2010/main" val="1019461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1725" y="500924"/>
            <a:ext cx="3706500" cy="3350314"/>
          </a:xfrm>
        </p:spPr>
        <p:txBody>
          <a:bodyPr/>
          <a:lstStyle/>
          <a:p>
            <a:r>
              <a:rPr lang="fr-CA" dirty="0"/>
              <a:t>Introduction à la POO</a:t>
            </a:r>
            <a:br>
              <a:rPr lang="fr-CA" dirty="0"/>
            </a:br>
            <a:br>
              <a:rPr lang="fr-CA" dirty="0"/>
            </a:br>
            <a:br>
              <a:rPr lang="fr-CA" dirty="0"/>
            </a:br>
            <a:br>
              <a:rPr lang="fr-CA" dirty="0"/>
            </a:br>
            <a:r>
              <a:rPr lang="fr-CA" dirty="0"/>
              <a:t>Qu’est-ce qu’un objet? (… suite)</a:t>
            </a:r>
            <a:br>
              <a:rPr lang="fr-CA" dirty="0"/>
            </a:br>
            <a:br>
              <a:rPr lang="fr-CA" dirty="0"/>
            </a:br>
            <a:br>
              <a:rPr lang="fr-CA" dirty="0"/>
            </a:br>
            <a:endParaRPr lang="fr-CA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44675" y="500924"/>
            <a:ext cx="4166400" cy="4253955"/>
          </a:xfrm>
        </p:spPr>
        <p:txBody>
          <a:bodyPr/>
          <a:lstStyle/>
          <a:p>
            <a:pPr marL="146050" indent="0">
              <a:spcAft>
                <a:spcPts val="1200"/>
              </a:spcAft>
              <a:buNone/>
            </a:pPr>
            <a:r>
              <a:rPr lang="fr-CA" sz="2400" b="1" dirty="0"/>
              <a:t>Les méthodes</a:t>
            </a:r>
          </a:p>
          <a:p>
            <a:pPr marL="146050" indent="0">
              <a:spcAft>
                <a:spcPts val="600"/>
              </a:spcAft>
              <a:buNone/>
            </a:pPr>
            <a:r>
              <a:rPr lang="fr-CA" sz="1800" dirty="0"/>
              <a:t>Un objet « étudiant » peut aussi faire plusieurs choses :</a:t>
            </a:r>
          </a:p>
          <a:p>
            <a:r>
              <a:rPr lang="fr-CA" sz="1800" dirty="0"/>
              <a:t>Se déplacer;</a:t>
            </a:r>
          </a:p>
          <a:p>
            <a:r>
              <a:rPr lang="fr-CA" sz="1800" dirty="0"/>
              <a:t>Étudier;</a:t>
            </a:r>
          </a:p>
          <a:p>
            <a:r>
              <a:rPr lang="fr-CA" sz="1800" dirty="0"/>
              <a:t>Assister à un cours;</a:t>
            </a:r>
          </a:p>
          <a:p>
            <a:pPr>
              <a:spcAft>
                <a:spcPts val="600"/>
              </a:spcAft>
            </a:pPr>
            <a:r>
              <a:rPr lang="fr-CA" sz="1800" dirty="0" err="1"/>
              <a:t>Ect</a:t>
            </a:r>
            <a:r>
              <a:rPr lang="fr-CA" sz="1800" dirty="0"/>
              <a:t>.</a:t>
            </a:r>
          </a:p>
          <a:p>
            <a:pPr marL="146050" indent="0">
              <a:buNone/>
            </a:pPr>
            <a:r>
              <a:rPr lang="fr-CA" sz="1800" dirty="0"/>
              <a:t>Ces actions sont appelées les </a:t>
            </a:r>
            <a:r>
              <a:rPr lang="fr-CA" sz="1800" b="1" i="1" dirty="0"/>
              <a:t>méthodes</a:t>
            </a:r>
            <a:r>
              <a:rPr lang="fr-CA" sz="1800" dirty="0"/>
              <a:t> de l’objet « étudiant ».</a:t>
            </a:r>
          </a:p>
        </p:txBody>
      </p:sp>
    </p:spTree>
    <p:extLst>
      <p:ext uri="{BB962C8B-B14F-4D97-AF65-F5344CB8AC3E}">
        <p14:creationId xmlns:p14="http://schemas.microsoft.com/office/powerpoint/2010/main" val="244305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1725" y="500924"/>
            <a:ext cx="3706500" cy="3350314"/>
          </a:xfrm>
        </p:spPr>
        <p:txBody>
          <a:bodyPr/>
          <a:lstStyle/>
          <a:p>
            <a:r>
              <a:rPr lang="fr-CA" dirty="0"/>
              <a:t>Introduction à la POO</a:t>
            </a:r>
            <a:br>
              <a:rPr lang="fr-CA" dirty="0"/>
            </a:br>
            <a:br>
              <a:rPr lang="fr-CA" dirty="0"/>
            </a:br>
            <a:br>
              <a:rPr lang="fr-CA" dirty="0"/>
            </a:br>
            <a:br>
              <a:rPr lang="fr-CA" dirty="0"/>
            </a:br>
            <a:r>
              <a:rPr lang="fr-CA" dirty="0"/>
              <a:t>Qu’est-ce qu’une classe?</a:t>
            </a:r>
            <a:br>
              <a:rPr lang="fr-CA" dirty="0"/>
            </a:br>
            <a:br>
              <a:rPr lang="fr-CA" dirty="0"/>
            </a:br>
            <a:br>
              <a:rPr lang="fr-CA" dirty="0"/>
            </a:br>
            <a:endParaRPr lang="fr-CA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44675" y="500924"/>
            <a:ext cx="4166400" cy="4253955"/>
          </a:xfrm>
        </p:spPr>
        <p:txBody>
          <a:bodyPr/>
          <a:lstStyle/>
          <a:p>
            <a:pPr marL="146050" indent="0">
              <a:spcAft>
                <a:spcPts val="1200"/>
              </a:spcAft>
              <a:buNone/>
            </a:pPr>
            <a:r>
              <a:rPr lang="fr-CA" sz="2400" b="1" dirty="0"/>
              <a:t>Les classes</a:t>
            </a:r>
          </a:p>
          <a:p>
            <a:pPr marL="146050" indent="0">
              <a:spcAft>
                <a:spcPts val="600"/>
              </a:spcAft>
              <a:buNone/>
            </a:pPr>
            <a:r>
              <a:rPr lang="fr-CA" sz="1800" dirty="0"/>
              <a:t>Un classe est équivalente à un nouveau type de données. Elle sert à définir un objet. </a:t>
            </a:r>
          </a:p>
          <a:p>
            <a:pPr marL="146050" indent="0">
              <a:spcAft>
                <a:spcPts val="600"/>
              </a:spcAft>
              <a:buNone/>
            </a:pPr>
            <a:r>
              <a:rPr lang="fr-CA" sz="1800" dirty="0"/>
              <a:t>Elle va regrouper les attributs de l’objet et les méthodes du même objet.</a:t>
            </a:r>
          </a:p>
          <a:p>
            <a:pPr marL="146050" indent="0">
              <a:spcAft>
                <a:spcPts val="600"/>
              </a:spcAft>
              <a:buNone/>
            </a:pPr>
            <a:r>
              <a:rPr lang="fr-CA" sz="2400" b="1" dirty="0"/>
              <a:t>Classe ou objet?</a:t>
            </a:r>
          </a:p>
          <a:p>
            <a:pPr marL="146050" indent="0">
              <a:spcAft>
                <a:spcPts val="600"/>
              </a:spcAft>
              <a:buNone/>
            </a:pPr>
            <a:r>
              <a:rPr lang="fr-CA" sz="1800" dirty="0"/>
              <a:t>Une classe est la </a:t>
            </a:r>
            <a:r>
              <a:rPr lang="fr-CA" sz="1800" b="1" i="1" dirty="0"/>
              <a:t>définition</a:t>
            </a:r>
            <a:r>
              <a:rPr lang="fr-CA" sz="1800" dirty="0"/>
              <a:t> d’un objet. Un objet est la concrétisation ou une </a:t>
            </a:r>
            <a:r>
              <a:rPr lang="fr-CA" sz="1800" b="1" i="1" dirty="0"/>
              <a:t>instance</a:t>
            </a:r>
            <a:r>
              <a:rPr lang="fr-CA" sz="1800" dirty="0"/>
              <a:t> de la classe.</a:t>
            </a:r>
          </a:p>
        </p:txBody>
      </p:sp>
    </p:spTree>
    <p:extLst>
      <p:ext uri="{BB962C8B-B14F-4D97-AF65-F5344CB8AC3E}">
        <p14:creationId xmlns:p14="http://schemas.microsoft.com/office/powerpoint/2010/main" val="3360807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Modélisation d’une classe</a:t>
            </a:r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5957882" y="500925"/>
            <a:ext cx="1929482" cy="2395515"/>
            <a:chOff x="2230" y="1008"/>
            <a:chExt cx="1801" cy="2236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2230" y="1008"/>
              <a:ext cx="1801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8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cs typeface="Arial Unicode MS" charset="0"/>
                </a:defRPr>
              </a:lvl1pPr>
              <a:lvl2pPr eaLnBrk="0" hangingPunct="0">
                <a:spcBef>
                  <a:spcPts val="7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cs typeface="Arial Unicode MS" charset="0"/>
                </a:defRPr>
              </a:lvl2pPr>
              <a:lvl3pPr eaLnBrk="0" hangingPunct="0">
                <a:spcBef>
                  <a:spcPts val="6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Arial Unicode MS" charset="0"/>
                </a:defRPr>
              </a:lvl3pPr>
              <a:lvl4pPr eaLnBrk="0" hangingPunct="0">
                <a:spcBef>
                  <a:spcPts val="5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Arial Unicode MS" charset="0"/>
                </a:defRPr>
              </a:lvl4pPr>
              <a:lvl5pPr eaLnBrk="0" hangingPunct="0">
                <a:spcBef>
                  <a:spcPts val="5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Arial Unicode MS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Arial Unicode MS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Arial Unicode MS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Arial Unicode MS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Arial Unicode MS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fr-CA" altLang="fr-FR" sz="1822" b="1">
                  <a:latin typeface="Arial" panose="020B0604020202020204" pitchFamily="34" charset="0"/>
                </a:rPr>
                <a:t>Meuble</a:t>
              </a: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230" y="1301"/>
              <a:ext cx="180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8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cs typeface="Arial Unicode MS" charset="0"/>
                </a:defRPr>
              </a:lvl1pPr>
              <a:lvl2pPr eaLnBrk="0" hangingPunct="0">
                <a:spcBef>
                  <a:spcPts val="7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cs typeface="Arial Unicode MS" charset="0"/>
                </a:defRPr>
              </a:lvl2pPr>
              <a:lvl3pPr eaLnBrk="0" hangingPunct="0">
                <a:spcBef>
                  <a:spcPts val="6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Arial Unicode MS" charset="0"/>
                </a:defRPr>
              </a:lvl3pPr>
              <a:lvl4pPr eaLnBrk="0" hangingPunct="0">
                <a:spcBef>
                  <a:spcPts val="5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Arial Unicode MS" charset="0"/>
                </a:defRPr>
              </a:lvl4pPr>
              <a:lvl5pPr eaLnBrk="0" hangingPunct="0">
                <a:spcBef>
                  <a:spcPts val="5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Arial Unicode MS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Arial Unicode MS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Arial Unicode MS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Arial Unicode MS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Arial Unicode MS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fr-CA" altLang="fr-FR" sz="1822">
                  <a:latin typeface="Arial" panose="020B0604020202020204" pitchFamily="34" charset="0"/>
                </a:rPr>
                <a:t>Nom </a:t>
              </a:r>
            </a:p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fr-CA" altLang="fr-FR" sz="1822">
                  <a:latin typeface="Arial" panose="020B0604020202020204" pitchFamily="34" charset="0"/>
                </a:rPr>
                <a:t>Dimensions </a:t>
              </a:r>
            </a:p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fr-CA" altLang="fr-FR" sz="1822">
                  <a:latin typeface="Arial" panose="020B0604020202020204" pitchFamily="34" charset="0"/>
                </a:rPr>
                <a:t>Poids </a:t>
              </a:r>
            </a:p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fr-CA" altLang="fr-FR" sz="1822">
                  <a:latin typeface="Arial" panose="020B0604020202020204" pitchFamily="34" charset="0"/>
                </a:rPr>
                <a:t>Coût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230" y="2407"/>
              <a:ext cx="1801" cy="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ts val="8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cs typeface="Arial Unicode MS" charset="0"/>
                </a:defRPr>
              </a:lvl1pPr>
              <a:lvl2pPr eaLnBrk="0" hangingPunct="0">
                <a:spcBef>
                  <a:spcPts val="7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cs typeface="Arial Unicode MS" charset="0"/>
                </a:defRPr>
              </a:lvl2pPr>
              <a:lvl3pPr eaLnBrk="0" hangingPunct="0">
                <a:spcBef>
                  <a:spcPts val="6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Arial Unicode MS" charset="0"/>
                </a:defRPr>
              </a:lvl3pPr>
              <a:lvl4pPr eaLnBrk="0" hangingPunct="0">
                <a:spcBef>
                  <a:spcPts val="5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Arial Unicode MS" charset="0"/>
                </a:defRPr>
              </a:lvl4pPr>
              <a:lvl5pPr eaLnBrk="0" hangingPunct="0">
                <a:spcBef>
                  <a:spcPts val="5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Arial Unicode MS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Arial Unicode MS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Arial Unicode MS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Arial Unicode MS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cs typeface="Arial Unicode MS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fr-CA" altLang="fr-FR" sz="1822" dirty="0">
                  <a:latin typeface="Arial" panose="020B0604020202020204" pitchFamily="34" charset="0"/>
                </a:rPr>
                <a:t>Vendre </a:t>
              </a:r>
            </a:p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fr-CA" altLang="fr-FR" sz="1822" dirty="0">
                  <a:latin typeface="Arial" panose="020B0604020202020204" pitchFamily="34" charset="0"/>
                </a:rPr>
                <a:t>Acheter </a:t>
              </a:r>
            </a:p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fr-CA" altLang="fr-FR" sz="1822" dirty="0">
                  <a:latin typeface="Arial" panose="020B0604020202020204" pitchFamily="34" charset="0"/>
                </a:rPr>
                <a:t>Peser</a:t>
              </a: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2230" y="1008"/>
              <a:ext cx="180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A" sz="945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2230" y="1301"/>
              <a:ext cx="180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A" sz="945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2230" y="2407"/>
              <a:ext cx="180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A" sz="945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2230" y="3245"/>
              <a:ext cx="180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A" sz="945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2230" y="2407"/>
              <a:ext cx="0" cy="8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A" sz="945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4032" y="2407"/>
              <a:ext cx="0" cy="8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A" sz="945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2230" y="1008"/>
              <a:ext cx="1801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A" sz="945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2230" y="1008"/>
              <a:ext cx="1801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A" sz="945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2230" y="1008"/>
              <a:ext cx="0" cy="29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A" sz="945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2230" y="1008"/>
              <a:ext cx="0" cy="29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A" sz="945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2230" y="1008"/>
              <a:ext cx="0" cy="2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A" sz="945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4032" y="1008"/>
              <a:ext cx="0" cy="29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A" sz="945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4032" y="1008"/>
              <a:ext cx="0" cy="29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A" sz="945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4032" y="1008"/>
              <a:ext cx="0" cy="2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A" sz="945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2230" y="1301"/>
              <a:ext cx="1801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A" sz="945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2230" y="1301"/>
              <a:ext cx="1801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A" sz="945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2230" y="1301"/>
              <a:ext cx="0" cy="110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A" sz="945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2230" y="1301"/>
              <a:ext cx="0" cy="110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A" sz="945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2230" y="1301"/>
              <a:ext cx="0" cy="11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A" sz="945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4032" y="1301"/>
              <a:ext cx="0" cy="110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A" sz="945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4032" y="1301"/>
              <a:ext cx="0" cy="110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A" sz="945"/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4032" y="1301"/>
              <a:ext cx="0" cy="11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A" sz="945"/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2230" y="2407"/>
              <a:ext cx="1801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A" sz="945"/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>
              <a:off x="2230" y="2407"/>
              <a:ext cx="1801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A" sz="945"/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>
              <a:off x="2230" y="2407"/>
              <a:ext cx="0" cy="83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A" sz="945"/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>
              <a:off x="2230" y="2407"/>
              <a:ext cx="0" cy="83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A" sz="945"/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4032" y="2407"/>
              <a:ext cx="0" cy="83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A" sz="945"/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>
              <a:off x="4032" y="2407"/>
              <a:ext cx="0" cy="83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A" sz="945"/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>
              <a:off x="2230" y="3245"/>
              <a:ext cx="1801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A" sz="945"/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>
              <a:off x="2230" y="3245"/>
              <a:ext cx="1801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CA" sz="945"/>
            </a:p>
          </p:txBody>
        </p:sp>
      </p:grpSp>
      <p:sp>
        <p:nvSpPr>
          <p:cNvPr id="39" name="Text Box 36"/>
          <p:cNvSpPr txBox="1">
            <a:spLocks noChangeArrowheads="1"/>
          </p:cNvSpPr>
          <p:nvPr/>
        </p:nvSpPr>
        <p:spPr bwMode="auto">
          <a:xfrm>
            <a:off x="4724400" y="3415452"/>
            <a:ext cx="3881380" cy="13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ts val="8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Arial Unicode MS" charset="0"/>
              </a:defRPr>
            </a:lvl1pPr>
            <a:lvl2pPr eaLnBrk="0" hangingPunct="0">
              <a:spcBef>
                <a:spcPts val="7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Arial Unicode MS" charset="0"/>
              </a:defRPr>
            </a:lvl2pPr>
            <a:lvl3pPr eaLnBrk="0" hangingPunct="0">
              <a:spcBef>
                <a:spcPts val="6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Arial Unicode MS" charset="0"/>
              </a:defRPr>
            </a:lvl3pPr>
            <a:lvl4pPr eaLnBrk="0" hangingPunct="0">
              <a:spcBef>
                <a:spcPts val="5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Arial Unicode MS" charset="0"/>
              </a:defRPr>
            </a:lvl4pPr>
            <a:lvl5pPr eaLnBrk="0" hangingPunct="0">
              <a:spcBef>
                <a:spcPts val="5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Arial Unicode M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Arial Unicode M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Arial Unicode M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Arial Unicode M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Arial Unicode MS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fr-CA" altLang="fr-FR" sz="1822" dirty="0">
                <a:latin typeface="Arial" panose="020B0604020202020204" pitchFamily="34" charset="0"/>
              </a:rPr>
              <a:t>Objets de la classe Meuble: chaise, table, armoire,...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endParaRPr lang="fr-CA" altLang="fr-FR" sz="1822" dirty="0">
              <a:latin typeface="Arial" panose="020B0604020202020204" pitchFamily="34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fr-CA" altLang="fr-FR" sz="1822" dirty="0">
                <a:latin typeface="Arial" panose="020B0604020202020204" pitchFamily="34" charset="0"/>
              </a:rPr>
              <a:t>Outil de modélisation : Visio – on peut reproduire cette classe.</a:t>
            </a:r>
          </a:p>
        </p:txBody>
      </p:sp>
    </p:spTree>
    <p:extLst>
      <p:ext uri="{BB962C8B-B14F-4D97-AF65-F5344CB8AC3E}">
        <p14:creationId xmlns:p14="http://schemas.microsoft.com/office/powerpoint/2010/main" val="2131215852"/>
      </p:ext>
    </p:extLst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4442</TotalTime>
  <Words>740</Words>
  <Application>Microsoft Office PowerPoint</Application>
  <PresentationFormat>Affichage à l'écran (16:9)</PresentationFormat>
  <Paragraphs>91</Paragraphs>
  <Slides>14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 Unicode MS</vt:lpstr>
      <vt:lpstr>Roboto</vt:lpstr>
      <vt:lpstr>Arial</vt:lpstr>
      <vt:lpstr>Merriweather</vt:lpstr>
      <vt:lpstr>Wingdings</vt:lpstr>
      <vt:lpstr>Paradigm</vt:lpstr>
      <vt:lpstr>Programmation  orientée objet - POO</vt:lpstr>
      <vt:lpstr>Plan</vt:lpstr>
      <vt:lpstr>Introduction à la POO   </vt:lpstr>
      <vt:lpstr>Introduction à la POO   </vt:lpstr>
      <vt:lpstr>Introduction à la POO    Qu’est-ce qu’un objet?   </vt:lpstr>
      <vt:lpstr>Introduction à la POO    Qu’est-ce qu’un objet? (… suite)   </vt:lpstr>
      <vt:lpstr>Introduction à la POO    Qu’est-ce qu’un objet? (… suite)   </vt:lpstr>
      <vt:lpstr>Introduction à la POO    Qu’est-ce qu’une classe?   </vt:lpstr>
      <vt:lpstr>Modélisation d’une classe</vt:lpstr>
      <vt:lpstr>Exercice   (Je vais demander à tous de partager leurs exemples.)</vt:lpstr>
      <vt:lpstr>Introduction à la POO   Qu’est-ce que l’encapsulation?   </vt:lpstr>
      <vt:lpstr>Introduction à la POO   Qu’est-ce que l’héritage?   </vt:lpstr>
      <vt:lpstr>Introduction à la POO   Qu’est-ce que le polymorphisme?   </vt:lpstr>
      <vt:lpstr>Pourquoi la POO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Programmation  orientée objet - POO</dc:title>
  <dc:creator>info1</dc:creator>
  <cp:lastModifiedBy>Hasna Hocini</cp:lastModifiedBy>
  <cp:revision>159</cp:revision>
  <dcterms:modified xsi:type="dcterms:W3CDTF">2024-02-05T04:55:28Z</dcterms:modified>
</cp:coreProperties>
</file>