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  <p:sldId id="267" r:id="rId11"/>
    <p:sldId id="266" r:id="rId12"/>
    <p:sldId id="268" r:id="rId13"/>
    <p:sldId id="269" r:id="rId14"/>
    <p:sldId id="271" r:id="rId15"/>
    <p:sldId id="270" r:id="rId16"/>
    <p:sldId id="272" r:id="rId17"/>
    <p:sldId id="264" r:id="rId18"/>
    <p:sldId id="289" r:id="rId19"/>
    <p:sldId id="290" r:id="rId20"/>
    <p:sldId id="29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DD7AB-23FA-497C-B3B0-5E7A5C668243}" type="datetimeFigureOut">
              <a:rPr lang="fr-CA" smtClean="0"/>
              <a:t>25/févr.2024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DA689-5BA7-4C5D-951C-67752501229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23280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E212-9DA4-4D68-AABB-C018AC50FA22}" type="datetime1">
              <a:rPr lang="en-US" smtClean="0"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DCCF-03FA-44FB-B8AD-53A8B7853FE2}" type="datetime1">
              <a:rPr lang="en-US" smtClean="0"/>
              <a:t>2/25/2024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AFD7-07D7-483E-B782-422EEEFF9198}" type="datetime1">
              <a:rPr lang="en-US" smtClean="0"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8850-BD5E-4E3D-A7F2-7F41D769ADE1}" type="datetime1">
              <a:rPr lang="en-US" smtClean="0"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8A931-CC24-4E67-ABC6-713F9733974A}" type="datetime1">
              <a:rPr lang="en-US" smtClean="0"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8F6B-0A94-4CB7-9FAB-7E2F095D3A5B}" type="datetime1">
              <a:rPr lang="en-US" smtClean="0"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8ACB-CB7D-4695-943D-36CAF0190C9F}" type="datetime1">
              <a:rPr lang="en-US" smtClean="0"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CBBAB-E0F4-4512-94D6-8935BDBF5882}" type="datetime1">
              <a:rPr lang="en-US" smtClean="0"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5BDBC-B80F-493C-8867-2830E5DFB5BA}" type="datetime1">
              <a:rPr lang="en-US" smtClean="0"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1B51-7EDB-4CA0-B208-6122B9CD5CFF}" type="datetime1">
              <a:rPr lang="en-US" smtClean="0"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957A-3478-44C9-B7A4-8F06AC739FAA}" type="datetime1">
              <a:rPr lang="en-US" smtClean="0"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B300B-F2A8-4719-A8A2-77548DDEDF08}" type="datetime1">
              <a:rPr lang="en-US" smtClean="0"/>
              <a:t>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E8594-B11B-4187-A839-E8B19400A78B}" type="datetime1">
              <a:rPr lang="en-US" smtClean="0"/>
              <a:t>2/25/2024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E4CE8-2260-4A13-BB15-B46C1C9CA357}" type="datetime1">
              <a:rPr lang="en-US" smtClean="0"/>
              <a:t>2/25/2024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E8DE3-5A3C-43CF-9DD0-79E0CEDAE7B1}" type="datetime1">
              <a:rPr lang="en-US" smtClean="0"/>
              <a:t>2/25/2024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8E6B8-9587-4C73-8305-8A5936423E93}" type="datetime1">
              <a:rPr lang="en-US" smtClean="0"/>
              <a:t>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5A1C0-B067-46F1-9688-8BC224A7B35F}" type="datetime1">
              <a:rPr lang="en-US" smtClean="0"/>
              <a:t>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2DD2614-A8DD-480B-BBD3-A7DBE45BDE92}" type="datetime1">
              <a:rPr lang="en-US" smtClean="0"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Diagramme de cas d’utilisation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/>
              <a:t>Hasna </a:t>
            </a:r>
            <a:r>
              <a:rPr lang="fr-CA" dirty="0" err="1"/>
              <a:t>Hocini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047864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8715" y="394304"/>
            <a:ext cx="8534400" cy="1507067"/>
          </a:xfrm>
        </p:spPr>
        <p:txBody>
          <a:bodyPr/>
          <a:lstStyle/>
          <a:p>
            <a:r>
              <a:rPr lang="fr-CA" dirty="0"/>
              <a:t>Exemple de cas d’utilisation</a:t>
            </a:r>
          </a:p>
        </p:txBody>
      </p:sp>
      <p:pic>
        <p:nvPicPr>
          <p:cNvPr id="6" name="Espace réservé du contenu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1385" y="1622697"/>
            <a:ext cx="7361692" cy="4812938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A84C9F5-4E23-4665-BE58-53CE74893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915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2" y="472680"/>
            <a:ext cx="8534400" cy="1507067"/>
          </a:xfrm>
        </p:spPr>
        <p:txBody>
          <a:bodyPr/>
          <a:lstStyle/>
          <a:p>
            <a:r>
              <a:rPr lang="fr-CA" b="1" dirty="0"/>
              <a:t>Relations entre cas d’utilisation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2589" y="1943945"/>
            <a:ext cx="8534400" cy="3615267"/>
          </a:xfrm>
        </p:spPr>
        <p:txBody>
          <a:bodyPr/>
          <a:lstStyle/>
          <a:p>
            <a:r>
              <a:rPr lang="fr-CA" dirty="0"/>
              <a:t>UML</a:t>
            </a:r>
          </a:p>
          <a:p>
            <a:endParaRPr lang="fr-CA" dirty="0"/>
          </a:p>
          <a:p>
            <a:r>
              <a:rPr lang="fr-CA" dirty="0"/>
              <a:t>les </a:t>
            </a:r>
            <a:r>
              <a:rPr lang="fr-CA" b="1" dirty="0"/>
              <a:t>dépendances</a:t>
            </a:r>
            <a:r>
              <a:rPr lang="fr-CA" dirty="0"/>
              <a:t> et la </a:t>
            </a:r>
            <a:r>
              <a:rPr lang="fr-CA" b="1" dirty="0"/>
              <a:t>généralisation</a:t>
            </a:r>
            <a:r>
              <a:rPr lang="fr-CA" dirty="0"/>
              <a:t>/</a:t>
            </a:r>
            <a:r>
              <a:rPr lang="fr-CA" b="1" dirty="0"/>
              <a:t>spécialisation</a:t>
            </a:r>
            <a:r>
              <a:rPr lang="fr-CA" dirty="0"/>
              <a:t>. </a:t>
            </a:r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1A0CF63-D4FE-4B4C-A3E4-BD3AD71E3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520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2" y="472680"/>
            <a:ext cx="8534400" cy="1507067"/>
          </a:xfrm>
        </p:spPr>
        <p:txBody>
          <a:bodyPr/>
          <a:lstStyle/>
          <a:p>
            <a:r>
              <a:rPr lang="fr-CA" b="1" dirty="0"/>
              <a:t>Dépendances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2589" y="1943945"/>
            <a:ext cx="8534400" cy="3615267"/>
          </a:xfrm>
        </p:spPr>
        <p:txBody>
          <a:bodyPr>
            <a:normAutofit lnSpcReduction="10000"/>
          </a:bodyPr>
          <a:lstStyle/>
          <a:p>
            <a:endParaRPr lang="fr-CA" dirty="0"/>
          </a:p>
          <a:p>
            <a:pPr marL="0" indent="0">
              <a:buNone/>
            </a:pPr>
            <a:r>
              <a:rPr lang="fr-CA" dirty="0"/>
              <a:t>Deux types : </a:t>
            </a:r>
          </a:p>
          <a:p>
            <a:r>
              <a:rPr lang="fr-CA" dirty="0"/>
              <a:t>Les dépendances par </a:t>
            </a:r>
            <a:r>
              <a:rPr lang="fr-CA" b="1" dirty="0"/>
              <a:t>inclusion (</a:t>
            </a:r>
            <a:r>
              <a:rPr lang="fr-CA" b="1" dirty="0" err="1"/>
              <a:t>include</a:t>
            </a:r>
            <a:r>
              <a:rPr lang="fr-CA" b="1" dirty="0"/>
              <a:t>) </a:t>
            </a:r>
          </a:p>
          <a:p>
            <a:r>
              <a:rPr lang="fr-CA" dirty="0"/>
              <a:t>Les dépendances par </a:t>
            </a:r>
            <a:r>
              <a:rPr lang="fr-CA" b="1" dirty="0"/>
              <a:t>extension (</a:t>
            </a:r>
            <a:r>
              <a:rPr lang="fr-CA" b="1" dirty="0" err="1"/>
              <a:t>extend</a:t>
            </a:r>
            <a:r>
              <a:rPr lang="fr-CA" b="1" dirty="0"/>
              <a:t>)</a:t>
            </a:r>
            <a:r>
              <a:rPr lang="fr-CA" dirty="0"/>
              <a:t>.</a:t>
            </a:r>
          </a:p>
          <a:p>
            <a:endParaRPr lang="fr-CA" dirty="0"/>
          </a:p>
          <a:p>
            <a:r>
              <a:rPr lang="fr-CA" b="1" dirty="0"/>
              <a:t>Flèche</a:t>
            </a:r>
            <a:r>
              <a:rPr lang="fr-CA" dirty="0"/>
              <a:t> </a:t>
            </a:r>
            <a:r>
              <a:rPr lang="fr-CA" b="1" dirty="0"/>
              <a:t>pointillée</a:t>
            </a:r>
            <a:r>
              <a:rPr lang="fr-CA" dirty="0"/>
              <a:t>. Le type de dépendance (stéréotype) est souvent ajouté </a:t>
            </a:r>
            <a:r>
              <a:rPr lang="fr-CA" b="1" dirty="0"/>
              <a:t>au-dessus</a:t>
            </a:r>
            <a:r>
              <a:rPr lang="fr-CA" dirty="0"/>
              <a:t> du trait.</a:t>
            </a:r>
          </a:p>
          <a:p>
            <a:r>
              <a:rPr lang="fr-CA" dirty="0"/>
              <a:t>Le stéréotype "</a:t>
            </a:r>
            <a:r>
              <a:rPr lang="fr-CA" b="1" dirty="0"/>
              <a:t>inclut"</a:t>
            </a:r>
            <a:r>
              <a:rPr lang="fr-CA" dirty="0"/>
              <a:t> : </a:t>
            </a:r>
            <a:r>
              <a:rPr lang="fr-CA" b="1" dirty="0"/>
              <a:t>inclusion. </a:t>
            </a:r>
          </a:p>
          <a:p>
            <a:r>
              <a:rPr lang="fr-CA" dirty="0"/>
              <a:t>Le stéréotype "</a:t>
            </a:r>
            <a:r>
              <a:rPr lang="fr-CA" b="1" dirty="0"/>
              <a:t>étend"</a:t>
            </a:r>
            <a:r>
              <a:rPr lang="fr-CA" dirty="0"/>
              <a:t> : </a:t>
            </a:r>
            <a:r>
              <a:rPr lang="fr-CA" b="1" dirty="0"/>
              <a:t>extension.</a:t>
            </a:r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2CB6DAD-B5DE-4E68-9F68-F8A6DDAEC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288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2" y="472680"/>
            <a:ext cx="8534400" cy="1507067"/>
          </a:xfrm>
        </p:spPr>
        <p:txBody>
          <a:bodyPr/>
          <a:lstStyle/>
          <a:p>
            <a:r>
              <a:rPr lang="fr-CA" dirty="0"/>
              <a:t>La relation </a:t>
            </a:r>
            <a:r>
              <a:rPr lang="fr-CA" b="1" dirty="0"/>
              <a:t>d’inclusion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2589" y="1943945"/>
            <a:ext cx="8534400" cy="3615267"/>
          </a:xfrm>
        </p:spPr>
        <p:txBody>
          <a:bodyPr>
            <a:normAutofit fontScale="92500" lnSpcReduction="10000"/>
          </a:bodyPr>
          <a:lstStyle/>
          <a:p>
            <a:endParaRPr lang="fr-CA" dirty="0"/>
          </a:p>
          <a:p>
            <a:r>
              <a:rPr lang="fr-CA" dirty="0"/>
              <a:t>Un cas A est </a:t>
            </a:r>
            <a:r>
              <a:rPr lang="fr-CA" b="1" dirty="0"/>
              <a:t>inclus</a:t>
            </a:r>
            <a:r>
              <a:rPr lang="fr-CA" dirty="0"/>
              <a:t> dans un cas B</a:t>
            </a:r>
          </a:p>
          <a:p>
            <a:r>
              <a:rPr lang="fr-CA" dirty="0"/>
              <a:t> Le comportement décrit par le cas A est inclus dans le comportement du cas B </a:t>
            </a:r>
          </a:p>
          <a:p>
            <a:r>
              <a:rPr lang="fr-CA" dirty="0"/>
              <a:t>Le cas B dépend de A. Cette dépendance est symbolisée par le stéréotype inclut. </a:t>
            </a:r>
          </a:p>
          <a:p>
            <a:pPr lvl="0"/>
            <a:r>
              <a:rPr lang="fr-CA" dirty="0"/>
              <a:t>Décomposer un cas complexe en sous cas plus simples.</a:t>
            </a:r>
          </a:p>
          <a:p>
            <a:r>
              <a:rPr lang="fr-CA" dirty="0"/>
              <a:t>Exemple : l’accès aux informations d’un compte bancaire </a:t>
            </a:r>
            <a:r>
              <a:rPr lang="fr-CA" b="1" dirty="0"/>
              <a:t>inclut</a:t>
            </a:r>
            <a:r>
              <a:rPr lang="fr-CA" dirty="0"/>
              <a:t> nécessairement une phase d’authentification avec un mot de passe.</a:t>
            </a:r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A5E8D83-3120-4CC3-AB01-99FBFA550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166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2" y="472680"/>
            <a:ext cx="8534400" cy="1507067"/>
          </a:xfrm>
        </p:spPr>
        <p:txBody>
          <a:bodyPr/>
          <a:lstStyle/>
          <a:p>
            <a:r>
              <a:rPr lang="fr-CA" dirty="0"/>
              <a:t>Exemple </a:t>
            </a:r>
            <a:r>
              <a:rPr lang="fr-CA" b="1" dirty="0"/>
              <a:t>d’inclusion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2589" y="1943945"/>
            <a:ext cx="8534400" cy="3615267"/>
          </a:xfrm>
        </p:spPr>
        <p:txBody>
          <a:bodyPr>
            <a:normAutofit/>
          </a:bodyPr>
          <a:lstStyle/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924594" y="1628503"/>
            <a:ext cx="6372497" cy="4615543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2D3C63D-3850-4DEA-9613-71044F1D2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62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0338" y="690395"/>
            <a:ext cx="8534400" cy="1507067"/>
          </a:xfrm>
        </p:spPr>
        <p:txBody>
          <a:bodyPr/>
          <a:lstStyle/>
          <a:p>
            <a:r>
              <a:rPr lang="fr-CA" dirty="0"/>
              <a:t>Les relations d’extension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06132" y="1965960"/>
            <a:ext cx="8534400" cy="3615267"/>
          </a:xfrm>
        </p:spPr>
        <p:txBody>
          <a:bodyPr/>
          <a:lstStyle/>
          <a:p>
            <a:r>
              <a:rPr lang="fr-CA" dirty="0"/>
              <a:t>Si le comportement du cas B peut être étendu par le comportement du cas A, on dit alors que A étend B. </a:t>
            </a:r>
          </a:p>
          <a:p>
            <a:r>
              <a:rPr lang="fr-CA" dirty="0"/>
              <a:t>souvent soumise à </a:t>
            </a:r>
            <a:r>
              <a:rPr lang="fr-CA" b="1" dirty="0"/>
              <a:t>condition</a:t>
            </a:r>
            <a:r>
              <a:rPr lang="fr-CA" dirty="0"/>
              <a:t>. Graphiquement, la condition est exprimée sous la forme d’une </a:t>
            </a:r>
            <a:r>
              <a:rPr lang="fr-CA" b="1" dirty="0"/>
              <a:t>note</a:t>
            </a:r>
            <a:r>
              <a:rPr lang="fr-CA" dirty="0"/>
              <a:t>.  </a:t>
            </a:r>
          </a:p>
          <a:p>
            <a:r>
              <a:rPr lang="fr-CA" dirty="0"/>
              <a:t>Exemple d’une banque où la vérification du solde du compte n’intervient que si la somme d’argent à retirer dépasse 20 $.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27F2DBE-CA7B-4A2A-9D2E-1D62C2A84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532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0338" y="690395"/>
            <a:ext cx="8534400" cy="1507067"/>
          </a:xfrm>
        </p:spPr>
        <p:txBody>
          <a:bodyPr/>
          <a:lstStyle/>
          <a:p>
            <a:r>
              <a:rPr lang="fr-CA" dirty="0"/>
              <a:t>Les relations d’extension</a:t>
            </a:r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1302" y="1965325"/>
            <a:ext cx="6201144" cy="3616325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53D7832-1C96-4E2C-98A3-552DDF0FB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176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36464" y="655561"/>
            <a:ext cx="8534400" cy="1507067"/>
          </a:xfrm>
        </p:spPr>
        <p:txBody>
          <a:bodyPr/>
          <a:lstStyle/>
          <a:p>
            <a:r>
              <a:rPr lang="fr-CA" dirty="0"/>
              <a:t>Relations de généralisation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14544" y="1886856"/>
            <a:ext cx="8534400" cy="3615267"/>
          </a:xfrm>
        </p:spPr>
        <p:txBody>
          <a:bodyPr/>
          <a:lstStyle/>
          <a:p>
            <a:r>
              <a:rPr lang="fr-CA" dirty="0"/>
              <a:t>Un cas A est une généralisation d’un cas B si B est un cas particulier de A. </a:t>
            </a:r>
          </a:p>
          <a:p>
            <a:r>
              <a:rPr lang="fr-CA" dirty="0"/>
              <a:t>Exemple : La consultation d’un compte bancaire via Internet </a:t>
            </a:r>
            <a:r>
              <a:rPr lang="fr-CA" dirty="0">
                <a:sym typeface="Wingdings" panose="05000000000000000000" pitchFamily="2" charset="2"/>
              </a:rPr>
              <a:t> </a:t>
            </a:r>
            <a:r>
              <a:rPr lang="fr-CA" dirty="0"/>
              <a:t>un cas particulier de la consultation : concept d’héritage dans les langages orientés objet.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ADD1493-89DC-4F3D-975E-9A8AC2011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084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2" y="559766"/>
            <a:ext cx="8534400" cy="1507067"/>
          </a:xfrm>
        </p:spPr>
        <p:txBody>
          <a:bodyPr/>
          <a:lstStyle/>
          <a:p>
            <a:r>
              <a:rPr lang="fr-CA" dirty="0"/>
              <a:t>Relations entre acteurs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2131423"/>
            <a:ext cx="8534400" cy="3615267"/>
          </a:xfrm>
        </p:spPr>
        <p:txBody>
          <a:bodyPr>
            <a:normAutofit fontScale="85000" lnSpcReduction="10000"/>
          </a:bodyPr>
          <a:lstStyle/>
          <a:p>
            <a:r>
              <a:rPr lang="fr-CA" b="1" dirty="0"/>
              <a:t>généralisation</a:t>
            </a:r>
            <a:r>
              <a:rPr lang="fr-CA" dirty="0"/>
              <a:t> : un acteur A est une généralisation d’un acteur B</a:t>
            </a:r>
          </a:p>
          <a:p>
            <a:r>
              <a:rPr lang="fr-CA" dirty="0"/>
              <a:t>L’acteur A peut-être substitué par l’acteur B </a:t>
            </a:r>
          </a:p>
          <a:p>
            <a:r>
              <a:rPr lang="fr-CA" dirty="0"/>
              <a:t>Tous les cas d’utilisation accessibles à A le sont aussi à B, mais l’inverse n’est pas vrai.</a:t>
            </a:r>
          </a:p>
          <a:p>
            <a:r>
              <a:rPr lang="fr-CA" b="1" dirty="0"/>
              <a:t>Exemple</a:t>
            </a:r>
            <a:r>
              <a:rPr lang="fr-CA" dirty="0"/>
              <a:t> :</a:t>
            </a:r>
          </a:p>
          <a:p>
            <a:r>
              <a:rPr lang="fr-CA" dirty="0"/>
              <a:t>Le directeur des ventes est un préposé aux commandes avec un pouvoir supplémentaire </a:t>
            </a:r>
          </a:p>
          <a:p>
            <a:r>
              <a:rPr lang="fr-CA" dirty="0"/>
              <a:t>En plus de pouvoir passer et suivre une commande, il peut gérer le stock. </a:t>
            </a:r>
          </a:p>
          <a:p>
            <a:r>
              <a:rPr lang="fr-CA" dirty="0"/>
              <a:t>Le préposé aux commandes ne peut pas gérer le stock.</a:t>
            </a:r>
          </a:p>
          <a:p>
            <a:r>
              <a:rPr lang="fr-CA" dirty="0"/>
              <a:t>Le symbole utilisé : une </a:t>
            </a:r>
            <a:r>
              <a:rPr lang="fr-CA" b="1" dirty="0"/>
              <a:t>flèche</a:t>
            </a:r>
            <a:r>
              <a:rPr lang="fr-CA" dirty="0"/>
              <a:t> </a:t>
            </a:r>
            <a:r>
              <a:rPr lang="fr-CA" b="1" dirty="0"/>
              <a:t>en traits pleins</a:t>
            </a:r>
            <a:r>
              <a:rPr lang="fr-CA" dirty="0"/>
              <a:t> dont la pointe est un triangle fermé. La flèche </a:t>
            </a:r>
            <a:r>
              <a:rPr lang="fr-CA" b="1" dirty="0"/>
              <a:t>pointe</a:t>
            </a:r>
            <a:r>
              <a:rPr lang="fr-CA" dirty="0"/>
              <a:t> vers l’acteur le plus </a:t>
            </a:r>
            <a:r>
              <a:rPr lang="fr-CA" b="1" dirty="0"/>
              <a:t>général</a:t>
            </a:r>
            <a:r>
              <a:rPr lang="fr-CA" dirty="0"/>
              <a:t>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D040F5C-ADCC-47C3-A630-C552B03C3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585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2" y="559766"/>
            <a:ext cx="8534400" cy="1507067"/>
          </a:xfrm>
        </p:spPr>
        <p:txBody>
          <a:bodyPr/>
          <a:lstStyle/>
          <a:p>
            <a:r>
              <a:rPr lang="fr-CA" dirty="0"/>
              <a:t>Relations entre acteurs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2131423"/>
            <a:ext cx="8534400" cy="3615267"/>
          </a:xfrm>
        </p:spPr>
        <p:txBody>
          <a:bodyPr>
            <a:normAutofit fontScale="85000" lnSpcReduction="10000"/>
          </a:bodyPr>
          <a:lstStyle/>
          <a:p>
            <a:r>
              <a:rPr lang="fr-CA" b="1" dirty="0"/>
              <a:t>généralisation</a:t>
            </a:r>
            <a:r>
              <a:rPr lang="fr-CA" dirty="0"/>
              <a:t> : un acteur A est une généralisation d’un acteur B</a:t>
            </a:r>
          </a:p>
          <a:p>
            <a:r>
              <a:rPr lang="fr-CA" dirty="0"/>
              <a:t>L’acteur A peut-être substitué par l’acteur B </a:t>
            </a:r>
          </a:p>
          <a:p>
            <a:r>
              <a:rPr lang="fr-CA" dirty="0"/>
              <a:t>Tous les cas d’utilisation accessibles à A le sont aussi à B, mais l’inverse n’est pas vrai.</a:t>
            </a:r>
          </a:p>
          <a:p>
            <a:r>
              <a:rPr lang="fr-CA" b="1" dirty="0"/>
              <a:t>Exemple</a:t>
            </a:r>
            <a:r>
              <a:rPr lang="fr-CA" dirty="0"/>
              <a:t> :</a:t>
            </a:r>
          </a:p>
          <a:p>
            <a:r>
              <a:rPr lang="fr-CA" dirty="0"/>
              <a:t>Le directeur des ventes est un préposé aux commandes avec un pouvoir supplémentaire </a:t>
            </a:r>
          </a:p>
          <a:p>
            <a:r>
              <a:rPr lang="fr-CA" dirty="0"/>
              <a:t>En plus de pouvoir passer et suivre une commande, il peut gérer le stock. </a:t>
            </a:r>
          </a:p>
          <a:p>
            <a:r>
              <a:rPr lang="fr-CA" dirty="0"/>
              <a:t>Le préposé aux commandes ne peut pas gérer le stock.</a:t>
            </a:r>
          </a:p>
          <a:p>
            <a:r>
              <a:rPr lang="fr-CA" dirty="0"/>
              <a:t>Le symbole utilisé : une </a:t>
            </a:r>
            <a:r>
              <a:rPr lang="fr-CA" b="1" dirty="0"/>
              <a:t>flèche</a:t>
            </a:r>
            <a:r>
              <a:rPr lang="fr-CA" dirty="0"/>
              <a:t> </a:t>
            </a:r>
            <a:r>
              <a:rPr lang="fr-CA" b="1" dirty="0"/>
              <a:t>en traits pleins</a:t>
            </a:r>
            <a:r>
              <a:rPr lang="fr-CA" dirty="0"/>
              <a:t> dont la pointe est un triangle fermé. La flèche </a:t>
            </a:r>
            <a:r>
              <a:rPr lang="fr-CA" b="1" dirty="0"/>
              <a:t>pointe</a:t>
            </a:r>
            <a:r>
              <a:rPr lang="fr-CA" dirty="0"/>
              <a:t> vers l’acteur le plus </a:t>
            </a:r>
            <a:r>
              <a:rPr lang="fr-CA" b="1" dirty="0"/>
              <a:t>général</a:t>
            </a:r>
            <a:r>
              <a:rPr lang="fr-CA" dirty="0"/>
              <a:t>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3A57A4-E857-4126-A3A2-7ECF626E4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39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50413" y="446555"/>
            <a:ext cx="8534400" cy="1507067"/>
          </a:xfrm>
        </p:spPr>
        <p:txBody>
          <a:bodyPr/>
          <a:lstStyle/>
          <a:p>
            <a:r>
              <a:rPr lang="fr-CA" dirty="0"/>
              <a:t>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89606" y="1786949"/>
            <a:ext cx="8534400" cy="3615267"/>
          </a:xfrm>
        </p:spPr>
        <p:txBody>
          <a:bodyPr/>
          <a:lstStyle/>
          <a:p>
            <a:r>
              <a:rPr lang="fr-CA" dirty="0"/>
              <a:t>Recueillir</a:t>
            </a:r>
          </a:p>
          <a:p>
            <a:pPr marL="0" indent="0">
              <a:buNone/>
            </a:pPr>
            <a:endParaRPr lang="fr-CA" dirty="0"/>
          </a:p>
          <a:p>
            <a:r>
              <a:rPr lang="fr-CA" dirty="0"/>
              <a:t>Analyser</a:t>
            </a:r>
          </a:p>
          <a:p>
            <a:endParaRPr lang="fr-CA" dirty="0"/>
          </a:p>
          <a:p>
            <a:r>
              <a:rPr lang="fr-CA" dirty="0"/>
              <a:t>Organiser</a:t>
            </a:r>
          </a:p>
          <a:p>
            <a:endParaRPr lang="fr-CA" dirty="0"/>
          </a:p>
        </p:txBody>
      </p:sp>
      <p:sp>
        <p:nvSpPr>
          <p:cNvPr id="5" name="Accolade fermante 4"/>
          <p:cNvSpPr/>
          <p:nvPr/>
        </p:nvSpPr>
        <p:spPr>
          <a:xfrm>
            <a:off x="3387634" y="2246812"/>
            <a:ext cx="766354" cy="2333897"/>
          </a:xfrm>
          <a:prstGeom prst="rightBrace">
            <a:avLst/>
          </a:prstGeom>
          <a:ln w="57150">
            <a:solidFill>
              <a:schemeClr val="bg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ZoneTexte 5"/>
          <p:cNvSpPr txBox="1"/>
          <p:nvPr/>
        </p:nvSpPr>
        <p:spPr>
          <a:xfrm>
            <a:off x="4478675" y="3294016"/>
            <a:ext cx="1706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Les besoins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DEA527-7F7E-4DA6-881D-3CC02165E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63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2" y="559766"/>
            <a:ext cx="8534400" cy="1507067"/>
          </a:xfrm>
        </p:spPr>
        <p:txBody>
          <a:bodyPr/>
          <a:lstStyle/>
          <a:p>
            <a:r>
              <a:rPr lang="fr-CA" dirty="0"/>
              <a:t>Relations entre acteurs</a:t>
            </a:r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6445" y="1881053"/>
            <a:ext cx="6792686" cy="3891824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7700039-095E-48C7-AD7E-29D3ABC89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923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2" y="455263"/>
            <a:ext cx="8534400" cy="1507067"/>
          </a:xfrm>
        </p:spPr>
        <p:txBody>
          <a:bodyPr/>
          <a:lstStyle/>
          <a:p>
            <a:pPr lvl="0"/>
            <a:r>
              <a:rPr lang="fr-FR" b="1" dirty="0"/>
              <a:t>importance de bien recueillir les besoins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3549" y="3169920"/>
            <a:ext cx="8534400" cy="3438919"/>
          </a:xfrm>
        </p:spPr>
        <p:txBody>
          <a:bodyPr>
            <a:normAutofit fontScale="92500" lnSpcReduction="20000"/>
          </a:bodyPr>
          <a:lstStyle/>
          <a:p>
            <a:r>
              <a:rPr lang="fr-CA" dirty="0"/>
              <a:t>Discussions approfondies  </a:t>
            </a:r>
          </a:p>
          <a:p>
            <a:pPr lvl="0"/>
            <a:r>
              <a:rPr lang="fr-CA" dirty="0"/>
              <a:t>Utiliser les documents produits à propos du sujet (rapports techniques, étude de marché…)</a:t>
            </a:r>
          </a:p>
          <a:p>
            <a:r>
              <a:rPr lang="fr-CA" dirty="0"/>
              <a:t>Étudier toutes les procédures administratives des fonctions de l’entreprise qui seront prises en charge par le système. </a:t>
            </a:r>
          </a:p>
          <a:p>
            <a:pPr lvl="0"/>
            <a:endParaRPr lang="fr-CA" dirty="0"/>
          </a:p>
          <a:p>
            <a:pPr marL="0" indent="0" algn="ctr">
              <a:buNone/>
            </a:pPr>
            <a:r>
              <a:rPr lang="fr-CA" dirty="0"/>
              <a:t>Concepteur de logiciel </a:t>
            </a:r>
          </a:p>
          <a:p>
            <a:endParaRPr lang="fr-CA" dirty="0"/>
          </a:p>
          <a:p>
            <a:pPr marL="0" indent="0">
              <a:buNone/>
            </a:pPr>
            <a:r>
              <a:rPr lang="fr-CA" dirty="0">
                <a:solidFill>
                  <a:schemeClr val="accent6"/>
                </a:solidFill>
              </a:rPr>
              <a:t>    Ai-je toutes les connaissances et les informations pour définir ce que  doit faire le système ?</a:t>
            </a:r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</p:txBody>
      </p:sp>
      <p:sp>
        <p:nvSpPr>
          <p:cNvPr id="4" name="Flèche vers le bas 3"/>
          <p:cNvSpPr/>
          <p:nvPr/>
        </p:nvSpPr>
        <p:spPr>
          <a:xfrm>
            <a:off x="4868091" y="4650377"/>
            <a:ext cx="783772" cy="3396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A77AE42-2BC0-4FDC-A15C-A25A225D2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057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2" y="533641"/>
            <a:ext cx="8534400" cy="1507067"/>
          </a:xfrm>
        </p:spPr>
        <p:txBody>
          <a:bodyPr/>
          <a:lstStyle/>
          <a:p>
            <a:r>
              <a:rPr lang="fr-CA" dirty="0"/>
              <a:t>Diagramme de cas d’utilisation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2314303"/>
            <a:ext cx="8534400" cy="3615267"/>
          </a:xfrm>
        </p:spPr>
        <p:txBody>
          <a:bodyPr/>
          <a:lstStyle/>
          <a:p>
            <a:r>
              <a:rPr lang="fr-CA" dirty="0"/>
              <a:t>Permet de recenser les </a:t>
            </a:r>
            <a:r>
              <a:rPr lang="fr-CA" b="1" dirty="0"/>
              <a:t>grandes fonctionnalités</a:t>
            </a:r>
            <a:r>
              <a:rPr lang="fr-CA" dirty="0"/>
              <a:t> d’un système et leurs </a:t>
            </a:r>
            <a:r>
              <a:rPr lang="fr-CA" b="1" dirty="0"/>
              <a:t>déclencheurs</a:t>
            </a:r>
            <a:r>
              <a:rPr lang="fr-CA" dirty="0"/>
              <a:t>.</a:t>
            </a:r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50AAD95-810E-41C1-AE04-20A4648A8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443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7389" y="786189"/>
            <a:ext cx="8534400" cy="1507067"/>
          </a:xfrm>
        </p:spPr>
        <p:txBody>
          <a:bodyPr/>
          <a:lstStyle/>
          <a:p>
            <a:r>
              <a:rPr lang="fr-CA" dirty="0"/>
              <a:t>Le système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67389" y="2514235"/>
            <a:ext cx="8534400" cy="3615267"/>
          </a:xfrm>
        </p:spPr>
        <p:txBody>
          <a:bodyPr/>
          <a:lstStyle/>
          <a:p>
            <a:r>
              <a:rPr lang="fr-CA" dirty="0"/>
              <a:t>Modélisé comme une boîte noire (un rectangle avec un nom)</a:t>
            </a:r>
            <a:endParaRPr lang="fr-CA" sz="1800" dirty="0"/>
          </a:p>
          <a:p>
            <a:pPr lvl="0"/>
            <a:r>
              <a:rPr lang="fr-CA" dirty="0"/>
              <a:t> Est un ensemble de cas d’utilisation</a:t>
            </a:r>
            <a:endParaRPr lang="fr-CA" sz="1800" dirty="0"/>
          </a:p>
          <a:p>
            <a:pPr lvl="0"/>
            <a:r>
              <a:rPr lang="fr-CA" dirty="0"/>
              <a:t>Contient</a:t>
            </a:r>
            <a:endParaRPr lang="fr-CA" sz="1800" dirty="0"/>
          </a:p>
          <a:p>
            <a:pPr lvl="1"/>
            <a:r>
              <a:rPr lang="fr-CA" dirty="0"/>
              <a:t>Les cas d’utilisation</a:t>
            </a:r>
            <a:endParaRPr lang="fr-CA" sz="1600" dirty="0"/>
          </a:p>
          <a:p>
            <a:pPr lvl="1"/>
            <a:r>
              <a:rPr lang="fr-CA" dirty="0"/>
              <a:t>Mais PAS les acteurs</a:t>
            </a:r>
            <a:endParaRPr lang="fr-CA" sz="1600" dirty="0"/>
          </a:p>
          <a:p>
            <a:endParaRPr lang="fr-CA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8C174F-D565-4A27-86D7-C3F5966E7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022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92921" y="455264"/>
            <a:ext cx="8534400" cy="1507067"/>
          </a:xfrm>
        </p:spPr>
        <p:txBody>
          <a:bodyPr/>
          <a:lstStyle/>
          <a:p>
            <a:r>
              <a:rPr lang="fr-CA" b="1" dirty="0"/>
              <a:t>Les déclencheurs (Acteurs)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92921" y="2201092"/>
            <a:ext cx="8534400" cy="3615267"/>
          </a:xfrm>
        </p:spPr>
        <p:txBody>
          <a:bodyPr/>
          <a:lstStyle/>
          <a:p>
            <a:r>
              <a:rPr lang="fr-CA" b="1" dirty="0"/>
              <a:t>Définition :</a:t>
            </a:r>
            <a:endParaRPr lang="fr-CA" dirty="0"/>
          </a:p>
          <a:p>
            <a:r>
              <a:rPr lang="fr-CA" dirty="0"/>
              <a:t>Les </a:t>
            </a:r>
            <a:r>
              <a:rPr lang="fr-CA" b="1" dirty="0"/>
              <a:t>acteurs</a:t>
            </a:r>
            <a:r>
              <a:rPr lang="fr-CA" dirty="0"/>
              <a:t> sont à </a:t>
            </a:r>
            <a:r>
              <a:rPr lang="fr-CA" b="1" dirty="0"/>
              <a:t>l’extérieur</a:t>
            </a:r>
            <a:r>
              <a:rPr lang="fr-CA" dirty="0"/>
              <a:t> du système ; ils modélisent tout ce qui interagit avec lui. </a:t>
            </a:r>
          </a:p>
          <a:p>
            <a:r>
              <a:rPr lang="fr-CA" dirty="0"/>
              <a:t>Un </a:t>
            </a:r>
            <a:r>
              <a:rPr lang="fr-CA" b="1" dirty="0"/>
              <a:t>acteur</a:t>
            </a:r>
            <a:r>
              <a:rPr lang="fr-CA" dirty="0"/>
              <a:t> se représente par un petit </a:t>
            </a:r>
            <a:r>
              <a:rPr lang="fr-CA" b="1" dirty="0"/>
              <a:t>bonhomme</a:t>
            </a:r>
            <a:r>
              <a:rPr lang="fr-CA" dirty="0"/>
              <a:t> ayant son nom inscrit </a:t>
            </a:r>
            <a:r>
              <a:rPr lang="fr-CA" b="1" dirty="0"/>
              <a:t>dessous</a:t>
            </a:r>
            <a:r>
              <a:rPr lang="fr-CA" dirty="0"/>
              <a:t>. </a:t>
            </a:r>
          </a:p>
          <a:p>
            <a:endParaRPr lang="fr-CA" dirty="0"/>
          </a:p>
        </p:txBody>
      </p:sp>
      <p:pic>
        <p:nvPicPr>
          <p:cNvPr id="10" name="Imag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765" y="4423954"/>
            <a:ext cx="1561012" cy="1287902"/>
          </a:xfrm>
          <a:prstGeom prst="rect">
            <a:avLst/>
          </a:prstGeom>
          <a:noFill/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19DCC03-D070-4D7E-AF88-184A00D37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023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92921" y="455264"/>
            <a:ext cx="8534400" cy="1507067"/>
          </a:xfrm>
        </p:spPr>
        <p:txBody>
          <a:bodyPr/>
          <a:lstStyle/>
          <a:p>
            <a:r>
              <a:rPr lang="fr-CA" b="1" dirty="0"/>
              <a:t>Les déclencheurs (Acteurs)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92921" y="2201092"/>
            <a:ext cx="8534400" cy="3615267"/>
          </a:xfrm>
        </p:spPr>
        <p:txBody>
          <a:bodyPr>
            <a:normAutofit/>
          </a:bodyPr>
          <a:lstStyle/>
          <a:p>
            <a:r>
              <a:rPr lang="fr-CA" dirty="0"/>
              <a:t>Acteurs sont les utilisateurs : rôles.</a:t>
            </a:r>
          </a:p>
          <a:p>
            <a:r>
              <a:rPr lang="fr-CA" b="1" dirty="0"/>
              <a:t>Exemple</a:t>
            </a:r>
            <a:r>
              <a:rPr lang="fr-CA" dirty="0"/>
              <a:t> : Comptable</a:t>
            </a:r>
          </a:p>
          <a:p>
            <a:r>
              <a:rPr lang="fr-CA" dirty="0"/>
              <a:t>Plusieurs personnes peuvent avoir le même rôle </a:t>
            </a:r>
            <a:r>
              <a:rPr lang="fr-CA" dirty="0">
                <a:sym typeface="Wingdings" panose="05000000000000000000" pitchFamily="2" charset="2"/>
              </a:rPr>
              <a:t> </a:t>
            </a:r>
            <a:r>
              <a:rPr lang="fr-CA" dirty="0"/>
              <a:t>un seul acteur</a:t>
            </a:r>
          </a:p>
          <a:p>
            <a:r>
              <a:rPr lang="fr-CA" dirty="0"/>
              <a:t>Une même personne physique :  peut jouer des rôles différents vis-à-vis du système.</a:t>
            </a:r>
          </a:p>
          <a:p>
            <a:endParaRPr lang="fr-CA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451F39-2A11-4866-8D53-AF9ACBE1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660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8715" y="394304"/>
            <a:ext cx="8534400" cy="1507067"/>
          </a:xfrm>
        </p:spPr>
        <p:txBody>
          <a:bodyPr/>
          <a:lstStyle/>
          <a:p>
            <a:r>
              <a:rPr lang="fr-CA" dirty="0"/>
              <a:t>Acteurs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88715" y="1635034"/>
            <a:ext cx="8534400" cy="3615267"/>
          </a:xfrm>
        </p:spPr>
        <p:txBody>
          <a:bodyPr/>
          <a:lstStyle/>
          <a:p>
            <a:r>
              <a:rPr lang="fr-CA" dirty="0"/>
              <a:t>Des périphériques manipulés par le système (imprimantes, robots…) ;</a:t>
            </a:r>
          </a:p>
          <a:p>
            <a:r>
              <a:rPr lang="fr-CA" dirty="0"/>
              <a:t>Des logiciels déjà disponibles à intégrer dans le projet ;</a:t>
            </a:r>
          </a:p>
          <a:p>
            <a:r>
              <a:rPr lang="fr-CA" dirty="0"/>
              <a:t>Des systèmes informatiques externes au système mais qui interagissent avec lui, etc.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5AEA90C-8C10-4D15-986C-45A5BA71B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29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8715" y="394304"/>
            <a:ext cx="8534400" cy="1507067"/>
          </a:xfrm>
        </p:spPr>
        <p:txBody>
          <a:bodyPr/>
          <a:lstStyle/>
          <a:p>
            <a:r>
              <a:rPr lang="fr-CA" dirty="0"/>
              <a:t>Les fonctionnalité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88715" y="2062011"/>
            <a:ext cx="8534400" cy="3615267"/>
          </a:xfrm>
        </p:spPr>
        <p:txBody>
          <a:bodyPr/>
          <a:lstStyle/>
          <a:p>
            <a:r>
              <a:rPr lang="fr-CA" dirty="0"/>
              <a:t>Un </a:t>
            </a:r>
            <a:r>
              <a:rPr lang="fr-CA" b="1" dirty="0"/>
              <a:t>cas d’utilisation</a:t>
            </a:r>
            <a:r>
              <a:rPr lang="fr-CA" dirty="0"/>
              <a:t> est une </a:t>
            </a:r>
            <a:r>
              <a:rPr lang="fr-CA" b="1" dirty="0"/>
              <a:t>manière spécifique d’utiliser</a:t>
            </a:r>
            <a:r>
              <a:rPr lang="fr-CA" dirty="0"/>
              <a:t> un système par des agents externes. </a:t>
            </a:r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191" y="3618412"/>
            <a:ext cx="2190750" cy="1066800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9B970DE-C2AB-4835-A8A3-8E51EB6DB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341307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299</TotalTime>
  <Words>746</Words>
  <Application>Microsoft Office PowerPoint</Application>
  <PresentationFormat>Grand écran</PresentationFormat>
  <Paragraphs>124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5" baseType="lpstr">
      <vt:lpstr>Calibri</vt:lpstr>
      <vt:lpstr>Century Gothic</vt:lpstr>
      <vt:lpstr>Wingdings</vt:lpstr>
      <vt:lpstr>Wingdings 3</vt:lpstr>
      <vt:lpstr>Secteur</vt:lpstr>
      <vt:lpstr>Diagramme de cas d’utilisation</vt:lpstr>
      <vt:lpstr>Introduction</vt:lpstr>
      <vt:lpstr>importance de bien recueillir les besoins</vt:lpstr>
      <vt:lpstr>Diagramme de cas d’utilisation</vt:lpstr>
      <vt:lpstr>Le système</vt:lpstr>
      <vt:lpstr>Les déclencheurs (Acteurs)</vt:lpstr>
      <vt:lpstr>Les déclencheurs (Acteurs)</vt:lpstr>
      <vt:lpstr>Acteurs</vt:lpstr>
      <vt:lpstr>Les fonctionnalité</vt:lpstr>
      <vt:lpstr>Exemple de cas d’utilisation</vt:lpstr>
      <vt:lpstr>Relations entre cas d’utilisation</vt:lpstr>
      <vt:lpstr>Dépendances</vt:lpstr>
      <vt:lpstr>La relation d’inclusion</vt:lpstr>
      <vt:lpstr>Exemple d’inclusion</vt:lpstr>
      <vt:lpstr>Les relations d’extension</vt:lpstr>
      <vt:lpstr>Les relations d’extension</vt:lpstr>
      <vt:lpstr>Relations de généralisation</vt:lpstr>
      <vt:lpstr>Relations entre acteurs</vt:lpstr>
      <vt:lpstr>Relations entre acteurs</vt:lpstr>
      <vt:lpstr>Relations entre acteurs</vt:lpstr>
    </vt:vector>
  </TitlesOfParts>
  <Company>Cégep de l'Outaouais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Diagramme d’utilisation de cas</dc:title>
  <dc:creator>info1</dc:creator>
  <cp:lastModifiedBy>Hasna Hocini</cp:lastModifiedBy>
  <cp:revision>36</cp:revision>
  <dcterms:created xsi:type="dcterms:W3CDTF">2020-09-25T13:40:19Z</dcterms:created>
  <dcterms:modified xsi:type="dcterms:W3CDTF">2024-02-26T03:46:37Z</dcterms:modified>
</cp:coreProperties>
</file>