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1" r:id="rId4"/>
    <p:sldId id="284" r:id="rId5"/>
    <p:sldId id="258" r:id="rId6"/>
    <p:sldId id="266" r:id="rId7"/>
    <p:sldId id="267" r:id="rId8"/>
    <p:sldId id="263" r:id="rId9"/>
    <p:sldId id="264" r:id="rId10"/>
    <p:sldId id="265" r:id="rId11"/>
    <p:sldId id="276" r:id="rId12"/>
    <p:sldId id="280" r:id="rId13"/>
    <p:sldId id="271" r:id="rId14"/>
    <p:sldId id="272" r:id="rId15"/>
    <p:sldId id="260" r:id="rId16"/>
    <p:sldId id="259" r:id="rId17"/>
    <p:sldId id="277" r:id="rId18"/>
    <p:sldId id="262" r:id="rId19"/>
    <p:sldId id="287" r:id="rId20"/>
    <p:sldId id="286" r:id="rId21"/>
    <p:sldId id="261" r:id="rId22"/>
    <p:sldId id="269" r:id="rId23"/>
    <p:sldId id="268" r:id="rId24"/>
    <p:sldId id="274" r:id="rId25"/>
    <p:sldId id="275" r:id="rId26"/>
    <p:sldId id="288" r:id="rId27"/>
    <p:sldId id="279" r:id="rId28"/>
    <p:sldId id="285" r:id="rId29"/>
    <p:sldId id="282" r:id="rId30"/>
    <p:sldId id="28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9" autoAdjust="0"/>
    <p:restoredTop sz="94660"/>
  </p:normalViewPr>
  <p:slideViewPr>
    <p:cSldViewPr>
      <p:cViewPr varScale="1">
        <p:scale>
          <a:sx n="89" d="100"/>
          <a:sy n="89" d="100"/>
        </p:scale>
        <p:origin x="102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566"/>
    </p:cViewPr>
  </p:sorterViewPr>
  <p:notesViewPr>
    <p:cSldViewPr>
      <p:cViewPr varScale="1">
        <p:scale>
          <a:sx n="54" d="100"/>
          <a:sy n="54" d="100"/>
        </p:scale>
        <p:origin x="-286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D5DA0-B594-4DD5-8385-CE65310EA893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F5324-68E4-483E-B2CA-B7C419A74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0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F5324-68E4-483E-B2CA-B7C419A743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0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s6.ruanyifeng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ss.hk/" TargetMode="External"/><Relationship Id="rId2" Type="http://schemas.openxmlformats.org/officeDocument/2006/relationships/hyperlink" Target="http://lesscss.c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EricaMIN1987_IT/p/3837436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query123.com/" TargetMode="External"/><Relationship Id="rId2" Type="http://schemas.openxmlformats.org/officeDocument/2006/relationships/hyperlink" Target="http://www.w3school.com.cn/jquery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ajax/index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school.cn/bootstrap/" TargetMode="External"/><Relationship Id="rId2" Type="http://schemas.openxmlformats.org/officeDocument/2006/relationships/hyperlink" Target="http://v3.bootc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po.bootcss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school.cn/angularjs/" TargetMode="External"/><Relationship Id="rId2" Type="http://schemas.openxmlformats.org/officeDocument/2006/relationships/hyperlink" Target="https://www.angular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ngularjs.org/ap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school.cn/vuejs/lh5x1jrv.html" TargetMode="External"/><Relationship Id="rId2" Type="http://schemas.openxmlformats.org/officeDocument/2006/relationships/hyperlink" Target="https://vuejs.bootc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n.vuejs.org/v2/api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school.cn/react/" TargetMode="External"/><Relationship Id="rId2" Type="http://schemas.openxmlformats.org/officeDocument/2006/relationships/hyperlink" Target="https://react.bootcs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native.cn/" TargetMode="External"/><Relationship Id="rId2" Type="http://schemas.openxmlformats.org/officeDocument/2006/relationships/hyperlink" Target="http://reactnative.cn/docs/0.45/getting-starte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dn.net/article/2015-05-11/2824656" TargetMode="External"/><Relationship Id="rId2" Type="http://schemas.openxmlformats.org/officeDocument/2006/relationships/hyperlink" Target="http://tech.it168.com/a2017/0329/3107/000003107668.s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qdfuns.com/notes/16004/420e64786b70382f0fdcad41c2376b06.html" TargetMode="External"/><Relationship Id="rId4" Type="http://schemas.openxmlformats.org/officeDocument/2006/relationships/hyperlink" Target="http://blog.csdn.net/haoshidai/article/details/52346865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school.cn/nodejs/" TargetMode="External"/><Relationship Id="rId2" Type="http://schemas.openxmlformats.org/officeDocument/2006/relationships/hyperlink" Target="http://nodejs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odejs.cn/api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china.net/translate/performance-optimisation-with-timeline-profiles" TargetMode="External"/><Relationship Id="rId2" Type="http://schemas.openxmlformats.org/officeDocument/2006/relationships/hyperlink" Target="http://wiki.jikexueyuan.com/project/chrome-devtoo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mooc.com/article/2559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school.cn/git/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iibai.com/git/home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school.cn/qtaitm/" TargetMode="External"/><Relationship Id="rId2" Type="http://schemas.openxmlformats.org/officeDocument/2006/relationships/hyperlink" Target="http://www.gulpjs.com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ulpjs.com.cn/docs/api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doc/webpack2/" TargetMode="External"/><Relationship Id="rId2" Type="http://schemas.openxmlformats.org/officeDocument/2006/relationships/hyperlink" Target="https://webpack.bootcss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tyjty99999/mobileTech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dn.net/article/2013-09-23/2817020-web-performance-optimiza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xure.com.cn/docs/v/23/13.html" TargetMode="External"/><Relationship Id="rId2" Type="http://schemas.openxmlformats.org/officeDocument/2006/relationships/hyperlink" Target="http://www.axu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ksonTian/fks" TargetMode="External"/><Relationship Id="rId2" Type="http://schemas.openxmlformats.org/officeDocument/2006/relationships/hyperlink" Target="http://www.cnblogs.com/sb19871023/p/389445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jikexueyuan.com/project/fedHandlebook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" TargetMode="External"/><Relationship Id="rId2" Type="http://schemas.openxmlformats.org/officeDocument/2006/relationships/hyperlink" Target="http://www.w3school.com.c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22229868" TargetMode="External"/><Relationship Id="rId5" Type="http://schemas.openxmlformats.org/officeDocument/2006/relationships/hyperlink" Target="http://wiki.jikexueyuan.com/list/front-end/" TargetMode="External"/><Relationship Id="rId4" Type="http://schemas.openxmlformats.org/officeDocument/2006/relationships/hyperlink" Target="http://www.w3cplu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school.cn/bdl2e3/9tsv12j2.html" TargetMode="External"/><Relationship Id="rId2" Type="http://schemas.openxmlformats.org/officeDocument/2006/relationships/hyperlink" Target="http://zhibimo.com/read/Ashu/front-end-style-guid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guide.bootcss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htm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css/index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j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html5/index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" TargetMode="External"/><Relationship Id="rId2" Type="http://schemas.openxmlformats.org/officeDocument/2006/relationships/hyperlink" Target="http://www.w3school.com.cn/css3/index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9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ECMAScript</a:t>
            </a:r>
            <a:r>
              <a:rPr lang="en-US" altLang="zh-CN" sz="2400" dirty="0"/>
              <a:t> 6 </a:t>
            </a:r>
            <a:r>
              <a:rPr lang="zh-CN" altLang="en-US" sz="2400" dirty="0" smtClean="0"/>
              <a:t>入门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hlinkClick r:id="rId2"/>
              </a:rPr>
              <a:t>http://es6.ruanyifeng.com/</a:t>
            </a:r>
            <a:endParaRPr lang="en-US" altLang="zh-CN" sz="2400" dirty="0" smtClean="0"/>
          </a:p>
          <a:p>
            <a:r>
              <a:rPr lang="en-US" altLang="zh-CN" sz="2400" dirty="0" smtClean="0"/>
              <a:t>let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命令</a:t>
            </a:r>
            <a:endParaRPr lang="en-US" altLang="zh-CN" sz="2400" dirty="0" smtClean="0"/>
          </a:p>
          <a:p>
            <a:r>
              <a:rPr lang="zh-CN" altLang="en-US" sz="2400" dirty="0" smtClean="0"/>
              <a:t>箭头</a:t>
            </a:r>
            <a:r>
              <a:rPr lang="zh-CN" altLang="en-US" sz="2400" dirty="0"/>
              <a:t>操作符 </a:t>
            </a:r>
            <a:endParaRPr lang="en-US" altLang="zh-CN" sz="2400" dirty="0"/>
          </a:p>
          <a:p>
            <a:r>
              <a:rPr lang="zh-CN" altLang="en-US" sz="2400" dirty="0" smtClean="0"/>
              <a:t>类</a:t>
            </a:r>
            <a:r>
              <a:rPr lang="zh-CN" altLang="en-US" sz="2400" dirty="0"/>
              <a:t>的支持 </a:t>
            </a:r>
            <a:endParaRPr lang="en-US" altLang="zh-CN" sz="2400" dirty="0"/>
          </a:p>
          <a:p>
            <a:r>
              <a:rPr lang="zh-CN" altLang="en-US" sz="2400" dirty="0" smtClean="0"/>
              <a:t>字符串</a:t>
            </a:r>
            <a:r>
              <a:rPr lang="zh-CN" altLang="en-US" sz="2400" dirty="0"/>
              <a:t>模板 </a:t>
            </a:r>
            <a:endParaRPr lang="en-US" altLang="zh-CN" sz="2400" dirty="0"/>
          </a:p>
          <a:p>
            <a:r>
              <a:rPr lang="zh-CN" altLang="en-US" sz="2400" dirty="0" smtClean="0"/>
              <a:t>解</a:t>
            </a:r>
            <a:r>
              <a:rPr lang="zh-CN" altLang="en-US" sz="2400" dirty="0"/>
              <a:t>构</a:t>
            </a:r>
          </a:p>
        </p:txBody>
      </p:sp>
    </p:spTree>
    <p:extLst>
      <p:ext uri="{BB962C8B-B14F-4D97-AF65-F5344CB8AC3E}">
        <p14:creationId xmlns:p14="http://schemas.microsoft.com/office/powerpoint/2010/main" val="40677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预处理器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Less  </a:t>
            </a:r>
            <a:r>
              <a:rPr lang="en-US" altLang="zh-CN" sz="2400" dirty="0"/>
              <a:t> </a:t>
            </a:r>
            <a:r>
              <a:rPr lang="en-US" altLang="zh-CN" sz="2400" u="sng" dirty="0" smtClean="0">
                <a:hlinkClick r:id="rId2"/>
              </a:rPr>
              <a:t>http://lesscss.cn/</a:t>
            </a:r>
            <a:endParaRPr lang="en-US" altLang="zh-CN" sz="2400" dirty="0" smtClean="0"/>
          </a:p>
          <a:p>
            <a:r>
              <a:rPr lang="en-US" altLang="zh-CN" sz="2400" dirty="0" smtClean="0"/>
              <a:t>Sass   </a:t>
            </a:r>
            <a:r>
              <a:rPr lang="en-US" altLang="zh-CN" sz="2400" u="sng" dirty="0">
                <a:hlinkClick r:id="rId3"/>
              </a:rPr>
              <a:t>https://www.sass.hk/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94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  <a:r>
              <a:rPr lang="zh-CN" altLang="en-US" sz="2400" dirty="0" smtClean="0"/>
              <a:t>详解</a:t>
            </a:r>
            <a:r>
              <a:rPr lang="en-US" altLang="zh-CN" sz="2400" dirty="0" smtClean="0">
                <a:hlinkClick r:id="rId2"/>
              </a:rPr>
              <a:t>http://www.cnblogs.com/EricaMIN1987_IT/p/3837436.html</a:t>
            </a:r>
            <a:endParaRPr lang="en-US" altLang="zh-CN" sz="2400" dirty="0" smtClean="0"/>
          </a:p>
          <a:p>
            <a:r>
              <a:rPr lang="zh-CN" altLang="en-US" sz="2400" dirty="0" smtClean="0"/>
              <a:t>工作流程</a:t>
            </a:r>
            <a:endParaRPr lang="en-US" altLang="zh-CN" sz="2400" dirty="0" smtClean="0"/>
          </a:p>
          <a:p>
            <a:r>
              <a:rPr lang="zh-CN" altLang="en-US" sz="2400" dirty="0"/>
              <a:t>抓包</a:t>
            </a:r>
            <a:endParaRPr lang="en-US" altLang="zh-CN" sz="2400" dirty="0"/>
          </a:p>
          <a:p>
            <a:r>
              <a:rPr lang="zh-CN" altLang="en-US" sz="2400" dirty="0"/>
              <a:t>请求</a:t>
            </a:r>
            <a:endParaRPr lang="en-US" altLang="zh-CN" sz="2400" dirty="0"/>
          </a:p>
          <a:p>
            <a:r>
              <a:rPr lang="zh-CN" altLang="en-US" sz="2400" dirty="0"/>
              <a:t>状态码</a:t>
            </a:r>
          </a:p>
        </p:txBody>
      </p:sp>
    </p:spTree>
    <p:extLst>
      <p:ext uri="{BB962C8B-B14F-4D97-AF65-F5344CB8AC3E}">
        <p14:creationId xmlns:p14="http://schemas.microsoft.com/office/powerpoint/2010/main" val="7311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教程   </a:t>
            </a:r>
            <a:r>
              <a:rPr lang="en-US" altLang="zh-CN" sz="2400" dirty="0" smtClean="0">
                <a:hlinkClick r:id="rId2"/>
              </a:rPr>
              <a:t>http://www.w3school.com.cn/jquery/</a:t>
            </a:r>
            <a:endParaRPr lang="en-US" altLang="zh-CN" sz="2400" dirty="0" smtClean="0"/>
          </a:p>
          <a:p>
            <a:r>
              <a:rPr lang="en-US" altLang="zh-CN" sz="2400" dirty="0" smtClean="0"/>
              <a:t>API   </a:t>
            </a:r>
            <a:r>
              <a:rPr lang="en-US" altLang="zh-CN" sz="2400" dirty="0" smtClean="0">
                <a:hlinkClick r:id="rId3"/>
              </a:rPr>
              <a:t>http://www.jquery123.com/</a:t>
            </a:r>
            <a:endParaRPr lang="en-US" altLang="zh-CN" sz="2400" dirty="0" smtClean="0"/>
          </a:p>
          <a:p>
            <a:r>
              <a:rPr lang="zh-CN" altLang="en-US" sz="2400" dirty="0" smtClean="0"/>
              <a:t>选择器</a:t>
            </a:r>
            <a:endParaRPr lang="en-US" altLang="zh-CN" sz="2400" dirty="0" smtClean="0"/>
          </a:p>
          <a:p>
            <a:r>
              <a:rPr lang="zh-CN" altLang="en-US" sz="2400" dirty="0" smtClean="0"/>
              <a:t>事件</a:t>
            </a:r>
            <a:endParaRPr lang="en-US" altLang="zh-CN" sz="2400" dirty="0" smtClean="0"/>
          </a:p>
          <a:p>
            <a:r>
              <a:rPr lang="zh-CN" altLang="en-US" sz="2400" dirty="0" smtClean="0"/>
              <a:t>效果</a:t>
            </a:r>
            <a:endParaRPr lang="en-US" altLang="zh-CN" sz="2400" dirty="0" smtClean="0"/>
          </a:p>
          <a:p>
            <a:r>
              <a:rPr lang="en-US" altLang="zh-CN" sz="2400" dirty="0" smtClean="0"/>
              <a:t>Ajax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96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AJAX </a:t>
            </a:r>
            <a:r>
              <a:rPr lang="zh-CN" altLang="en-US" sz="2400" dirty="0" smtClean="0"/>
              <a:t>教程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</a:t>
            </a:r>
            <a:r>
              <a:rPr lang="en-US" altLang="zh-CN" sz="2400" dirty="0" smtClean="0">
                <a:hlinkClick r:id="rId2"/>
              </a:rPr>
              <a:t>www.w3school.com.cn/ajax/index.asp</a:t>
            </a:r>
            <a:endParaRPr lang="en-US" altLang="zh-CN" sz="2400" dirty="0" smtClean="0"/>
          </a:p>
          <a:p>
            <a:r>
              <a:rPr lang="zh-CN" altLang="en-US" sz="2400" dirty="0" smtClean="0"/>
              <a:t>请求</a:t>
            </a:r>
            <a:endParaRPr lang="en-US" altLang="zh-CN" sz="2400" dirty="0" smtClean="0"/>
          </a:p>
          <a:p>
            <a:r>
              <a:rPr lang="zh-CN" altLang="en-US" sz="2400" dirty="0"/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12958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官网   </a:t>
            </a:r>
            <a:r>
              <a:rPr lang="en-US" altLang="zh-CN" sz="2400" dirty="0" smtClean="0">
                <a:hlinkClick r:id="rId2"/>
              </a:rPr>
              <a:t>http://v3.bootcss.com/</a:t>
            </a:r>
            <a:endParaRPr lang="en-US" altLang="zh-CN" sz="2400" dirty="0" smtClean="0"/>
          </a:p>
          <a:p>
            <a:r>
              <a:rPr lang="zh-CN" altLang="en-US" sz="2400" dirty="0" smtClean="0"/>
              <a:t>教程   </a:t>
            </a:r>
            <a:r>
              <a:rPr lang="en-US" altLang="zh-CN" sz="2400" dirty="0" smtClean="0">
                <a:hlinkClick r:id="rId3"/>
              </a:rPr>
              <a:t>https://www.w3cschool.cn/bootstrap/</a:t>
            </a:r>
            <a:endParaRPr lang="en-US" altLang="zh-CN" sz="2400" dirty="0" smtClean="0"/>
          </a:p>
          <a:p>
            <a:r>
              <a:rPr lang="zh-CN" altLang="en-US" sz="2400" dirty="0"/>
              <a:t>优站</a:t>
            </a:r>
            <a:r>
              <a:rPr lang="zh-CN" altLang="en-US" sz="2400" dirty="0" smtClean="0"/>
              <a:t>精选   </a:t>
            </a:r>
            <a:r>
              <a:rPr lang="en-US" altLang="zh-CN" sz="2400" dirty="0" smtClean="0">
                <a:hlinkClick r:id="rId4"/>
              </a:rPr>
              <a:t>http://expo.bootcss.com/</a:t>
            </a:r>
            <a:endParaRPr lang="en-US" altLang="zh-CN" sz="2400" dirty="0" smtClean="0"/>
          </a:p>
          <a:p>
            <a:r>
              <a:rPr lang="en-US" altLang="zh-CN" sz="2400" dirty="0" smtClean="0"/>
              <a:t>CSS</a:t>
            </a:r>
          </a:p>
          <a:p>
            <a:r>
              <a:rPr lang="zh-CN" altLang="en-US" sz="2400" dirty="0" smtClean="0"/>
              <a:t>布局</a:t>
            </a:r>
            <a:endParaRPr lang="en-US" altLang="zh-CN" sz="2400" dirty="0" smtClean="0"/>
          </a:p>
          <a:p>
            <a:r>
              <a:rPr lang="zh-CN" altLang="en-US" sz="2400" dirty="0"/>
              <a:t>插件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690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官网</a:t>
            </a:r>
            <a:r>
              <a:rPr lang="en-US" altLang="zh-CN" sz="2400" dirty="0"/>
              <a:t>   </a:t>
            </a:r>
            <a:r>
              <a:rPr lang="en-US" altLang="zh-CN" sz="2400" dirty="0">
                <a:hlinkClick r:id="rId2"/>
              </a:rPr>
              <a:t>https://www.angular.cn/</a:t>
            </a:r>
            <a:endParaRPr lang="en-US" altLang="zh-CN" sz="2400" dirty="0"/>
          </a:p>
          <a:p>
            <a:r>
              <a:rPr lang="zh-CN" altLang="en-US" sz="2400" dirty="0" smtClean="0"/>
              <a:t>教程   </a:t>
            </a:r>
            <a:r>
              <a:rPr lang="en-US" altLang="zh-CN" sz="2400" dirty="0" smtClean="0">
                <a:hlinkClick r:id="rId3"/>
              </a:rPr>
              <a:t>https://www.w3cschool.cn/angularjs/</a:t>
            </a:r>
            <a:endParaRPr lang="en-US" altLang="zh-CN" sz="2400" dirty="0" smtClean="0"/>
          </a:p>
          <a:p>
            <a:r>
              <a:rPr lang="en-US" altLang="zh-CN" sz="2400" dirty="0" smtClean="0"/>
              <a:t>API   </a:t>
            </a:r>
            <a:r>
              <a:rPr lang="en-US" altLang="zh-CN" sz="2400" dirty="0" smtClean="0">
                <a:hlinkClick r:id="rId4"/>
              </a:rPr>
              <a:t>https://docs.angularjs.org/api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36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官网   </a:t>
            </a:r>
            <a:r>
              <a:rPr lang="en-US" altLang="zh-CN" sz="2400" dirty="0" smtClean="0">
                <a:hlinkClick r:id="rId2"/>
              </a:rPr>
              <a:t>https://vuejs.bootcss.com/</a:t>
            </a:r>
            <a:endParaRPr lang="en-US" altLang="zh-CN" sz="2400" dirty="0" smtClean="0"/>
          </a:p>
          <a:p>
            <a:r>
              <a:rPr lang="zh-CN" altLang="en-US" sz="2400" dirty="0" smtClean="0"/>
              <a:t>教程   </a:t>
            </a:r>
            <a:r>
              <a:rPr lang="en-US" altLang="zh-CN" sz="2400" dirty="0" smtClean="0">
                <a:hlinkClick r:id="rId3"/>
              </a:rPr>
              <a:t>https://www.w3cschool.cn/vuejs/lh5x1jrv.html</a:t>
            </a:r>
            <a:endParaRPr lang="en-US" altLang="zh-CN" sz="2400" dirty="0" smtClean="0"/>
          </a:p>
          <a:p>
            <a:r>
              <a:rPr lang="en-US" altLang="zh-CN" sz="2400" dirty="0" smtClean="0"/>
              <a:t>API   </a:t>
            </a:r>
            <a:r>
              <a:rPr lang="en-US" altLang="zh-CN" sz="2400" dirty="0" smtClean="0">
                <a:hlinkClick r:id="rId4"/>
              </a:rPr>
              <a:t>https://cn.vuejs.org/v2/api/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526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官</a:t>
            </a:r>
            <a:r>
              <a:rPr lang="zh-CN" altLang="en-US" sz="2400" dirty="0" smtClean="0"/>
              <a:t>网    </a:t>
            </a:r>
            <a:r>
              <a:rPr lang="en-US" altLang="zh-CN" sz="2400" dirty="0" smtClean="0">
                <a:hlinkClick r:id="rId2"/>
              </a:rPr>
              <a:t>https://react.bootcss.com/</a:t>
            </a:r>
            <a:endParaRPr lang="en-US" altLang="zh-CN" sz="2400" dirty="0" smtClean="0"/>
          </a:p>
          <a:p>
            <a:r>
              <a:rPr lang="zh-CN" altLang="en-US" sz="2400" dirty="0" smtClean="0"/>
              <a:t>教程   </a:t>
            </a:r>
            <a:r>
              <a:rPr lang="en-US" altLang="zh-CN" sz="2400" dirty="0" smtClean="0">
                <a:hlinkClick r:id="rId3"/>
              </a:rPr>
              <a:t>https://www.w3cschool.cn/react/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9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React Native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官网   </a:t>
            </a:r>
            <a:r>
              <a:rPr lang="en-US" altLang="zh-CN" sz="2400" dirty="0" smtClean="0">
                <a:hlinkClick r:id="rId2"/>
              </a:rPr>
              <a:t>http://reactnative.cn/docs/0.45/getting-started.html</a:t>
            </a:r>
            <a:endParaRPr lang="en-US" altLang="zh-CN" sz="2400" dirty="0" smtClean="0"/>
          </a:p>
          <a:p>
            <a:r>
              <a:rPr lang="zh-CN" altLang="en-US" sz="2400" dirty="0" smtClean="0"/>
              <a:t>文档   </a:t>
            </a:r>
            <a:r>
              <a:rPr lang="en-US" altLang="zh-CN" sz="2400" dirty="0" smtClean="0">
                <a:hlinkClick r:id="rId3"/>
              </a:rPr>
              <a:t>http://reactnative.cn/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974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HTML</a:t>
            </a:r>
          </a:p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编码规范、结构布局、浏览器内核</a:t>
            </a:r>
            <a:endParaRPr lang="en-US" altLang="zh-CN" sz="2000" dirty="0" smtClean="0"/>
          </a:p>
          <a:p>
            <a:r>
              <a:rPr lang="en-US" altLang="zh-CN" dirty="0" smtClean="0"/>
              <a:t>CSS</a:t>
            </a:r>
          </a:p>
          <a:p>
            <a:pPr marL="0" indent="0">
              <a:buNone/>
            </a:pPr>
            <a:r>
              <a:rPr lang="zh-CN" altLang="en-US" sz="2000" dirty="0" smtClean="0"/>
              <a:t>      布局、选择器、全局样式、兼容性、优化</a:t>
            </a:r>
            <a:endParaRPr lang="en-US" altLang="zh-CN" sz="2000" dirty="0" smtClean="0"/>
          </a:p>
          <a:p>
            <a:r>
              <a:rPr lang="en-US" altLang="zh-CN" dirty="0" smtClean="0"/>
              <a:t>JS</a:t>
            </a:r>
          </a:p>
          <a:p>
            <a:pPr marL="0" indent="0">
              <a:buNone/>
            </a:pPr>
            <a:r>
              <a:rPr lang="zh-CN" altLang="en-US" sz="2000" dirty="0" smtClean="0"/>
              <a:t>      </a:t>
            </a:r>
            <a:r>
              <a:rPr lang="en-US" altLang="zh-CN" sz="2000" dirty="0" smtClean="0"/>
              <a:t>DOM</a:t>
            </a:r>
            <a:r>
              <a:rPr lang="zh-CN" altLang="en-US" sz="2000" dirty="0" smtClean="0"/>
              <a:t>、继承、闭包、原型链、事件、跨域、模块化、优化</a:t>
            </a:r>
            <a:endParaRPr lang="en-US" altLang="zh-CN" dirty="0" smtClean="0"/>
          </a:p>
          <a:p>
            <a:r>
              <a:rPr lang="zh-CN" altLang="en-US" dirty="0"/>
              <a:t>其他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sz="2000" dirty="0" smtClean="0"/>
              <a:t>框架、响应式、</a:t>
            </a:r>
            <a:r>
              <a:rPr lang="en-US" altLang="zh-CN" sz="2000" dirty="0"/>
              <a:t> H5</a:t>
            </a:r>
            <a:r>
              <a:rPr lang="zh-CN" altLang="en-US" sz="2000" dirty="0"/>
              <a:t>、</a:t>
            </a:r>
            <a:r>
              <a:rPr lang="en-US" altLang="zh-CN" sz="2000" dirty="0"/>
              <a:t>CSS3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移动端、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安全、性能优化、重构、</a:t>
            </a:r>
            <a:r>
              <a:rPr lang="en-US" altLang="zh-CN" sz="2000" dirty="0" smtClean="0"/>
              <a:t>SEO</a:t>
            </a:r>
            <a:r>
              <a:rPr lang="zh-CN" altLang="en-US" sz="2000" dirty="0" smtClean="0"/>
              <a:t>、架构、版本管理</a:t>
            </a:r>
            <a:r>
              <a:rPr lang="zh-CN" altLang="en-US" sz="2000" dirty="0"/>
              <a:t>、自动化</a:t>
            </a:r>
            <a:r>
              <a:rPr lang="zh-CN" altLang="en-US" sz="2000" dirty="0" smtClean="0"/>
              <a:t>构建、测试</a:t>
            </a:r>
            <a:endParaRPr lang="zh-CN" altLang="en-US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000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框架选择</a:t>
            </a:r>
            <a:r>
              <a:rPr lang="en-US" altLang="zh-CN" smtClean="0"/>
              <a:t>&amp;</a:t>
            </a:r>
            <a:r>
              <a:rPr lang="zh-CN" altLang="en-US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选择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hlinkClick r:id="rId2"/>
              </a:rPr>
              <a:t>http://tech.it168.com/a2017/0329/3107/000003107668.shtml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hlinkClick r:id="rId3"/>
              </a:rPr>
              <a:t>http://www.csdn.net/article/2015-05-11/2824656</a:t>
            </a:r>
            <a:endParaRPr lang="en-US" altLang="zh-CN" sz="2400" dirty="0"/>
          </a:p>
          <a:p>
            <a:r>
              <a:rPr lang="zh-CN" altLang="en-US" sz="2400" dirty="0" smtClean="0"/>
              <a:t>对比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>
                <a:hlinkClick r:id="rId4"/>
              </a:rPr>
              <a:t>http://blog.csdn.net/haoshidai/article/details/52346865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hlinkClick r:id="rId5"/>
              </a:rPr>
              <a:t>http://www.qdfuns.com/notes/16004/420e64786b70382f0fdcad41c2376b06.html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08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官</a:t>
            </a:r>
            <a:r>
              <a:rPr lang="zh-CN" altLang="en-US" sz="2400" dirty="0" smtClean="0"/>
              <a:t>网   </a:t>
            </a:r>
            <a:r>
              <a:rPr lang="en-US" altLang="zh-CN" sz="2400" dirty="0" smtClean="0"/>
              <a:t> </a:t>
            </a:r>
            <a:r>
              <a:rPr lang="en-US" altLang="zh-CN" sz="2400" dirty="0" smtClean="0">
                <a:hlinkClick r:id="rId2"/>
              </a:rPr>
              <a:t>http://nodejs.cn/</a:t>
            </a:r>
            <a:endParaRPr lang="en-US" altLang="zh-CN" sz="2400" dirty="0" smtClean="0"/>
          </a:p>
          <a:p>
            <a:r>
              <a:rPr lang="zh-CN" altLang="en-US" sz="2400" dirty="0" smtClean="0"/>
              <a:t>教程 </a:t>
            </a:r>
            <a:r>
              <a:rPr lang="en-US" altLang="zh-CN" sz="2400" dirty="0" smtClean="0"/>
              <a:t>   </a:t>
            </a:r>
            <a:r>
              <a:rPr lang="en-US" altLang="zh-CN" sz="2400" dirty="0" smtClean="0">
                <a:hlinkClick r:id="rId3"/>
              </a:rPr>
              <a:t>https://www.w3cschool.cn/nodejs/</a:t>
            </a:r>
            <a:endParaRPr lang="en-US" altLang="zh-CN" sz="2400" dirty="0" smtClean="0"/>
          </a:p>
          <a:p>
            <a:r>
              <a:rPr lang="en-US" altLang="zh-CN" sz="2400" dirty="0" smtClean="0"/>
              <a:t>API   </a:t>
            </a:r>
            <a:r>
              <a:rPr lang="en-US" altLang="zh-CN" sz="2400" dirty="0" smtClean="0">
                <a:hlinkClick r:id="rId4"/>
              </a:rPr>
              <a:t>http://nodejs.cn/api/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18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Chrome </a:t>
            </a:r>
            <a:r>
              <a:rPr lang="en-US" altLang="zh-CN" dirty="0" err="1"/>
              <a:t>Dev</a:t>
            </a:r>
            <a:r>
              <a:rPr lang="en-US" altLang="zh-CN" dirty="0"/>
              <a:t>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教程   </a:t>
            </a:r>
            <a:r>
              <a:rPr lang="en-US" altLang="zh-CN" sz="2400" dirty="0" smtClean="0">
                <a:hlinkClick r:id="rId2"/>
              </a:rPr>
              <a:t>http://wiki.jikexueyuan.com/project/chrome-devtools/</a:t>
            </a:r>
            <a:endParaRPr lang="en-US" altLang="zh-CN" sz="2400" dirty="0" smtClean="0"/>
          </a:p>
          <a:p>
            <a:r>
              <a:rPr lang="zh-CN" altLang="en-US" sz="2400" dirty="0" smtClean="0"/>
              <a:t>提高性能  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hlinkClick r:id="rId3"/>
              </a:rPr>
              <a:t>https://www.oschina.net/translate/performance-optimisation-with-timeline-profiles</a:t>
            </a:r>
            <a:endParaRPr lang="en-US" altLang="zh-CN" sz="2400" dirty="0"/>
          </a:p>
          <a:p>
            <a:r>
              <a:rPr lang="zh-CN" altLang="en-US" sz="2400" dirty="0" smtClean="0"/>
              <a:t>使用   </a:t>
            </a:r>
            <a:r>
              <a:rPr lang="en-US" altLang="zh-CN" sz="2400" dirty="0" smtClean="0">
                <a:hlinkClick r:id="rId4"/>
              </a:rPr>
              <a:t>http://www.imooc.com/article/2559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5667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官网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u="sng" dirty="0" smtClean="0">
                <a:hlinkClick r:id="rId2"/>
              </a:rPr>
              <a:t>http</a:t>
            </a:r>
            <a:r>
              <a:rPr lang="en-US" altLang="zh-CN" sz="2400" u="sng" dirty="0">
                <a:hlinkClick r:id="rId2"/>
              </a:rPr>
              <a:t>://</a:t>
            </a:r>
            <a:r>
              <a:rPr lang="en-US" altLang="zh-CN" sz="2400" u="sng" dirty="0" smtClean="0">
                <a:hlinkClick r:id="rId2"/>
              </a:rPr>
              <a:t>git-scm.com/</a:t>
            </a:r>
            <a:endParaRPr lang="en-US" altLang="zh-CN" sz="2400" b="1" dirty="0" smtClean="0"/>
          </a:p>
          <a:p>
            <a:r>
              <a:rPr lang="zh-CN" altLang="en-US" sz="2400" dirty="0" smtClean="0"/>
              <a:t>教程   </a:t>
            </a:r>
            <a:r>
              <a:rPr lang="en-US" altLang="zh-CN" sz="2400" dirty="0" smtClean="0">
                <a:hlinkClick r:id="rId3"/>
              </a:rPr>
              <a:t>https://www.w3cschool.cn/git/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hlinkClick r:id="rId4"/>
              </a:rPr>
              <a:t>http://www.yiibai.com/git/home.html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71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官网   </a:t>
            </a:r>
            <a:r>
              <a:rPr lang="en-US" altLang="zh-CN" sz="2400" dirty="0" smtClean="0">
                <a:hlinkClick r:id="rId2"/>
              </a:rPr>
              <a:t>http://www.gulpjs.com.cn/</a:t>
            </a:r>
            <a:endParaRPr lang="en-US" altLang="zh-CN" sz="2400" dirty="0" smtClean="0"/>
          </a:p>
          <a:p>
            <a:r>
              <a:rPr lang="zh-CN" altLang="en-US" sz="2400" dirty="0" smtClean="0"/>
              <a:t>教程   </a:t>
            </a:r>
            <a:r>
              <a:rPr lang="en-US" altLang="zh-CN" sz="2400" dirty="0" smtClean="0">
                <a:hlinkClick r:id="rId3"/>
              </a:rPr>
              <a:t>https://www.w3cschool.cn/qtaitm/</a:t>
            </a:r>
            <a:endParaRPr lang="en-US" altLang="zh-CN" sz="2400" dirty="0" smtClean="0"/>
          </a:p>
          <a:p>
            <a:r>
              <a:rPr lang="en-US" altLang="zh-CN" sz="2400" dirty="0" smtClean="0"/>
              <a:t>API   </a:t>
            </a:r>
            <a:r>
              <a:rPr lang="en-US" altLang="zh-CN" sz="2400" dirty="0" smtClean="0">
                <a:hlinkClick r:id="rId4"/>
              </a:rPr>
              <a:t>http://www.gulpjs.com.cn/docs/api/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86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官网    </a:t>
            </a:r>
            <a:r>
              <a:rPr lang="en-US" altLang="zh-CN" sz="2400" dirty="0" smtClean="0">
                <a:hlinkClick r:id="rId2"/>
              </a:rPr>
              <a:t>https://webpack.bootcss.com/</a:t>
            </a:r>
            <a:endParaRPr lang="en-US" altLang="zh-CN" sz="2400" dirty="0" smtClean="0"/>
          </a:p>
          <a:p>
            <a:r>
              <a:rPr lang="zh-CN" altLang="en-US" sz="2400" dirty="0" smtClean="0"/>
              <a:t>文档</a:t>
            </a:r>
            <a:r>
              <a:rPr lang="en-US" altLang="zh-CN" sz="2400" dirty="0" smtClean="0"/>
              <a:t>   </a:t>
            </a:r>
            <a:r>
              <a:rPr lang="en-US" altLang="zh-CN" sz="2400" dirty="0" smtClean="0">
                <a:hlinkClick r:id="rId3"/>
              </a:rPr>
              <a:t>http://www.css88.com/doc/webpack2/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89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Gulp </a:t>
            </a:r>
            <a:r>
              <a:rPr lang="en-US" altLang="zh-CN" dirty="0"/>
              <a:t>&amp; </a:t>
            </a:r>
            <a:r>
              <a:rPr lang="en-US" altLang="zh-CN" dirty="0" smtClean="0"/>
              <a:t>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Gulp</a:t>
            </a:r>
            <a:r>
              <a:rPr lang="zh-CN" altLang="en-US" sz="2400" dirty="0"/>
              <a:t>流程化</a:t>
            </a:r>
            <a:r>
              <a:rPr lang="zh-CN" altLang="en-US" sz="2400" dirty="0" smtClean="0"/>
              <a:t>构建工具，定制</a:t>
            </a:r>
            <a:r>
              <a:rPr lang="zh-CN" altLang="en-US" sz="2400" dirty="0"/>
              <a:t>化</a:t>
            </a:r>
            <a:r>
              <a:rPr lang="zh-CN" altLang="en-US" sz="2400" dirty="0" smtClean="0"/>
              <a:t>任务 </a:t>
            </a:r>
            <a:endParaRPr lang="en-US" altLang="zh-CN" sz="2400" dirty="0" smtClean="0"/>
          </a:p>
          <a:p>
            <a:r>
              <a:rPr lang="en-US" altLang="zh-CN" sz="2400" dirty="0" smtClean="0"/>
              <a:t>Webpack</a:t>
            </a:r>
            <a:r>
              <a:rPr lang="zh-CN" altLang="en-US" sz="2400" dirty="0" smtClean="0"/>
              <a:t> 模块化管理</a:t>
            </a:r>
            <a:r>
              <a:rPr lang="zh-CN" altLang="en-US" sz="2400" dirty="0"/>
              <a:t>打包</a:t>
            </a:r>
            <a:r>
              <a:rPr lang="zh-CN" altLang="en-US" sz="2400" dirty="0" smtClean="0"/>
              <a:t>工具，模块化方案</a:t>
            </a:r>
            <a:endParaRPr lang="en-US" altLang="zh-CN" sz="2400" dirty="0" smtClean="0"/>
          </a:p>
          <a:p>
            <a:r>
              <a:rPr lang="en-US" altLang="zh-CN" sz="2400" dirty="0" smtClean="0"/>
              <a:t>Webpack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Gulp</a:t>
            </a:r>
            <a:r>
              <a:rPr lang="zh-CN" altLang="en-US" sz="2400" dirty="0" smtClean="0"/>
              <a:t>中主要对</a:t>
            </a:r>
            <a:r>
              <a:rPr lang="en-US" altLang="zh-CN" sz="2400" dirty="0"/>
              <a:t>JS/CSS</a:t>
            </a:r>
            <a:r>
              <a:rPr lang="zh-CN" altLang="en-US" sz="2400" dirty="0"/>
              <a:t>进行相关</a:t>
            </a:r>
            <a:r>
              <a:rPr lang="zh-CN" altLang="en-US" sz="2400" dirty="0" smtClean="0"/>
              <a:t>处理的子任务。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包括：模块分析、按需加载、</a:t>
            </a:r>
            <a:r>
              <a:rPr lang="en-US" altLang="zh-CN" sz="2400" dirty="0"/>
              <a:t>JS</a:t>
            </a:r>
            <a:r>
              <a:rPr lang="zh-CN" altLang="en-US" sz="2400" dirty="0"/>
              <a:t>代码压缩合并、抽离公共模块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CSS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压缩等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6271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资源   </a:t>
            </a:r>
            <a:r>
              <a:rPr lang="en-US" altLang="zh-CN" sz="2400" dirty="0" smtClean="0">
                <a:hlinkClick r:id="rId2"/>
              </a:rPr>
              <a:t>https://github.com/jtyjty99999/mobileTech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5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实践   </a:t>
            </a:r>
            <a:r>
              <a:rPr lang="en-US" altLang="zh-CN" sz="2400" dirty="0" smtClean="0">
                <a:hlinkClick r:id="rId2"/>
              </a:rPr>
              <a:t>http://www.csdn.net/article/2013-09-23/2817020-web-performance-optimization</a:t>
            </a:r>
            <a:endParaRPr lang="en-US" altLang="zh-CN" sz="2400" dirty="0" smtClean="0"/>
          </a:p>
          <a:p>
            <a:r>
              <a:rPr lang="zh-CN" altLang="en-US" sz="2400" dirty="0" smtClean="0"/>
              <a:t>总结：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zh-CN" altLang="en-US" sz="2000" dirty="0" smtClean="0"/>
              <a:t>性能：</a:t>
            </a:r>
            <a:r>
              <a:rPr lang="en-US" altLang="zh-CN" sz="2000" dirty="0" smtClean="0"/>
              <a:t>1</a:t>
            </a:r>
            <a:r>
              <a:rPr lang="en-US" altLang="zh-CN" sz="2000" dirty="0"/>
              <a:t>.</a:t>
            </a:r>
            <a:r>
              <a:rPr lang="zh-CN" altLang="en-US" sz="2000" dirty="0"/>
              <a:t>减少请求。压缩</a:t>
            </a:r>
            <a:r>
              <a:rPr lang="zh-CN" altLang="en-US" sz="2000" dirty="0" smtClean="0"/>
              <a:t>资源、</a:t>
            </a:r>
            <a:r>
              <a:rPr lang="en-US" altLang="zh-CN" sz="2000" dirty="0" smtClean="0"/>
              <a:t>CSS Sprites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2000" dirty="0" smtClean="0"/>
              <a:t>	     2.</a:t>
            </a:r>
            <a:r>
              <a:rPr lang="zh-CN" altLang="en-US" sz="2000" dirty="0" smtClean="0"/>
              <a:t>代码优化。</a:t>
            </a:r>
            <a:r>
              <a:rPr lang="en-US" altLang="zh-CN" sz="2000" dirty="0" smtClean="0"/>
              <a:t>className</a:t>
            </a:r>
            <a:r>
              <a:rPr lang="zh-CN" altLang="en-US" sz="2000" dirty="0" smtClean="0"/>
              <a:t>、少全局变量、少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表达式。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2000" dirty="0"/>
              <a:t>	 </a:t>
            </a:r>
            <a:r>
              <a:rPr lang="en-US" altLang="zh-CN" sz="2000" dirty="0" smtClean="0"/>
              <a:t>    3</a:t>
            </a:r>
            <a:r>
              <a:rPr lang="en-US" altLang="zh-CN" sz="2000" dirty="0"/>
              <a:t>.</a:t>
            </a:r>
            <a:r>
              <a:rPr lang="zh-CN" altLang="en-US" sz="2000" dirty="0"/>
              <a:t>多域名存资源。</a:t>
            </a:r>
            <a:r>
              <a:rPr lang="en-US" altLang="zh-CN" sz="2000" dirty="0"/>
              <a:t>CDN</a:t>
            </a:r>
            <a:r>
              <a:rPr lang="zh-CN" altLang="en-US" sz="2000" dirty="0" smtClean="0"/>
              <a:t>缓存、节约带宽、节约</a:t>
            </a:r>
            <a:r>
              <a:rPr lang="zh-CN" altLang="en-US" sz="2000" dirty="0"/>
              <a:t>主域名连接</a:t>
            </a:r>
            <a:r>
              <a:rPr lang="zh-CN" altLang="en-US" sz="2000" dirty="0" smtClean="0"/>
              <a:t>数。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zh-CN" altLang="en-US" sz="2000" dirty="0" smtClean="0"/>
              <a:t>图片：</a:t>
            </a:r>
            <a:r>
              <a:rPr lang="en-US" altLang="zh-CN" sz="2000" dirty="0" smtClean="0"/>
              <a:t>CSS3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Icon Font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SVG</a:t>
            </a:r>
            <a:r>
              <a:rPr lang="zh-CN" altLang="en-US" sz="2000" dirty="0" smtClean="0"/>
              <a:t>、图片格式、懒加载、预加载、缩略图。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2000" dirty="0" smtClean="0"/>
              <a:t>SEO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布局结构、页面大小、</a:t>
            </a:r>
            <a:r>
              <a:rPr lang="zh-CN" altLang="en-US" sz="2000" dirty="0" smtClean="0"/>
              <a:t>代码结构、目录深度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20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Axure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Axure</a:t>
            </a:r>
            <a:r>
              <a:rPr lang="en-US" altLang="zh-CN" sz="2800" dirty="0"/>
              <a:t> RP: </a:t>
            </a:r>
            <a:r>
              <a:rPr lang="en-US" altLang="zh-CN" sz="2800" u="sng" dirty="0">
                <a:hlinkClick r:id="rId2"/>
              </a:rPr>
              <a:t>http://www.axure.com</a:t>
            </a:r>
            <a:r>
              <a:rPr lang="en-US" altLang="zh-CN" sz="2800" u="sng" dirty="0" smtClean="0">
                <a:hlinkClick r:id="rId2"/>
              </a:rPr>
              <a:t>/</a:t>
            </a:r>
            <a:endParaRPr lang="en-US" altLang="zh-CN" sz="2800" u="sng" dirty="0" smtClean="0"/>
          </a:p>
          <a:p>
            <a:r>
              <a:rPr lang="zh-CN" altLang="en-US" sz="2800" dirty="0" smtClean="0"/>
              <a:t>文档   </a:t>
            </a:r>
            <a:r>
              <a:rPr lang="en-US" altLang="zh-CN" sz="2800" u="sng" dirty="0" smtClean="0">
                <a:hlinkClick r:id="rId3"/>
              </a:rPr>
              <a:t>https://www.axure.com.cn/docs/v/23/13.html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54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前端</a:t>
            </a:r>
            <a:r>
              <a:rPr lang="zh-CN" altLang="en-US" sz="2400" dirty="0" smtClean="0"/>
              <a:t>知识体系</a:t>
            </a: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://www.cnblogs.com/sb19871023/p/3894452.html</a:t>
            </a:r>
            <a:endParaRPr lang="en-US" altLang="zh-CN" sz="2400" dirty="0"/>
          </a:p>
          <a:p>
            <a:r>
              <a:rPr lang="zh-CN" altLang="en-US" sz="2400" dirty="0"/>
              <a:t>前端</a:t>
            </a:r>
            <a:r>
              <a:rPr lang="zh-CN" altLang="en-US" sz="2400" dirty="0" smtClean="0"/>
              <a:t>知识结构   </a:t>
            </a:r>
            <a:r>
              <a:rPr lang="en-US" altLang="zh-CN" sz="2400" dirty="0" smtClean="0">
                <a:hlinkClick r:id="rId3"/>
              </a:rPr>
              <a:t>https</a:t>
            </a:r>
            <a:r>
              <a:rPr lang="en-US" altLang="zh-CN" sz="2400" dirty="0">
                <a:hlinkClick r:id="rId3"/>
              </a:rPr>
              <a:t>://</a:t>
            </a:r>
            <a:r>
              <a:rPr lang="en-US" altLang="zh-CN" sz="2400" dirty="0" smtClean="0">
                <a:hlinkClick r:id="rId3"/>
              </a:rPr>
              <a:t>github.com/JacksonTian/fks</a:t>
            </a:r>
            <a:endParaRPr lang="en-US" altLang="zh-CN" sz="2400" dirty="0"/>
          </a:p>
          <a:p>
            <a:r>
              <a:rPr lang="zh-CN" altLang="en-US" sz="2400" dirty="0" smtClean="0"/>
              <a:t>学习手册   </a:t>
            </a:r>
            <a:r>
              <a:rPr lang="en-US" altLang="zh-CN" sz="2400" dirty="0" smtClean="0">
                <a:hlinkClick r:id="rId4"/>
              </a:rPr>
              <a:t>http://wiki.jikexueyuan.com/project/fedHandlebook/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147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W3school   </a:t>
            </a: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://www.w3school.com.cn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/>
          </a:p>
          <a:p>
            <a:r>
              <a:rPr lang="en-US" altLang="zh-CN" sz="2400" dirty="0" smtClean="0"/>
              <a:t>MDN   </a:t>
            </a:r>
            <a:r>
              <a:rPr lang="en-US" altLang="zh-CN" sz="2400" dirty="0" smtClean="0">
                <a:hlinkClick r:id="rId3"/>
              </a:rPr>
              <a:t>https</a:t>
            </a:r>
            <a:r>
              <a:rPr lang="en-US" altLang="zh-CN" sz="2400" dirty="0">
                <a:hlinkClick r:id="rId3"/>
              </a:rPr>
              <a:t>://developer.mozilla.org/zh-CN</a:t>
            </a:r>
            <a:r>
              <a:rPr lang="en-US" altLang="zh-CN" sz="2400" dirty="0" smtClean="0">
                <a:hlinkClick r:id="rId3"/>
              </a:rPr>
              <a:t>/</a:t>
            </a:r>
            <a:endParaRPr lang="en-US" altLang="zh-CN" sz="2400" dirty="0" smtClean="0"/>
          </a:p>
          <a:p>
            <a:r>
              <a:rPr lang="en-US" altLang="zh-CN" sz="2400" dirty="0" smtClean="0"/>
              <a:t>W3cplus   </a:t>
            </a:r>
            <a:r>
              <a:rPr lang="en-US" altLang="zh-CN" sz="2400" dirty="0">
                <a:hlinkClick r:id="rId4"/>
              </a:rPr>
              <a:t>http://www.w3cplus.com</a:t>
            </a:r>
            <a:r>
              <a:rPr lang="en-US" altLang="zh-CN" sz="2400" dirty="0" smtClean="0">
                <a:hlinkClick r:id="rId4"/>
              </a:rPr>
              <a:t>/</a:t>
            </a:r>
            <a:endParaRPr lang="en-US" altLang="zh-CN" sz="2400" dirty="0" smtClean="0"/>
          </a:p>
          <a:p>
            <a:r>
              <a:rPr lang="zh-CN" altLang="en-US" sz="2400" dirty="0"/>
              <a:t>极客</a:t>
            </a:r>
            <a:r>
              <a:rPr lang="zh-CN" altLang="en-US" sz="2400" dirty="0" smtClean="0"/>
              <a:t>学院文档   </a:t>
            </a:r>
            <a:r>
              <a:rPr lang="en-US" altLang="zh-CN" sz="2400" dirty="0" smtClean="0">
                <a:hlinkClick r:id="rId5"/>
              </a:rPr>
              <a:t>http://wiki.jikexueyuan.com/list/front-end/</a:t>
            </a:r>
            <a:endParaRPr lang="en-US" altLang="zh-CN" sz="2400" dirty="0" smtClean="0"/>
          </a:p>
          <a:p>
            <a:r>
              <a:rPr lang="zh-CN" altLang="en-US" sz="2400" dirty="0"/>
              <a:t>前端</a:t>
            </a:r>
            <a:r>
              <a:rPr lang="zh-CN" altLang="en-US" sz="2400" dirty="0" smtClean="0"/>
              <a:t>汇总   </a:t>
            </a:r>
            <a:r>
              <a:rPr lang="en-US" altLang="zh-CN" sz="2400" dirty="0" smtClean="0">
                <a:hlinkClick r:id="rId6"/>
              </a:rPr>
              <a:t>https://zhuanlan.zhihu.com/p/22229868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449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规范手册</a:t>
            </a:r>
            <a:r>
              <a:rPr lang="en-US" altLang="zh-CN" sz="2400" dirty="0" smtClean="0"/>
              <a:t> </a:t>
            </a:r>
          </a:p>
          <a:p>
            <a:pPr marL="0" indent="0">
              <a:buNone/>
            </a:pP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</a:t>
            </a:r>
            <a:r>
              <a:rPr lang="en-US" altLang="zh-CN" sz="2400" dirty="0" smtClean="0">
                <a:hlinkClick r:id="rId2"/>
              </a:rPr>
              <a:t>zhibimo.com/read/Ashu/front-end-style-guide/index.html</a:t>
            </a:r>
            <a:endParaRPr lang="en-US" altLang="zh-CN" sz="2400" dirty="0"/>
          </a:p>
          <a:p>
            <a:r>
              <a:rPr lang="zh-CN" altLang="en-US" sz="2400" dirty="0" smtClean="0"/>
              <a:t>编码规范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hlinkClick r:id="rId3"/>
              </a:rPr>
              <a:t>https</a:t>
            </a:r>
            <a:r>
              <a:rPr lang="en-US" altLang="zh-CN" sz="2400" dirty="0">
                <a:hlinkClick r:id="rId3"/>
              </a:rPr>
              <a:t>://</a:t>
            </a:r>
            <a:r>
              <a:rPr lang="en-US" altLang="zh-CN" sz="2400" dirty="0" smtClean="0">
                <a:hlinkClick r:id="rId3"/>
              </a:rPr>
              <a:t>www.w3cschool.cn/bdl2e3/9tsv12j2.html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hlinkClick r:id="rId4"/>
              </a:rPr>
              <a:t>http://codeguide.bootcss.com/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076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HTML </a:t>
            </a:r>
            <a:r>
              <a:rPr lang="zh-CN" altLang="en-US" sz="2400" dirty="0" smtClean="0"/>
              <a:t>教程  </a:t>
            </a:r>
            <a:r>
              <a:rPr lang="en-US" altLang="zh-CN" sz="2400" dirty="0" smtClean="0">
                <a:hlinkClick r:id="rId2"/>
              </a:rPr>
              <a:t>http://www.w3school.com.cn/html/</a:t>
            </a:r>
            <a:endParaRPr lang="zh-CN" altLang="en-US" sz="2400" dirty="0"/>
          </a:p>
          <a:p>
            <a:r>
              <a:rPr lang="zh-CN" altLang="en-US" sz="2400" dirty="0" smtClean="0"/>
              <a:t>布局</a:t>
            </a:r>
            <a:endParaRPr lang="en-US" altLang="zh-CN" sz="2400" dirty="0" smtClean="0"/>
          </a:p>
          <a:p>
            <a:r>
              <a:rPr lang="zh-CN" altLang="en-US" sz="2400" dirty="0"/>
              <a:t>响应</a:t>
            </a:r>
            <a:r>
              <a:rPr lang="zh-CN" altLang="en-US" sz="2400" dirty="0" smtClean="0"/>
              <a:t>式</a:t>
            </a:r>
            <a:endParaRPr lang="en-US" altLang="zh-CN" sz="2400" dirty="0" smtClean="0"/>
          </a:p>
          <a:p>
            <a:r>
              <a:rPr lang="zh-CN" altLang="en-US" sz="2400" dirty="0"/>
              <a:t>标签</a:t>
            </a:r>
            <a:endParaRPr lang="en-US" altLang="zh-CN" sz="2400" dirty="0" smtClean="0"/>
          </a:p>
          <a:p>
            <a:r>
              <a:rPr lang="zh-CN" altLang="en-US" sz="2400" dirty="0"/>
              <a:t>事件</a:t>
            </a:r>
          </a:p>
          <a:p>
            <a:r>
              <a:rPr lang="zh-CN" altLang="en-US" sz="2400" dirty="0" smtClean="0"/>
              <a:t>表</a:t>
            </a:r>
            <a:r>
              <a:rPr lang="zh-CN" altLang="en-US" sz="2400" dirty="0"/>
              <a:t>单</a:t>
            </a:r>
          </a:p>
        </p:txBody>
      </p:sp>
    </p:spTree>
    <p:extLst>
      <p:ext uri="{BB962C8B-B14F-4D97-AF65-F5344CB8AC3E}">
        <p14:creationId xmlns:p14="http://schemas.microsoft.com/office/powerpoint/2010/main" val="81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CSS </a:t>
            </a:r>
            <a:r>
              <a:rPr lang="zh-CN" altLang="en-US" sz="2400" dirty="0" smtClean="0"/>
              <a:t>教程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hlinkClick r:id="rId2"/>
              </a:rPr>
              <a:t>http://www.w3school.com.cn/css/index.asp</a:t>
            </a:r>
            <a:endParaRPr lang="en-US" altLang="zh-CN" sz="2400" dirty="0"/>
          </a:p>
          <a:p>
            <a:r>
              <a:rPr lang="zh-CN" altLang="en-US" sz="2400" dirty="0" smtClean="0"/>
              <a:t>样式</a:t>
            </a:r>
            <a:endParaRPr lang="en-US" altLang="zh-CN" sz="2400" dirty="0" smtClean="0"/>
          </a:p>
          <a:p>
            <a:r>
              <a:rPr lang="zh-CN" altLang="en-US" sz="2400" dirty="0"/>
              <a:t>盒</a:t>
            </a:r>
            <a:r>
              <a:rPr lang="zh-CN" altLang="en-US" sz="2400" dirty="0" smtClean="0"/>
              <a:t>模型</a:t>
            </a:r>
            <a:endParaRPr lang="en-US" altLang="zh-CN" sz="2400" dirty="0" smtClean="0"/>
          </a:p>
          <a:p>
            <a:r>
              <a:rPr lang="zh-CN" altLang="en-US" sz="2400" dirty="0" smtClean="0"/>
              <a:t>定位</a:t>
            </a:r>
            <a:endParaRPr lang="en-US" altLang="zh-CN" sz="2400" dirty="0" smtClean="0"/>
          </a:p>
          <a:p>
            <a:r>
              <a:rPr lang="zh-CN" altLang="en-US" sz="2400" dirty="0" smtClean="0"/>
              <a:t>选择器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40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JavaScript </a:t>
            </a:r>
            <a:r>
              <a:rPr lang="zh-CN" altLang="en-US" sz="2400" dirty="0" smtClean="0"/>
              <a:t>教程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hlinkClick r:id="rId2"/>
              </a:rPr>
              <a:t>http://www.w3school.com.cn/js/</a:t>
            </a:r>
            <a:endParaRPr lang="en-US" altLang="zh-CN" sz="2400" dirty="0" smtClean="0"/>
          </a:p>
          <a:p>
            <a:r>
              <a:rPr lang="en-US" altLang="zh-CN" sz="2400" dirty="0" smtClean="0"/>
              <a:t>DOM</a:t>
            </a:r>
          </a:p>
          <a:p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r>
              <a:rPr lang="zh-CN" altLang="en-US" sz="2400" dirty="0" smtClean="0"/>
              <a:t>事件</a:t>
            </a:r>
            <a:endParaRPr lang="en-US" altLang="zh-CN" sz="2400" dirty="0" smtClean="0"/>
          </a:p>
          <a:p>
            <a:r>
              <a:rPr lang="zh-CN" altLang="en-US" sz="2400" dirty="0" smtClean="0"/>
              <a:t>继承</a:t>
            </a:r>
            <a:endParaRPr lang="en-US" altLang="zh-CN" sz="2400" dirty="0" smtClean="0"/>
          </a:p>
          <a:p>
            <a:r>
              <a:rPr lang="zh-CN" altLang="en-US" sz="2400" dirty="0" smtClean="0"/>
              <a:t>闭包</a:t>
            </a:r>
            <a:endParaRPr lang="en-US" altLang="zh-CN" sz="2400" dirty="0" smtClean="0"/>
          </a:p>
          <a:p>
            <a:r>
              <a:rPr lang="zh-CN" altLang="en-US" sz="2400" dirty="0" smtClean="0"/>
              <a:t>原型链</a:t>
            </a:r>
            <a:endParaRPr lang="en-US" altLang="zh-CN" sz="2400" dirty="0" smtClean="0"/>
          </a:p>
          <a:p>
            <a:r>
              <a:rPr lang="zh-CN" altLang="en-US" sz="2400" dirty="0"/>
              <a:t>跨</a:t>
            </a:r>
            <a:r>
              <a:rPr lang="zh-CN" altLang="en-US" sz="2400" dirty="0" smtClean="0"/>
              <a:t>域</a:t>
            </a:r>
            <a:endParaRPr lang="en-US" altLang="zh-CN" sz="2400" dirty="0" smtClean="0"/>
          </a:p>
          <a:p>
            <a:r>
              <a:rPr lang="zh-CN" altLang="en-US" sz="2400" dirty="0" smtClean="0"/>
              <a:t>内存管理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48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HTML5 </a:t>
            </a:r>
            <a:r>
              <a:rPr lang="zh-CN" altLang="en-US" sz="2400" dirty="0" smtClean="0"/>
              <a:t>教程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hlinkClick r:id="rId2"/>
              </a:rPr>
              <a:t>http://www.w3school.com.cn/html5/index.asp</a:t>
            </a:r>
            <a:endParaRPr lang="en-US" altLang="zh-CN" sz="2400" dirty="0" smtClean="0"/>
          </a:p>
          <a:p>
            <a:r>
              <a:rPr lang="zh-CN" altLang="en-US" sz="2400" dirty="0" smtClean="0"/>
              <a:t>标签</a:t>
            </a:r>
            <a:endParaRPr lang="en-US" altLang="zh-CN" sz="2400" dirty="0" smtClean="0"/>
          </a:p>
          <a:p>
            <a:r>
              <a:rPr lang="zh-CN" altLang="en-US" sz="2400" dirty="0" smtClean="0"/>
              <a:t>事件</a:t>
            </a:r>
            <a:endParaRPr lang="en-US" altLang="zh-CN" sz="2400" dirty="0"/>
          </a:p>
          <a:p>
            <a:r>
              <a:rPr lang="zh-CN" altLang="en-US" sz="2400" dirty="0"/>
              <a:t>图形（</a:t>
            </a:r>
            <a:r>
              <a:rPr lang="en-US" altLang="zh-CN" sz="2400" dirty="0"/>
              <a:t>Canvas/SVG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媒体（视频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音频）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44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CSS3 </a:t>
            </a:r>
            <a:r>
              <a:rPr lang="zh-CN" altLang="en-US" sz="2400" dirty="0" smtClean="0"/>
              <a:t>教程  </a:t>
            </a:r>
            <a:r>
              <a:rPr lang="en-US" altLang="zh-CN" sz="2400" dirty="0" smtClean="0">
                <a:hlinkClick r:id="rId2"/>
              </a:rPr>
              <a:t>http://www.w3school.com.cn/css3/index.asp</a:t>
            </a:r>
            <a:endParaRPr lang="en-US" altLang="zh-CN" sz="2400" dirty="0" smtClean="0"/>
          </a:p>
          <a:p>
            <a:r>
              <a:rPr lang="en-US" altLang="zh-CN" sz="2400" dirty="0"/>
              <a:t>CSS</a:t>
            </a:r>
            <a:r>
              <a:rPr lang="zh-CN" altLang="en-US" sz="2400" dirty="0"/>
              <a:t>参考</a:t>
            </a:r>
            <a:r>
              <a:rPr lang="zh-CN" altLang="en-US" sz="2400" dirty="0" smtClean="0"/>
              <a:t>手册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hlinkClick r:id="rId3"/>
              </a:rPr>
              <a:t>http://www.css88.com/book/css/</a:t>
            </a:r>
            <a:endParaRPr lang="en-US" altLang="zh-CN" sz="2400" dirty="0" smtClean="0"/>
          </a:p>
          <a:p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r>
              <a:rPr lang="zh-CN" altLang="en-US" sz="2400" dirty="0"/>
              <a:t>动画</a:t>
            </a:r>
            <a:endParaRPr lang="en-US" altLang="zh-CN" sz="2400" dirty="0" smtClean="0"/>
          </a:p>
          <a:p>
            <a:r>
              <a:rPr lang="zh-CN" altLang="en-US" sz="2400" dirty="0"/>
              <a:t>图标</a:t>
            </a:r>
            <a:r>
              <a:rPr lang="zh-CN" altLang="en-US" sz="2400" dirty="0" smtClean="0"/>
              <a:t>字体（</a:t>
            </a:r>
            <a:r>
              <a:rPr lang="en-US" altLang="zh-CN" sz="2400" dirty="0"/>
              <a:t>Font Awesome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966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518</Words>
  <Application>Microsoft Office PowerPoint</Application>
  <PresentationFormat>全屏显示(4:3)</PresentationFormat>
  <Paragraphs>154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宋体</vt:lpstr>
      <vt:lpstr>Arial</vt:lpstr>
      <vt:lpstr>Calibri</vt:lpstr>
      <vt:lpstr>Office 主题</vt:lpstr>
      <vt:lpstr>前端学习</vt:lpstr>
      <vt:lpstr>知识点</vt:lpstr>
      <vt:lpstr>知识结构</vt:lpstr>
      <vt:lpstr>编码规范</vt:lpstr>
      <vt:lpstr>HTML</vt:lpstr>
      <vt:lpstr>CSS</vt:lpstr>
      <vt:lpstr>JS</vt:lpstr>
      <vt:lpstr>H5</vt:lpstr>
      <vt:lpstr>CSS3</vt:lpstr>
      <vt:lpstr>ES6</vt:lpstr>
      <vt:lpstr>CSS预处理器</vt:lpstr>
      <vt:lpstr>HTTP</vt:lpstr>
      <vt:lpstr>jQuery</vt:lpstr>
      <vt:lpstr>Ajax</vt:lpstr>
      <vt:lpstr>Bootstrap</vt:lpstr>
      <vt:lpstr>Angular</vt:lpstr>
      <vt:lpstr>Vue</vt:lpstr>
      <vt:lpstr>React</vt:lpstr>
      <vt:lpstr> React Native</vt:lpstr>
      <vt:lpstr>框架选择&amp;对比</vt:lpstr>
      <vt:lpstr>Node</vt:lpstr>
      <vt:lpstr>Chrome Dev Tools</vt:lpstr>
      <vt:lpstr>Git</vt:lpstr>
      <vt:lpstr>Gulp</vt:lpstr>
      <vt:lpstr>Webpack</vt:lpstr>
      <vt:lpstr>Gulp &amp; Webpack</vt:lpstr>
      <vt:lpstr>移动端</vt:lpstr>
      <vt:lpstr>前端优化</vt:lpstr>
      <vt:lpstr>Axure </vt:lpstr>
      <vt:lpstr>推荐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前端学习</dc:title>
  <dc:creator>wangman</dc:creator>
  <cp:lastModifiedBy>Wang</cp:lastModifiedBy>
  <cp:revision>295</cp:revision>
  <dcterms:created xsi:type="dcterms:W3CDTF">2017-07-03T07:57:26Z</dcterms:created>
  <dcterms:modified xsi:type="dcterms:W3CDTF">2018-03-21T09:17:22Z</dcterms:modified>
</cp:coreProperties>
</file>